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0" name="Shape 150"/>
          <p:cNvSpPr/>
          <p:nvPr>
            <p:ph type="sldImg"/>
          </p:nvPr>
        </p:nvSpPr>
        <p:spPr>
          <a:xfrm>
            <a:off x="1143000" y="685800"/>
            <a:ext cx="4572000" cy="3429000"/>
          </a:xfrm>
          <a:prstGeom prst="rect">
            <a:avLst/>
          </a:prstGeom>
        </p:spPr>
        <p:txBody>
          <a:bodyPr/>
          <a:lstStyle/>
          <a:p>
            <a:pPr/>
          </a:p>
        </p:txBody>
      </p:sp>
      <p:sp>
        <p:nvSpPr>
          <p:cNvPr id="151" name="Shape 15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imon Hünecker, Anne Marx, Dorian Vocelka"/>
          <p:cNvSpPr txBox="1"/>
          <p:nvPr/>
        </p:nvSpPr>
        <p:spPr>
          <a:xfrm>
            <a:off x="381191" y="13038271"/>
            <a:ext cx="620054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Simon Hünecker, Anne Marx, Dorian Vocelka</a:t>
            </a:r>
          </a:p>
        </p:txBody>
      </p:sp>
      <p:sp>
        <p:nvSpPr>
          <p:cNvPr id="15" name="Web Technologies - Verbesserung für Ankündigungen von Abschlussarbeiten"/>
          <p:cNvSpPr txBox="1"/>
          <p:nvPr/>
        </p:nvSpPr>
        <p:spPr>
          <a:xfrm>
            <a:off x="13471486" y="13038271"/>
            <a:ext cx="1058661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Web Technologies - Verbesserung für Ankündigungen von Abschlussarbeiten</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00"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8"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9"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7"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8"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6"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7"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8"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6"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3"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4"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5"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6"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4"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5"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6"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7"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4" name="Slide Title"/>
          <p:cNvSpPr txBox="1"/>
          <p:nvPr>
            <p:ph type="title" hasCustomPrompt="1"/>
          </p:nvPr>
        </p:nvSpPr>
        <p:spPr>
          <a:prstGeom prst="rect">
            <a:avLst/>
          </a:prstGeom>
        </p:spPr>
        <p:txBody>
          <a:bodyPr/>
          <a:lstStyle/>
          <a:p>
            <a:pPr/>
            <a:r>
              <a:t>Slide Title</a:t>
            </a:r>
          </a:p>
        </p:txBody>
      </p:sp>
      <p:sp>
        <p:nvSpPr>
          <p:cNvPr id="45"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6"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4"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2"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3"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4"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5"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3"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4"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1"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2"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90"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91"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2"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Web Technologies"/>
          <p:cNvSpPr txBox="1"/>
          <p:nvPr>
            <p:ph type="ctrTitle"/>
          </p:nvPr>
        </p:nvSpPr>
        <p:spPr>
          <a:xfrm>
            <a:off x="858075" y="689704"/>
            <a:ext cx="21971004" cy="2038851"/>
          </a:xfrm>
          <a:prstGeom prst="rect">
            <a:avLst/>
          </a:prstGeom>
        </p:spPr>
        <p:txBody>
          <a:bodyPr/>
          <a:lstStyle/>
          <a:p>
            <a:pPr/>
            <a:r>
              <a:t>Web Technologies</a:t>
            </a:r>
          </a:p>
        </p:txBody>
      </p:sp>
      <p:sp>
        <p:nvSpPr>
          <p:cNvPr id="154" name="Assignment 2"/>
          <p:cNvSpPr txBox="1"/>
          <p:nvPr>
            <p:ph type="subTitle" sz="quarter" idx="1"/>
          </p:nvPr>
        </p:nvSpPr>
        <p:spPr>
          <a:xfrm>
            <a:off x="852921" y="2728554"/>
            <a:ext cx="21971001" cy="1905001"/>
          </a:xfrm>
          <a:prstGeom prst="rect">
            <a:avLst/>
          </a:prstGeom>
        </p:spPr>
        <p:txBody>
          <a:bodyPr/>
          <a:lstStyle/>
          <a:p>
            <a:pPr/>
            <a:r>
              <a:t>Assignment 2</a:t>
            </a:r>
          </a:p>
        </p:txBody>
      </p:sp>
      <p:sp>
        <p:nvSpPr>
          <p:cNvPr id="155"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6" name="SpaceX.jpg" descr="SpaceX.jpg"/>
          <p:cNvPicPr>
            <a:picLocks noChangeAspect="1"/>
          </p:cNvPicPr>
          <p:nvPr/>
        </p:nvPicPr>
        <p:blipFill>
          <a:blip r:embed="rId2">
            <a:extLst/>
          </a:blip>
          <a:stretch>
            <a:fillRect/>
          </a:stretch>
        </p:blipFill>
        <p:spPr>
          <a:xfrm>
            <a:off x="6819765" y="3134388"/>
            <a:ext cx="16961385" cy="9540779"/>
          </a:xfrm>
          <a:prstGeom prst="rect">
            <a:avLst/>
          </a:prstGeom>
          <a:ln w="12700">
            <a:miter lim="400000"/>
          </a:ln>
        </p:spPr>
      </p:pic>
      <p:sp>
        <p:nvSpPr>
          <p:cNvPr id="157" name="SpaceX public domain photo"/>
          <p:cNvSpPr txBox="1"/>
          <p:nvPr/>
        </p:nvSpPr>
        <p:spPr>
          <a:xfrm rot="16200000">
            <a:off x="21982940" y="7918682"/>
            <a:ext cx="406664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929292"/>
                </a:solidFill>
              </a:defRPr>
            </a:lvl1pPr>
          </a:lstStyle>
          <a:p>
            <a:pPr/>
            <a:r>
              <a:t>SpaceX public domain photo</a:t>
            </a:r>
          </a:p>
        </p:txBody>
      </p:sp>
      <p:sp>
        <p:nvSpPr>
          <p:cNvPr id="158" name="Konzept für JavaScript-basierte Lösung (Angular) zum Thema Verbesserung für Ankündigungen von Abschlussarbeiten"/>
          <p:cNvSpPr txBox="1"/>
          <p:nvPr/>
        </p:nvSpPr>
        <p:spPr>
          <a:xfrm>
            <a:off x="806973" y="4680884"/>
            <a:ext cx="5785870" cy="55717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1" sz="4400">
                <a:solidFill>
                  <a:srgbClr val="333333"/>
                </a:solidFill>
              </a:defRPr>
            </a:lvl1pPr>
          </a:lstStyle>
          <a:p>
            <a:pPr/>
            <a:r>
              <a:t>Konzept für JavaScript-basierte Lösung (Angular) zum Thema Verbesserung für Ankündigungen von Abschlussarbeiten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7" name="Rectangle"/>
          <p:cNvSpPr/>
          <p:nvPr/>
        </p:nvSpPr>
        <p:spPr>
          <a:xfrm>
            <a:off x="-10592" y="-25781"/>
            <a:ext cx="24405184" cy="13767562"/>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18" name="3. Anwendungsstruktur"/>
          <p:cNvSpPr txBox="1"/>
          <p:nvPr/>
        </p:nvSpPr>
        <p:spPr>
          <a:xfrm>
            <a:off x="719277" y="3095261"/>
            <a:ext cx="22756808" cy="17261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1000">
                <a:solidFill>
                  <a:srgbClr val="FFFFFF"/>
                </a:solidFill>
              </a:defRPr>
            </a:lvl1pPr>
          </a:lstStyle>
          <a:p>
            <a:pPr/>
            <a:r>
              <a:t>3. Anwendungsstruktur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Rectangle"/>
          <p:cNvSpPr/>
          <p:nvPr/>
        </p:nvSpPr>
        <p:spPr>
          <a:xfrm>
            <a:off x="6245036" y="2286500"/>
            <a:ext cx="18159049" cy="9572094"/>
          </a:xfrm>
          <a:prstGeom prst="rect">
            <a:avLst/>
          </a:prstGeom>
          <a:solidFill>
            <a:srgbClr val="D5D5D5"/>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1"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 name="Rectangle"/>
          <p:cNvSpPr/>
          <p:nvPr/>
        </p:nvSpPr>
        <p:spPr>
          <a:xfrm>
            <a:off x="-10592" y="2308642"/>
            <a:ext cx="6356273" cy="10188365"/>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3" name="Inhalt"/>
          <p:cNvSpPr txBox="1"/>
          <p:nvPr/>
        </p:nvSpPr>
        <p:spPr>
          <a:xfrm>
            <a:off x="1624780" y="3291433"/>
            <a:ext cx="2598421" cy="12796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solidFill>
                  <a:srgbClr val="FFFFFF"/>
                </a:solidFill>
              </a:defRPr>
            </a:lvl1pPr>
          </a:lstStyle>
          <a:p>
            <a:pPr/>
            <a:r>
              <a:t>Inhalt</a:t>
            </a:r>
          </a:p>
        </p:txBody>
      </p:sp>
      <p:graphicFrame>
        <p:nvGraphicFramePr>
          <p:cNvPr id="164" name="Table"/>
          <p:cNvGraphicFramePr/>
          <p:nvPr/>
        </p:nvGraphicFramePr>
        <p:xfrm>
          <a:off x="7514560" y="3113322"/>
          <a:ext cx="15632701" cy="79311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620000"/>
              </a:tblGrid>
              <a:tr h="2639483">
                <a:tc>
                  <a:txBody>
                    <a:bodyPr/>
                    <a:lstStyle/>
                    <a:p>
                      <a:pPr algn="l" defTabSz="914400"/>
                      <a:r>
                        <a:rPr sz="6800"/>
                        <a:t>1. Zielgruppen</a:t>
                      </a:r>
                    </a:p>
                  </a:txBody>
                  <a:tcPr marL="50800" marR="50800" marT="50800" marB="50800" anchor="ctr" anchorCtr="0" horzOverflow="overflow">
                    <a:lnL w="0">
                      <a:miter lim="400000"/>
                    </a:lnL>
                    <a:lnR w="0">
                      <a:miter lim="400000"/>
                    </a:lnR>
                    <a:lnT w="0">
                      <a:miter lim="400000"/>
                    </a:lnT>
                    <a:lnB w="0">
                      <a:miter lim="400000"/>
                    </a:lnB>
                  </a:tcPr>
                </a:tc>
              </a:tr>
              <a:tr h="2639483">
                <a:tc>
                  <a:txBody>
                    <a:bodyPr/>
                    <a:lstStyle/>
                    <a:p>
                      <a:pPr algn="l" defTabSz="914400"/>
                      <a:r>
                        <a:rPr sz="6800"/>
                        <a:t>2. Wireframes und Funktionalitäten</a:t>
                      </a:r>
                    </a:p>
                  </a:txBody>
                  <a:tcPr marL="50800" marR="50800" marT="50800" marB="50800" anchor="ctr" anchorCtr="0" horzOverflow="overflow">
                    <a:lnL w="0">
                      <a:miter lim="400000"/>
                    </a:lnL>
                    <a:lnR w="0">
                      <a:miter lim="400000"/>
                    </a:lnR>
                    <a:lnT w="0">
                      <a:miter lim="400000"/>
                    </a:lnT>
                    <a:lnB w="0">
                      <a:miter lim="400000"/>
                    </a:lnB>
                  </a:tcPr>
                </a:tc>
              </a:tr>
              <a:tr h="2639483">
                <a:tc>
                  <a:txBody>
                    <a:bodyPr/>
                    <a:lstStyle/>
                    <a:p>
                      <a:pPr algn="l" defTabSz="914400"/>
                      <a:r>
                        <a:rPr sz="6800"/>
                        <a:t>3. Anwendungsstruktur</a:t>
                      </a:r>
                    </a:p>
                  </a:txBody>
                  <a:tcPr marL="50800" marR="50800" marT="50800" marB="50800" anchor="ctr" anchorCtr="0" horzOverflow="overflow">
                    <a:lnL w="0">
                      <a:miter lim="400000"/>
                    </a:lnL>
                    <a:lnR w="0">
                      <a:miter lim="400000"/>
                    </a:lnR>
                    <a:lnT w="0">
                      <a:miter lim="400000"/>
                    </a:lnT>
                    <a:lnB w="0">
                      <a:miter lim="400000"/>
                    </a:lnB>
                  </a:tcPr>
                </a:tc>
              </a:tr>
            </a:tbl>
          </a:graphicData>
        </a:graphic>
      </p:graphicFrame>
      <p:sp>
        <p:nvSpPr>
          <p:cNvPr id="165" name="Konzept für JavaScript-basierte Lösung (Angular) zum Thema Verbesserung für Ankündigungen von Abschlussarbeiten"/>
          <p:cNvSpPr txBox="1"/>
          <p:nvPr/>
        </p:nvSpPr>
        <p:spPr>
          <a:xfrm>
            <a:off x="637934" y="168013"/>
            <a:ext cx="23108131" cy="26721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1" sz="5500">
                <a:solidFill>
                  <a:srgbClr val="333333"/>
                </a:solidFill>
              </a:defRPr>
            </a:lvl1pPr>
          </a:lstStyle>
          <a:p>
            <a:pPr/>
            <a:r>
              <a:t>Konzept für JavaScript-basierte Lösung (Angular) zum Thema Verbesserung für Ankündigungen von Abschlussarbeiten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 name="Rectangle"/>
          <p:cNvSpPr/>
          <p:nvPr/>
        </p:nvSpPr>
        <p:spPr>
          <a:xfrm>
            <a:off x="-10592" y="-25781"/>
            <a:ext cx="24405184" cy="13767562"/>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9" name="1. Zielgruppen"/>
          <p:cNvSpPr txBox="1"/>
          <p:nvPr/>
        </p:nvSpPr>
        <p:spPr>
          <a:xfrm>
            <a:off x="719277" y="3095261"/>
            <a:ext cx="22756808" cy="17261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1000">
                <a:solidFill>
                  <a:srgbClr val="FFFFFF"/>
                </a:solidFill>
              </a:defRPr>
            </a:lvl1pPr>
          </a:lstStyle>
          <a:p>
            <a:pPr/>
            <a:r>
              <a:t>1. Zielgruppen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Zielgrupp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Zielgruppen</a:t>
            </a:r>
          </a:p>
        </p:txBody>
      </p:sp>
      <p:sp>
        <p:nvSpPr>
          <p:cNvPr id="172" name="Bei Thema der Abschlussarbeiten sind die möglichen Nutzer entweder Studierende die nach einer Abschlussarbeit suchen, oder verschiedene Interessierte wie etwa Professoren, potentielle Studierende, oder auch andere Studenten, die aus Neugier das Angebot s"/>
          <p:cNvSpPr txBox="1"/>
          <p:nvPr/>
        </p:nvSpPr>
        <p:spPr>
          <a:xfrm>
            <a:off x="244723" y="1177179"/>
            <a:ext cx="24278035" cy="1224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1600"/>
              </a:spcBef>
              <a:defRPr sz="3000">
                <a:solidFill>
                  <a:srgbClr val="24292E"/>
                </a:solidFill>
                <a:latin typeface="Helvetica"/>
                <a:ea typeface="Helvetica"/>
                <a:cs typeface="Helvetica"/>
                <a:sym typeface="Helvetica"/>
              </a:defRPr>
            </a:pPr>
            <a:r>
              <a:t>Bei Thema der Abschlussarbeiten sind die möglichen Nutzer entweder Studierende die nach einer Abschlussarbeit suchen, oder verschiedene Interessierte wie etwa Professoren, potentielle Studierende, oder auch andere Studenten, die aus Neugier das Angebot sich anschauen möchten. Allerdings sind der </a:t>
            </a:r>
            <a:r>
              <a:rPr b="1"/>
              <a:t>Hauptfokus die Studierende, die nach einer Abschlussarbeit suchen bzw. sich über das Angebot informieren wollen</a:t>
            </a:r>
            <a:r>
              <a:t>.</a:t>
            </a:r>
          </a:p>
          <a:p>
            <a:pPr algn="l" defTabSz="457200">
              <a:lnSpc>
                <a:spcPts val="5100"/>
              </a:lnSpc>
              <a:defRPr b="1" sz="3000">
                <a:solidFill>
                  <a:srgbClr val="24292E"/>
                </a:solidFill>
                <a:latin typeface="Helvetica"/>
                <a:ea typeface="Helvetica"/>
                <a:cs typeface="Helvetica"/>
                <a:sym typeface="Helvetica"/>
              </a:defRPr>
            </a:pPr>
          </a:p>
          <a:p>
            <a:pPr algn="l" defTabSz="457200">
              <a:lnSpc>
                <a:spcPts val="5800"/>
              </a:lnSpc>
              <a:spcBef>
                <a:spcPts val="1600"/>
              </a:spcBef>
              <a:defRPr b="1" sz="3400">
                <a:solidFill>
                  <a:srgbClr val="24292E"/>
                </a:solidFill>
                <a:latin typeface="Helvetica"/>
                <a:ea typeface="Helvetica"/>
                <a:cs typeface="Helvetica"/>
                <a:sym typeface="Helvetica"/>
              </a:defRPr>
            </a:pPr>
            <a:r>
              <a:t>1. Student ohne Präferenzen</a:t>
            </a:r>
          </a:p>
          <a:p>
            <a:pPr algn="l" defTabSz="457200">
              <a:spcBef>
                <a:spcPts val="1600"/>
              </a:spcBef>
              <a:defRPr sz="3000">
                <a:solidFill>
                  <a:srgbClr val="24292E"/>
                </a:solidFill>
                <a:latin typeface="Helvetica"/>
                <a:ea typeface="Helvetica"/>
                <a:cs typeface="Helvetica"/>
                <a:sym typeface="Helvetica"/>
              </a:defRPr>
            </a:pPr>
            <a:r>
              <a:t>Der übliche Student, der nach einer Abschlussarbeit suchen wird, wird alles </a:t>
            </a:r>
            <a:r>
              <a:rPr b="1"/>
              <a:t>schnell</a:t>
            </a:r>
            <a:r>
              <a:t> und </a:t>
            </a:r>
            <a:r>
              <a:rPr b="1"/>
              <a:t>übersichtlich</a:t>
            </a:r>
            <a:r>
              <a:t> dargestellt haben wollen, damit er etwa die </a:t>
            </a:r>
            <a:r>
              <a:rPr b="1"/>
              <a:t>Gesamtheit des Angebots sehen kann</a:t>
            </a:r>
            <a:r>
              <a:t>, aber auch </a:t>
            </a:r>
            <a:r>
              <a:rPr b="1"/>
              <a:t>schnell an die Informationen der einzelenen Themen und Bereiche kommen kann</a:t>
            </a:r>
            <a:r>
              <a:t>.</a:t>
            </a:r>
          </a:p>
          <a:p>
            <a:pPr algn="l" defTabSz="457200">
              <a:lnSpc>
                <a:spcPts val="5100"/>
              </a:lnSpc>
              <a:defRPr b="1" sz="3000">
                <a:solidFill>
                  <a:srgbClr val="24292E"/>
                </a:solidFill>
                <a:latin typeface="Helvetica"/>
                <a:ea typeface="Helvetica"/>
                <a:cs typeface="Helvetica"/>
                <a:sym typeface="Helvetica"/>
              </a:defRPr>
            </a:pPr>
          </a:p>
          <a:p>
            <a:pPr algn="l" defTabSz="457200">
              <a:lnSpc>
                <a:spcPts val="5800"/>
              </a:lnSpc>
              <a:spcBef>
                <a:spcPts val="1600"/>
              </a:spcBef>
              <a:defRPr b="1" sz="3400">
                <a:solidFill>
                  <a:srgbClr val="24292E"/>
                </a:solidFill>
                <a:latin typeface="Helvetica"/>
                <a:ea typeface="Helvetica"/>
                <a:cs typeface="Helvetica"/>
                <a:sym typeface="Helvetica"/>
              </a:defRPr>
            </a:pPr>
            <a:r>
              <a:t>2. Student mit (fach-)spezifische Präferenzen</a:t>
            </a:r>
          </a:p>
          <a:p>
            <a:pPr algn="l" defTabSz="457200">
              <a:spcBef>
                <a:spcPts val="1600"/>
              </a:spcBef>
              <a:defRPr sz="3000">
                <a:solidFill>
                  <a:srgbClr val="24292E"/>
                </a:solidFill>
                <a:latin typeface="Helvetica"/>
                <a:ea typeface="Helvetica"/>
                <a:cs typeface="Helvetica"/>
                <a:sym typeface="Helvetica"/>
              </a:defRPr>
            </a:pPr>
            <a:r>
              <a:t>Dieser Student hat besondere Interessen und möchte erstmals </a:t>
            </a:r>
            <a:r>
              <a:rPr b="1"/>
              <a:t>gezielt nach einem Thema suchen</a:t>
            </a:r>
            <a:r>
              <a:t>, der seiner Präferenz entspricht. Z.B. könnte er ein besonderes Interesse am Thema K.I. haben. Somit möchte er </a:t>
            </a:r>
            <a:r>
              <a:rPr b="1"/>
              <a:t>nach tags oder keywords(Schlüßelwörter) filtern können</a:t>
            </a:r>
            <a:r>
              <a:t>.</a:t>
            </a:r>
          </a:p>
          <a:p>
            <a:pPr algn="l" defTabSz="457200">
              <a:lnSpc>
                <a:spcPts val="5100"/>
              </a:lnSpc>
              <a:defRPr b="1" sz="3000">
                <a:solidFill>
                  <a:srgbClr val="24292E"/>
                </a:solidFill>
                <a:latin typeface="Helvetica"/>
                <a:ea typeface="Helvetica"/>
                <a:cs typeface="Helvetica"/>
                <a:sym typeface="Helvetica"/>
              </a:defRPr>
            </a:pPr>
          </a:p>
          <a:p>
            <a:pPr algn="l" defTabSz="457200">
              <a:lnSpc>
                <a:spcPts val="5800"/>
              </a:lnSpc>
              <a:spcBef>
                <a:spcPts val="1600"/>
              </a:spcBef>
              <a:defRPr b="1" sz="3400">
                <a:solidFill>
                  <a:srgbClr val="24292E"/>
                </a:solidFill>
                <a:latin typeface="Helvetica"/>
                <a:ea typeface="Helvetica"/>
                <a:cs typeface="Helvetica"/>
                <a:sym typeface="Helvetica"/>
              </a:defRPr>
            </a:pPr>
            <a:r>
              <a:t>3. Student der nach Betreuer suchen möchte</a:t>
            </a:r>
          </a:p>
          <a:p>
            <a:pPr algn="l" defTabSz="457200">
              <a:spcBef>
                <a:spcPts val="1600"/>
              </a:spcBef>
              <a:defRPr b="1" sz="3000">
                <a:solidFill>
                  <a:srgbClr val="24292E"/>
                </a:solidFill>
                <a:latin typeface="Helvetica"/>
                <a:ea typeface="Helvetica"/>
                <a:cs typeface="Helvetica"/>
                <a:sym typeface="Helvetica"/>
              </a:defRPr>
            </a:pPr>
            <a:r>
              <a:rPr b="0"/>
              <a:t>Dieser Nutzer möchte die </a:t>
            </a:r>
            <a:r>
              <a:t>Themen und Abschlussarbeiten finden, die von einem bestimmten Betreuer angeboten werden</a:t>
            </a:r>
            <a:r>
              <a:rPr b="0"/>
              <a:t>.</a:t>
            </a:r>
            <a:endParaRPr b="0"/>
          </a:p>
          <a:p>
            <a:pPr algn="l" defTabSz="457200">
              <a:lnSpc>
                <a:spcPts val="5100"/>
              </a:lnSpc>
              <a:defRPr b="1" sz="3000">
                <a:solidFill>
                  <a:srgbClr val="24292E"/>
                </a:solidFill>
                <a:latin typeface="Helvetica"/>
                <a:ea typeface="Helvetica"/>
                <a:cs typeface="Helvetica"/>
                <a:sym typeface="Helvetica"/>
              </a:defRPr>
            </a:pPr>
          </a:p>
          <a:p>
            <a:pPr algn="l" defTabSz="457200">
              <a:lnSpc>
                <a:spcPts val="5800"/>
              </a:lnSpc>
              <a:spcBef>
                <a:spcPts val="1600"/>
              </a:spcBef>
              <a:defRPr b="1" sz="3400">
                <a:solidFill>
                  <a:srgbClr val="24292E"/>
                </a:solidFill>
                <a:latin typeface="Helvetica"/>
                <a:ea typeface="Helvetica"/>
                <a:cs typeface="Helvetica"/>
                <a:sym typeface="Helvetica"/>
              </a:defRPr>
            </a:pPr>
            <a:r>
              <a:t>4. Nutzer, der keine Abschlussarbeit benötigt</a:t>
            </a:r>
          </a:p>
          <a:p>
            <a:pPr algn="l" defTabSz="457200">
              <a:spcBef>
                <a:spcPts val="1600"/>
              </a:spcBef>
              <a:defRPr sz="3000">
                <a:solidFill>
                  <a:srgbClr val="24292E"/>
                </a:solidFill>
                <a:latin typeface="Helvetica"/>
                <a:ea typeface="Helvetica"/>
                <a:cs typeface="Helvetica"/>
                <a:sym typeface="Helvetica"/>
              </a:defRPr>
            </a:pPr>
            <a:r>
              <a:t>Sei es ein Professor, ein Student im Anfang vom Studium, jemand der kein Student ist, aber sich überlegt ein Studium anzufangen oder ein sonstiger ähnlicher Nutzer: eine </a:t>
            </a:r>
            <a:r>
              <a:rPr b="1"/>
              <a:t>übersichtliche und visuell ansprechende Darstellung sind von wichtigkeit</a:t>
            </a:r>
            <a:r>
              <a:t> (zum Teil aus Werbegründen für die Unibw).</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Zielgrupp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Zielgruppen</a:t>
            </a:r>
          </a:p>
        </p:txBody>
      </p:sp>
      <p:graphicFrame>
        <p:nvGraphicFramePr>
          <p:cNvPr id="175" name="Table"/>
          <p:cNvGraphicFramePr/>
          <p:nvPr/>
        </p:nvGraphicFramePr>
        <p:xfrm>
          <a:off x="361889" y="2321836"/>
          <a:ext cx="23672922" cy="10010246"/>
        </p:xfrm>
        <a:graphic xmlns:a="http://schemas.openxmlformats.org/drawingml/2006/main">
          <a:graphicData uri="http://schemas.openxmlformats.org/drawingml/2006/table">
            <a:tbl>
              <a:tblPr firstCol="1" firstRow="1" lastCol="0" lastRow="0" bandCol="0" bandRow="0" rtl="0">
                <a:tableStyleId>{EEE7283C-3CF3-47DC-8721-378D4A62B228}</a:tableStyleId>
              </a:tblPr>
              <a:tblGrid>
                <a:gridCol w="4732044"/>
                <a:gridCol w="4732044"/>
                <a:gridCol w="4732044"/>
                <a:gridCol w="4732044"/>
                <a:gridCol w="4732044"/>
              </a:tblGrid>
              <a:tr h="1666257">
                <a:tc>
                  <a:txBody>
                    <a:bodyPr/>
                    <a:lstStyle/>
                    <a:p>
                      <a:pPr defTabSz="914400">
                        <a:tabLst>
                          <a:tab pos="1663700" algn="l"/>
                        </a:tabLst>
                        <a:defRPr sz="3200">
                          <a:sym typeface="Helvetica Neue Medium"/>
                        </a:defRPr>
                      </a:pPr>
                    </a:p>
                  </a:txBody>
                  <a:tcPr marL="50800" marR="50800" marT="50800" marB="50800" anchor="ctr" anchorCtr="0" horzOverflow="overflow">
                    <a:lnL w="0">
                      <a:miter lim="400000"/>
                    </a:lnL>
                    <a:lnT w="0">
                      <a:miter lim="400000"/>
                    </a:lnT>
                    <a:noFill/>
                  </a:tcPr>
                </a:tc>
                <a:tc>
                  <a:txBody>
                    <a:bodyPr/>
                    <a:lstStyle/>
                    <a:p>
                      <a:pPr algn="l" defTabSz="914400">
                        <a:tabLst>
                          <a:tab pos="1663700" algn="l"/>
                        </a:tabLst>
                      </a:pPr>
                      <a:r>
                        <a:rPr sz="3200">
                          <a:sym typeface="Helvetica Neue Medium"/>
                        </a:rPr>
                        <a:t>1. Student ohne Präferenzen</a:t>
                      </a:r>
                    </a:p>
                  </a:txBody>
                  <a:tcPr marL="50800" marR="50800" marT="50800" marB="50800" anchor="t" anchorCtr="0" horzOverflow="overflow">
                    <a:solidFill>
                      <a:srgbClr val="9ECAFF"/>
                    </a:solidFill>
                  </a:tcPr>
                </a:tc>
                <a:tc>
                  <a:txBody>
                    <a:bodyPr/>
                    <a:lstStyle/>
                    <a:p>
                      <a:pPr algn="l" defTabSz="914400">
                        <a:tabLst>
                          <a:tab pos="1663700" algn="l"/>
                        </a:tabLst>
                      </a:pPr>
                      <a:r>
                        <a:rPr sz="3200">
                          <a:sym typeface="Helvetica Neue Medium"/>
                        </a:rPr>
                        <a:t>2. Student mit (fach-)spezifische Präferenzen</a:t>
                      </a:r>
                    </a:p>
                  </a:txBody>
                  <a:tcPr marL="50800" marR="50800" marT="50800" marB="50800" anchor="t" anchorCtr="0" horzOverflow="overflow">
                    <a:solidFill>
                      <a:srgbClr val="9ECAFF"/>
                    </a:solidFill>
                  </a:tcPr>
                </a:tc>
                <a:tc>
                  <a:txBody>
                    <a:bodyPr/>
                    <a:lstStyle/>
                    <a:p>
                      <a:pPr algn="l" defTabSz="914400">
                        <a:tabLst>
                          <a:tab pos="1663700" algn="l"/>
                        </a:tabLst>
                      </a:pPr>
                      <a:r>
                        <a:rPr sz="3200">
                          <a:sym typeface="Helvetica Neue Medium"/>
                        </a:rPr>
                        <a:t>3. Student der nach Betreuer suchen möchte</a:t>
                      </a:r>
                    </a:p>
                  </a:txBody>
                  <a:tcPr marL="50800" marR="50800" marT="50800" marB="50800" anchor="t" anchorCtr="0" horzOverflow="overflow">
                    <a:solidFill>
                      <a:srgbClr val="9ECAFF"/>
                    </a:solidFill>
                  </a:tcPr>
                </a:tc>
                <a:tc>
                  <a:txBody>
                    <a:bodyPr/>
                    <a:lstStyle/>
                    <a:p>
                      <a:pPr algn="l" defTabSz="914400">
                        <a:tabLst>
                          <a:tab pos="1663700" algn="l"/>
                        </a:tabLst>
                      </a:pPr>
                      <a:r>
                        <a:rPr sz="3200">
                          <a:sym typeface="Helvetica Neue Medium"/>
                        </a:rPr>
                        <a:t>4. Nutzer, der keine Abschlussarbeit benötigt</a:t>
                      </a:r>
                    </a:p>
                  </a:txBody>
                  <a:tcPr marL="50800" marR="50800" marT="50800" marB="50800" anchor="t" anchorCtr="0" horzOverflow="overflow">
                    <a:solidFill>
                      <a:srgbClr val="9ECAFF"/>
                    </a:solidFill>
                  </a:tcPr>
                </a:tc>
              </a:tr>
              <a:tr h="1666257">
                <a:tc>
                  <a:txBody>
                    <a:bodyPr/>
                    <a:lstStyle/>
                    <a:p>
                      <a:pPr defTabSz="914400">
                        <a:tabLst>
                          <a:tab pos="1663700" algn="l"/>
                        </a:tabLst>
                      </a:pPr>
                      <a:r>
                        <a:rPr sz="3200">
                          <a:sym typeface="Helvetica Neue Medium"/>
                        </a:rPr>
                        <a:t>übersichtliche Darstellung des allgemeinen Angebots</a:t>
                      </a:r>
                    </a:p>
                  </a:txBody>
                  <a:tcPr marL="50800" marR="50800" marT="50800" marB="50800" anchor="ctr" anchorCtr="0" horzOverflow="overflow">
                    <a:solidFill>
                      <a:srgbClr val="EAEAEA"/>
                    </a:solidFill>
                  </a:tcPr>
                </a:tc>
                <a:tc>
                  <a:txBody>
                    <a:bodyPr/>
                    <a:lstStyle/>
                    <a:p>
                      <a:pPr defTabSz="914400"/>
                      <a:r>
                        <a:rPr sz="3200"/>
                        <a:t>Kritisch</a:t>
                      </a:r>
                    </a:p>
                  </a:txBody>
                  <a:tcPr marL="50800" marR="50800" marT="50800" marB="50800" anchor="ctr" anchorCtr="0" horzOverflow="overflow"/>
                </a:tc>
                <a:tc>
                  <a:txBody>
                    <a:bodyPr/>
                    <a:lstStyle/>
                    <a:p>
                      <a:pPr defTabSz="914400"/>
                      <a:r>
                        <a:rPr sz="3200"/>
                        <a:t>- - -</a:t>
                      </a:r>
                    </a:p>
                  </a:txBody>
                  <a:tcPr marL="50800" marR="50800" marT="50800" marB="50800" anchor="ctr" anchorCtr="0" horzOverflow="overflow"/>
                </a:tc>
                <a:tc>
                  <a:txBody>
                    <a:bodyPr/>
                    <a:lstStyle/>
                    <a:p>
                      <a:pPr defTabSz="914400"/>
                      <a:r>
                        <a:rPr sz="3200"/>
                        <a:t>- - -</a:t>
                      </a:r>
                    </a:p>
                  </a:txBody>
                  <a:tcPr marL="50800" marR="50800" marT="50800" marB="50800" anchor="ctr" anchorCtr="0" horzOverflow="overflow"/>
                </a:tc>
                <a:tc>
                  <a:txBody>
                    <a:bodyPr/>
                    <a:lstStyle/>
                    <a:p>
                      <a:pPr defTabSz="914400"/>
                      <a:r>
                        <a:rPr sz="3200"/>
                        <a:t>Erwünscht</a:t>
                      </a:r>
                    </a:p>
                  </a:txBody>
                  <a:tcPr marL="50800" marR="50800" marT="50800" marB="50800" anchor="ctr" anchorCtr="0" horzOverflow="overflow">
                    <a:lnR w="12700">
                      <a:solidFill>
                        <a:srgbClr val="4D4D4D"/>
                      </a:solidFill>
                      <a:miter lim="400000"/>
                    </a:lnR>
                  </a:tcPr>
                </a:tc>
              </a:tr>
              <a:tr h="1666257">
                <a:tc>
                  <a:txBody>
                    <a:bodyPr/>
                    <a:lstStyle/>
                    <a:p>
                      <a:pPr defTabSz="914400">
                        <a:tabLst>
                          <a:tab pos="1663700" algn="l"/>
                        </a:tabLst>
                      </a:pPr>
                      <a:r>
                        <a:rPr sz="3200">
                          <a:sym typeface="Helvetica Neue Medium"/>
                        </a:rPr>
                        <a:t>schnelle&amp;klare Darstellung der Infos zu den einzelnen Arbeiten</a:t>
                      </a:r>
                    </a:p>
                  </a:txBody>
                  <a:tcPr marL="50800" marR="50800" marT="50800" marB="50800" anchor="ctr" anchorCtr="0" horzOverflow="overflow">
                    <a:solidFill>
                      <a:srgbClr val="EAEAEA"/>
                    </a:solidFill>
                  </a:tcPr>
                </a:tc>
                <a:tc>
                  <a:txBody>
                    <a:bodyPr/>
                    <a:lstStyle/>
                    <a:p>
                      <a:pPr defTabSz="914400"/>
                      <a:r>
                        <a:rPr sz="3200"/>
                        <a:t>Kritisch</a:t>
                      </a:r>
                    </a:p>
                  </a:txBody>
                  <a:tcPr marL="50800" marR="50800" marT="50800" marB="50800" anchor="ctr" anchorCtr="0" horzOverflow="overflow"/>
                </a:tc>
                <a:tc>
                  <a:txBody>
                    <a:bodyPr/>
                    <a:lstStyle/>
                    <a:p>
                      <a:pPr defTabSz="914400"/>
                      <a:r>
                        <a:rPr sz="3200"/>
                        <a:t>Erwünscht</a:t>
                      </a:r>
                    </a:p>
                  </a:txBody>
                  <a:tcPr marL="50800" marR="50800" marT="50800" marB="50800" anchor="ctr" anchorCtr="0" horzOverflow="overflow"/>
                </a:tc>
                <a:tc>
                  <a:txBody>
                    <a:bodyPr/>
                    <a:lstStyle/>
                    <a:p>
                      <a:pPr defTabSz="914400"/>
                      <a:r>
                        <a:rPr sz="3200"/>
                        <a:t>- - -</a:t>
                      </a:r>
                    </a:p>
                  </a:txBody>
                  <a:tcPr marL="50800" marR="50800" marT="50800" marB="50800" anchor="ctr" anchorCtr="0" horzOverflow="overflow"/>
                </a:tc>
                <a:tc>
                  <a:txBody>
                    <a:bodyPr/>
                    <a:lstStyle/>
                    <a:p>
                      <a:pPr defTabSz="914400"/>
                      <a:r>
                        <a:rPr sz="3200"/>
                        <a:t>Erwünscht</a:t>
                      </a:r>
                    </a:p>
                  </a:txBody>
                  <a:tcPr marL="50800" marR="50800" marT="50800" marB="50800" anchor="ctr" anchorCtr="0" horzOverflow="overflow">
                    <a:lnR w="12700">
                      <a:solidFill>
                        <a:srgbClr val="4D4D4D"/>
                      </a:solidFill>
                      <a:miter lim="400000"/>
                    </a:lnR>
                  </a:tcPr>
                </a:tc>
              </a:tr>
              <a:tr h="1666257">
                <a:tc>
                  <a:txBody>
                    <a:bodyPr/>
                    <a:lstStyle/>
                    <a:p>
                      <a:pPr defTabSz="914400">
                        <a:tabLst>
                          <a:tab pos="1663700" algn="l"/>
                        </a:tabLst>
                      </a:pPr>
                      <a:r>
                        <a:rPr sz="3200">
                          <a:sym typeface="Helvetica Neue Medium"/>
                        </a:rPr>
                        <a:t>Suche nach Tag/Keyword</a:t>
                      </a:r>
                    </a:p>
                  </a:txBody>
                  <a:tcPr marL="50800" marR="50800" marT="50800" marB="50800" anchor="ctr" anchorCtr="0" horzOverflow="overflow">
                    <a:solidFill>
                      <a:srgbClr val="EAEAEA"/>
                    </a:solidFill>
                  </a:tcPr>
                </a:tc>
                <a:tc>
                  <a:txBody>
                    <a:bodyPr/>
                    <a:lstStyle/>
                    <a:p>
                      <a:pPr defTabSz="914400"/>
                      <a:r>
                        <a:rPr sz="3200"/>
                        <a:t>- - -</a:t>
                      </a:r>
                    </a:p>
                  </a:txBody>
                  <a:tcPr marL="50800" marR="50800" marT="50800" marB="50800" anchor="ctr" anchorCtr="0" horzOverflow="overflow"/>
                </a:tc>
                <a:tc>
                  <a:txBody>
                    <a:bodyPr/>
                    <a:lstStyle/>
                    <a:p>
                      <a:pPr defTabSz="914400"/>
                      <a:r>
                        <a:rPr sz="3200"/>
                        <a:t>Kritisch</a:t>
                      </a:r>
                    </a:p>
                  </a:txBody>
                  <a:tcPr marL="50800" marR="50800" marT="50800" marB="50800" anchor="ctr" anchorCtr="0" horzOverflow="overflow"/>
                </a:tc>
                <a:tc>
                  <a:txBody>
                    <a:bodyPr/>
                    <a:lstStyle/>
                    <a:p>
                      <a:pPr defTabSz="914400"/>
                      <a:r>
                        <a:rPr sz="3200"/>
                        <a:t>- - -</a:t>
                      </a:r>
                    </a:p>
                  </a:txBody>
                  <a:tcPr marL="50800" marR="50800" marT="50800" marB="50800" anchor="ctr" anchorCtr="0" horzOverflow="overflow"/>
                </a:tc>
                <a:tc>
                  <a:txBody>
                    <a:bodyPr/>
                    <a:lstStyle/>
                    <a:p>
                      <a:pPr defTabSz="914400"/>
                      <a:r>
                        <a:rPr sz="3200"/>
                        <a:t>Erwünscht</a:t>
                      </a:r>
                    </a:p>
                  </a:txBody>
                  <a:tcPr marL="50800" marR="50800" marT="50800" marB="50800" anchor="ctr" anchorCtr="0" horzOverflow="overflow">
                    <a:lnR w="12700">
                      <a:solidFill>
                        <a:srgbClr val="4D4D4D"/>
                      </a:solidFill>
                      <a:miter lim="400000"/>
                    </a:lnR>
                  </a:tcPr>
                </a:tc>
              </a:tr>
              <a:tr h="1666257">
                <a:tc>
                  <a:txBody>
                    <a:bodyPr/>
                    <a:lstStyle/>
                    <a:p>
                      <a:pPr defTabSz="914400">
                        <a:tabLst>
                          <a:tab pos="1663700" algn="l"/>
                        </a:tabLst>
                      </a:pPr>
                      <a:r>
                        <a:rPr sz="3200">
                          <a:sym typeface="Helvetica Neue Medium"/>
                        </a:rPr>
                        <a:t>Suche nach Betreuer</a:t>
                      </a:r>
                    </a:p>
                  </a:txBody>
                  <a:tcPr marL="50800" marR="50800" marT="50800" marB="50800" anchor="ctr" anchorCtr="0" horzOverflow="overflow">
                    <a:solidFill>
                      <a:srgbClr val="EAEAEA"/>
                    </a:solidFill>
                  </a:tcPr>
                </a:tc>
                <a:tc>
                  <a:txBody>
                    <a:bodyPr/>
                    <a:lstStyle/>
                    <a:p>
                      <a:pPr defTabSz="914400"/>
                      <a:r>
                        <a:rPr sz="3200"/>
                        <a:t>- - -</a:t>
                      </a:r>
                    </a:p>
                  </a:txBody>
                  <a:tcPr marL="50800" marR="50800" marT="50800" marB="50800" anchor="ctr" anchorCtr="0" horzOverflow="overflow"/>
                </a:tc>
                <a:tc>
                  <a:txBody>
                    <a:bodyPr/>
                    <a:lstStyle/>
                    <a:p>
                      <a:pPr defTabSz="914400"/>
                      <a:r>
                        <a:rPr sz="3200"/>
                        <a:t>- - -</a:t>
                      </a:r>
                    </a:p>
                  </a:txBody>
                  <a:tcPr marL="50800" marR="50800" marT="50800" marB="50800" anchor="ctr" anchorCtr="0" horzOverflow="overflow"/>
                </a:tc>
                <a:tc>
                  <a:txBody>
                    <a:bodyPr/>
                    <a:lstStyle/>
                    <a:p>
                      <a:pPr defTabSz="914400"/>
                      <a:r>
                        <a:rPr sz="3200"/>
                        <a:t>Kritisch</a:t>
                      </a:r>
                    </a:p>
                  </a:txBody>
                  <a:tcPr marL="50800" marR="50800" marT="50800" marB="50800" anchor="ctr" anchorCtr="0" horzOverflow="overflow"/>
                </a:tc>
                <a:tc>
                  <a:txBody>
                    <a:bodyPr/>
                    <a:lstStyle/>
                    <a:p>
                      <a:pPr defTabSz="914400"/>
                      <a:r>
                        <a:rPr sz="3200"/>
                        <a:t>- - -</a:t>
                      </a:r>
                    </a:p>
                  </a:txBody>
                  <a:tcPr marL="50800" marR="50800" marT="50800" marB="50800" anchor="ctr" anchorCtr="0" horzOverflow="overflow">
                    <a:lnR w="12700">
                      <a:solidFill>
                        <a:srgbClr val="4D4D4D"/>
                      </a:solidFill>
                      <a:miter lim="400000"/>
                    </a:lnR>
                  </a:tcPr>
                </a:tc>
              </a:tr>
              <a:tr h="1666257">
                <a:tc>
                  <a:txBody>
                    <a:bodyPr/>
                    <a:lstStyle/>
                    <a:p>
                      <a:pPr defTabSz="914400">
                        <a:tabLst>
                          <a:tab pos="1663700" algn="l"/>
                        </a:tabLst>
                      </a:pPr>
                      <a:r>
                        <a:rPr sz="3200">
                          <a:sym typeface="Helvetica Neue Medium"/>
                        </a:rPr>
                        <a:t>visuell ansprechende (schöne) Darstellung</a:t>
                      </a:r>
                    </a:p>
                  </a:txBody>
                  <a:tcPr marL="50800" marR="50800" marT="50800" marB="50800" anchor="ctr" anchorCtr="0" horzOverflow="overflow">
                    <a:lnB w="12700">
                      <a:solidFill>
                        <a:srgbClr val="4D4D4D"/>
                      </a:solidFill>
                      <a:miter lim="400000"/>
                    </a:lnB>
                    <a:solidFill>
                      <a:srgbClr val="EAEAEA"/>
                    </a:solidFill>
                  </a:tcPr>
                </a:tc>
                <a:tc>
                  <a:txBody>
                    <a:bodyPr/>
                    <a:lstStyle/>
                    <a:p>
                      <a:pPr defTabSz="914400"/>
                      <a:r>
                        <a:rPr sz="3200"/>
                        <a:t>- - -</a:t>
                      </a:r>
                    </a:p>
                  </a:txBody>
                  <a:tcPr marL="50800" marR="50800" marT="50800" marB="50800" anchor="ctr" anchorCtr="0" horzOverflow="overflow">
                    <a:lnB w="12700">
                      <a:solidFill>
                        <a:srgbClr val="4D4D4D"/>
                      </a:solidFill>
                      <a:miter lim="400000"/>
                    </a:lnB>
                  </a:tcPr>
                </a:tc>
                <a:tc>
                  <a:txBody>
                    <a:bodyPr/>
                    <a:lstStyle/>
                    <a:p>
                      <a:pPr defTabSz="914400"/>
                      <a:r>
                        <a:rPr sz="3200"/>
                        <a:t>- - -</a:t>
                      </a:r>
                    </a:p>
                  </a:txBody>
                  <a:tcPr marL="50800" marR="50800" marT="50800" marB="50800" anchor="ctr" anchorCtr="0" horzOverflow="overflow">
                    <a:lnB w="12700">
                      <a:solidFill>
                        <a:srgbClr val="4D4D4D"/>
                      </a:solidFill>
                      <a:miter lim="400000"/>
                    </a:lnB>
                  </a:tcPr>
                </a:tc>
                <a:tc>
                  <a:txBody>
                    <a:bodyPr/>
                    <a:lstStyle/>
                    <a:p>
                      <a:pPr defTabSz="914400"/>
                      <a:r>
                        <a:rPr sz="3200"/>
                        <a:t>- - -</a:t>
                      </a:r>
                    </a:p>
                  </a:txBody>
                  <a:tcPr marL="50800" marR="50800" marT="50800" marB="50800" anchor="ctr" anchorCtr="0" horzOverflow="overflow">
                    <a:lnB w="12700">
                      <a:solidFill>
                        <a:srgbClr val="4D4D4D"/>
                      </a:solidFill>
                      <a:miter lim="400000"/>
                    </a:lnB>
                  </a:tcPr>
                </a:tc>
                <a:tc>
                  <a:txBody>
                    <a:bodyPr/>
                    <a:lstStyle/>
                    <a:p>
                      <a:pPr defTabSz="914400"/>
                      <a:r>
                        <a:rPr sz="3200"/>
                        <a:t>Kritisch</a:t>
                      </a:r>
                    </a:p>
                  </a:txBody>
                  <a:tcPr marL="50800" marR="50800" marT="50800" marB="50800" anchor="ctr" anchorCtr="0" horzOverflow="overflow">
                    <a:lnR w="12700">
                      <a:solidFill>
                        <a:srgbClr val="4D4D4D"/>
                      </a:solidFill>
                      <a:miter lim="400000"/>
                    </a:lnR>
                    <a:lnB w="12700">
                      <a:solidFill>
                        <a:srgbClr val="4D4D4D"/>
                      </a:solidFill>
                      <a:miter lim="400000"/>
                    </a:lnB>
                  </a:tcPr>
                </a:tc>
              </a:tr>
            </a:tbl>
          </a:graphicData>
        </a:graphic>
      </p:graphicFrame>
      <p:sp>
        <p:nvSpPr>
          <p:cNvPr id="176" name="Auswertung der Features nach Relevanz für Nutzerprofile (Nutzerprofil 1 am wichtigsten)."/>
          <p:cNvSpPr txBox="1"/>
          <p:nvPr/>
        </p:nvSpPr>
        <p:spPr>
          <a:xfrm>
            <a:off x="363762" y="1229491"/>
            <a:ext cx="2170531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lvl1pPr>
          </a:lstStyle>
          <a:p>
            <a:pPr/>
            <a:r>
              <a:t>Auswertung der Features nach Relevanz für Nutzerprofile (Nutzerprofil 1 am wichtigsten).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9" name="Rectangle"/>
          <p:cNvSpPr/>
          <p:nvPr/>
        </p:nvSpPr>
        <p:spPr>
          <a:xfrm>
            <a:off x="-10592" y="-25781"/>
            <a:ext cx="24405184" cy="13767562"/>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0" name="2. Wireframes und Funktionalitäten"/>
          <p:cNvSpPr txBox="1"/>
          <p:nvPr/>
        </p:nvSpPr>
        <p:spPr>
          <a:xfrm>
            <a:off x="719277" y="3095261"/>
            <a:ext cx="22756808" cy="17261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1000">
                <a:solidFill>
                  <a:srgbClr val="FFFFFF"/>
                </a:solidFill>
              </a:defRPr>
            </a:lvl1pPr>
          </a:lstStyle>
          <a:p>
            <a:pPr/>
            <a:r>
              <a:t>2. Wireframes und Funktionalitäten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Mockup_Akkordeon.png" descr="Mockup_Akkordeon.png"/>
          <p:cNvPicPr>
            <a:picLocks noChangeAspect="1"/>
          </p:cNvPicPr>
          <p:nvPr/>
        </p:nvPicPr>
        <p:blipFill>
          <a:blip r:embed="rId2">
            <a:extLst/>
          </a:blip>
          <a:stretch>
            <a:fillRect/>
          </a:stretch>
        </p:blipFill>
        <p:spPr>
          <a:xfrm>
            <a:off x="237071" y="2244656"/>
            <a:ext cx="11606962" cy="10682368"/>
          </a:xfrm>
          <a:prstGeom prst="rect">
            <a:avLst/>
          </a:prstGeom>
          <a:ln w="12700">
            <a:miter lim="400000"/>
          </a:ln>
        </p:spPr>
      </p:pic>
      <p:sp>
        <p:nvSpPr>
          <p:cNvPr id="183" name="Die Arbeitsthemen sind nach Institut und danach nach Professur sortiert (anschließend alphabetisch)"/>
          <p:cNvSpPr/>
          <p:nvPr/>
        </p:nvSpPr>
        <p:spPr>
          <a:xfrm>
            <a:off x="662144" y="876102"/>
            <a:ext cx="21755445" cy="1047154"/>
          </a:xfrm>
          <a:prstGeom prst="rect">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Die Arbeitsthemen sind nach Institut und danach nach Professur sortiert (anschließend alphabetisch)</a:t>
            </a:r>
          </a:p>
        </p:txBody>
      </p:sp>
      <p:sp>
        <p:nvSpPr>
          <p:cNvPr id="184" name="Toggle all  =&gt;  alle aufklappen…"/>
          <p:cNvSpPr/>
          <p:nvPr/>
        </p:nvSpPr>
        <p:spPr>
          <a:xfrm>
            <a:off x="13266925" y="2582347"/>
            <a:ext cx="9768429" cy="10184786"/>
          </a:xfrm>
          <a:prstGeom prst="rect">
            <a:avLst/>
          </a:prstGeom>
          <a:solidFill>
            <a:srgbClr val="60D937">
              <a:alpha val="80000"/>
            </a:srgbClr>
          </a:solidFill>
          <a:ln w="12700">
            <a:miter lim="400000"/>
          </a:ln>
          <a:extLst>
            <a:ext uri="{C572A759-6A51-4108-AA02-DFA0A04FC94B}">
              <ma14:wrappingTextBoxFlag xmlns:ma14="http://schemas.microsoft.com/office/mac/drawingml/2011/main" val="1"/>
            </a:ext>
          </a:extLst>
        </p:spPr>
        <p:txBody>
          <a:bodyPr lIns="50800" tIns="50800" rIns="50800" bIns="50800"/>
          <a:lstStyle/>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Toggle all  =&gt;  alle aufklappen </a:t>
            </a:r>
          </a:p>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Kreatives Design =&gt; aktiviert “Bubble”-Ansicht</a:t>
            </a:r>
          </a:p>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Klick auf Institut =&gt; zeigt Professuren an, oder Arbeitsthemen, wenn diese nicht in Professur unterkategorisiert sind</a:t>
            </a:r>
          </a:p>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Klick auf Professur =&gt; zeigt Arbeitsthemen der Professur an</a:t>
            </a:r>
          </a:p>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Klick auf Arbeitsthema =&gt; zeigt weitere Infos wie Url, Tags, Beschreibung, etc</a:t>
            </a:r>
          </a:p>
        </p:txBody>
      </p:sp>
      <p:sp>
        <p:nvSpPr>
          <p:cNvPr id="185" name="1"/>
          <p:cNvSpPr/>
          <p:nvPr/>
        </p:nvSpPr>
        <p:spPr>
          <a:xfrm>
            <a:off x="17317" y="1966174"/>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1</a:t>
            </a:r>
          </a:p>
        </p:txBody>
      </p:sp>
      <p:sp>
        <p:nvSpPr>
          <p:cNvPr id="186" name="2"/>
          <p:cNvSpPr/>
          <p:nvPr/>
        </p:nvSpPr>
        <p:spPr>
          <a:xfrm>
            <a:off x="6068114" y="2131159"/>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2</a:t>
            </a:r>
          </a:p>
        </p:txBody>
      </p:sp>
      <p:sp>
        <p:nvSpPr>
          <p:cNvPr id="187" name="3"/>
          <p:cNvSpPr/>
          <p:nvPr/>
        </p:nvSpPr>
        <p:spPr>
          <a:xfrm>
            <a:off x="9227417" y="2945558"/>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3</a:t>
            </a:r>
          </a:p>
        </p:txBody>
      </p:sp>
      <p:sp>
        <p:nvSpPr>
          <p:cNvPr id="188" name="4"/>
          <p:cNvSpPr/>
          <p:nvPr/>
        </p:nvSpPr>
        <p:spPr>
          <a:xfrm>
            <a:off x="9662104" y="5529113"/>
            <a:ext cx="948359" cy="949720"/>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4</a:t>
            </a:r>
          </a:p>
        </p:txBody>
      </p:sp>
      <p:sp>
        <p:nvSpPr>
          <p:cNvPr id="189" name="5"/>
          <p:cNvSpPr/>
          <p:nvPr/>
        </p:nvSpPr>
        <p:spPr>
          <a:xfrm>
            <a:off x="10527282" y="7332085"/>
            <a:ext cx="948358" cy="949720"/>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5</a:t>
            </a:r>
          </a:p>
        </p:txBody>
      </p:sp>
      <p:sp>
        <p:nvSpPr>
          <p:cNvPr id="190"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1"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Wireframes und Funktionalitäten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Filtermöglichkeit bei der Ansicht (first draft mock-up)"/>
          <p:cNvSpPr/>
          <p:nvPr/>
        </p:nvSpPr>
        <p:spPr>
          <a:xfrm>
            <a:off x="1080250" y="1135623"/>
            <a:ext cx="21755445" cy="1047155"/>
          </a:xfrm>
          <a:prstGeom prst="rect">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Filtermöglichkeit bei der Ansicht (first draft mock-up)</a:t>
            </a:r>
          </a:p>
        </p:txBody>
      </p:sp>
      <p:pic>
        <p:nvPicPr>
          <p:cNvPr id="194" name="Mockup_Filterfunktion.png" descr="Mockup_Filterfunktion.png"/>
          <p:cNvPicPr>
            <a:picLocks noChangeAspect="1"/>
          </p:cNvPicPr>
          <p:nvPr/>
        </p:nvPicPr>
        <p:blipFill>
          <a:blip r:embed="rId2">
            <a:extLst/>
          </a:blip>
          <a:stretch>
            <a:fillRect/>
          </a:stretch>
        </p:blipFill>
        <p:spPr>
          <a:xfrm>
            <a:off x="46995" y="3413343"/>
            <a:ext cx="12877011" cy="6518145"/>
          </a:xfrm>
          <a:prstGeom prst="rect">
            <a:avLst/>
          </a:prstGeom>
          <a:ln w="12700">
            <a:miter lim="400000"/>
          </a:ln>
        </p:spPr>
      </p:pic>
      <p:sp>
        <p:nvSpPr>
          <p:cNvPr id="195" name="Arbeitstyp wählen…"/>
          <p:cNvSpPr/>
          <p:nvPr/>
        </p:nvSpPr>
        <p:spPr>
          <a:xfrm>
            <a:off x="13045171" y="2465739"/>
            <a:ext cx="10984716" cy="10445516"/>
          </a:xfrm>
          <a:prstGeom prst="rect">
            <a:avLst/>
          </a:prstGeom>
          <a:solidFill>
            <a:srgbClr val="60D937">
              <a:alpha val="80000"/>
            </a:srgbClr>
          </a:solidFill>
          <a:ln w="12700">
            <a:miter lim="400000"/>
          </a:ln>
          <a:extLst>
            <a:ext uri="{C572A759-6A51-4108-AA02-DFA0A04FC94B}">
              <ma14:wrappingTextBoxFlag xmlns:ma14="http://schemas.microsoft.com/office/mac/drawingml/2011/main" val="1"/>
            </a:ext>
          </a:extLst>
        </p:spPr>
        <p:txBody>
          <a:bodyPr lIns="50800" tIns="50800" rIns="50800" bIns="50800"/>
          <a:lstStyle/>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Arbeitstyp wählen </a:t>
            </a:r>
          </a:p>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Betreuer wählen</a:t>
            </a:r>
          </a:p>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Themenbereich wählen</a:t>
            </a:r>
          </a:p>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Auf Klick =&gt; alle Arbeitsthemen nach den Filterkriterien auswählen</a:t>
            </a:r>
          </a:p>
          <a:p>
            <a:pPr algn="l" defTabSz="825500">
              <a:lnSpc>
                <a:spcPct val="200000"/>
              </a:lnSpc>
              <a:defRPr sz="3200">
                <a:solidFill>
                  <a:srgbClr val="000000"/>
                </a:solidFill>
                <a:latin typeface="Helvetica Neue Medium"/>
                <a:ea typeface="Helvetica Neue Medium"/>
                <a:cs typeface="Helvetica Neue Medium"/>
                <a:sym typeface="Helvetica Neue Medium"/>
              </a:defRPr>
            </a:pPr>
          </a:p>
          <a:p>
            <a:pPr lvl="2" algn="l" defTabSz="825500">
              <a:lnSpc>
                <a:spcPct val="200000"/>
              </a:lnSpc>
              <a:defRPr sz="3200">
                <a:solidFill>
                  <a:srgbClr val="000000"/>
                </a:solidFill>
                <a:latin typeface="Helvetica Neue Medium"/>
                <a:ea typeface="Helvetica Neue Medium"/>
                <a:cs typeface="Helvetica Neue Medium"/>
                <a:sym typeface="Helvetica Neue Medium"/>
              </a:defRPr>
            </a:pPr>
            <a:r>
              <a:t>NOTIZ:</a:t>
            </a:r>
          </a:p>
          <a:p>
            <a:pPr lvl="2" marL="1625600"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t>Nach Möglichkeit ist 4. nicht nötig, wenn es so eingestellt werden kann, dass die Inhalte sofort beim Auswählen eines Suchkriteriums gefiltert werden. </a:t>
            </a:r>
          </a:p>
          <a:p>
            <a:pPr lvl="2" marL="1625600"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t>Filtermöglichkeiten 1.-3. könnten im Endprodukt andere sein bzw. zusätzliche könnten dabei sein (z.B. mehrere Tags auswählen zu können).</a:t>
            </a:r>
          </a:p>
        </p:txBody>
      </p:sp>
      <p:sp>
        <p:nvSpPr>
          <p:cNvPr id="196" name="1"/>
          <p:cNvSpPr/>
          <p:nvPr/>
        </p:nvSpPr>
        <p:spPr>
          <a:xfrm>
            <a:off x="8200373" y="5781247"/>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1</a:t>
            </a:r>
          </a:p>
        </p:txBody>
      </p:sp>
      <p:sp>
        <p:nvSpPr>
          <p:cNvPr id="197" name="2"/>
          <p:cNvSpPr/>
          <p:nvPr/>
        </p:nvSpPr>
        <p:spPr>
          <a:xfrm>
            <a:off x="8526984" y="6874747"/>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2</a:t>
            </a:r>
          </a:p>
        </p:txBody>
      </p:sp>
      <p:sp>
        <p:nvSpPr>
          <p:cNvPr id="198" name="3"/>
          <p:cNvSpPr/>
          <p:nvPr/>
        </p:nvSpPr>
        <p:spPr>
          <a:xfrm>
            <a:off x="8768284" y="7980947"/>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3</a:t>
            </a:r>
          </a:p>
        </p:txBody>
      </p:sp>
      <p:sp>
        <p:nvSpPr>
          <p:cNvPr id="199" name="4"/>
          <p:cNvSpPr/>
          <p:nvPr/>
        </p:nvSpPr>
        <p:spPr>
          <a:xfrm>
            <a:off x="9452419" y="9510305"/>
            <a:ext cx="948358"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4</a:t>
            </a:r>
          </a:p>
        </p:txBody>
      </p:sp>
      <p:sp>
        <p:nvSpPr>
          <p:cNvPr id="200"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1"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Wireframes und Funktionalitäten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Mockup_Toggle_Bälle.png" descr="Mockup_Toggle_Bälle.png"/>
          <p:cNvPicPr>
            <a:picLocks noChangeAspect="1"/>
          </p:cNvPicPr>
          <p:nvPr/>
        </p:nvPicPr>
        <p:blipFill>
          <a:blip r:embed="rId2">
            <a:extLst/>
          </a:blip>
          <a:stretch>
            <a:fillRect/>
          </a:stretch>
        </p:blipFill>
        <p:spPr>
          <a:xfrm>
            <a:off x="121904" y="3664647"/>
            <a:ext cx="13944601" cy="9258301"/>
          </a:xfrm>
          <a:prstGeom prst="rect">
            <a:avLst/>
          </a:prstGeom>
          <a:ln w="12700">
            <a:miter lim="400000"/>
          </a:ln>
        </p:spPr>
      </p:pic>
      <p:sp>
        <p:nvSpPr>
          <p:cNvPr id="204" name="Diese visuell anspruchsvollere Ansicht ist erstmal ein optionales Feature und funktioniert analog zur normalen Ansicht (genaue visuelle Anforderungen können bei Umsetzung umgeändert/verbessert werden)"/>
          <p:cNvSpPr/>
          <p:nvPr/>
        </p:nvSpPr>
        <p:spPr>
          <a:xfrm>
            <a:off x="731828" y="1095129"/>
            <a:ext cx="21755446" cy="1360874"/>
          </a:xfrm>
          <a:prstGeom prst="rect">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Diese visuell anspruchsvollere Ansicht ist erstmal ein optionales Feature und funktioniert analog zur normalen Ansicht (genaue visuelle Anforderungen können bei Umsetzung umgeändert/verbessert werden)</a:t>
            </a:r>
          </a:p>
        </p:txBody>
      </p:sp>
      <p:sp>
        <p:nvSpPr>
          <p:cNvPr id="205" name="Rectangle"/>
          <p:cNvSpPr/>
          <p:nvPr/>
        </p:nvSpPr>
        <p:spPr>
          <a:xfrm>
            <a:off x="12044790" y="6331830"/>
            <a:ext cx="3133919" cy="645304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06" name="Toggle all  =&gt;  alle aufklappen…"/>
          <p:cNvSpPr/>
          <p:nvPr/>
        </p:nvSpPr>
        <p:spPr>
          <a:xfrm>
            <a:off x="12069591" y="2571326"/>
            <a:ext cx="12183834" cy="10401188"/>
          </a:xfrm>
          <a:prstGeom prst="rect">
            <a:avLst/>
          </a:prstGeom>
          <a:solidFill>
            <a:srgbClr val="60D937">
              <a:alpha val="80000"/>
            </a:srgbClr>
          </a:solidFill>
          <a:ln w="12700">
            <a:miter lim="400000"/>
          </a:ln>
          <a:extLst>
            <a:ext uri="{C572A759-6A51-4108-AA02-DFA0A04FC94B}">
              <ma14:wrappingTextBoxFlag xmlns:ma14="http://schemas.microsoft.com/office/mac/drawingml/2011/main" val="1"/>
            </a:ext>
          </a:extLst>
        </p:spPr>
        <p:txBody>
          <a:bodyPr lIns="50800" tIns="50800" rIns="50800" bIns="50800"/>
          <a:lstStyle/>
          <a:p>
            <a:pPr lvl="1" marL="1481666" indent="-592666" algn="l" defTabSz="825500">
              <a:lnSpc>
                <a:spcPct val="15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Toggle all  =&gt;  alle aufklappen </a:t>
            </a:r>
          </a:p>
          <a:p>
            <a:pPr lvl="1" marL="1481666" indent="-592666" algn="l" defTabSz="825500">
              <a:lnSpc>
                <a:spcPct val="15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Normales Design =&gt; deaktiviert “Bubble”-Ansicht </a:t>
            </a:r>
          </a:p>
          <a:p>
            <a:pPr lvl="1" marL="1481666" indent="-592666" algn="l" defTabSz="825500">
              <a:lnSpc>
                <a:spcPct val="15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Klick auf Institut =&gt; zeigt Professuren an, oder Arbeitsthemen, wenn diese nicht in Professur unterkategorisiert sind</a:t>
            </a:r>
          </a:p>
          <a:p>
            <a:pPr lvl="1" marL="1481666" indent="-592666" algn="l" defTabSz="825500">
              <a:lnSpc>
                <a:spcPct val="15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Klick auf Professur =&gt; zeigt Arbeitsthemen der Professur an</a:t>
            </a:r>
          </a:p>
          <a:p>
            <a:pPr lvl="1" marL="1481666" indent="-592666" algn="l" defTabSz="825500">
              <a:lnSpc>
                <a:spcPct val="15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Klick auf Arbeitsthema =&gt; Popup zeigt weitere Infos wie Url, Tags, Beschreibung, etc</a:t>
            </a:r>
          </a:p>
          <a:p>
            <a:pPr lvl="1" marL="1481666" indent="-592666" algn="l" defTabSz="825500">
              <a:lnSpc>
                <a:spcPct val="15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Previous / Next Thema </a:t>
            </a:r>
          </a:p>
          <a:p>
            <a:pPr algn="l" defTabSz="825500">
              <a:lnSpc>
                <a:spcPct val="200000"/>
              </a:lnSpc>
              <a:defRPr sz="3200">
                <a:solidFill>
                  <a:srgbClr val="000000"/>
                </a:solidFill>
                <a:latin typeface="Helvetica Neue Medium"/>
                <a:ea typeface="Helvetica Neue Medium"/>
                <a:cs typeface="Helvetica Neue Medium"/>
                <a:sym typeface="Helvetica Neue Medium"/>
              </a:defRPr>
            </a:pPr>
          </a:p>
          <a:p>
            <a:pPr lvl="2" algn="l" defTabSz="825500">
              <a:defRPr sz="3200">
                <a:solidFill>
                  <a:srgbClr val="000000"/>
                </a:solidFill>
                <a:latin typeface="Helvetica Neue Medium"/>
                <a:ea typeface="Helvetica Neue Medium"/>
                <a:cs typeface="Helvetica Neue Medium"/>
                <a:sym typeface="Helvetica Neue Medium"/>
              </a:defRPr>
            </a:pPr>
            <a:r>
              <a:t>NOTIZ: </a:t>
            </a:r>
          </a:p>
          <a:p>
            <a:pPr lvl="2" marL="1625600"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t>(Optional) 3. &amp; 4. beim Hovern sollen die Infos auch angezeigt werden</a:t>
            </a:r>
          </a:p>
          <a:p>
            <a:pPr lvl="2" marL="1625600"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t>3. - 5. Ausgewählte Elemente visuell markiert</a:t>
            </a:r>
          </a:p>
        </p:txBody>
      </p:sp>
      <p:sp>
        <p:nvSpPr>
          <p:cNvPr id="207" name="1"/>
          <p:cNvSpPr/>
          <p:nvPr/>
        </p:nvSpPr>
        <p:spPr>
          <a:xfrm>
            <a:off x="1142110" y="2711236"/>
            <a:ext cx="948359" cy="949720"/>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1</a:t>
            </a:r>
          </a:p>
        </p:txBody>
      </p:sp>
      <p:sp>
        <p:nvSpPr>
          <p:cNvPr id="208" name="2"/>
          <p:cNvSpPr/>
          <p:nvPr/>
        </p:nvSpPr>
        <p:spPr>
          <a:xfrm>
            <a:off x="5807726" y="2711236"/>
            <a:ext cx="948359" cy="949720"/>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2</a:t>
            </a:r>
          </a:p>
        </p:txBody>
      </p:sp>
      <p:sp>
        <p:nvSpPr>
          <p:cNvPr id="209" name="3"/>
          <p:cNvSpPr/>
          <p:nvPr/>
        </p:nvSpPr>
        <p:spPr>
          <a:xfrm>
            <a:off x="147465" y="5129969"/>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3</a:t>
            </a:r>
          </a:p>
        </p:txBody>
      </p:sp>
      <p:sp>
        <p:nvSpPr>
          <p:cNvPr id="210" name="4"/>
          <p:cNvSpPr/>
          <p:nvPr/>
        </p:nvSpPr>
        <p:spPr>
          <a:xfrm>
            <a:off x="337628" y="8272657"/>
            <a:ext cx="948358" cy="949720"/>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4</a:t>
            </a:r>
          </a:p>
        </p:txBody>
      </p:sp>
      <p:sp>
        <p:nvSpPr>
          <p:cNvPr id="211" name="5"/>
          <p:cNvSpPr/>
          <p:nvPr/>
        </p:nvSpPr>
        <p:spPr>
          <a:xfrm>
            <a:off x="1320360" y="10269589"/>
            <a:ext cx="948358" cy="949720"/>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5</a:t>
            </a:r>
          </a:p>
        </p:txBody>
      </p:sp>
      <p:sp>
        <p:nvSpPr>
          <p:cNvPr id="212" name="6"/>
          <p:cNvSpPr/>
          <p:nvPr/>
        </p:nvSpPr>
        <p:spPr>
          <a:xfrm>
            <a:off x="8275986" y="8272657"/>
            <a:ext cx="948359" cy="949720"/>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6</a:t>
            </a:r>
          </a:p>
        </p:txBody>
      </p:sp>
      <p:sp>
        <p:nvSpPr>
          <p:cNvPr id="213"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4"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Wireframes und Funktionalitäten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