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70" r:id="rId14"/>
    <p:sldId id="269" r:id="rId15"/>
  </p:sldIdLst>
  <p:sldSz cx="24384000" cy="13716000"/>
  <p:notesSz cx="7104063" cy="102346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E15F"/>
    <a:srgbClr val="000000"/>
    <a:srgbClr val="006096"/>
    <a:srgbClr val="007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0CB68-8605-4FCA-AB87-F5BB6CF50629}" v="789" dt="2021-05-18T13:55:46.43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3" autoAdjust="0"/>
  </p:normalViewPr>
  <p:slideViewPr>
    <p:cSldViewPr snapToGrid="0">
      <p:cViewPr>
        <p:scale>
          <a:sx n="125" d="100"/>
          <a:sy n="125" d="100"/>
        </p:scale>
        <p:origin x="-7306" y="-6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492F4-CE92-48E0-856E-FFE189A05AC5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D6E31-7BA4-4254-A7BC-7942A3B436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73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3324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imon Hünecker, Anne Marx, Dorian Vocelka"/>
          <p:cNvSpPr txBox="1"/>
          <p:nvPr/>
        </p:nvSpPr>
        <p:spPr>
          <a:xfrm>
            <a:off x="382860" y="13032993"/>
            <a:ext cx="619720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Simon </a:t>
            </a:r>
            <a:r>
              <a:rPr dirty="0" err="1" smtClean="0"/>
              <a:t>Hünecke</a:t>
            </a:r>
            <a:r>
              <a:rPr dirty="0" smtClean="0"/>
              <a:t>, </a:t>
            </a:r>
            <a:r>
              <a:rPr dirty="0"/>
              <a:t>Anne Marx, Dorian </a:t>
            </a:r>
            <a:r>
              <a:rPr dirty="0" err="1"/>
              <a:t>Vocelka</a:t>
            </a:r>
            <a:endParaRPr dirty="0"/>
          </a:p>
        </p:txBody>
      </p:sp>
      <p:sp>
        <p:nvSpPr>
          <p:cNvPr id="15" name="Web Technologies - Verbesserung für Ankündigungen von Abschlussarbeiten"/>
          <p:cNvSpPr txBox="1"/>
          <p:nvPr/>
        </p:nvSpPr>
        <p:spPr>
          <a:xfrm>
            <a:off x="13471486" y="13038271"/>
            <a:ext cx="1058661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Web Technologies - Verbesserung für Ankündigungen von Abschlussarbeiten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9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" name="Slide Number"/>
          <p:cNvSpPr txBox="1">
            <a:spLocks/>
          </p:cNvSpPr>
          <p:nvPr userDrawn="1"/>
        </p:nvSpPr>
        <p:spPr>
          <a:xfrm>
            <a:off x="12140671" y="13134278"/>
            <a:ext cx="102657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5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1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eb Technologies"/>
          <p:cNvSpPr txBox="1">
            <a:spLocks noGrp="1"/>
          </p:cNvSpPr>
          <p:nvPr>
            <p:ph type="ctrTitle"/>
          </p:nvPr>
        </p:nvSpPr>
        <p:spPr>
          <a:xfrm>
            <a:off x="858075" y="689704"/>
            <a:ext cx="21971004" cy="2038851"/>
          </a:xfrm>
          <a:prstGeom prst="rect">
            <a:avLst/>
          </a:prstGeom>
        </p:spPr>
        <p:txBody>
          <a:bodyPr/>
          <a:lstStyle/>
          <a:p>
            <a:r>
              <a:t>Web Technologies</a:t>
            </a:r>
          </a:p>
        </p:txBody>
      </p:sp>
      <p:sp>
        <p:nvSpPr>
          <p:cNvPr id="154" name="Assignment 2"/>
          <p:cNvSpPr txBox="1">
            <a:spLocks noGrp="1"/>
          </p:cNvSpPr>
          <p:nvPr>
            <p:ph type="subTitle" sz="quarter" idx="1"/>
          </p:nvPr>
        </p:nvSpPr>
        <p:spPr>
          <a:xfrm>
            <a:off x="852921" y="2728554"/>
            <a:ext cx="21971001" cy="1905001"/>
          </a:xfrm>
          <a:prstGeom prst="rect">
            <a:avLst/>
          </a:prstGeom>
        </p:spPr>
        <p:txBody>
          <a:bodyPr/>
          <a:lstStyle/>
          <a:p>
            <a:r>
              <a:rPr dirty="0"/>
              <a:t>Assignment 2</a:t>
            </a:r>
          </a:p>
        </p:txBody>
      </p:sp>
      <p:pic>
        <p:nvPicPr>
          <p:cNvPr id="156" name="SpaceX.jpg" descr="Spac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765" y="3134388"/>
            <a:ext cx="16961385" cy="954077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paceX public domain photo"/>
          <p:cNvSpPr txBox="1"/>
          <p:nvPr/>
        </p:nvSpPr>
        <p:spPr>
          <a:xfrm rot="16200000">
            <a:off x="21982940" y="7918682"/>
            <a:ext cx="406664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SpaceX public domain photo</a:t>
            </a:r>
          </a:p>
        </p:txBody>
      </p:sp>
      <p:sp>
        <p:nvSpPr>
          <p:cNvPr id="158" name="Konzept für JavaScript-basierte Lösung (Angular) zum Thema Verbesserung für Ankündigungen von Abschlussarbeiten"/>
          <p:cNvSpPr txBox="1"/>
          <p:nvPr/>
        </p:nvSpPr>
        <p:spPr>
          <a:xfrm>
            <a:off x="806973" y="4680884"/>
            <a:ext cx="5785870" cy="557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4400" b="1">
                <a:solidFill>
                  <a:srgbClr val="333333"/>
                </a:solidFill>
              </a:defRPr>
            </a:lvl1pPr>
          </a:lstStyle>
          <a:p>
            <a:r>
              <a:rPr dirty="0" err="1"/>
              <a:t>Konzept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JavaScript-</a:t>
            </a:r>
            <a:r>
              <a:rPr dirty="0" err="1"/>
              <a:t>basierte</a:t>
            </a:r>
            <a:r>
              <a:rPr dirty="0"/>
              <a:t> </a:t>
            </a:r>
            <a:r>
              <a:rPr dirty="0" err="1"/>
              <a:t>Lösung</a:t>
            </a:r>
            <a:r>
              <a:rPr dirty="0"/>
              <a:t> (Angular) </a:t>
            </a:r>
            <a:r>
              <a:rPr dirty="0" err="1"/>
              <a:t>zum</a:t>
            </a:r>
            <a:r>
              <a:rPr dirty="0"/>
              <a:t> </a:t>
            </a:r>
            <a:r>
              <a:rPr dirty="0" err="1"/>
              <a:t>Thema</a:t>
            </a:r>
            <a:r>
              <a:rPr dirty="0"/>
              <a:t> </a:t>
            </a:r>
            <a:r>
              <a:rPr lang="de-DE" dirty="0" smtClean="0"/>
              <a:t>"</a:t>
            </a:r>
            <a:r>
              <a:rPr dirty="0" err="1" smtClean="0"/>
              <a:t>Verbesserung</a:t>
            </a:r>
            <a:r>
              <a:rPr dirty="0" smtClean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Ankündigungen</a:t>
            </a:r>
            <a:r>
              <a:rPr dirty="0"/>
              <a:t> von </a:t>
            </a:r>
            <a:r>
              <a:rPr dirty="0" err="1" smtClean="0"/>
              <a:t>Abschlussarbeiten</a:t>
            </a:r>
            <a:r>
              <a:rPr lang="de-DE" dirty="0" smtClean="0"/>
              <a:t>"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23" name="Rectangle"/>
          <p:cNvSpPr/>
          <p:nvPr/>
        </p:nvSpPr>
        <p:spPr>
          <a:xfrm>
            <a:off x="-10592" y="-25781"/>
            <a:ext cx="24405184" cy="13767562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4" name="3. Anwendungsstruktur"/>
          <p:cNvSpPr txBox="1"/>
          <p:nvPr/>
        </p:nvSpPr>
        <p:spPr>
          <a:xfrm>
            <a:off x="719277" y="3095261"/>
            <a:ext cx="22756808" cy="172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1000">
                <a:solidFill>
                  <a:srgbClr val="FFFFFF"/>
                </a:solidFill>
              </a:defRPr>
            </a:lvl1pPr>
          </a:lstStyle>
          <a:p>
            <a:r>
              <a:t>3. Anwendungsstruktur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Klick auf Arbeitsthema =&gt; Popup zeigt weitere Infos wie Url, Tags, Beschreibung, etc…"/>
          <p:cNvSpPr/>
          <p:nvPr/>
        </p:nvSpPr>
        <p:spPr>
          <a:xfrm>
            <a:off x="2001236" y="9783007"/>
            <a:ext cx="19750399" cy="2508299"/>
          </a:xfrm>
          <a:prstGeom prst="rect">
            <a:avLst/>
          </a:prstGeom>
          <a:solidFill>
            <a:srgbClr val="80E15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Model (unterteilt in </a:t>
            </a:r>
            <a:r>
              <a:rPr lang="de-DE" dirty="0" err="1"/>
              <a:t>Requester</a:t>
            </a:r>
            <a:r>
              <a:rPr lang="de-DE" dirty="0"/>
              <a:t> und </a:t>
            </a:r>
            <a:r>
              <a:rPr lang="de-DE" dirty="0" smtClean="0"/>
              <a:t>Parser): zuständig </a:t>
            </a:r>
            <a:r>
              <a:rPr lang="de-DE" dirty="0"/>
              <a:t>für Daten und Verarbeitung</a:t>
            </a:r>
            <a:endParaRPr dirty="0"/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View (basiert auf Angular und HTML</a:t>
            </a:r>
            <a:r>
              <a:rPr lang="de-DE" dirty="0" smtClean="0"/>
              <a:t>): </a:t>
            </a:r>
            <a:r>
              <a:rPr lang="de-DE" dirty="0"/>
              <a:t>erstellt aus Daten die Ansicht</a:t>
            </a:r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 smtClean="0"/>
              <a:t>Controller: </a:t>
            </a:r>
            <a:r>
              <a:rPr lang="de-DE" dirty="0"/>
              <a:t>enthält Funktionen zur Interaktion mit  Model und View, modular und einfach erweiterbar</a:t>
            </a:r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491345" y="1672853"/>
            <a:ext cx="17138073" cy="7415730"/>
            <a:chOff x="875602" y="3770287"/>
            <a:chExt cx="15251499" cy="6353367"/>
          </a:xfrm>
        </p:grpSpPr>
        <p:sp>
          <p:nvSpPr>
            <p:cNvPr id="215" name="1"/>
            <p:cNvSpPr/>
            <p:nvPr/>
          </p:nvSpPr>
          <p:spPr>
            <a:xfrm>
              <a:off x="4664309" y="8593058"/>
              <a:ext cx="948359" cy="949721"/>
            </a:xfrm>
            <a:prstGeom prst="ellipse">
              <a:avLst/>
            </a:prstGeom>
            <a:solidFill>
              <a:srgbClr val="60D937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825500">
                <a:defRPr sz="3700" b="1"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  <p:pic>
          <p:nvPicPr>
            <p:cNvPr id="2" name="Grafik 2">
              <a:extLst>
                <a:ext uri="{FF2B5EF4-FFF2-40B4-BE49-F238E27FC236}">
                  <a16:creationId xmlns="" xmlns:a16="http://schemas.microsoft.com/office/drawing/2014/main" id="{053296E3-D7D0-4FD5-A67F-33D33888A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602" y="3904518"/>
              <a:ext cx="15251499" cy="6219136"/>
            </a:xfrm>
            <a:prstGeom prst="rect">
              <a:avLst/>
            </a:prstGeom>
          </p:spPr>
        </p:pic>
        <p:sp>
          <p:nvSpPr>
            <p:cNvPr id="216" name="2"/>
            <p:cNvSpPr/>
            <p:nvPr/>
          </p:nvSpPr>
          <p:spPr>
            <a:xfrm>
              <a:off x="12980773" y="7911180"/>
              <a:ext cx="948359" cy="949720"/>
            </a:xfrm>
            <a:prstGeom prst="ellipse">
              <a:avLst/>
            </a:prstGeom>
            <a:solidFill>
              <a:srgbClr val="60D937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825500">
                <a:defRPr sz="3700" b="1">
                  <a:solidFill>
                    <a:srgbClr val="000000"/>
                  </a:solidFill>
                </a:defRPr>
              </a:lvl1pPr>
            </a:lstStyle>
            <a:p>
              <a:r>
                <a:rPr lang="de-DE" dirty="0"/>
                <a:t>2</a:t>
              </a:r>
              <a:endParaRPr dirty="0"/>
            </a:p>
          </p:txBody>
        </p:sp>
        <p:sp>
          <p:nvSpPr>
            <p:cNvPr id="217" name="3"/>
            <p:cNvSpPr/>
            <p:nvPr/>
          </p:nvSpPr>
          <p:spPr>
            <a:xfrm>
              <a:off x="9782073" y="3770287"/>
              <a:ext cx="948359" cy="949721"/>
            </a:xfrm>
            <a:prstGeom prst="ellipse">
              <a:avLst/>
            </a:prstGeom>
            <a:solidFill>
              <a:srgbClr val="60D937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825500">
                <a:defRPr sz="3700" b="1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1" name="Rectangle"/>
          <p:cNvSpPr/>
          <p:nvPr/>
        </p:nvSpPr>
        <p:spPr>
          <a:xfrm>
            <a:off x="0" y="0"/>
            <a:ext cx="15621561" cy="878443"/>
          </a:xfrm>
          <a:prstGeom prst="rect">
            <a:avLst/>
          </a:prstGeom>
          <a:solidFill>
            <a:srgbClr val="0076B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 smtClean="0"/>
              <a:t>	3. </a:t>
            </a:r>
            <a:r>
              <a:rPr lang="en-US" dirty="0" err="1" smtClean="0"/>
              <a:t>Anwendungsstruktur</a:t>
            </a:r>
            <a:r>
              <a:rPr lang="en-US" dirty="0" smtClean="0"/>
              <a:t>: MVC-Software-</a:t>
            </a:r>
            <a:r>
              <a:rPr lang="en-US" dirty="0" err="1" smtClean="0"/>
              <a:t>Architektur</a:t>
            </a:r>
            <a:endParaRPr lang="de-DE" dirty="0"/>
          </a:p>
        </p:txBody>
      </p:sp>
      <p:sp>
        <p:nvSpPr>
          <p:cNvPr id="12" name="Slide Number"/>
          <p:cNvSpPr txBox="1">
            <a:spLocks/>
          </p:cNvSpPr>
          <p:nvPr/>
        </p:nvSpPr>
        <p:spPr>
          <a:xfrm>
            <a:off x="11790219" y="13037127"/>
            <a:ext cx="579786" cy="4184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332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Klick auf Arbeitsthema =&gt; Popup zeigt weitere Infos wie Url, Tags, Beschreibung, etc…"/>
          <p:cNvSpPr/>
          <p:nvPr/>
        </p:nvSpPr>
        <p:spPr>
          <a:xfrm>
            <a:off x="2232168" y="9683675"/>
            <a:ext cx="19602597" cy="2452908"/>
          </a:xfrm>
          <a:prstGeom prst="rect">
            <a:avLst/>
          </a:prstGeom>
          <a:solidFill>
            <a:srgbClr val="80E1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/>
          <a:lstStyle/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 smtClean="0"/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 err="1" smtClean="0"/>
              <a:t>Requester</a:t>
            </a:r>
            <a:r>
              <a:rPr lang="de-DE" dirty="0" smtClean="0"/>
              <a:t> </a:t>
            </a:r>
            <a:r>
              <a:rPr lang="de-DE" dirty="0"/>
              <a:t>ist </a:t>
            </a:r>
            <a:r>
              <a:rPr lang="de-DE" dirty="0" smtClean="0"/>
              <a:t>zuständig</a:t>
            </a:r>
            <a:r>
              <a:rPr lang="de-DE" dirty="0"/>
              <a:t> zum Abfragen der Daten</a:t>
            </a:r>
          </a:p>
          <a:p>
            <a:pPr marL="1481455" lvl="1" indent="-592455" algn="l" defTabSz="825500">
              <a:buSzPct val="100000"/>
              <a:buFontTx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Parser wandelt die Daten in ein Format um, das eine einfach Verwertung dieser </a:t>
            </a:r>
            <a:r>
              <a:rPr lang="de-DE" dirty="0" smtClean="0"/>
              <a:t>ermöglicht und stellt </a:t>
            </a:r>
            <a:r>
              <a:rPr lang="de-DE" dirty="0"/>
              <a:t>danach die Daten für spätere </a:t>
            </a:r>
            <a:r>
              <a:rPr lang="de-DE" dirty="0" smtClean="0"/>
              <a:t>Funktionen zur Verfügung</a:t>
            </a:r>
            <a:endParaRPr lang="de-DE" dirty="0"/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17927" y="13055037"/>
            <a:ext cx="552077" cy="4005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 dirty="0"/>
          </a:p>
        </p:txBody>
      </p:sp>
      <p:pic>
        <p:nvPicPr>
          <p:cNvPr id="4" name="Grafik 4">
            <a:extLst>
              <a:ext uri="{FF2B5EF4-FFF2-40B4-BE49-F238E27FC236}">
                <a16:creationId xmlns="" xmlns:a16="http://schemas.microsoft.com/office/drawing/2014/main" id="{E073F798-6DAA-4AA5-88CD-482D8357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02" y="2275895"/>
            <a:ext cx="14015049" cy="6010327"/>
          </a:xfrm>
          <a:prstGeom prst="rect">
            <a:avLst/>
          </a:prstGeom>
        </p:spPr>
      </p:pic>
      <p:sp>
        <p:nvSpPr>
          <p:cNvPr id="7" name="Rectangle"/>
          <p:cNvSpPr/>
          <p:nvPr/>
        </p:nvSpPr>
        <p:spPr>
          <a:xfrm>
            <a:off x="0" y="0"/>
            <a:ext cx="15621561" cy="878443"/>
          </a:xfrm>
          <a:prstGeom prst="rect">
            <a:avLst/>
          </a:prstGeom>
          <a:solidFill>
            <a:srgbClr val="0076B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 smtClean="0"/>
              <a:t>	3. </a:t>
            </a:r>
            <a:r>
              <a:rPr lang="en-US" dirty="0" err="1" smtClean="0"/>
              <a:t>Anwendungsstruktur</a:t>
            </a:r>
            <a:r>
              <a:rPr lang="en-US" dirty="0" smtClean="0"/>
              <a:t>: Model</a:t>
            </a:r>
            <a:endParaRPr lang="de-DE" dirty="0"/>
          </a:p>
        </p:txBody>
      </p:sp>
      <p:sp>
        <p:nvSpPr>
          <p:cNvPr id="8" name="1"/>
          <p:cNvSpPr/>
          <p:nvPr/>
        </p:nvSpPr>
        <p:spPr>
          <a:xfrm>
            <a:off x="10292409" y="5808956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9" name="2"/>
          <p:cNvSpPr/>
          <p:nvPr/>
        </p:nvSpPr>
        <p:spPr>
          <a:xfrm>
            <a:off x="15621561" y="5808956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01279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Klick auf Arbeitsthema =&gt; Popup zeigt weitere Infos wie Url, Tags, Beschreibung, etc…"/>
          <p:cNvSpPr/>
          <p:nvPr/>
        </p:nvSpPr>
        <p:spPr>
          <a:xfrm>
            <a:off x="2734782" y="9748434"/>
            <a:ext cx="18227144" cy="2900766"/>
          </a:xfrm>
          <a:prstGeom prst="rect">
            <a:avLst/>
          </a:prstGeom>
          <a:solidFill>
            <a:srgbClr val="80E15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 defTabSz="825500">
              <a:lnSpc>
                <a:spcPct val="15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/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 smtClean="0"/>
              <a:t>View </a:t>
            </a:r>
            <a:r>
              <a:rPr lang="de-DE" dirty="0"/>
              <a:t>benutzt Daten zur Erstellung der Ansicht</a:t>
            </a:r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Angular erstellt die gewünschte Darstellung</a:t>
            </a:r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Darstellung wird in die HTML Seite </a:t>
            </a:r>
            <a:r>
              <a:rPr lang="de-DE" dirty="0" smtClean="0"/>
              <a:t>injiziert </a:t>
            </a:r>
            <a:r>
              <a:rPr lang="de-DE" dirty="0"/>
              <a:t>und macht diese für den Nutzer sichtbar</a:t>
            </a:r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/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/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637819" y="13078691"/>
            <a:ext cx="732186" cy="37690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Grafik 4">
            <a:extLst>
              <a:ext uri="{FF2B5EF4-FFF2-40B4-BE49-F238E27FC236}">
                <a16:creationId xmlns="" xmlns:a16="http://schemas.microsoft.com/office/drawing/2014/main" id="{61FD40CD-18B5-4F39-AE2C-B1A5585AA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404" y="1963673"/>
            <a:ext cx="12025899" cy="6699531"/>
          </a:xfrm>
          <a:prstGeom prst="rect">
            <a:avLst/>
          </a:prstGeom>
        </p:spPr>
      </p:pic>
      <p:sp>
        <p:nvSpPr>
          <p:cNvPr id="7" name="Rectangle"/>
          <p:cNvSpPr/>
          <p:nvPr/>
        </p:nvSpPr>
        <p:spPr>
          <a:xfrm>
            <a:off x="0" y="0"/>
            <a:ext cx="15621561" cy="878443"/>
          </a:xfrm>
          <a:prstGeom prst="rect">
            <a:avLst/>
          </a:prstGeom>
          <a:solidFill>
            <a:srgbClr val="0076B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 smtClean="0"/>
              <a:t>	3. </a:t>
            </a:r>
            <a:r>
              <a:rPr lang="en-US" dirty="0" err="1" smtClean="0"/>
              <a:t>Anwendungsstruktur</a:t>
            </a:r>
            <a:r>
              <a:rPr lang="en-US" dirty="0" smtClean="0"/>
              <a:t>: 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68096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Klick auf Arbeitsthema =&gt; Popup zeigt weitere Infos wie Url, Tags, Beschreibung, etc…"/>
          <p:cNvSpPr/>
          <p:nvPr/>
        </p:nvSpPr>
        <p:spPr>
          <a:xfrm>
            <a:off x="2595247" y="9989127"/>
            <a:ext cx="17826352" cy="2752890"/>
          </a:xfrm>
          <a:prstGeom prst="rect">
            <a:avLst/>
          </a:prstGeom>
          <a:solidFill>
            <a:srgbClr val="80E15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Controller enthält Funktionen zur Interaktion mit dem Model</a:t>
            </a:r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Nutzerinteraktion kann P</a:t>
            </a:r>
            <a:r>
              <a:rPr lang="de-DE" dirty="0" smtClean="0"/>
              <a:t>rozeduren </a:t>
            </a:r>
            <a:r>
              <a:rPr lang="de-DE" dirty="0"/>
              <a:t>s</a:t>
            </a:r>
            <a:r>
              <a:rPr lang="de-DE" dirty="0" smtClean="0"/>
              <a:t>tarten</a:t>
            </a:r>
            <a:r>
              <a:rPr lang="de-DE" dirty="0"/>
              <a:t>, die durch den Controller gesteuert werden</a:t>
            </a:r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Modularer Aufbau für leichtes Erweitern in der Zukunft</a:t>
            </a:r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/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/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17927" y="13092545"/>
            <a:ext cx="552077" cy="36305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 dirty="0"/>
          </a:p>
        </p:txBody>
      </p:sp>
      <p:pic>
        <p:nvPicPr>
          <p:cNvPr id="2" name="Grafik 4">
            <a:extLst>
              <a:ext uri="{FF2B5EF4-FFF2-40B4-BE49-F238E27FC236}">
                <a16:creationId xmlns="" xmlns:a16="http://schemas.microsoft.com/office/drawing/2014/main" id="{BF05274D-257C-4EE1-A8E3-5645214E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012" y="1662375"/>
            <a:ext cx="13310821" cy="7503271"/>
          </a:xfrm>
          <a:prstGeom prst="rect">
            <a:avLst/>
          </a:prstGeom>
        </p:spPr>
      </p:pic>
      <p:sp>
        <p:nvSpPr>
          <p:cNvPr id="7" name="Rectangle"/>
          <p:cNvSpPr/>
          <p:nvPr/>
        </p:nvSpPr>
        <p:spPr>
          <a:xfrm>
            <a:off x="0" y="0"/>
            <a:ext cx="15621561" cy="878443"/>
          </a:xfrm>
          <a:prstGeom prst="rect">
            <a:avLst/>
          </a:prstGeom>
          <a:solidFill>
            <a:srgbClr val="0076B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 smtClean="0"/>
              <a:t>	3. </a:t>
            </a:r>
            <a:r>
              <a:rPr lang="en-US" dirty="0" err="1" smtClean="0"/>
              <a:t>Anwendungsstruktur</a:t>
            </a:r>
            <a:r>
              <a:rPr lang="en-US" dirty="0" smtClean="0"/>
              <a:t>: 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51825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"/>
          <p:cNvSpPr/>
          <p:nvPr/>
        </p:nvSpPr>
        <p:spPr>
          <a:xfrm>
            <a:off x="6245036" y="1455227"/>
            <a:ext cx="18159049" cy="9572094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2" name="Rectangle"/>
          <p:cNvSpPr/>
          <p:nvPr/>
        </p:nvSpPr>
        <p:spPr>
          <a:xfrm>
            <a:off x="-10592" y="1477369"/>
            <a:ext cx="6356273" cy="1018836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3" name="Inhalt"/>
          <p:cNvSpPr txBox="1"/>
          <p:nvPr/>
        </p:nvSpPr>
        <p:spPr>
          <a:xfrm>
            <a:off x="1762965" y="2196924"/>
            <a:ext cx="259842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rPr dirty="0" err="1"/>
              <a:t>Inhalt</a:t>
            </a:r>
            <a:endParaRPr dirty="0"/>
          </a:p>
        </p:txBody>
      </p:sp>
      <p:graphicFrame>
        <p:nvGraphicFramePr>
          <p:cNvPr id="164" name="Table"/>
          <p:cNvGraphicFramePr/>
          <p:nvPr>
            <p:extLst>
              <p:ext uri="{D42A27DB-BD31-4B8C-83A1-F6EECF244321}">
                <p14:modId xmlns:p14="http://schemas.microsoft.com/office/powerpoint/2010/main" val="1559000572"/>
              </p:ext>
            </p:extLst>
          </p:nvPr>
        </p:nvGraphicFramePr>
        <p:xfrm>
          <a:off x="7564883" y="1991104"/>
          <a:ext cx="15620000" cy="791844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6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39483">
                <a:tc>
                  <a:txBody>
                    <a:bodyPr/>
                    <a:lstStyle/>
                    <a:p>
                      <a:pPr algn="l" defTabSz="914400"/>
                      <a:r>
                        <a:rPr sz="6800" dirty="0"/>
                        <a:t>1. </a:t>
                      </a:r>
                      <a:r>
                        <a:rPr sz="6800" dirty="0" err="1"/>
                        <a:t>Zielgruppen</a:t>
                      </a:r>
                      <a:endParaRPr sz="6800"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39483">
                <a:tc>
                  <a:txBody>
                    <a:bodyPr/>
                    <a:lstStyle/>
                    <a:p>
                      <a:pPr algn="l" defTabSz="914400"/>
                      <a:r>
                        <a:rPr sz="6800"/>
                        <a:t>2. Wireframes und Funktionalitäten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39483">
                <a:tc>
                  <a:txBody>
                    <a:bodyPr/>
                    <a:lstStyle/>
                    <a:p>
                      <a:pPr algn="l" defTabSz="914400"/>
                      <a:r>
                        <a:rPr sz="6800" dirty="0"/>
                        <a:t>3. </a:t>
                      </a:r>
                      <a:r>
                        <a:rPr sz="6800" dirty="0" err="1"/>
                        <a:t>Anwendungsstruktur</a:t>
                      </a:r>
                      <a:endParaRPr sz="6800"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Slide Number"/>
          <p:cNvSpPr txBox="1">
            <a:spLocks/>
          </p:cNvSpPr>
          <p:nvPr/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8" name="Rectangle"/>
          <p:cNvSpPr/>
          <p:nvPr/>
        </p:nvSpPr>
        <p:spPr>
          <a:xfrm>
            <a:off x="-10592" y="-25781"/>
            <a:ext cx="24405184" cy="13767562"/>
          </a:xfrm>
          <a:prstGeom prst="rect">
            <a:avLst/>
          </a:prstGeom>
          <a:solidFill>
            <a:srgbClr val="0076B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9" name="1. Zielgruppen"/>
          <p:cNvSpPr txBox="1"/>
          <p:nvPr/>
        </p:nvSpPr>
        <p:spPr>
          <a:xfrm>
            <a:off x="719277" y="2876006"/>
            <a:ext cx="22756808" cy="2164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1000">
                <a:solidFill>
                  <a:srgbClr val="FFFFFF"/>
                </a:solidFill>
              </a:defRPr>
            </a:lvl1pPr>
          </a:lstStyle>
          <a:p>
            <a:pPr marL="1371600" indent="-1371600">
              <a:buFont typeface="+mj-lt"/>
              <a:buAutoNum type="arabicPeriod"/>
            </a:pPr>
            <a:r>
              <a:rPr dirty="0" err="1" smtClean="0"/>
              <a:t>Zielgruppen</a:t>
            </a:r>
            <a:endParaRPr lang="de-DE" dirty="0" smtClean="0"/>
          </a:p>
          <a:p>
            <a:pPr marL="1143000" lvl="1" indent="-1143000"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Table"/>
          <p:cNvGraphicFramePr/>
          <p:nvPr>
            <p:extLst>
              <p:ext uri="{D42A27DB-BD31-4B8C-83A1-F6EECF244321}">
                <p14:modId xmlns:p14="http://schemas.microsoft.com/office/powerpoint/2010/main" val="2624309084"/>
              </p:ext>
            </p:extLst>
          </p:nvPr>
        </p:nvGraphicFramePr>
        <p:xfrm>
          <a:off x="361889" y="1995050"/>
          <a:ext cx="23660220" cy="10005669"/>
        </p:xfrm>
        <a:graphic>
          <a:graphicData uri="http://schemas.openxmlformats.org/drawingml/2006/table">
            <a:tbl>
              <a:tblPr firstRow="1" firstCol="1">
                <a:tableStyleId>{EEE7283C-3CF3-47DC-8721-378D4A62B228}</a:tableStyleId>
              </a:tblPr>
              <a:tblGrid>
                <a:gridCol w="47320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320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320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320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320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67438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sym typeface="Helvetica Neue Medium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T w="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63700" algn="l"/>
                        </a:tabLst>
                      </a:pPr>
                      <a:r>
                        <a:rPr sz="3200" b="1" dirty="0" smtClean="0">
                          <a:sym typeface="Helvetica Neue Medium"/>
                        </a:rPr>
                        <a:t>1. </a:t>
                      </a:r>
                      <a:r>
                        <a:rPr lang="en-US" sz="3200" b="1" dirty="0" err="1" smtClean="0">
                          <a:sym typeface="Helvetica Neue Medium"/>
                        </a:rPr>
                        <a:t>Studierende</a:t>
                      </a:r>
                      <a:r>
                        <a:rPr lang="en-US" sz="3200" b="1" dirty="0" smtClean="0">
                          <a:sym typeface="Helvetica Neue Medium"/>
                        </a:rPr>
                        <a:t> </a:t>
                      </a:r>
                      <a:r>
                        <a:rPr lang="en-US" sz="3200" b="1" dirty="0" err="1" smtClean="0">
                          <a:sym typeface="Helvetica Neue Medium"/>
                        </a:rPr>
                        <a:t>ohne</a:t>
                      </a:r>
                      <a:r>
                        <a:rPr lang="en-US" sz="3200" b="1" dirty="0" smtClean="0">
                          <a:sym typeface="Helvetica Neue Medium"/>
                        </a:rPr>
                        <a:t> </a:t>
                      </a:r>
                      <a:r>
                        <a:rPr lang="en-US" sz="3200" b="1" dirty="0" err="1" smtClean="0">
                          <a:sym typeface="Helvetica Neue Medium"/>
                        </a:rPr>
                        <a:t>Präferenzen</a:t>
                      </a:r>
                      <a:r>
                        <a:rPr lang="en-US" sz="3200" b="1" dirty="0" smtClean="0">
                          <a:sym typeface="Helvetica Neue Medium"/>
                        </a:rPr>
                        <a:t/>
                      </a:r>
                      <a:br>
                        <a:rPr lang="en-US" sz="3200" b="1" dirty="0" smtClean="0">
                          <a:sym typeface="Helvetica Neue Medium"/>
                        </a:rPr>
                      </a:br>
                      <a:r>
                        <a:rPr lang="en-US" sz="3200" b="1" dirty="0" smtClean="0">
                          <a:sym typeface="Helvetica Neue Medium"/>
                        </a:rPr>
                        <a:t>(</a:t>
                      </a:r>
                      <a:r>
                        <a:rPr lang="en-US" sz="3200" b="1" dirty="0" err="1" smtClean="0">
                          <a:sym typeface="Helvetica Neue Medium"/>
                        </a:rPr>
                        <a:t>höchste</a:t>
                      </a:r>
                      <a:r>
                        <a:rPr lang="en-US" sz="3200" b="1" dirty="0" smtClean="0">
                          <a:sym typeface="Helvetica Neue Medium"/>
                        </a:rPr>
                        <a:t> </a:t>
                      </a:r>
                      <a:r>
                        <a:rPr lang="en-US" sz="3200" b="1" dirty="0" err="1" smtClean="0">
                          <a:sym typeface="Helvetica Neue Medium"/>
                        </a:rPr>
                        <a:t>Priorität</a:t>
                      </a:r>
                      <a:r>
                        <a:rPr lang="en-US" sz="3200" b="1" dirty="0" smtClean="0">
                          <a:sym typeface="Helvetica Neue Medium"/>
                        </a:rPr>
                        <a:t>)</a:t>
                      </a:r>
                      <a:endParaRPr sz="3200" b="1" dirty="0">
                        <a:sym typeface="Helvetica Neue Medium"/>
                      </a:endParaRPr>
                    </a:p>
                  </a:txBody>
                  <a:tcPr marL="50800" marR="50800" marT="50800" marB="50800" horzOverflow="overflow">
                    <a:solidFill>
                      <a:srgbClr val="80E15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63700" algn="l"/>
                        </a:tabLst>
                      </a:pPr>
                      <a:r>
                        <a:rPr lang="de-DE" sz="3200" dirty="0" smtClean="0">
                          <a:sym typeface="Helvetica Neue Medium"/>
                        </a:rPr>
                        <a:t>2. Studierende mit (fach-) spezifischen Präferenzen</a:t>
                      </a:r>
                      <a:endParaRPr sz="3200" dirty="0">
                        <a:sym typeface="Helvetica Neue Medium"/>
                      </a:endParaRPr>
                    </a:p>
                  </a:txBody>
                  <a:tcPr marL="50800" marR="50800" marT="50800" marB="50800" horzOverflow="overflow">
                    <a:solidFill>
                      <a:srgbClr val="80E15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63700" algn="l"/>
                        </a:tabLst>
                      </a:pPr>
                      <a:r>
                        <a:rPr lang="de-DE" sz="3200" dirty="0" smtClean="0">
                          <a:sym typeface="Helvetica Neue Medium"/>
                        </a:rPr>
                        <a:t>3. Studierende, die nach Betreuer filtern möchten</a:t>
                      </a:r>
                      <a:endParaRPr sz="3200" dirty="0">
                        <a:sym typeface="Helvetica Neue Medium"/>
                      </a:endParaRPr>
                    </a:p>
                  </a:txBody>
                  <a:tcPr marL="50800" marR="50800" marT="50800" marB="50800" horzOverflow="overflow">
                    <a:solidFill>
                      <a:srgbClr val="80E15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63700" algn="l"/>
                        </a:tabLst>
                      </a:pPr>
                      <a:r>
                        <a:rPr lang="de-DE" sz="3200" dirty="0" smtClean="0">
                          <a:sym typeface="Helvetica Neue Medium"/>
                        </a:rPr>
                        <a:t>4. Nutzer, die keine Abschlussarbeit benötigen</a:t>
                      </a:r>
                      <a:endParaRPr sz="3200" dirty="0">
                        <a:sym typeface="Helvetica Neue Medium"/>
                      </a:endParaRPr>
                    </a:p>
                  </a:txBody>
                  <a:tcPr marL="50800" marR="50800" marT="50800" marB="50800" horzOverflow="overflow">
                    <a:solidFill>
                      <a:srgbClr val="80E15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 dirty="0" err="1">
                          <a:sym typeface="Helvetica Neue Medium"/>
                        </a:rPr>
                        <a:t>übersichtliche</a:t>
                      </a:r>
                      <a:r>
                        <a:rPr sz="3200" dirty="0">
                          <a:sym typeface="Helvetica Neue Medium"/>
                        </a:rPr>
                        <a:t> </a:t>
                      </a:r>
                      <a:r>
                        <a:rPr sz="3200" dirty="0" err="1">
                          <a:sym typeface="Helvetica Neue Medium"/>
                        </a:rPr>
                        <a:t>Darstellung</a:t>
                      </a:r>
                      <a:r>
                        <a:rPr sz="3200" dirty="0">
                          <a:sym typeface="Helvetica Neue Medium"/>
                        </a:rPr>
                        <a:t> des </a:t>
                      </a:r>
                      <a:r>
                        <a:rPr sz="3200" dirty="0" err="1">
                          <a:sym typeface="Helvetica Neue Medium"/>
                        </a:rPr>
                        <a:t>allgemeinen</a:t>
                      </a:r>
                      <a:r>
                        <a:rPr sz="3200" dirty="0">
                          <a:sym typeface="Helvetica Neue Medium"/>
                        </a:rPr>
                        <a:t> </a:t>
                      </a:r>
                      <a:r>
                        <a:rPr sz="3200" dirty="0" err="1">
                          <a:sym typeface="Helvetica Neue Medium"/>
                        </a:rPr>
                        <a:t>Angebots</a:t>
                      </a:r>
                      <a:endParaRPr sz="3200" dirty="0">
                        <a:sym typeface="Helvetica Neue Medium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Erwünscht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 dirty="0" err="1">
                          <a:sym typeface="Helvetica Neue Medium"/>
                        </a:rPr>
                        <a:t>schnelle&amp;klare</a:t>
                      </a:r>
                      <a:r>
                        <a:rPr sz="3200" dirty="0">
                          <a:sym typeface="Helvetica Neue Medium"/>
                        </a:rPr>
                        <a:t> </a:t>
                      </a:r>
                      <a:r>
                        <a:rPr sz="3200" dirty="0" err="1">
                          <a:sym typeface="Helvetica Neue Medium"/>
                        </a:rPr>
                        <a:t>Darstellung</a:t>
                      </a:r>
                      <a:r>
                        <a:rPr sz="3200" dirty="0">
                          <a:sym typeface="Helvetica Neue Medium"/>
                        </a:rPr>
                        <a:t> der </a:t>
                      </a:r>
                      <a:r>
                        <a:rPr sz="3200" dirty="0" err="1">
                          <a:sym typeface="Helvetica Neue Medium"/>
                        </a:rPr>
                        <a:t>Infos</a:t>
                      </a:r>
                      <a:r>
                        <a:rPr sz="3200" dirty="0">
                          <a:sym typeface="Helvetica Neue Medium"/>
                        </a:rPr>
                        <a:t> </a:t>
                      </a:r>
                      <a:r>
                        <a:rPr sz="3200" dirty="0" err="1">
                          <a:sym typeface="Helvetica Neue Medium"/>
                        </a:rPr>
                        <a:t>zu</a:t>
                      </a:r>
                      <a:r>
                        <a:rPr sz="3200" dirty="0">
                          <a:sym typeface="Helvetica Neue Medium"/>
                        </a:rPr>
                        <a:t> den </a:t>
                      </a:r>
                      <a:r>
                        <a:rPr sz="3200" dirty="0" err="1">
                          <a:sym typeface="Helvetica Neue Medium"/>
                        </a:rPr>
                        <a:t>einzelnen</a:t>
                      </a:r>
                      <a:r>
                        <a:rPr sz="3200" dirty="0">
                          <a:sym typeface="Helvetica Neue Medium"/>
                        </a:rPr>
                        <a:t> </a:t>
                      </a:r>
                      <a:r>
                        <a:rPr sz="3200" dirty="0" err="1">
                          <a:sym typeface="Helvetica Neue Medium"/>
                        </a:rPr>
                        <a:t>Arbeiten</a:t>
                      </a:r>
                      <a:endParaRPr sz="3200" dirty="0">
                        <a:sym typeface="Helvetica Neue Medium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 err="1"/>
                        <a:t>Kritisch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Erwünscht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Erwünscht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Suche nach Tag/Keyword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Erwünscht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Suche nach Betreuer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 dirty="0" err="1">
                          <a:sym typeface="Helvetica Neue Medium"/>
                        </a:rPr>
                        <a:t>visuell</a:t>
                      </a:r>
                      <a:r>
                        <a:rPr sz="3200" dirty="0">
                          <a:sym typeface="Helvetica Neue Medium"/>
                        </a:rPr>
                        <a:t> </a:t>
                      </a:r>
                      <a:r>
                        <a:rPr sz="3200" dirty="0" err="1">
                          <a:sym typeface="Helvetica Neue Medium"/>
                        </a:rPr>
                        <a:t>ansprechende</a:t>
                      </a:r>
                      <a:r>
                        <a:rPr sz="3200" dirty="0">
                          <a:sym typeface="Helvetica Neue Medium"/>
                        </a:rPr>
                        <a:t> (</a:t>
                      </a:r>
                      <a:r>
                        <a:rPr sz="3200" dirty="0" err="1">
                          <a:sym typeface="Helvetica Neue Medium"/>
                        </a:rPr>
                        <a:t>schöne</a:t>
                      </a:r>
                      <a:r>
                        <a:rPr sz="3200" dirty="0">
                          <a:sym typeface="Helvetica Neue Medium"/>
                        </a:rPr>
                        <a:t>) </a:t>
                      </a:r>
                      <a:r>
                        <a:rPr sz="3200" dirty="0" err="1">
                          <a:sym typeface="Helvetica Neue Medium"/>
                        </a:rPr>
                        <a:t>Darstellung</a:t>
                      </a:r>
                      <a:endParaRPr sz="3200" dirty="0">
                        <a:sym typeface="Helvetica Neue Medium"/>
                      </a:endParaRP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 err="1"/>
                        <a:t>Kritisch</a:t>
                      </a:r>
                      <a:endParaRPr sz="3200"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"/>
          <p:cNvSpPr/>
          <p:nvPr/>
        </p:nvSpPr>
        <p:spPr>
          <a:xfrm>
            <a:off x="0" y="0"/>
            <a:ext cx="15621561" cy="878443"/>
          </a:xfrm>
          <a:prstGeom prst="rect">
            <a:avLst/>
          </a:prstGeom>
          <a:solidFill>
            <a:srgbClr val="0076B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 smtClean="0"/>
              <a:t>	1. </a:t>
            </a:r>
            <a:r>
              <a:rPr lang="en-US" dirty="0" err="1" smtClean="0"/>
              <a:t>Zielgruppen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de-DE" dirty="0"/>
              <a:t>Auswertung Relevanz der Features nach </a:t>
            </a:r>
            <a:r>
              <a:rPr lang="de-DE" dirty="0" smtClean="0"/>
              <a:t>Nutzerprofil</a:t>
            </a:r>
            <a:endParaRPr lang="de-DE" dirty="0"/>
          </a:p>
        </p:txBody>
      </p:sp>
      <p:sp>
        <p:nvSpPr>
          <p:cNvPr id="6" name="Slide Number"/>
          <p:cNvSpPr txBox="1">
            <a:spLocks/>
          </p:cNvSpPr>
          <p:nvPr/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9" name="Rectangle"/>
          <p:cNvSpPr/>
          <p:nvPr/>
        </p:nvSpPr>
        <p:spPr>
          <a:xfrm>
            <a:off x="-10592" y="-25781"/>
            <a:ext cx="24405184" cy="13767562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2. Wireframes und Funktionalitäten"/>
          <p:cNvSpPr txBox="1"/>
          <p:nvPr/>
        </p:nvSpPr>
        <p:spPr>
          <a:xfrm>
            <a:off x="719277" y="3095261"/>
            <a:ext cx="22756808" cy="172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1000">
                <a:solidFill>
                  <a:srgbClr val="FFFFFF"/>
                </a:solidFill>
              </a:defRPr>
            </a:lvl1pPr>
          </a:lstStyle>
          <a:p>
            <a:r>
              <a:t>2. Wireframes und Funktionalitäten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Mockup_Akkordeon.png" descr="Mockup_Akkorde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71" y="2244656"/>
            <a:ext cx="11606962" cy="10682368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oggle all  =&gt;  alle aufklappen…"/>
          <p:cNvSpPr/>
          <p:nvPr/>
        </p:nvSpPr>
        <p:spPr>
          <a:xfrm>
            <a:off x="13197653" y="3080880"/>
            <a:ext cx="10687584" cy="7362318"/>
          </a:xfrm>
          <a:prstGeom prst="rect">
            <a:avLst/>
          </a:prstGeom>
          <a:solidFill>
            <a:srgbClr val="80E1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889000" lvl="1" indent="0" algn="l" defTabSz="825500">
              <a:buSzPct val="100000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 smtClean="0"/>
          </a:p>
          <a:p>
            <a:pPr marL="889000" lvl="1" indent="0" algn="l" defTabSz="825500">
              <a:buSzPct val="100000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 smtClean="0"/>
              <a:t>Die </a:t>
            </a:r>
            <a:r>
              <a:rPr lang="de-DE" dirty="0"/>
              <a:t>Arbeitsthemen sind nach Institut und danach nach Professur sortiert (anschließend alphabetisch</a:t>
            </a:r>
            <a:r>
              <a:rPr lang="de-DE" dirty="0" smtClean="0"/>
              <a:t>)</a:t>
            </a:r>
          </a:p>
          <a:p>
            <a:pPr marL="889000" lvl="1" indent="0" algn="l" defTabSz="825500">
              <a:buSzPct val="100000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 smtClean="0"/>
          </a:p>
          <a:p>
            <a:pPr marL="889000" lvl="1" indent="0" algn="l" defTabSz="825500">
              <a:buSzPct val="100000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 smtClean="0"/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smtClean="0"/>
              <a:t>Toggle </a:t>
            </a:r>
            <a:r>
              <a:rPr dirty="0"/>
              <a:t>all  =&gt;  </a:t>
            </a:r>
            <a:r>
              <a:rPr dirty="0" err="1"/>
              <a:t>alle</a:t>
            </a:r>
            <a:r>
              <a:rPr dirty="0"/>
              <a:t> </a:t>
            </a:r>
            <a:r>
              <a:rPr dirty="0" err="1"/>
              <a:t>aufklappen</a:t>
            </a:r>
            <a:r>
              <a:rPr dirty="0"/>
              <a:t> </a:t>
            </a:r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err="1"/>
              <a:t>Kreatives</a:t>
            </a:r>
            <a:r>
              <a:rPr dirty="0"/>
              <a:t> Design =&gt; </a:t>
            </a:r>
            <a:r>
              <a:rPr dirty="0" err="1"/>
              <a:t>aktiviert</a:t>
            </a:r>
            <a:r>
              <a:rPr dirty="0"/>
              <a:t> “Bubble”-</a:t>
            </a:r>
            <a:r>
              <a:rPr dirty="0" err="1"/>
              <a:t>Ansicht</a:t>
            </a:r>
            <a:endParaRPr dirty="0"/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Klick auf </a:t>
            </a:r>
            <a:r>
              <a:rPr dirty="0" err="1"/>
              <a:t>Institut</a:t>
            </a:r>
            <a:r>
              <a:rPr dirty="0"/>
              <a:t> =&gt; </a:t>
            </a:r>
            <a:r>
              <a:rPr dirty="0" err="1"/>
              <a:t>zeigt</a:t>
            </a:r>
            <a:r>
              <a:rPr dirty="0"/>
              <a:t> </a:t>
            </a:r>
            <a:r>
              <a:rPr dirty="0" err="1"/>
              <a:t>Professuren</a:t>
            </a:r>
            <a:r>
              <a:rPr dirty="0"/>
              <a:t> an, </a:t>
            </a:r>
            <a:r>
              <a:rPr dirty="0" err="1"/>
              <a:t>oder</a:t>
            </a:r>
            <a:r>
              <a:rPr dirty="0"/>
              <a:t> </a:t>
            </a:r>
            <a:r>
              <a:rPr dirty="0" err="1"/>
              <a:t>Arbeitsthemen</a:t>
            </a:r>
            <a:r>
              <a:rPr dirty="0"/>
              <a:t>, </a:t>
            </a:r>
            <a:r>
              <a:rPr dirty="0" err="1"/>
              <a:t>wenn</a:t>
            </a:r>
            <a:r>
              <a:rPr dirty="0"/>
              <a:t> </a:t>
            </a:r>
            <a:r>
              <a:rPr dirty="0" err="1"/>
              <a:t>diese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in </a:t>
            </a:r>
            <a:r>
              <a:rPr dirty="0" err="1"/>
              <a:t>Professur</a:t>
            </a:r>
            <a:r>
              <a:rPr dirty="0"/>
              <a:t> </a:t>
            </a:r>
            <a:r>
              <a:rPr dirty="0" err="1"/>
              <a:t>unterkategorisiert</a:t>
            </a:r>
            <a:r>
              <a:rPr dirty="0"/>
              <a:t> </a:t>
            </a:r>
            <a:r>
              <a:rPr dirty="0" err="1"/>
              <a:t>sind</a:t>
            </a:r>
            <a:endParaRPr dirty="0"/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Klick auf </a:t>
            </a:r>
            <a:r>
              <a:rPr dirty="0" err="1"/>
              <a:t>Professur</a:t>
            </a:r>
            <a:r>
              <a:rPr dirty="0"/>
              <a:t> =&gt; </a:t>
            </a:r>
            <a:r>
              <a:rPr dirty="0" err="1"/>
              <a:t>zeigt</a:t>
            </a:r>
            <a:r>
              <a:rPr dirty="0"/>
              <a:t> </a:t>
            </a:r>
            <a:r>
              <a:rPr dirty="0" err="1"/>
              <a:t>Arbeitsthemen</a:t>
            </a:r>
            <a:r>
              <a:rPr dirty="0"/>
              <a:t> der </a:t>
            </a:r>
            <a:r>
              <a:rPr dirty="0" err="1"/>
              <a:t>Professur</a:t>
            </a:r>
            <a:r>
              <a:rPr dirty="0"/>
              <a:t> an</a:t>
            </a:r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Klick auf </a:t>
            </a:r>
            <a:r>
              <a:rPr dirty="0" err="1"/>
              <a:t>Arbeitsthema</a:t>
            </a:r>
            <a:r>
              <a:rPr dirty="0"/>
              <a:t> =&gt; </a:t>
            </a:r>
            <a:r>
              <a:rPr dirty="0" err="1"/>
              <a:t>zeigt</a:t>
            </a:r>
            <a:r>
              <a:rPr dirty="0"/>
              <a:t> </a:t>
            </a:r>
            <a:r>
              <a:rPr dirty="0" err="1"/>
              <a:t>weitere</a:t>
            </a:r>
            <a:r>
              <a:rPr dirty="0"/>
              <a:t> </a:t>
            </a:r>
            <a:r>
              <a:rPr dirty="0" err="1"/>
              <a:t>Infos</a:t>
            </a:r>
            <a:r>
              <a:rPr dirty="0"/>
              <a:t> 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Url</a:t>
            </a:r>
            <a:r>
              <a:rPr dirty="0"/>
              <a:t>, Tags, </a:t>
            </a:r>
            <a:r>
              <a:rPr dirty="0" err="1"/>
              <a:t>Beschreibung</a:t>
            </a:r>
            <a:r>
              <a:rPr dirty="0"/>
              <a:t>, </a:t>
            </a:r>
            <a:r>
              <a:rPr dirty="0" err="1"/>
              <a:t>etc</a:t>
            </a:r>
            <a:endParaRPr dirty="0"/>
          </a:p>
        </p:txBody>
      </p:sp>
      <p:sp>
        <p:nvSpPr>
          <p:cNvPr id="185" name="1"/>
          <p:cNvSpPr/>
          <p:nvPr/>
        </p:nvSpPr>
        <p:spPr>
          <a:xfrm>
            <a:off x="17317" y="1966174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86" name="2"/>
          <p:cNvSpPr/>
          <p:nvPr/>
        </p:nvSpPr>
        <p:spPr>
          <a:xfrm>
            <a:off x="6068114" y="2131159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87" name="3"/>
          <p:cNvSpPr/>
          <p:nvPr/>
        </p:nvSpPr>
        <p:spPr>
          <a:xfrm>
            <a:off x="9227417" y="2945558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88" name="4"/>
          <p:cNvSpPr/>
          <p:nvPr/>
        </p:nvSpPr>
        <p:spPr>
          <a:xfrm>
            <a:off x="9662104" y="5529113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189" name="5"/>
          <p:cNvSpPr/>
          <p:nvPr/>
        </p:nvSpPr>
        <p:spPr>
          <a:xfrm>
            <a:off x="10527282" y="7332085"/>
            <a:ext cx="948358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2" name="Rectangle"/>
          <p:cNvSpPr/>
          <p:nvPr/>
        </p:nvSpPr>
        <p:spPr>
          <a:xfrm>
            <a:off x="0" y="0"/>
            <a:ext cx="15621561" cy="878443"/>
          </a:xfrm>
          <a:prstGeom prst="rect">
            <a:avLst/>
          </a:prstGeom>
          <a:solidFill>
            <a:srgbClr val="0076B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 smtClean="0"/>
              <a:t>	2. Wireframes und </a:t>
            </a:r>
            <a:r>
              <a:rPr lang="en-US" dirty="0" err="1" smtClean="0"/>
              <a:t>Funktionalitäten</a:t>
            </a:r>
            <a:r>
              <a:rPr lang="en-US" dirty="0" smtClean="0"/>
              <a:t>: </a:t>
            </a:r>
            <a:r>
              <a:rPr lang="en-US" dirty="0" err="1" smtClean="0"/>
              <a:t>Darstellung</a:t>
            </a:r>
            <a:r>
              <a:rPr lang="en-US" dirty="0" smtClean="0"/>
              <a:t> der </a:t>
            </a:r>
            <a:r>
              <a:rPr lang="en-US" dirty="0" err="1" smtClean="0"/>
              <a:t>Themen</a:t>
            </a:r>
            <a:r>
              <a:rPr lang="en-US" dirty="0" smtClean="0"/>
              <a:t> (</a:t>
            </a:r>
            <a:r>
              <a:rPr lang="en-US" dirty="0" err="1" smtClean="0"/>
              <a:t>normales</a:t>
            </a:r>
            <a:r>
              <a:rPr lang="en-US" dirty="0" smtClean="0"/>
              <a:t> Design)</a:t>
            </a:r>
            <a:endParaRPr lang="de-DE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 dirty="0"/>
          </a:p>
        </p:txBody>
      </p:sp>
      <p:sp>
        <p:nvSpPr>
          <p:cNvPr id="205" name="Toggle all  =&gt;  alle aufklappen…"/>
          <p:cNvSpPr/>
          <p:nvPr/>
        </p:nvSpPr>
        <p:spPr>
          <a:xfrm>
            <a:off x="13569038" y="1496290"/>
            <a:ext cx="10369457" cy="10945091"/>
          </a:xfrm>
          <a:prstGeom prst="rect">
            <a:avLst/>
          </a:prstGeom>
          <a:solidFill>
            <a:srgbClr val="80E1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889000" lvl="1" indent="0" algn="l" defTabSz="825500">
              <a:buSzPct val="100000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 smtClean="0"/>
          </a:p>
          <a:p>
            <a:pPr marL="889000" lvl="1" indent="0" algn="l" defTabSz="825500">
              <a:buSzPct val="100000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 smtClean="0"/>
              <a:t>Diese </a:t>
            </a:r>
            <a:r>
              <a:rPr lang="de-DE" dirty="0"/>
              <a:t>visuell anspruchsvollere Ansicht ist erstmal ein optionales Feature und funktioniert analog zur normalen Ansicht (genaue visuelle Anforderungen können bei Umsetzung umgeändert/verbessert werden</a:t>
            </a:r>
            <a:r>
              <a:rPr lang="de-DE" dirty="0" smtClean="0"/>
              <a:t>)</a:t>
            </a:r>
          </a:p>
          <a:p>
            <a:pPr marL="889000" lvl="1" indent="0" algn="l" defTabSz="825500">
              <a:buSzPct val="100000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 smtClean="0"/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smtClean="0"/>
              <a:t>Toggle </a:t>
            </a:r>
            <a:r>
              <a:rPr dirty="0"/>
              <a:t>all  =&gt;  </a:t>
            </a:r>
            <a:r>
              <a:rPr dirty="0" err="1"/>
              <a:t>alle</a:t>
            </a:r>
            <a:r>
              <a:rPr dirty="0"/>
              <a:t> </a:t>
            </a:r>
            <a:r>
              <a:rPr dirty="0" err="1"/>
              <a:t>aufklappen</a:t>
            </a:r>
            <a:r>
              <a:rPr dirty="0"/>
              <a:t> </a:t>
            </a:r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err="1"/>
              <a:t>Normales</a:t>
            </a:r>
            <a:r>
              <a:rPr dirty="0"/>
              <a:t> Design =&gt; </a:t>
            </a:r>
            <a:r>
              <a:rPr dirty="0" err="1"/>
              <a:t>deaktiviert</a:t>
            </a:r>
            <a:r>
              <a:rPr dirty="0"/>
              <a:t> “Bubble”-</a:t>
            </a:r>
            <a:r>
              <a:rPr dirty="0" err="1"/>
              <a:t>Ansicht</a:t>
            </a:r>
            <a:r>
              <a:rPr dirty="0"/>
              <a:t> </a:t>
            </a:r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Klick auf </a:t>
            </a:r>
            <a:r>
              <a:rPr dirty="0" err="1"/>
              <a:t>Institut</a:t>
            </a:r>
            <a:r>
              <a:rPr dirty="0"/>
              <a:t> =&gt; </a:t>
            </a:r>
            <a:r>
              <a:rPr dirty="0" err="1"/>
              <a:t>zeigt</a:t>
            </a:r>
            <a:r>
              <a:rPr dirty="0"/>
              <a:t> </a:t>
            </a:r>
            <a:r>
              <a:rPr dirty="0" err="1"/>
              <a:t>Professuren</a:t>
            </a:r>
            <a:r>
              <a:rPr dirty="0"/>
              <a:t> an, </a:t>
            </a:r>
            <a:r>
              <a:rPr dirty="0" err="1"/>
              <a:t>oder</a:t>
            </a:r>
            <a:r>
              <a:rPr dirty="0"/>
              <a:t> </a:t>
            </a:r>
            <a:r>
              <a:rPr dirty="0" err="1"/>
              <a:t>Arbeitsthemen</a:t>
            </a:r>
            <a:r>
              <a:rPr dirty="0"/>
              <a:t>, </a:t>
            </a:r>
            <a:r>
              <a:rPr dirty="0" err="1"/>
              <a:t>wenn</a:t>
            </a:r>
            <a:r>
              <a:rPr dirty="0"/>
              <a:t> </a:t>
            </a:r>
            <a:r>
              <a:rPr dirty="0" err="1"/>
              <a:t>diese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in </a:t>
            </a:r>
            <a:r>
              <a:rPr dirty="0" err="1"/>
              <a:t>Professur</a:t>
            </a:r>
            <a:r>
              <a:rPr dirty="0"/>
              <a:t> </a:t>
            </a:r>
            <a:r>
              <a:rPr dirty="0" err="1"/>
              <a:t>unterkategorisiert</a:t>
            </a:r>
            <a:r>
              <a:rPr dirty="0"/>
              <a:t> </a:t>
            </a:r>
            <a:r>
              <a:rPr dirty="0" err="1"/>
              <a:t>sind</a:t>
            </a:r>
            <a:endParaRPr dirty="0"/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Klick auf </a:t>
            </a:r>
            <a:r>
              <a:rPr dirty="0" err="1"/>
              <a:t>Professur</a:t>
            </a:r>
            <a:r>
              <a:rPr dirty="0"/>
              <a:t> =&gt; </a:t>
            </a:r>
            <a:r>
              <a:rPr dirty="0" err="1"/>
              <a:t>zeigt</a:t>
            </a:r>
            <a:r>
              <a:rPr dirty="0"/>
              <a:t> </a:t>
            </a:r>
            <a:r>
              <a:rPr dirty="0" err="1"/>
              <a:t>Arbeitsthemen</a:t>
            </a:r>
            <a:r>
              <a:rPr dirty="0"/>
              <a:t> der </a:t>
            </a:r>
            <a:r>
              <a:rPr dirty="0" err="1"/>
              <a:t>Professur</a:t>
            </a:r>
            <a:r>
              <a:rPr dirty="0"/>
              <a:t> </a:t>
            </a:r>
            <a:r>
              <a:rPr dirty="0" smtClean="0"/>
              <a:t>an</a:t>
            </a:r>
            <a:endParaRPr lang="de-DE" dirty="0" smtClean="0"/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 smtClean="0"/>
              <a:t>Klick auf Arbeitsthema =&gt; siehe nächste Folie</a:t>
            </a:r>
            <a:endParaRPr dirty="0"/>
          </a:p>
          <a:p>
            <a:pPr lvl="2"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 smtClean="0"/>
          </a:p>
          <a:p>
            <a:pPr lvl="2"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 smtClean="0"/>
          </a:p>
          <a:p>
            <a:pPr lvl="2"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smtClean="0"/>
              <a:t>NOTIZ</a:t>
            </a:r>
            <a:r>
              <a:rPr dirty="0"/>
              <a:t>: </a:t>
            </a:r>
          </a:p>
          <a:p>
            <a:pPr marL="1625600" lvl="2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(Optional) 3. &amp; 4. </a:t>
            </a:r>
            <a:r>
              <a:rPr dirty="0" err="1"/>
              <a:t>beim</a:t>
            </a:r>
            <a:r>
              <a:rPr dirty="0"/>
              <a:t> </a:t>
            </a:r>
            <a:r>
              <a:rPr dirty="0" err="1"/>
              <a:t>Hovern</a:t>
            </a:r>
            <a:r>
              <a:rPr dirty="0"/>
              <a:t> </a:t>
            </a:r>
            <a:r>
              <a:rPr dirty="0" err="1"/>
              <a:t>sollen</a:t>
            </a:r>
            <a:r>
              <a:rPr dirty="0"/>
              <a:t> die </a:t>
            </a:r>
            <a:r>
              <a:rPr dirty="0" err="1"/>
              <a:t>Infos</a:t>
            </a:r>
            <a:r>
              <a:rPr dirty="0"/>
              <a:t> </a:t>
            </a:r>
            <a:r>
              <a:rPr dirty="0" err="1"/>
              <a:t>auch</a:t>
            </a:r>
            <a:r>
              <a:rPr dirty="0"/>
              <a:t> </a:t>
            </a:r>
            <a:r>
              <a:rPr dirty="0" err="1"/>
              <a:t>angezeigt</a:t>
            </a:r>
            <a:r>
              <a:rPr dirty="0"/>
              <a:t> </a:t>
            </a:r>
            <a:r>
              <a:rPr dirty="0" err="1"/>
              <a:t>werden</a:t>
            </a:r>
            <a:endParaRPr dirty="0"/>
          </a:p>
          <a:p>
            <a:pPr marL="1625600" lvl="2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3. - 5. </a:t>
            </a:r>
            <a:r>
              <a:rPr dirty="0" err="1"/>
              <a:t>Ausgewählte</a:t>
            </a:r>
            <a:r>
              <a:rPr dirty="0"/>
              <a:t> </a:t>
            </a:r>
            <a:r>
              <a:rPr dirty="0" err="1" smtClean="0"/>
              <a:t>Elemente</a:t>
            </a:r>
            <a:r>
              <a:rPr lang="de-DE" dirty="0" smtClean="0"/>
              <a:t> werden</a:t>
            </a:r>
            <a:r>
              <a:rPr dirty="0" smtClean="0"/>
              <a:t> </a:t>
            </a:r>
            <a:r>
              <a:rPr dirty="0" err="1"/>
              <a:t>visuell</a:t>
            </a:r>
            <a:r>
              <a:rPr dirty="0"/>
              <a:t> </a:t>
            </a:r>
            <a:r>
              <a:rPr dirty="0" err="1" smtClean="0"/>
              <a:t>markiert</a:t>
            </a:r>
            <a:r>
              <a:rPr lang="de-DE" dirty="0" smtClean="0"/>
              <a:t>, z.B. mit fetter Schrift</a:t>
            </a:r>
            <a:endParaRPr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129983" y="1472955"/>
            <a:ext cx="12673654" cy="10317264"/>
            <a:chOff x="-244090" y="2452274"/>
            <a:chExt cx="12673654" cy="10317264"/>
          </a:xfrm>
        </p:grpSpPr>
        <p:pic>
          <p:nvPicPr>
            <p:cNvPr id="204" name="Mockup_Toggle_Bälle_v2_1.png" descr="Mockup_Toggle_Bälle_v2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697" y="2611708"/>
              <a:ext cx="11972867" cy="1015783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06" name="1"/>
            <p:cNvSpPr/>
            <p:nvPr/>
          </p:nvSpPr>
          <p:spPr>
            <a:xfrm>
              <a:off x="-244090" y="2452274"/>
              <a:ext cx="948359" cy="949720"/>
            </a:xfrm>
            <a:prstGeom prst="ellipse">
              <a:avLst/>
            </a:prstGeom>
            <a:solidFill>
              <a:srgbClr val="60D937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825500">
                <a:defRPr sz="3700" b="1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  <p:sp>
          <p:nvSpPr>
            <p:cNvPr id="207" name="2"/>
            <p:cNvSpPr/>
            <p:nvPr/>
          </p:nvSpPr>
          <p:spPr>
            <a:xfrm>
              <a:off x="5395959" y="2452274"/>
              <a:ext cx="948358" cy="949720"/>
            </a:xfrm>
            <a:prstGeom prst="ellipse">
              <a:avLst/>
            </a:prstGeom>
            <a:solidFill>
              <a:srgbClr val="60D937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825500">
                <a:defRPr sz="3700" b="1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08" name="3"/>
            <p:cNvSpPr/>
            <p:nvPr/>
          </p:nvSpPr>
          <p:spPr>
            <a:xfrm>
              <a:off x="-17483" y="5591812"/>
              <a:ext cx="948359" cy="949721"/>
            </a:xfrm>
            <a:prstGeom prst="ellipse">
              <a:avLst/>
            </a:prstGeom>
            <a:solidFill>
              <a:srgbClr val="60D937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825500">
                <a:defRPr sz="3700" b="1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3</a:t>
              </a:r>
            </a:p>
          </p:txBody>
        </p:sp>
        <p:sp>
          <p:nvSpPr>
            <p:cNvPr id="209" name="4"/>
            <p:cNvSpPr/>
            <p:nvPr/>
          </p:nvSpPr>
          <p:spPr>
            <a:xfrm>
              <a:off x="930876" y="10237784"/>
              <a:ext cx="948359" cy="949720"/>
            </a:xfrm>
            <a:prstGeom prst="ellipse">
              <a:avLst/>
            </a:prstGeom>
            <a:solidFill>
              <a:srgbClr val="60D937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825500">
                <a:defRPr sz="3700" b="1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4</a:t>
              </a:r>
            </a:p>
          </p:txBody>
        </p:sp>
        <p:sp>
          <p:nvSpPr>
            <p:cNvPr id="11" name="4"/>
            <p:cNvSpPr/>
            <p:nvPr/>
          </p:nvSpPr>
          <p:spPr>
            <a:xfrm>
              <a:off x="8939729" y="11187504"/>
              <a:ext cx="948359" cy="949720"/>
            </a:xfrm>
            <a:prstGeom prst="ellipse">
              <a:avLst/>
            </a:prstGeom>
            <a:solidFill>
              <a:srgbClr val="60D937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825500">
                <a:defRPr sz="3700" b="1">
                  <a:solidFill>
                    <a:srgbClr val="000000"/>
                  </a:solidFill>
                </a:defRPr>
              </a:lvl1pPr>
            </a:lstStyle>
            <a:p>
              <a:r>
                <a:rPr lang="de-DE" dirty="0" smtClean="0"/>
                <a:t>5</a:t>
              </a:r>
              <a:endParaRPr dirty="0"/>
            </a:p>
          </p:txBody>
        </p:sp>
      </p:grpSp>
      <p:sp>
        <p:nvSpPr>
          <p:cNvPr id="13" name="Rectangle"/>
          <p:cNvSpPr/>
          <p:nvPr/>
        </p:nvSpPr>
        <p:spPr>
          <a:xfrm>
            <a:off x="0" y="0"/>
            <a:ext cx="15621561" cy="878443"/>
          </a:xfrm>
          <a:prstGeom prst="rect">
            <a:avLst/>
          </a:prstGeom>
          <a:solidFill>
            <a:srgbClr val="0076B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 smtClean="0"/>
              <a:t>	2. Wireframes und </a:t>
            </a:r>
            <a:r>
              <a:rPr lang="en-US" dirty="0" err="1" smtClean="0"/>
              <a:t>Funktionalitäten</a:t>
            </a:r>
            <a:r>
              <a:rPr lang="en-US" dirty="0" smtClean="0"/>
              <a:t>: </a:t>
            </a:r>
            <a:r>
              <a:rPr lang="en-US" dirty="0" err="1" smtClean="0"/>
              <a:t>Darstellung</a:t>
            </a:r>
            <a:r>
              <a:rPr lang="en-US" dirty="0" smtClean="0"/>
              <a:t> der </a:t>
            </a:r>
            <a:r>
              <a:rPr lang="en-US" dirty="0" err="1" smtClean="0"/>
              <a:t>Themen</a:t>
            </a:r>
            <a:r>
              <a:rPr lang="en-US" dirty="0" smtClean="0"/>
              <a:t> (</a:t>
            </a:r>
            <a:r>
              <a:rPr lang="en-US" dirty="0" err="1" smtClean="0"/>
              <a:t>kreatives</a:t>
            </a:r>
            <a:r>
              <a:rPr lang="en-US" dirty="0" smtClean="0"/>
              <a:t> Design)</a:t>
            </a:r>
            <a:endParaRPr lang="de-DE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Mockup_Toggle_Bälle_v2_2.png" descr="Mockup_Toggle_Bälle_v2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31" y="2283566"/>
            <a:ext cx="13286791" cy="9040122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Klick auf Arbeitsthema =&gt; Popup zeigt weitere Infos wie Url, Tags, Beschreibung, etc…"/>
          <p:cNvSpPr/>
          <p:nvPr/>
        </p:nvSpPr>
        <p:spPr>
          <a:xfrm>
            <a:off x="13786022" y="4131115"/>
            <a:ext cx="10369457" cy="5456229"/>
          </a:xfrm>
          <a:prstGeom prst="rect">
            <a:avLst/>
          </a:prstGeom>
          <a:solidFill>
            <a:srgbClr val="80E1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marL="889000" lvl="1" indent="0" algn="l" defTabSz="825500">
              <a:buSzPct val="100000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Hier ist eine Teilansicht aus der vorherigen Folien, aber hier wurde ein Thema selektiert</a:t>
            </a:r>
          </a:p>
          <a:p>
            <a:pPr marL="889000" lvl="1" indent="0" algn="l" defTabSz="825500">
              <a:buSzPct val="100000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 smtClean="0"/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smtClean="0"/>
              <a:t>Klick </a:t>
            </a:r>
            <a:r>
              <a:rPr dirty="0"/>
              <a:t>auf </a:t>
            </a:r>
            <a:r>
              <a:rPr dirty="0" err="1"/>
              <a:t>Arbeitsthema</a:t>
            </a:r>
            <a:r>
              <a:rPr dirty="0"/>
              <a:t> =&gt; Popup </a:t>
            </a:r>
            <a:r>
              <a:rPr dirty="0" err="1"/>
              <a:t>zeigt</a:t>
            </a:r>
            <a:r>
              <a:rPr dirty="0"/>
              <a:t> </a:t>
            </a:r>
            <a:r>
              <a:rPr dirty="0" err="1"/>
              <a:t>weitere</a:t>
            </a:r>
            <a:r>
              <a:rPr dirty="0"/>
              <a:t> </a:t>
            </a:r>
            <a:r>
              <a:rPr dirty="0" err="1"/>
              <a:t>Infos</a:t>
            </a:r>
            <a:r>
              <a:rPr dirty="0"/>
              <a:t> 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Url</a:t>
            </a:r>
            <a:r>
              <a:rPr dirty="0"/>
              <a:t>, Tags, </a:t>
            </a:r>
            <a:r>
              <a:rPr dirty="0" err="1"/>
              <a:t>Beschreibung</a:t>
            </a:r>
            <a:r>
              <a:rPr dirty="0"/>
              <a:t>, </a:t>
            </a:r>
            <a:r>
              <a:rPr dirty="0" err="1"/>
              <a:t>etc</a:t>
            </a:r>
            <a:endParaRPr dirty="0"/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err="1"/>
              <a:t>Vorheriges</a:t>
            </a:r>
            <a:r>
              <a:rPr dirty="0"/>
              <a:t> </a:t>
            </a:r>
            <a:r>
              <a:rPr dirty="0" err="1" smtClean="0"/>
              <a:t>Thema</a:t>
            </a:r>
            <a:r>
              <a:rPr lang="de-DE" dirty="0" smtClean="0"/>
              <a:t> innerhalb der Professur, ohne das Pop-Up schließen zu müssen</a:t>
            </a:r>
            <a:endParaRPr dirty="0"/>
          </a:p>
          <a:p>
            <a:pPr marL="1481666" lvl="1" indent="-592666" algn="l" defTabSz="825500">
              <a:buSzPct val="100000"/>
              <a:buFontTx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err="1"/>
              <a:t>Nächstes</a:t>
            </a:r>
            <a:r>
              <a:rPr dirty="0"/>
              <a:t> </a:t>
            </a:r>
            <a:r>
              <a:rPr dirty="0" err="1"/>
              <a:t>Thema</a:t>
            </a:r>
            <a:r>
              <a:rPr dirty="0"/>
              <a:t> </a:t>
            </a:r>
            <a:r>
              <a:rPr lang="de-DE" dirty="0" smtClean="0"/>
              <a:t>innerhalb der Professur</a:t>
            </a:r>
            <a:r>
              <a:rPr lang="de-DE" dirty="0"/>
              <a:t>, ohne das Pop-Up schließen zu müssen</a:t>
            </a:r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215" name="1"/>
          <p:cNvSpPr/>
          <p:nvPr/>
        </p:nvSpPr>
        <p:spPr>
          <a:xfrm>
            <a:off x="147465" y="3181395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16" name="2"/>
          <p:cNvSpPr/>
          <p:nvPr/>
        </p:nvSpPr>
        <p:spPr>
          <a:xfrm>
            <a:off x="6862421" y="4785255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17" name="3"/>
          <p:cNvSpPr/>
          <p:nvPr/>
        </p:nvSpPr>
        <p:spPr>
          <a:xfrm>
            <a:off x="8063174" y="4785254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0" name="Rectangle"/>
          <p:cNvSpPr/>
          <p:nvPr/>
        </p:nvSpPr>
        <p:spPr>
          <a:xfrm>
            <a:off x="0" y="0"/>
            <a:ext cx="15621561" cy="878443"/>
          </a:xfrm>
          <a:prstGeom prst="rect">
            <a:avLst/>
          </a:prstGeom>
          <a:solidFill>
            <a:srgbClr val="0076B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 smtClean="0"/>
              <a:t>	2. Wireframes und </a:t>
            </a:r>
            <a:r>
              <a:rPr lang="en-US" dirty="0" err="1" smtClean="0"/>
              <a:t>Funktionalitäten</a:t>
            </a:r>
            <a:r>
              <a:rPr lang="en-US" dirty="0" smtClean="0"/>
              <a:t>: </a:t>
            </a:r>
            <a:r>
              <a:rPr lang="en-US" dirty="0" err="1" smtClean="0"/>
              <a:t>Darstellung</a:t>
            </a:r>
            <a:r>
              <a:rPr lang="en-US" dirty="0" smtClean="0"/>
              <a:t> der </a:t>
            </a:r>
            <a:r>
              <a:rPr lang="en-US" dirty="0" err="1" smtClean="0"/>
              <a:t>Themen</a:t>
            </a:r>
            <a:r>
              <a:rPr lang="en-US" dirty="0" smtClean="0"/>
              <a:t> (</a:t>
            </a:r>
            <a:r>
              <a:rPr lang="en-US" dirty="0" err="1" smtClean="0"/>
              <a:t>kreatives</a:t>
            </a:r>
            <a:r>
              <a:rPr lang="en-US" dirty="0" smtClean="0"/>
              <a:t> Design)</a:t>
            </a:r>
            <a:endParaRPr lang="de-DE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Mockup_Filterfunktion.png" descr="Mockup_Filterfunk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" y="3413343"/>
            <a:ext cx="12877011" cy="651814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Arbeitstyp wählen…"/>
          <p:cNvSpPr/>
          <p:nvPr/>
        </p:nvSpPr>
        <p:spPr>
          <a:xfrm>
            <a:off x="13061798" y="1651989"/>
            <a:ext cx="10984716" cy="10445516"/>
          </a:xfrm>
          <a:prstGeom prst="rect">
            <a:avLst/>
          </a:prstGeom>
          <a:solidFill>
            <a:srgbClr val="60D937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889000" lvl="1" indent="0" algn="l" defTabSz="825500">
              <a:buSzPct val="100000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 smtClean="0"/>
          </a:p>
          <a:p>
            <a:pPr marL="889000" lvl="1" indent="0" algn="l" defTabSz="825500">
              <a:buSzPct val="100000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 smtClean="0"/>
              <a:t>Filtermöglichkeiten der Themenanzeige (keine Suche, sondern ein Filtern)</a:t>
            </a:r>
          </a:p>
          <a:p>
            <a:pPr marL="889000" lvl="1" indent="0" algn="l" defTabSz="825500">
              <a:buSzPct val="100000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 smtClean="0"/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err="1" smtClean="0"/>
              <a:t>Arbeitstyp</a:t>
            </a:r>
            <a:r>
              <a:rPr dirty="0" smtClean="0"/>
              <a:t> </a:t>
            </a:r>
            <a:r>
              <a:rPr dirty="0" err="1"/>
              <a:t>wählen</a:t>
            </a:r>
            <a:r>
              <a:rPr dirty="0"/>
              <a:t> </a:t>
            </a:r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err="1"/>
              <a:t>Betreuer</a:t>
            </a:r>
            <a:r>
              <a:rPr dirty="0"/>
              <a:t> </a:t>
            </a:r>
            <a:r>
              <a:rPr dirty="0" err="1"/>
              <a:t>wählen</a:t>
            </a:r>
            <a:endParaRPr dirty="0"/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err="1"/>
              <a:t>Themenbereich</a:t>
            </a:r>
            <a:r>
              <a:rPr dirty="0"/>
              <a:t> </a:t>
            </a:r>
            <a:r>
              <a:rPr dirty="0" err="1"/>
              <a:t>wählen</a:t>
            </a:r>
            <a:endParaRPr dirty="0"/>
          </a:p>
          <a:p>
            <a:pPr marL="1481666" lvl="1" indent="-592666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Auf Klick =&gt; </a:t>
            </a:r>
            <a:r>
              <a:rPr dirty="0" err="1"/>
              <a:t>alle</a:t>
            </a:r>
            <a:r>
              <a:rPr dirty="0"/>
              <a:t> </a:t>
            </a:r>
            <a:r>
              <a:rPr dirty="0" err="1"/>
              <a:t>Arbeitsthemen</a:t>
            </a:r>
            <a:r>
              <a:rPr dirty="0"/>
              <a:t> </a:t>
            </a:r>
            <a:r>
              <a:rPr dirty="0" err="1"/>
              <a:t>nach</a:t>
            </a:r>
            <a:r>
              <a:rPr dirty="0"/>
              <a:t> den </a:t>
            </a:r>
            <a:r>
              <a:rPr dirty="0" err="1"/>
              <a:t>Filterkriterien</a:t>
            </a:r>
            <a:r>
              <a:rPr dirty="0"/>
              <a:t> </a:t>
            </a:r>
            <a:r>
              <a:rPr dirty="0" err="1" smtClean="0"/>
              <a:t>auswählen</a:t>
            </a:r>
            <a:endParaRPr dirty="0"/>
          </a:p>
          <a:p>
            <a:pPr lvl="2"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 smtClean="0"/>
          </a:p>
          <a:p>
            <a:pPr lvl="2"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smtClean="0"/>
              <a:t>NOTIZ</a:t>
            </a:r>
            <a:r>
              <a:rPr dirty="0"/>
              <a:t>:</a:t>
            </a:r>
          </a:p>
          <a:p>
            <a:pPr marL="1625600" lvl="2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err="1"/>
              <a:t>Nach</a:t>
            </a:r>
            <a:r>
              <a:rPr dirty="0"/>
              <a:t> </a:t>
            </a:r>
            <a:r>
              <a:rPr dirty="0" err="1"/>
              <a:t>Möglichkeit</a:t>
            </a:r>
            <a:r>
              <a:rPr dirty="0"/>
              <a:t> </a:t>
            </a:r>
            <a:r>
              <a:rPr dirty="0" err="1"/>
              <a:t>ist</a:t>
            </a:r>
            <a:r>
              <a:rPr dirty="0"/>
              <a:t> 4.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nötig</a:t>
            </a:r>
            <a:r>
              <a:rPr dirty="0"/>
              <a:t>, </a:t>
            </a:r>
            <a:r>
              <a:rPr dirty="0" err="1"/>
              <a:t>wenn</a:t>
            </a:r>
            <a:r>
              <a:rPr dirty="0"/>
              <a:t> </a:t>
            </a:r>
            <a:r>
              <a:rPr dirty="0" err="1"/>
              <a:t>es</a:t>
            </a:r>
            <a:r>
              <a:rPr dirty="0"/>
              <a:t> so </a:t>
            </a:r>
            <a:r>
              <a:rPr dirty="0" err="1"/>
              <a:t>eingestellt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kann</a:t>
            </a:r>
            <a:r>
              <a:rPr dirty="0"/>
              <a:t>, </a:t>
            </a:r>
            <a:r>
              <a:rPr dirty="0" err="1"/>
              <a:t>dass</a:t>
            </a:r>
            <a:r>
              <a:rPr dirty="0"/>
              <a:t> die </a:t>
            </a:r>
            <a:r>
              <a:rPr dirty="0" err="1"/>
              <a:t>Inhalte</a:t>
            </a:r>
            <a:r>
              <a:rPr dirty="0"/>
              <a:t> </a:t>
            </a:r>
            <a:r>
              <a:rPr dirty="0" err="1"/>
              <a:t>sofort</a:t>
            </a:r>
            <a:r>
              <a:rPr dirty="0"/>
              <a:t> </a:t>
            </a:r>
            <a:r>
              <a:rPr dirty="0" err="1"/>
              <a:t>beim</a:t>
            </a:r>
            <a:r>
              <a:rPr dirty="0"/>
              <a:t> </a:t>
            </a:r>
            <a:r>
              <a:rPr dirty="0" err="1"/>
              <a:t>Auswählen</a:t>
            </a:r>
            <a:r>
              <a:rPr dirty="0"/>
              <a:t> </a:t>
            </a:r>
            <a:r>
              <a:rPr dirty="0" err="1"/>
              <a:t>eines</a:t>
            </a:r>
            <a:r>
              <a:rPr dirty="0"/>
              <a:t> </a:t>
            </a:r>
            <a:r>
              <a:rPr dirty="0" err="1"/>
              <a:t>Suchkriteriums</a:t>
            </a:r>
            <a:r>
              <a:rPr dirty="0"/>
              <a:t> </a:t>
            </a:r>
            <a:r>
              <a:rPr dirty="0" err="1"/>
              <a:t>gefiltert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. </a:t>
            </a:r>
          </a:p>
          <a:p>
            <a:pPr marL="1625600" lvl="2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err="1"/>
              <a:t>Filtermöglichkeiten</a:t>
            </a:r>
            <a:r>
              <a:rPr dirty="0"/>
              <a:t> 1.-3. </a:t>
            </a:r>
            <a:r>
              <a:rPr dirty="0" err="1"/>
              <a:t>könnten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</a:t>
            </a:r>
            <a:r>
              <a:rPr dirty="0" err="1"/>
              <a:t>Endprodukt</a:t>
            </a:r>
            <a:r>
              <a:rPr dirty="0"/>
              <a:t> </a:t>
            </a:r>
            <a:r>
              <a:rPr dirty="0" err="1"/>
              <a:t>andere</a:t>
            </a:r>
            <a:r>
              <a:rPr dirty="0"/>
              <a:t> sein </a:t>
            </a:r>
            <a:r>
              <a:rPr dirty="0" err="1"/>
              <a:t>bzw</a:t>
            </a:r>
            <a:r>
              <a:rPr dirty="0"/>
              <a:t>. </a:t>
            </a:r>
            <a:r>
              <a:rPr dirty="0" err="1"/>
              <a:t>zusätzliche</a:t>
            </a:r>
            <a:r>
              <a:rPr dirty="0"/>
              <a:t> </a:t>
            </a:r>
            <a:r>
              <a:rPr dirty="0" err="1"/>
              <a:t>könnten</a:t>
            </a:r>
            <a:r>
              <a:rPr dirty="0"/>
              <a:t> </a:t>
            </a:r>
            <a:r>
              <a:rPr dirty="0" err="1"/>
              <a:t>dabei</a:t>
            </a:r>
            <a:r>
              <a:rPr dirty="0"/>
              <a:t> sein (</a:t>
            </a:r>
            <a:r>
              <a:rPr dirty="0" err="1"/>
              <a:t>z.B</a:t>
            </a:r>
            <a:r>
              <a:rPr dirty="0"/>
              <a:t>. </a:t>
            </a:r>
            <a:r>
              <a:rPr dirty="0" err="1"/>
              <a:t>mehrere</a:t>
            </a:r>
            <a:r>
              <a:rPr dirty="0"/>
              <a:t> Tags </a:t>
            </a:r>
            <a:r>
              <a:rPr dirty="0" err="1"/>
              <a:t>auswählen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können</a:t>
            </a:r>
            <a:r>
              <a:rPr dirty="0"/>
              <a:t>).</a:t>
            </a:r>
          </a:p>
        </p:txBody>
      </p:sp>
      <p:sp>
        <p:nvSpPr>
          <p:cNvPr id="196" name="1"/>
          <p:cNvSpPr/>
          <p:nvPr/>
        </p:nvSpPr>
        <p:spPr>
          <a:xfrm>
            <a:off x="8200373" y="578124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97" name="2"/>
          <p:cNvSpPr/>
          <p:nvPr/>
        </p:nvSpPr>
        <p:spPr>
          <a:xfrm>
            <a:off x="8526984" y="687474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98" name="3"/>
          <p:cNvSpPr/>
          <p:nvPr/>
        </p:nvSpPr>
        <p:spPr>
          <a:xfrm>
            <a:off x="8768284" y="798094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99" name="4"/>
          <p:cNvSpPr/>
          <p:nvPr/>
        </p:nvSpPr>
        <p:spPr>
          <a:xfrm>
            <a:off x="9452419" y="9510305"/>
            <a:ext cx="948358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76364" y="13078691"/>
            <a:ext cx="530089" cy="376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 dirty="0"/>
          </a:p>
        </p:txBody>
      </p:sp>
      <p:sp>
        <p:nvSpPr>
          <p:cNvPr id="11" name="Rectangle"/>
          <p:cNvSpPr/>
          <p:nvPr/>
        </p:nvSpPr>
        <p:spPr>
          <a:xfrm>
            <a:off x="0" y="0"/>
            <a:ext cx="15621561" cy="878443"/>
          </a:xfrm>
          <a:prstGeom prst="rect">
            <a:avLst/>
          </a:prstGeom>
          <a:solidFill>
            <a:srgbClr val="0076B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 smtClean="0"/>
              <a:t>	2. Wireframes und </a:t>
            </a:r>
            <a:r>
              <a:rPr lang="en-US" dirty="0" err="1" smtClean="0"/>
              <a:t>Funktionalitäten</a:t>
            </a:r>
            <a:r>
              <a:rPr lang="en-US" dirty="0" smtClean="0"/>
              <a:t>: </a:t>
            </a:r>
            <a:r>
              <a:rPr lang="en-US" dirty="0" err="1" smtClean="0"/>
              <a:t>Filtermöglichkeit</a:t>
            </a:r>
            <a:r>
              <a:rPr lang="en-US" dirty="0" smtClean="0"/>
              <a:t> der </a:t>
            </a:r>
            <a:r>
              <a:rPr lang="en-US" dirty="0" err="1" smtClean="0"/>
              <a:t>Themen</a:t>
            </a:r>
            <a:endParaRPr lang="de-DE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Benutzerdefiniert</PresentationFormat>
  <Paragraphs>138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Helvetica Neue</vt:lpstr>
      <vt:lpstr>Helvetica Neue Medium</vt:lpstr>
      <vt:lpstr>Arial</vt:lpstr>
      <vt:lpstr>Calibri</vt:lpstr>
      <vt:lpstr>21_BasicWhite</vt:lpstr>
      <vt:lpstr>Web Technologies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Anne Marx</dc:creator>
  <cp:lastModifiedBy>Anne Marx</cp:lastModifiedBy>
  <cp:revision>169</cp:revision>
  <cp:lastPrinted>2021-05-19T12:48:25Z</cp:lastPrinted>
  <dcterms:modified xsi:type="dcterms:W3CDTF">2021-05-21T07:53:06Z</dcterms:modified>
</cp:coreProperties>
</file>