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1" name="Shape 16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50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51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52" name="Simon Hünecker, Anne Marx, Dorian Vocelka"/>
          <p:cNvSpPr txBox="1"/>
          <p:nvPr/>
        </p:nvSpPr>
        <p:spPr>
          <a:xfrm>
            <a:off x="381191" y="13038271"/>
            <a:ext cx="620054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Simon Hünecker, Anne Marx, Dorian Vocelka</a:t>
            </a:r>
          </a:p>
        </p:txBody>
      </p:sp>
      <p:sp>
        <p:nvSpPr>
          <p:cNvPr id="153" name="Web Technologies - Verbesserung für Ankündigungen von Abschlussarbeiten"/>
          <p:cNvSpPr txBox="1"/>
          <p:nvPr/>
        </p:nvSpPr>
        <p:spPr>
          <a:xfrm>
            <a:off x="13471486" y="13038271"/>
            <a:ext cx="1058661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Web Technologies - Verbesserung für Ankündigungen von Abschlussarbeiten</a:t>
            </a:r>
          </a:p>
        </p:txBody>
      </p:sp>
      <p:sp>
        <p:nvSpPr>
          <p:cNvPr id="1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6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Web Technologies"/>
          <p:cNvSpPr txBox="1"/>
          <p:nvPr>
            <p:ph type="title"/>
          </p:nvPr>
        </p:nvSpPr>
        <p:spPr>
          <a:xfrm>
            <a:off x="858075" y="689704"/>
            <a:ext cx="21971004" cy="2038851"/>
          </a:xfrm>
          <a:prstGeom prst="rect">
            <a:avLst/>
          </a:prstGeom>
        </p:spPr>
        <p:txBody>
          <a:bodyPr/>
          <a:lstStyle/>
          <a:p>
            <a:pPr/>
            <a:r>
              <a:t>Web Technologies</a:t>
            </a:r>
          </a:p>
        </p:txBody>
      </p:sp>
      <p:sp>
        <p:nvSpPr>
          <p:cNvPr id="164" name="Kreatives Design…"/>
          <p:cNvSpPr txBox="1"/>
          <p:nvPr>
            <p:ph type="body" sz="quarter" idx="1"/>
          </p:nvPr>
        </p:nvSpPr>
        <p:spPr>
          <a:xfrm>
            <a:off x="852921" y="2728554"/>
            <a:ext cx="21971001" cy="1905001"/>
          </a:xfrm>
          <a:prstGeom prst="rect">
            <a:avLst/>
          </a:prstGeom>
        </p:spPr>
        <p:txBody>
          <a:bodyPr/>
          <a:lstStyle/>
          <a:p>
            <a:pPr/>
            <a:r>
              <a:t>Kreatives Design</a:t>
            </a:r>
          </a:p>
          <a:p>
            <a:pPr/>
            <a:r>
              <a:t>Planeten</a:t>
            </a:r>
          </a:p>
        </p:txBody>
      </p:sp>
      <p:sp>
        <p:nvSpPr>
          <p:cNvPr id="165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6" name="SpaceX editorial photo only (non-profit use)"/>
          <p:cNvSpPr txBox="1"/>
          <p:nvPr/>
        </p:nvSpPr>
        <p:spPr>
          <a:xfrm rot="16200000">
            <a:off x="21006666" y="7918682"/>
            <a:ext cx="601919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929292"/>
                </a:solidFill>
              </a:defRPr>
            </a:lvl1pPr>
          </a:lstStyle>
          <a:p>
            <a:pPr/>
            <a:r>
              <a:t>SpaceX editorial photo only (non-profit use)</a:t>
            </a:r>
          </a:p>
        </p:txBody>
      </p:sp>
      <p:sp>
        <p:nvSpPr>
          <p:cNvPr id="167" name="Kreative Ansicht wie mit bubble Ansicht, nur mit Planeten und Monde"/>
          <p:cNvSpPr txBox="1"/>
          <p:nvPr/>
        </p:nvSpPr>
        <p:spPr>
          <a:xfrm>
            <a:off x="847040" y="5637151"/>
            <a:ext cx="5785870" cy="2828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defRPr b="1" sz="4400">
                <a:solidFill>
                  <a:srgbClr val="333333"/>
                </a:solidFill>
              </a:defRPr>
            </a:lvl1pPr>
          </a:lstStyle>
          <a:p>
            <a:pPr/>
            <a:r>
              <a:t>Kreative Ansicht wie mit bubble Ansicht, nur mit Planeten und Monde</a:t>
            </a:r>
          </a:p>
        </p:txBody>
      </p:sp>
      <p:pic>
        <p:nvPicPr>
          <p:cNvPr id="168" name="SpaceX artist image.jpg" descr="SpaceX artist 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16821" y="3134388"/>
            <a:ext cx="16967201" cy="95440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night sky1.png" descr="night sky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326263" y="-125677"/>
            <a:ext cx="42510712" cy="130676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Venus1.png" descr="Venus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505333" y="232915"/>
            <a:ext cx="9704770" cy="72785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Enceladus1.jpg" descr="Enceladus1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755729" y="5445005"/>
            <a:ext cx="1621094" cy="23412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Titan1.jpg" descr="Titan1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998494" y="2946018"/>
            <a:ext cx="2314305" cy="23412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Titan1.jpg" descr="Titan1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489630" y="7943992"/>
            <a:ext cx="2314305" cy="23412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Mercury1.png" descr="Mercury1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3457" y="2767076"/>
            <a:ext cx="9554392" cy="7165795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Inf 1 - Institut für Technische Informatik, Mathematik und Operations"/>
          <p:cNvSpPr txBox="1"/>
          <p:nvPr/>
        </p:nvSpPr>
        <p:spPr>
          <a:xfrm>
            <a:off x="1839214" y="4908804"/>
            <a:ext cx="5349970" cy="2882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2" algn="l" defTabSz="457200">
              <a:defRPr b="1" sz="3600">
                <a:solidFill>
                  <a:schemeClr val="accent4"/>
                </a:solidFill>
              </a:defRPr>
            </a:pPr>
            <a:r>
              <a:t>Inf 1 - Institut für Technische Informatik, Mathematik und Operations</a:t>
            </a:r>
          </a:p>
        </p:txBody>
      </p:sp>
      <p:sp>
        <p:nvSpPr>
          <p:cNvPr id="177" name="Arbeithema 1"/>
          <p:cNvSpPr txBox="1"/>
          <p:nvPr/>
        </p:nvSpPr>
        <p:spPr>
          <a:xfrm>
            <a:off x="9008667" y="9781522"/>
            <a:ext cx="9995081" cy="636281"/>
          </a:xfrm>
          <a:prstGeom prst="rect">
            <a:avLst/>
          </a:prstGeom>
          <a:solidFill>
            <a:srgbClr val="5E5E5E"/>
          </a:solidFill>
          <a:ln w="63500">
            <a:solidFill>
              <a:srgbClr val="2BA1E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defRPr b="1" sz="3100">
                <a:solidFill>
                  <a:srgbClr val="91BEE9"/>
                </a:solidFill>
              </a:defRPr>
            </a:lvl1pPr>
          </a:lstStyle>
          <a:p>
            <a:pPr/>
            <a:r>
              <a:t>Arbeithema 1</a:t>
            </a:r>
          </a:p>
        </p:txBody>
      </p:sp>
      <p:sp>
        <p:nvSpPr>
          <p:cNvPr id="178" name="Arbeithema 2"/>
          <p:cNvSpPr txBox="1"/>
          <p:nvPr/>
        </p:nvSpPr>
        <p:spPr>
          <a:xfrm>
            <a:off x="9008667" y="10548874"/>
            <a:ext cx="9995081" cy="636281"/>
          </a:xfrm>
          <a:prstGeom prst="rect">
            <a:avLst/>
          </a:prstGeom>
          <a:solidFill>
            <a:srgbClr val="5E5E5E"/>
          </a:solidFill>
          <a:ln w="63500">
            <a:solidFill>
              <a:srgbClr val="2BA1E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defRPr b="1" sz="3100">
                <a:solidFill>
                  <a:srgbClr val="91BEE9"/>
                </a:solidFill>
              </a:defRPr>
            </a:lvl1pPr>
          </a:lstStyle>
          <a:p>
            <a:pPr/>
            <a:r>
              <a:t>Arbeithema 2</a:t>
            </a:r>
          </a:p>
        </p:txBody>
      </p:sp>
      <p:sp>
        <p:nvSpPr>
          <p:cNvPr id="179" name="Arbeithema 3"/>
          <p:cNvSpPr txBox="1"/>
          <p:nvPr/>
        </p:nvSpPr>
        <p:spPr>
          <a:xfrm>
            <a:off x="9008667" y="11316226"/>
            <a:ext cx="9995081" cy="636281"/>
          </a:xfrm>
          <a:prstGeom prst="rect">
            <a:avLst/>
          </a:prstGeom>
          <a:solidFill>
            <a:srgbClr val="5E5E5E"/>
          </a:solidFill>
          <a:ln w="63500">
            <a:solidFill>
              <a:srgbClr val="2BA1E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defRPr b="1" sz="3100">
                <a:solidFill>
                  <a:srgbClr val="91BEE9"/>
                </a:solidFill>
              </a:defRPr>
            </a:lvl1pPr>
          </a:lstStyle>
          <a:p>
            <a:pPr/>
            <a:r>
              <a:t>Arbeithema 3</a:t>
            </a:r>
          </a:p>
        </p:txBody>
      </p:sp>
      <p:sp>
        <p:nvSpPr>
          <p:cNvPr id="180" name="Arbeithema 4"/>
          <p:cNvSpPr txBox="1"/>
          <p:nvPr/>
        </p:nvSpPr>
        <p:spPr>
          <a:xfrm>
            <a:off x="9008667" y="12083578"/>
            <a:ext cx="9995081" cy="636281"/>
          </a:xfrm>
          <a:prstGeom prst="rect">
            <a:avLst/>
          </a:prstGeom>
          <a:solidFill>
            <a:srgbClr val="5E5E5E"/>
          </a:solidFill>
          <a:ln w="63500">
            <a:solidFill>
              <a:srgbClr val="2BA1E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defRPr b="1" sz="3100">
                <a:solidFill>
                  <a:srgbClr val="91BEE9"/>
                </a:solidFill>
              </a:defRPr>
            </a:lvl1pPr>
          </a:lstStyle>
          <a:p>
            <a:pPr/>
            <a:r>
              <a:t>Arbeithema 4</a:t>
            </a:r>
          </a:p>
        </p:txBody>
      </p:sp>
      <p:sp>
        <p:nvSpPr>
          <p:cNvPr id="181" name="Professur für Theoretische Informatik und Mathematische Logik"/>
          <p:cNvSpPr txBox="1"/>
          <p:nvPr/>
        </p:nvSpPr>
        <p:spPr>
          <a:xfrm>
            <a:off x="8981020" y="8977175"/>
            <a:ext cx="14230035" cy="673276"/>
          </a:xfrm>
          <a:prstGeom prst="rect">
            <a:avLst/>
          </a:prstGeom>
          <a:solidFill>
            <a:srgbClr val="5E5E5E"/>
          </a:solidFill>
          <a:ln w="63500">
            <a:solidFill>
              <a:srgbClr val="2BA1E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defRPr b="1" sz="3400">
                <a:solidFill>
                  <a:schemeClr val="accent4"/>
                </a:solidFill>
              </a:defRPr>
            </a:lvl1pPr>
          </a:lstStyle>
          <a:p>
            <a:pPr/>
            <a:r>
              <a:t>Professur für Theoretische Informatik und Mathematische Logik</a:t>
            </a:r>
          </a:p>
        </p:txBody>
      </p:sp>
      <p:sp>
        <p:nvSpPr>
          <p:cNvPr id="182" name="Funktionalitäten ganz genau analog zu die der Bubble Ansicht"/>
          <p:cNvSpPr/>
          <p:nvPr/>
        </p:nvSpPr>
        <p:spPr>
          <a:xfrm>
            <a:off x="1015166" y="382231"/>
            <a:ext cx="12538312" cy="797166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 defTabSz="825500">
              <a:lnSpc>
                <a:spcPct val="150000"/>
              </a:lnSpc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Funktionalitäten ganz genau analog zu die der Bubble Ansicht</a:t>
            </a:r>
          </a:p>
        </p:txBody>
      </p:sp>
      <p:sp>
        <p:nvSpPr>
          <p:cNvPr id="183" name="Inf 2 - Softwaretechnologie"/>
          <p:cNvSpPr txBox="1"/>
          <p:nvPr/>
        </p:nvSpPr>
        <p:spPr>
          <a:xfrm>
            <a:off x="16568433" y="3243094"/>
            <a:ext cx="5805384" cy="1205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2" algn="l" defTabSz="457200">
              <a:defRPr b="1" sz="3600">
                <a:solidFill>
                  <a:schemeClr val="accent4"/>
                </a:solidFill>
              </a:defRPr>
            </a:pPr>
            <a:r>
              <a:t>Inf 2 - Softwaretechnologie</a:t>
            </a:r>
          </a:p>
        </p:txBody>
      </p:sp>
      <p:sp>
        <p:nvSpPr>
          <p:cNvPr id="184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