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2" r:id="rId16"/>
    <p:sldId id="270" r:id="rId17"/>
    <p:sldId id="273" r:id="rId18"/>
    <p:sldId id="269"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0CB68-8605-4FCA-AB87-F5BB6CF50629}" v="789" dt="2021-05-18T13:55:46.43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xfrm>
            <a:off x="1143000" y="685800"/>
            <a:ext cx="4572000" cy="3429000"/>
          </a:xfrm>
          <a:prstGeom prst="rect">
            <a:avLst/>
          </a:prstGeom>
        </p:spPr>
        <p:txBody>
          <a:bodyPr/>
          <a:lstStyle/>
          <a:p>
            <a:endParaRPr/>
          </a:p>
        </p:txBody>
      </p:sp>
      <p:sp>
        <p:nvSpPr>
          <p:cNvPr id="151" name="Shape 15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imon Hünecker, Anne Marx, Dorian Vocelka"/>
          <p:cNvSpPr txBox="1"/>
          <p:nvPr/>
        </p:nvSpPr>
        <p:spPr>
          <a:xfrm>
            <a:off x="381191" y="13038271"/>
            <a:ext cx="6200547"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Simon Hünecker, Anne Marx, Dorian Vocelka</a:t>
            </a:r>
          </a:p>
        </p:txBody>
      </p:sp>
      <p:sp>
        <p:nvSpPr>
          <p:cNvPr id="15" name="Web Technologies - Verbesserung für Ankündigungen von Abschlussarbeiten"/>
          <p:cNvSpPr txBox="1"/>
          <p:nvPr/>
        </p:nvSpPr>
        <p:spPr>
          <a:xfrm>
            <a:off x="13471486" y="13038271"/>
            <a:ext cx="10586619"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Web Technologies - Verbesserung für Ankündigungen von Abschlussarbeiten</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00"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8"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9"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7"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8"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6"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7"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8"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6"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3"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4"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5"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6"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4"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5"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6"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7"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6"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4"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2"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3"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4"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5"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3"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Web Technologies"/>
          <p:cNvSpPr txBox="1">
            <a:spLocks noGrp="1"/>
          </p:cNvSpPr>
          <p:nvPr>
            <p:ph type="ctrTitle"/>
          </p:nvPr>
        </p:nvSpPr>
        <p:spPr>
          <a:xfrm>
            <a:off x="858075" y="689704"/>
            <a:ext cx="21971004" cy="2038851"/>
          </a:xfrm>
          <a:prstGeom prst="rect">
            <a:avLst/>
          </a:prstGeom>
        </p:spPr>
        <p:txBody>
          <a:bodyPr/>
          <a:lstStyle/>
          <a:p>
            <a:r>
              <a:t>Web Technologies</a:t>
            </a:r>
          </a:p>
        </p:txBody>
      </p:sp>
      <p:sp>
        <p:nvSpPr>
          <p:cNvPr id="154" name="Assignment 2"/>
          <p:cNvSpPr txBox="1">
            <a:spLocks noGrp="1"/>
          </p:cNvSpPr>
          <p:nvPr>
            <p:ph type="subTitle" sz="quarter" idx="1"/>
          </p:nvPr>
        </p:nvSpPr>
        <p:spPr>
          <a:xfrm>
            <a:off x="852921" y="2728554"/>
            <a:ext cx="21971001" cy="1905001"/>
          </a:xfrm>
          <a:prstGeom prst="rect">
            <a:avLst/>
          </a:prstGeom>
        </p:spPr>
        <p:txBody>
          <a:bodyPr/>
          <a:lstStyle/>
          <a:p>
            <a:r>
              <a:t>Assignment 2</a:t>
            </a:r>
          </a:p>
        </p:txBody>
      </p:sp>
      <p:sp>
        <p:nvSpPr>
          <p:cNvPr id="155"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156" name="SpaceX.jpg" descr="SpaceX.jpg"/>
          <p:cNvPicPr>
            <a:picLocks noChangeAspect="1"/>
          </p:cNvPicPr>
          <p:nvPr/>
        </p:nvPicPr>
        <p:blipFill>
          <a:blip r:embed="rId2"/>
          <a:stretch>
            <a:fillRect/>
          </a:stretch>
        </p:blipFill>
        <p:spPr>
          <a:xfrm>
            <a:off x="6819765" y="3134388"/>
            <a:ext cx="16961385" cy="9540779"/>
          </a:xfrm>
          <a:prstGeom prst="rect">
            <a:avLst/>
          </a:prstGeom>
          <a:ln w="12700">
            <a:miter lim="400000"/>
          </a:ln>
        </p:spPr>
      </p:pic>
      <p:sp>
        <p:nvSpPr>
          <p:cNvPr id="157" name="SpaceX public domain photo"/>
          <p:cNvSpPr txBox="1"/>
          <p:nvPr/>
        </p:nvSpPr>
        <p:spPr>
          <a:xfrm rot="16200000">
            <a:off x="21982940" y="7918682"/>
            <a:ext cx="4066643"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929292"/>
                </a:solidFill>
              </a:defRPr>
            </a:lvl1pPr>
          </a:lstStyle>
          <a:p>
            <a:r>
              <a:t>SpaceX public domain photo</a:t>
            </a:r>
          </a:p>
        </p:txBody>
      </p:sp>
      <p:sp>
        <p:nvSpPr>
          <p:cNvPr id="158" name="Konzept für JavaScript-basierte Lösung (Angular) zum Thema Verbesserung für Ankündigungen von Abschlussarbeiten"/>
          <p:cNvSpPr txBox="1"/>
          <p:nvPr/>
        </p:nvSpPr>
        <p:spPr>
          <a:xfrm>
            <a:off x="806973" y="4680884"/>
            <a:ext cx="5785870" cy="5571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4400" b="1">
                <a:solidFill>
                  <a:srgbClr val="333333"/>
                </a:solidFill>
              </a:defRPr>
            </a:lvl1pPr>
          </a:lstStyle>
          <a:p>
            <a:r>
              <a:t>Konzept für JavaScript-basierte Lösung (Angular) zum Thema Verbesserung für Ankündigungen von Abschlussarbeiten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Mockup_Toggle_Bälle_v2_2.png" descr="Mockup_Toggle_Bälle_v2_2.png"/>
          <p:cNvPicPr>
            <a:picLocks noChangeAspect="1"/>
          </p:cNvPicPr>
          <p:nvPr/>
        </p:nvPicPr>
        <p:blipFill>
          <a:blip r:embed="rId2"/>
          <a:stretch>
            <a:fillRect/>
          </a:stretch>
        </p:blipFill>
        <p:spPr>
          <a:xfrm>
            <a:off x="499231" y="2283566"/>
            <a:ext cx="13286791" cy="9040122"/>
          </a:xfrm>
          <a:prstGeom prst="rect">
            <a:avLst/>
          </a:prstGeom>
          <a:ln w="12700">
            <a:miter lim="400000"/>
          </a:ln>
        </p:spPr>
      </p:pic>
      <p:sp>
        <p:nvSpPr>
          <p:cNvPr id="214" name="Klick auf Arbeitsthema =&gt; Popup zeigt weitere Infos wie Url, Tags, Beschreibung, etc…"/>
          <p:cNvSpPr/>
          <p:nvPr/>
        </p:nvSpPr>
        <p:spPr>
          <a:xfrm>
            <a:off x="13776856" y="2791790"/>
            <a:ext cx="10369457" cy="4738115"/>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a:p>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Klick auf Arbeitsthema =&gt; Popup zeigt weitere Infos wie Url, Tags, Beschreibung, etc</a:t>
            </a:r>
          </a:p>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Vorheriges Thema</a:t>
            </a:r>
          </a:p>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Nächstes Thema </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a:p>
        </p:txBody>
      </p:sp>
      <p:sp>
        <p:nvSpPr>
          <p:cNvPr id="215" name="1"/>
          <p:cNvSpPr/>
          <p:nvPr/>
        </p:nvSpPr>
        <p:spPr>
          <a:xfrm>
            <a:off x="147465" y="3181395"/>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1</a:t>
            </a:r>
          </a:p>
        </p:txBody>
      </p:sp>
      <p:sp>
        <p:nvSpPr>
          <p:cNvPr id="216" name="2"/>
          <p:cNvSpPr/>
          <p:nvPr/>
        </p:nvSpPr>
        <p:spPr>
          <a:xfrm>
            <a:off x="6885930" y="4619001"/>
            <a:ext cx="948359"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2</a:t>
            </a:r>
          </a:p>
        </p:txBody>
      </p:sp>
      <p:sp>
        <p:nvSpPr>
          <p:cNvPr id="217" name="3"/>
          <p:cNvSpPr/>
          <p:nvPr/>
        </p:nvSpPr>
        <p:spPr>
          <a:xfrm>
            <a:off x="8201720" y="5050109"/>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3</a:t>
            </a:r>
          </a:p>
        </p:txBody>
      </p:sp>
      <p:sp>
        <p:nvSpPr>
          <p:cNvPr id="218" name="Hier ist eine Teilansicht aus der vorherigen Folien, aber hier wurde ein Thema selektiert"/>
          <p:cNvSpPr/>
          <p:nvPr/>
        </p:nvSpPr>
        <p:spPr>
          <a:xfrm>
            <a:off x="731828" y="1095129"/>
            <a:ext cx="21755446" cy="945970"/>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Hier ist eine Teilansicht aus der vorherigen Folien, aber hier wurde ein Thema selektiert</a:t>
            </a:r>
          </a:p>
        </p:txBody>
      </p:sp>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23"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4" name="3. Anwendungsstruktur"/>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1000">
                <a:solidFill>
                  <a:srgbClr val="FFFFFF"/>
                </a:solidFill>
              </a:defRPr>
            </a:lvl1pPr>
          </a:lstStyle>
          <a:p>
            <a:r>
              <a:t>3. Anwendungsstruktur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13776856" y="2532998"/>
            <a:ext cx="10369457" cy="6262114"/>
          </a:xfrm>
          <a:prstGeom prst="rect">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Model (unterteilt in </a:t>
            </a:r>
            <a:r>
              <a:rPr lang="de-DE" dirty="0" err="1"/>
              <a:t>Requester</a:t>
            </a:r>
            <a:r>
              <a:rPr lang="de-DE" dirty="0"/>
              <a:t> und Parser), zuständig für Daten und Verarbeitung</a:t>
            </a:r>
            <a:endParaRPr dirty="0"/>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View (basiert auf Angular und HTML), erstellt aus Daten die Ansicht</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Controller, enthält Funktionen zur Interaktion mit  Model und View, modular und einfach erweiterbar</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a:p>
        </p:txBody>
      </p:sp>
      <p:sp>
        <p:nvSpPr>
          <p:cNvPr id="215" name="1"/>
          <p:cNvSpPr/>
          <p:nvPr/>
        </p:nvSpPr>
        <p:spPr>
          <a:xfrm>
            <a:off x="4345654" y="10312565"/>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1</a:t>
            </a:r>
          </a:p>
        </p:txBody>
      </p:sp>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pic>
        <p:nvPicPr>
          <p:cNvPr id="2" name="Grafik 2">
            <a:extLst>
              <a:ext uri="{FF2B5EF4-FFF2-40B4-BE49-F238E27FC236}">
                <a16:creationId xmlns:a16="http://schemas.microsoft.com/office/drawing/2014/main" id="{053296E3-D7D0-4FD5-A67F-33D33888A3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1269" y="6178207"/>
            <a:ext cx="15251499" cy="6219136"/>
          </a:xfrm>
          <a:prstGeom prst="rect">
            <a:avLst/>
          </a:prstGeom>
        </p:spPr>
      </p:pic>
      <p:sp>
        <p:nvSpPr>
          <p:cNvPr id="216" name="2"/>
          <p:cNvSpPr/>
          <p:nvPr/>
        </p:nvSpPr>
        <p:spPr>
          <a:xfrm>
            <a:off x="13211967" y="9852360"/>
            <a:ext cx="948359"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rPr lang="de-DE" dirty="0"/>
              <a:t>2</a:t>
            </a:r>
            <a:endParaRPr dirty="0"/>
          </a:p>
        </p:txBody>
      </p:sp>
      <p:sp>
        <p:nvSpPr>
          <p:cNvPr id="217" name="3"/>
          <p:cNvSpPr/>
          <p:nvPr/>
        </p:nvSpPr>
        <p:spPr>
          <a:xfrm>
            <a:off x="10013267" y="5711467"/>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3</a:t>
            </a: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MVC-Software Architektur</a:t>
            </a:r>
          </a:p>
        </p:txBody>
      </p:sp>
    </p:spTree>
    <p:extLst>
      <p:ext uri="{BB962C8B-B14F-4D97-AF65-F5344CB8AC3E}">
        <p14:creationId xmlns:p14="http://schemas.microsoft.com/office/powerpoint/2010/main" val="9596332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MVC-Software Architektur</a:t>
            </a:r>
          </a:p>
        </p:txBody>
      </p:sp>
      <p:sp>
        <p:nvSpPr>
          <p:cNvPr id="4" name="Textfeld 3">
            <a:extLst>
              <a:ext uri="{FF2B5EF4-FFF2-40B4-BE49-F238E27FC236}">
                <a16:creationId xmlns:a16="http://schemas.microsoft.com/office/drawing/2014/main" id="{D0C3A541-5009-4694-A1C9-E5298C9A040D}"/>
              </a:ext>
            </a:extLst>
          </p:cNvPr>
          <p:cNvSpPr txBox="1"/>
          <p:nvPr/>
        </p:nvSpPr>
        <p:spPr>
          <a:xfrm>
            <a:off x="880490" y="3686841"/>
            <a:ext cx="21058908" cy="7489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dirty="0">
                <a:solidFill>
                  <a:schemeClr val="tx1"/>
                </a:solidFill>
                <a:latin typeface="Arial"/>
              </a:rPr>
              <a:t>Um einen reibungslosen Ablauf in der praktischen Umsetzung unserer Pläne zu garantieren, muss ein ausreichend guter Plan auch zur Umsetzung der Software existieren. Planlose Ansätze können, besonders in großen Projekten, viel Zeit durch unnötiges Suchen von Fehlern kosten. Für den folgenden Aufbau haben wir uns für den MVC Ansatz entschieden. MVC steht für Model, View, Controller und definiert eine klare Trennung von Software-Elementen und Datenflüssen, abhängig von der jeweiligen Funktion und Aufgabe der Komponenten. Das Model enthält die grundlegende Datenstruktur und die Funktionalität zur korrekten Verarbeitung der Daten. Die View nutzt die Informationen, die durch das Model übergeben werden und ist für die Darstellung des so genannten User Interface zuständig. Der Controller steuert die Anwendung. Indem der Nutzer mit Elementen der Anwendung interagiert, können definierte Prozeduren ausgelöst werden, die vom Controller übernommen werden.</a:t>
            </a:r>
          </a:p>
        </p:txBody>
      </p:sp>
    </p:spTree>
    <p:extLst>
      <p:ext uri="{BB962C8B-B14F-4D97-AF65-F5344CB8AC3E}">
        <p14:creationId xmlns:p14="http://schemas.microsoft.com/office/powerpoint/2010/main" val="215937982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13776856" y="2532998"/>
            <a:ext cx="10398211" cy="4623095"/>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err="1"/>
              <a:t>Requester</a:t>
            </a:r>
            <a:r>
              <a:rPr lang="de-DE" dirty="0"/>
              <a:t> ist </a:t>
            </a:r>
            <a:r>
              <a:rPr lang="de-DE" dirty="0" err="1"/>
              <a:t>zustädig</a:t>
            </a:r>
            <a:r>
              <a:rPr lang="de-DE" dirty="0"/>
              <a:t> zum Abfragen der Daten</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Parser wandelt die Daten in ein Format um, das eine einfach Verwertung dieser ermöglicht</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Stellt danach die Daten zur Verfügung für spätere </a:t>
            </a:r>
            <a:r>
              <a:rPr lang="de-DE" dirty="0" err="1"/>
              <a:t>Funktiinen</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endParaRPr lang="de-DE" dirty="0"/>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lang="de-DE"/>
          </a:p>
        </p:txBody>
      </p:sp>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Softwarearchitektur - Model</a:t>
            </a:r>
          </a:p>
        </p:txBody>
      </p:sp>
      <p:pic>
        <p:nvPicPr>
          <p:cNvPr id="4" name="Grafik 4">
            <a:extLst>
              <a:ext uri="{FF2B5EF4-FFF2-40B4-BE49-F238E27FC236}">
                <a16:creationId xmlns:a16="http://schemas.microsoft.com/office/drawing/2014/main" id="{E073F798-6DAA-4AA5-88CD-482D835700C8}"/>
              </a:ext>
            </a:extLst>
          </p:cNvPr>
          <p:cNvPicPr>
            <a:picLocks noChangeAspect="1"/>
          </p:cNvPicPr>
          <p:nvPr/>
        </p:nvPicPr>
        <p:blipFill>
          <a:blip r:embed="rId2"/>
          <a:stretch>
            <a:fillRect/>
          </a:stretch>
        </p:blipFill>
        <p:spPr>
          <a:xfrm>
            <a:off x="205727" y="5177000"/>
            <a:ext cx="14015049" cy="6010327"/>
          </a:xfrm>
          <a:prstGeom prst="rect">
            <a:avLst/>
          </a:prstGeom>
        </p:spPr>
      </p:pic>
    </p:spTree>
    <p:extLst>
      <p:ext uri="{BB962C8B-B14F-4D97-AF65-F5344CB8AC3E}">
        <p14:creationId xmlns:p14="http://schemas.microsoft.com/office/powerpoint/2010/main" val="11401279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endParaRPr lang="de-DE" dirty="0"/>
          </a:p>
          <a:p>
            <a:r>
              <a:rPr lang="de-DE" dirty="0"/>
              <a:t>Softwarearchitektur - Model</a:t>
            </a:r>
          </a:p>
          <a:p>
            <a:endParaRPr lang="de-DE" dirty="0"/>
          </a:p>
        </p:txBody>
      </p:sp>
      <p:sp>
        <p:nvSpPr>
          <p:cNvPr id="4" name="Textfeld 3">
            <a:extLst>
              <a:ext uri="{FF2B5EF4-FFF2-40B4-BE49-F238E27FC236}">
                <a16:creationId xmlns:a16="http://schemas.microsoft.com/office/drawing/2014/main" id="{D0C3A541-5009-4694-A1C9-E5298C9A040D}"/>
              </a:ext>
            </a:extLst>
          </p:cNvPr>
          <p:cNvSpPr txBox="1"/>
          <p:nvPr/>
        </p:nvSpPr>
        <p:spPr>
          <a:xfrm>
            <a:off x="880490" y="3194399"/>
            <a:ext cx="21058908" cy="8474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dirty="0">
                <a:latin typeface="Arial"/>
                <a:ea typeface="+mn-lt"/>
                <a:cs typeface="+mn-lt"/>
              </a:rPr>
              <a:t>Das Model besteht in unserem Projekt aus mehreren Elementen. Der "Requester" ist für das Abfragen von Informationen zuständig. Die XML Datenbank, die über das Community Mashup verfügbar ist, wird durch den Requester ausgelesen. In der späteren Verarbeitung der Datenbank ist es zudem nötig, Verlinkungen zu graphischen Medien aufzulösen. Der Requester soll auch diese Medien anfragen und an den Parser weiter geben. Dem Parser werden die Rohdaten vom Requester übergeben, die von ihm verarbeitet werden. Die Daten sollen an dieser Stelle in ein Format gebracht werden, welches die weitere Arbeit durch andere Softwareelemente vereinfacht. Die aufbereiteten Daten werden vom Parser-Element an die Viewkomponente übergeben zur endgültigen Darstellung. Nach der Verarbeitung aller Daten durch den Parser, wird diese Softwarekomponente zum Bereitsteller dieser Daten und startet eine Wartephase. Eine parallelisierung der Datenverarbeitung und Darstellung könnte das Nutzererlebnis verbessern, ist aber mit einem Mehraufwand in der Entwicklung verbunden. Da die aktuelle Menge an zu verarbeitenden Daten vergleichsweise gering ist, ist anzunehmen, dass eine Schrittweise Abwicklung von Datenverarbeitung und Darstellung wenig bis keinen Einfluss auf das Nutzererlebnis haben werden. Stellt sich in der Entwicklung jedoch heraus, dass die Latenz durch Parser und Requester einen zu großen Zeitraum beanspruchen erlaubt dieses Modell eine alternative. Anstatt alle Daten gleichzeitig zu verarbeiten, werden die Daten in Schichten, nach einer bestimmten Hierachie verarbeitet und sobald eine Schicht abgeschlossen ist, wird die Ansicht von Angular/HTML aktualisiert. Die Ansicht wird also verfollständigt, während der </a:t>
            </a:r>
            <a:r>
              <a:rPr lang="en-US" sz="3200" dirty="0" err="1">
                <a:latin typeface="Arial"/>
                <a:ea typeface="+mn-lt"/>
                <a:cs typeface="+mn-lt"/>
              </a:rPr>
              <a:t>Nutzer</a:t>
            </a:r>
            <a:r>
              <a:rPr lang="en-US" sz="3200" dirty="0">
                <a:latin typeface="Arial"/>
                <a:ea typeface="+mn-lt"/>
                <a:cs typeface="+mn-lt"/>
              </a:rPr>
              <a:t> </a:t>
            </a:r>
            <a:r>
              <a:rPr lang="en-US" sz="3200" dirty="0" err="1">
                <a:latin typeface="Arial"/>
                <a:ea typeface="+mn-lt"/>
                <a:cs typeface="+mn-lt"/>
              </a:rPr>
              <a:t>zeitgleich</a:t>
            </a:r>
            <a:r>
              <a:rPr lang="en-US" sz="3200" dirty="0">
                <a:latin typeface="Arial"/>
                <a:ea typeface="+mn-lt"/>
                <a:cs typeface="+mn-lt"/>
              </a:rPr>
              <a:t> </a:t>
            </a:r>
            <a:r>
              <a:rPr lang="en-US" sz="3200" dirty="0" err="1">
                <a:latin typeface="Arial"/>
                <a:ea typeface="+mn-lt"/>
                <a:cs typeface="+mn-lt"/>
              </a:rPr>
              <a:t>mit</a:t>
            </a:r>
            <a:r>
              <a:rPr lang="en-US" sz="3200" dirty="0">
                <a:latin typeface="Arial"/>
                <a:ea typeface="+mn-lt"/>
                <a:cs typeface="+mn-lt"/>
              </a:rPr>
              <a:t> den </a:t>
            </a:r>
            <a:r>
              <a:rPr lang="en-US" sz="3200" dirty="0" err="1">
                <a:latin typeface="Arial"/>
                <a:ea typeface="+mn-lt"/>
                <a:cs typeface="+mn-lt"/>
              </a:rPr>
              <a:t>bereits</a:t>
            </a:r>
            <a:r>
              <a:rPr lang="en-US" sz="3200" dirty="0">
                <a:latin typeface="Arial"/>
                <a:ea typeface="+mn-lt"/>
                <a:cs typeface="+mn-lt"/>
              </a:rPr>
              <a:t> </a:t>
            </a:r>
            <a:r>
              <a:rPr lang="en-US" sz="3200" dirty="0" err="1">
                <a:latin typeface="Arial"/>
                <a:ea typeface="+mn-lt"/>
                <a:cs typeface="+mn-lt"/>
              </a:rPr>
              <a:t>abgeschlossenen</a:t>
            </a:r>
            <a:r>
              <a:rPr lang="en-US" sz="3200" dirty="0">
                <a:latin typeface="Arial"/>
                <a:ea typeface="+mn-lt"/>
                <a:cs typeface="+mn-lt"/>
              </a:rPr>
              <a:t> </a:t>
            </a:r>
            <a:r>
              <a:rPr lang="en-US" sz="3200" dirty="0" err="1">
                <a:latin typeface="Arial"/>
                <a:ea typeface="+mn-lt"/>
                <a:cs typeface="+mn-lt"/>
              </a:rPr>
              <a:t>Datenschichten</a:t>
            </a:r>
            <a:r>
              <a:rPr lang="en-US" sz="3200" dirty="0">
                <a:latin typeface="Arial"/>
                <a:ea typeface="+mn-lt"/>
                <a:cs typeface="+mn-lt"/>
              </a:rPr>
              <a:t> </a:t>
            </a:r>
            <a:r>
              <a:rPr lang="en-US" sz="3200" dirty="0" err="1">
                <a:latin typeface="Arial"/>
                <a:ea typeface="+mn-lt"/>
                <a:cs typeface="+mn-lt"/>
              </a:rPr>
              <a:t>interagieren</a:t>
            </a:r>
            <a:r>
              <a:rPr lang="en-US" sz="3200" dirty="0">
                <a:latin typeface="Arial"/>
                <a:ea typeface="+mn-lt"/>
                <a:cs typeface="+mn-lt"/>
              </a:rPr>
              <a:t> </a:t>
            </a:r>
            <a:r>
              <a:rPr lang="en-US" sz="3200" dirty="0" err="1">
                <a:latin typeface="Arial"/>
                <a:ea typeface="+mn-lt"/>
                <a:cs typeface="+mn-lt"/>
              </a:rPr>
              <a:t>kann</a:t>
            </a:r>
            <a:r>
              <a:rPr lang="en-US" sz="3200" dirty="0">
                <a:latin typeface="Arial"/>
                <a:ea typeface="+mn-lt"/>
                <a:cs typeface="+mn-lt"/>
              </a:rPr>
              <a:t>.</a:t>
            </a:r>
            <a:endParaRPr lang="de-DE" sz="3200">
              <a:latin typeface="Arial"/>
              <a:ea typeface="+mn-lt"/>
              <a:cs typeface="+mn-lt"/>
            </a:endParaRPr>
          </a:p>
        </p:txBody>
      </p:sp>
    </p:spTree>
    <p:extLst>
      <p:ext uri="{BB962C8B-B14F-4D97-AF65-F5344CB8AC3E}">
        <p14:creationId xmlns:p14="http://schemas.microsoft.com/office/powerpoint/2010/main" val="39841228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13776856" y="2532998"/>
            <a:ext cx="10398211" cy="4623095"/>
          </a:xfrm>
          <a:prstGeom prst="rect">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lang="de-DE" dirty="0"/>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Viewer benutzt Daten zur Erstellung der Ansicht</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Angular erstellt die gewünschte Darstellung</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Darstellung wird in die HTML Seite </a:t>
            </a:r>
            <a:r>
              <a:rPr lang="de-DE" dirty="0" err="1"/>
              <a:t>injeziert</a:t>
            </a:r>
            <a:r>
              <a:rPr lang="de-DE" dirty="0"/>
              <a:t> und macht diese für den Nutzer sichtbar</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endParaRPr lang="de-DE" dirty="0"/>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lang="de-DE"/>
          </a:p>
        </p:txBody>
      </p:sp>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Softwarearchitektur - Viewer</a:t>
            </a:r>
          </a:p>
        </p:txBody>
      </p:sp>
      <p:pic>
        <p:nvPicPr>
          <p:cNvPr id="2" name="Grafik 4">
            <a:extLst>
              <a:ext uri="{FF2B5EF4-FFF2-40B4-BE49-F238E27FC236}">
                <a16:creationId xmlns:a16="http://schemas.microsoft.com/office/drawing/2014/main" id="{61FD40CD-18B5-4F39-AE2C-B1A5585AA581}"/>
              </a:ext>
            </a:extLst>
          </p:cNvPr>
          <p:cNvPicPr>
            <a:picLocks noChangeAspect="1"/>
          </p:cNvPicPr>
          <p:nvPr/>
        </p:nvPicPr>
        <p:blipFill>
          <a:blip r:embed="rId2"/>
          <a:stretch>
            <a:fillRect/>
          </a:stretch>
        </p:blipFill>
        <p:spPr>
          <a:xfrm>
            <a:off x="1524154" y="5035841"/>
            <a:ext cx="14159345" cy="7888056"/>
          </a:xfrm>
          <a:prstGeom prst="rect">
            <a:avLst/>
          </a:prstGeom>
        </p:spPr>
      </p:pic>
    </p:spTree>
    <p:extLst>
      <p:ext uri="{BB962C8B-B14F-4D97-AF65-F5344CB8AC3E}">
        <p14:creationId xmlns:p14="http://schemas.microsoft.com/office/powerpoint/2010/main" val="17368096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Softwarearchitektur - Viewer</a:t>
            </a:r>
          </a:p>
        </p:txBody>
      </p:sp>
      <p:sp>
        <p:nvSpPr>
          <p:cNvPr id="4" name="Textfeld 3">
            <a:extLst>
              <a:ext uri="{FF2B5EF4-FFF2-40B4-BE49-F238E27FC236}">
                <a16:creationId xmlns:a16="http://schemas.microsoft.com/office/drawing/2014/main" id="{D0C3A541-5009-4694-A1C9-E5298C9A040D}"/>
              </a:ext>
            </a:extLst>
          </p:cNvPr>
          <p:cNvSpPr txBox="1"/>
          <p:nvPr/>
        </p:nvSpPr>
        <p:spPr>
          <a:xfrm>
            <a:off x="880490" y="3621838"/>
            <a:ext cx="21058908" cy="44114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dirty="0">
                <a:latin typeface="Arial"/>
                <a:ea typeface="+mn-lt"/>
                <a:cs typeface="+mn-lt"/>
              </a:rPr>
              <a:t>Die View besteht aus der HTML Grundlage und dem Angular basierten Javascript Backend. Die Aufgabe von Angular in dieser Anwendung ist es, die vom Parser übergebenen Daten in einer aufbereiteten Form darzustellen. Hierzu muss via Javascript der Inhalt einiger Bereiche der HTML Seite modifiziert werden. Die Daten, die an die </a:t>
            </a:r>
            <a:r>
              <a:rPr lang="en-US" sz="4000" dirty="0" err="1">
                <a:latin typeface="Arial"/>
                <a:ea typeface="+mn-lt"/>
                <a:cs typeface="+mn-lt"/>
              </a:rPr>
              <a:t>Viewkomponente</a:t>
            </a:r>
            <a:r>
              <a:rPr lang="en-US" sz="4000" dirty="0">
                <a:latin typeface="Arial"/>
                <a:ea typeface="+mn-lt"/>
                <a:cs typeface="+mn-lt"/>
              </a:rPr>
              <a:t> </a:t>
            </a:r>
            <a:r>
              <a:rPr lang="en-US" sz="4000" dirty="0" err="1">
                <a:latin typeface="Arial"/>
                <a:ea typeface="+mn-lt"/>
                <a:cs typeface="+mn-lt"/>
              </a:rPr>
              <a:t>übergeben</a:t>
            </a:r>
            <a:r>
              <a:rPr lang="en-US" sz="4000" dirty="0">
                <a:latin typeface="Arial"/>
                <a:ea typeface="+mn-lt"/>
                <a:cs typeface="+mn-lt"/>
              </a:rPr>
              <a:t> </a:t>
            </a:r>
            <a:r>
              <a:rPr lang="en-US" sz="4000" dirty="0" err="1">
                <a:latin typeface="Arial"/>
                <a:ea typeface="+mn-lt"/>
                <a:cs typeface="+mn-lt"/>
              </a:rPr>
              <a:t>werden</a:t>
            </a:r>
            <a:r>
              <a:rPr lang="en-US" sz="4000" dirty="0">
                <a:latin typeface="Arial"/>
                <a:ea typeface="+mn-lt"/>
                <a:cs typeface="+mn-lt"/>
              </a:rPr>
              <a:t>, </a:t>
            </a:r>
            <a:r>
              <a:rPr lang="en-US" sz="4000" dirty="0" err="1">
                <a:latin typeface="Arial"/>
                <a:ea typeface="+mn-lt"/>
                <a:cs typeface="+mn-lt"/>
              </a:rPr>
              <a:t>werden</a:t>
            </a:r>
            <a:r>
              <a:rPr lang="en-US" sz="4000" dirty="0">
                <a:latin typeface="Arial"/>
                <a:ea typeface="+mn-lt"/>
                <a:cs typeface="+mn-lt"/>
              </a:rPr>
              <a:t> so </a:t>
            </a:r>
            <a:r>
              <a:rPr lang="en-US" sz="4000" dirty="0" err="1">
                <a:latin typeface="Arial"/>
                <a:ea typeface="+mn-lt"/>
                <a:cs typeface="+mn-lt"/>
              </a:rPr>
              <a:t>vorbereitet</a:t>
            </a:r>
            <a:r>
              <a:rPr lang="en-US" sz="4000" dirty="0">
                <a:latin typeface="Arial"/>
                <a:ea typeface="+mn-lt"/>
                <a:cs typeface="+mn-lt"/>
              </a:rPr>
              <a:t>, </a:t>
            </a:r>
            <a:r>
              <a:rPr lang="en-US" sz="4000" dirty="0" err="1">
                <a:latin typeface="Arial"/>
                <a:ea typeface="+mn-lt"/>
                <a:cs typeface="+mn-lt"/>
              </a:rPr>
              <a:t>dass</a:t>
            </a:r>
            <a:r>
              <a:rPr lang="en-US" sz="4000" dirty="0">
                <a:latin typeface="Arial"/>
                <a:ea typeface="+mn-lt"/>
                <a:cs typeface="+mn-lt"/>
              </a:rPr>
              <a:t> </a:t>
            </a:r>
            <a:r>
              <a:rPr lang="en-US" sz="4000" dirty="0" err="1">
                <a:latin typeface="Arial"/>
                <a:ea typeface="+mn-lt"/>
                <a:cs typeface="+mn-lt"/>
              </a:rPr>
              <a:t>sie</a:t>
            </a:r>
            <a:r>
              <a:rPr lang="en-US" sz="4000" dirty="0">
                <a:latin typeface="Arial"/>
                <a:ea typeface="+mn-lt"/>
                <a:cs typeface="+mn-lt"/>
              </a:rPr>
              <a:t> </a:t>
            </a:r>
            <a:r>
              <a:rPr lang="en-US" sz="4000" dirty="0" err="1">
                <a:latin typeface="Arial"/>
                <a:ea typeface="+mn-lt"/>
                <a:cs typeface="+mn-lt"/>
              </a:rPr>
              <a:t>möglichst</a:t>
            </a:r>
            <a:r>
              <a:rPr lang="en-US" sz="4000" dirty="0">
                <a:latin typeface="Arial"/>
                <a:ea typeface="+mn-lt"/>
                <a:cs typeface="+mn-lt"/>
              </a:rPr>
              <a:t> </a:t>
            </a:r>
            <a:r>
              <a:rPr lang="en-US" sz="4000" dirty="0" err="1">
                <a:latin typeface="Arial"/>
                <a:ea typeface="+mn-lt"/>
                <a:cs typeface="+mn-lt"/>
              </a:rPr>
              <a:t>effizient</a:t>
            </a:r>
            <a:r>
              <a:rPr lang="en-US" sz="4000" dirty="0">
                <a:latin typeface="Arial"/>
                <a:ea typeface="+mn-lt"/>
                <a:cs typeface="+mn-lt"/>
              </a:rPr>
              <a:t> in das </a:t>
            </a:r>
            <a:r>
              <a:rPr lang="en-US" sz="4000" dirty="0" err="1">
                <a:latin typeface="Arial"/>
                <a:ea typeface="+mn-lt"/>
                <a:cs typeface="+mn-lt"/>
              </a:rPr>
              <a:t>Zielformat</a:t>
            </a:r>
            <a:r>
              <a:rPr lang="en-US" sz="4000" dirty="0">
                <a:latin typeface="Arial"/>
                <a:ea typeface="+mn-lt"/>
                <a:cs typeface="+mn-lt"/>
              </a:rPr>
              <a:t> </a:t>
            </a:r>
            <a:r>
              <a:rPr lang="en-US" sz="4000" dirty="0" err="1">
                <a:latin typeface="Arial"/>
                <a:ea typeface="+mn-lt"/>
                <a:cs typeface="+mn-lt"/>
              </a:rPr>
              <a:t>transferiert</a:t>
            </a:r>
            <a:r>
              <a:rPr lang="en-US" sz="4000" dirty="0">
                <a:latin typeface="Arial"/>
                <a:ea typeface="+mn-lt"/>
                <a:cs typeface="+mn-lt"/>
              </a:rPr>
              <a:t> </a:t>
            </a:r>
            <a:r>
              <a:rPr lang="en-US" sz="4000" dirty="0" err="1">
                <a:latin typeface="Arial"/>
                <a:ea typeface="+mn-lt"/>
                <a:cs typeface="+mn-lt"/>
              </a:rPr>
              <a:t>werden</a:t>
            </a:r>
            <a:r>
              <a:rPr lang="en-US" sz="4000" dirty="0">
                <a:latin typeface="Arial"/>
                <a:ea typeface="+mn-lt"/>
                <a:cs typeface="+mn-lt"/>
              </a:rPr>
              <a:t> </a:t>
            </a:r>
            <a:r>
              <a:rPr lang="en-US" sz="4000" dirty="0" err="1">
                <a:latin typeface="Arial"/>
                <a:ea typeface="+mn-lt"/>
                <a:cs typeface="+mn-lt"/>
              </a:rPr>
              <a:t>können</a:t>
            </a:r>
            <a:r>
              <a:rPr lang="en-US" sz="4000" dirty="0">
                <a:latin typeface="Arial"/>
                <a:ea typeface="+mn-lt"/>
                <a:cs typeface="+mn-lt"/>
              </a:rPr>
              <a:t>. Da die View für das User Interface zuständig ist, müssen </a:t>
            </a:r>
            <a:r>
              <a:rPr lang="en-US" sz="4000" dirty="0" err="1">
                <a:latin typeface="Arial"/>
                <a:ea typeface="+mn-lt"/>
                <a:cs typeface="+mn-lt"/>
              </a:rPr>
              <a:t>Elemente</a:t>
            </a:r>
            <a:r>
              <a:rPr lang="en-US" sz="4000" dirty="0">
                <a:latin typeface="Arial"/>
                <a:ea typeface="+mn-lt"/>
                <a:cs typeface="+mn-lt"/>
              </a:rPr>
              <a:t> </a:t>
            </a:r>
            <a:r>
              <a:rPr lang="en-US" sz="4000" dirty="0" err="1">
                <a:latin typeface="Arial"/>
                <a:ea typeface="+mn-lt"/>
                <a:cs typeface="+mn-lt"/>
              </a:rPr>
              <a:t>zur</a:t>
            </a:r>
            <a:r>
              <a:rPr lang="en-US" sz="4000" dirty="0">
                <a:latin typeface="Arial"/>
                <a:ea typeface="+mn-lt"/>
                <a:cs typeface="+mn-lt"/>
              </a:rPr>
              <a:t> </a:t>
            </a:r>
            <a:r>
              <a:rPr lang="en-US" sz="4000" dirty="0" err="1">
                <a:latin typeface="Arial"/>
                <a:ea typeface="+mn-lt"/>
                <a:cs typeface="+mn-lt"/>
              </a:rPr>
              <a:t>Nutzerinteraktion</a:t>
            </a:r>
            <a:r>
              <a:rPr lang="en-US" sz="4000" dirty="0">
                <a:latin typeface="Arial"/>
                <a:ea typeface="+mn-lt"/>
                <a:cs typeface="+mn-lt"/>
              </a:rPr>
              <a:t> </a:t>
            </a:r>
            <a:r>
              <a:rPr lang="en-US" sz="4000" dirty="0" err="1">
                <a:latin typeface="Arial"/>
                <a:ea typeface="+mn-lt"/>
                <a:cs typeface="+mn-lt"/>
              </a:rPr>
              <a:t>integriert</a:t>
            </a:r>
            <a:r>
              <a:rPr lang="en-US" sz="4000" dirty="0">
                <a:latin typeface="Arial"/>
                <a:ea typeface="+mn-lt"/>
                <a:cs typeface="+mn-lt"/>
              </a:rPr>
              <a:t> sein, die es </a:t>
            </a:r>
            <a:r>
              <a:rPr lang="en-US" sz="4000" dirty="0" err="1">
                <a:latin typeface="Arial"/>
                <a:ea typeface="+mn-lt"/>
                <a:cs typeface="+mn-lt"/>
              </a:rPr>
              <a:t>ermöglichen</a:t>
            </a:r>
            <a:r>
              <a:rPr lang="en-US" sz="4000" dirty="0">
                <a:latin typeface="Arial"/>
                <a:ea typeface="+mn-lt"/>
                <a:cs typeface="+mn-lt"/>
              </a:rPr>
              <a:t>, </a:t>
            </a:r>
            <a:r>
              <a:rPr lang="en-US" sz="4000" dirty="0" err="1">
                <a:latin typeface="Arial"/>
                <a:ea typeface="+mn-lt"/>
                <a:cs typeface="+mn-lt"/>
              </a:rPr>
              <a:t>Prozeduren</a:t>
            </a:r>
            <a:r>
              <a:rPr lang="en-US" sz="4000" dirty="0">
                <a:latin typeface="Arial"/>
                <a:ea typeface="+mn-lt"/>
                <a:cs typeface="+mn-lt"/>
              </a:rPr>
              <a:t> des Controllers </a:t>
            </a:r>
            <a:r>
              <a:rPr lang="en-US" sz="4000" dirty="0" err="1">
                <a:latin typeface="Arial"/>
                <a:ea typeface="+mn-lt"/>
                <a:cs typeface="+mn-lt"/>
              </a:rPr>
              <a:t>zu</a:t>
            </a:r>
            <a:r>
              <a:rPr lang="en-US" sz="4000" dirty="0">
                <a:latin typeface="Arial"/>
                <a:ea typeface="+mn-lt"/>
                <a:cs typeface="+mn-lt"/>
              </a:rPr>
              <a:t> </a:t>
            </a:r>
            <a:r>
              <a:rPr lang="en-US" sz="4000" dirty="0" err="1">
                <a:latin typeface="Arial"/>
                <a:ea typeface="+mn-lt"/>
                <a:cs typeface="+mn-lt"/>
              </a:rPr>
              <a:t>starten</a:t>
            </a:r>
            <a:r>
              <a:rPr lang="en-US" sz="4000" dirty="0">
                <a:latin typeface="Arial"/>
                <a:ea typeface="+mn-lt"/>
                <a:cs typeface="+mn-lt"/>
              </a:rPr>
              <a:t>.</a:t>
            </a:r>
            <a:endParaRPr lang="de-DE" sz="4000">
              <a:latin typeface="Arial"/>
              <a:ea typeface="+mn-lt"/>
              <a:cs typeface="+mn-lt"/>
            </a:endParaRPr>
          </a:p>
        </p:txBody>
      </p:sp>
    </p:spTree>
    <p:extLst>
      <p:ext uri="{BB962C8B-B14F-4D97-AF65-F5344CB8AC3E}">
        <p14:creationId xmlns:p14="http://schemas.microsoft.com/office/powerpoint/2010/main" val="21484839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Klick auf Arbeitsthema =&gt; Popup zeigt weitere Infos wie Url, Tags, Beschreibung, etc…"/>
          <p:cNvSpPr/>
          <p:nvPr/>
        </p:nvSpPr>
        <p:spPr>
          <a:xfrm>
            <a:off x="13776856" y="2532998"/>
            <a:ext cx="10398211" cy="5454367"/>
          </a:xfrm>
          <a:prstGeom prst="rect">
            <a:avLst/>
          </a:prstGeom>
          <a:solidFill>
            <a:srgbClr val="60D93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Controller enthält Funktionen zur Interaktion mit dem Model</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Nutzerinteraktion kann </a:t>
            </a:r>
            <a:r>
              <a:rPr lang="de-DE" dirty="0" err="1"/>
              <a:t>prozeduren</a:t>
            </a:r>
            <a:r>
              <a:rPr lang="de-DE" dirty="0"/>
              <a:t> Starten, die durch den Controller gesteuert werden</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rPr lang="de-DE" dirty="0"/>
              <a:t>Modularer Aufbau für leichtes Erweitern in der Zukunft</a:t>
            </a:r>
          </a:p>
          <a:p>
            <a:pPr marL="1481455" lvl="1" indent="-592455"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endParaRPr lang="de-DE" dirty="0"/>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lang="de-DE"/>
          </a:p>
        </p:txBody>
      </p:sp>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Softwarearchitektur - Controller</a:t>
            </a:r>
          </a:p>
        </p:txBody>
      </p:sp>
      <p:pic>
        <p:nvPicPr>
          <p:cNvPr id="2" name="Grafik 4">
            <a:extLst>
              <a:ext uri="{FF2B5EF4-FFF2-40B4-BE49-F238E27FC236}">
                <a16:creationId xmlns:a16="http://schemas.microsoft.com/office/drawing/2014/main" id="{BF05274D-257C-4EE1-A8E3-5645214EF21E}"/>
              </a:ext>
            </a:extLst>
          </p:cNvPr>
          <p:cNvPicPr>
            <a:picLocks noChangeAspect="1"/>
          </p:cNvPicPr>
          <p:nvPr/>
        </p:nvPicPr>
        <p:blipFill>
          <a:blip r:embed="rId2"/>
          <a:stretch>
            <a:fillRect/>
          </a:stretch>
        </p:blipFill>
        <p:spPr>
          <a:xfrm>
            <a:off x="495727" y="3846746"/>
            <a:ext cx="13310821" cy="7503271"/>
          </a:xfrm>
          <a:prstGeom prst="rect">
            <a:avLst/>
          </a:prstGeom>
        </p:spPr>
      </p:pic>
    </p:spTree>
    <p:extLst>
      <p:ext uri="{BB962C8B-B14F-4D97-AF65-F5344CB8AC3E}">
        <p14:creationId xmlns:p14="http://schemas.microsoft.com/office/powerpoint/2010/main" val="168518258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rPr lang="de-DE" dirty="0"/>
              <a:t>Softwareplanung</a:t>
            </a:r>
          </a:p>
        </p:txBody>
      </p:sp>
      <p:sp>
        <p:nvSpPr>
          <p:cNvPr id="220"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3" name="Hier ist eine Teilansicht aus der vorherigen Folien, aber hier wurde ein Thema selektiert">
            <a:extLst>
              <a:ext uri="{FF2B5EF4-FFF2-40B4-BE49-F238E27FC236}">
                <a16:creationId xmlns:a16="http://schemas.microsoft.com/office/drawing/2014/main" id="{7273EAC0-79B3-4995-95CB-5617A41642B1}"/>
              </a:ext>
            </a:extLst>
          </p:cNvPr>
          <p:cNvSpPr/>
          <p:nvPr/>
        </p:nvSpPr>
        <p:spPr>
          <a:xfrm>
            <a:off x="875602" y="1325167"/>
            <a:ext cx="21755446" cy="945970"/>
          </a:xfrm>
          <a:prstGeom prst="rect">
            <a:avLst/>
          </a:prstGeom>
          <a:solidFill>
            <a:srgbClr val="D5D5D5"/>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rPr lang="de-DE" dirty="0"/>
              <a:t>Softwarearchitektur - Controller</a:t>
            </a:r>
          </a:p>
        </p:txBody>
      </p:sp>
      <p:sp>
        <p:nvSpPr>
          <p:cNvPr id="4" name="Textfeld 3">
            <a:extLst>
              <a:ext uri="{FF2B5EF4-FFF2-40B4-BE49-F238E27FC236}">
                <a16:creationId xmlns:a16="http://schemas.microsoft.com/office/drawing/2014/main" id="{D0C3A541-5009-4694-A1C9-E5298C9A040D}"/>
              </a:ext>
            </a:extLst>
          </p:cNvPr>
          <p:cNvSpPr txBox="1"/>
          <p:nvPr/>
        </p:nvSpPr>
        <p:spPr>
          <a:xfrm>
            <a:off x="880490" y="3006285"/>
            <a:ext cx="2105890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dirty="0">
                <a:latin typeface="Arial"/>
                <a:ea typeface="+mn-lt"/>
                <a:cs typeface="+mn-lt"/>
              </a:rPr>
              <a:t>Der Controller steuert die Anwendungen. Ereignisse in der Anwendung werden vom Controller verarbeitet. Der Controller kann mit dem Model interagieren, um beispielsweise die Datenverarbeitung zu starten oder für besonderer Daten vom Model abzufragen. Um die Skalierbarkeit der Anwendung zu sichern, werden die Funktionalitäten unabhängig voneinander in der Form von Modulen geschrieben, sodass Teile des Controllers ohne Probleme erweitert oder ausgetauscht werden können. Hierbei soll eine zentrale Verwaltungseinheit eine Referenz zu den jeweiligen Modulen enthalten. Die Beschreibung weiterer Funktionaltitäten, die durch den Controller umgesetzt werden, sind in der ./</a:t>
            </a:r>
            <a:r>
              <a:rPr lang="en-US" sz="4000" dirty="0" err="1">
                <a:latin typeface="Arial"/>
                <a:ea typeface="+mn-lt"/>
                <a:cs typeface="+mn-lt"/>
              </a:rPr>
              <a:t>Funktionalitäten.key</a:t>
            </a:r>
            <a:r>
              <a:rPr lang="en-US" sz="4000" dirty="0">
                <a:latin typeface="Arial"/>
                <a:ea typeface="+mn-lt"/>
                <a:cs typeface="+mn-lt"/>
              </a:rPr>
              <a:t> </a:t>
            </a:r>
            <a:r>
              <a:rPr lang="en-US" sz="4000" dirty="0" err="1">
                <a:latin typeface="Arial"/>
                <a:ea typeface="+mn-lt"/>
                <a:cs typeface="+mn-lt"/>
              </a:rPr>
              <a:t>beschrieben</a:t>
            </a:r>
            <a:r>
              <a:rPr lang="en-US" sz="4000" dirty="0">
                <a:latin typeface="Arial"/>
                <a:ea typeface="+mn-lt"/>
                <a:cs typeface="+mn-lt"/>
              </a:rPr>
              <a:t>.</a:t>
            </a:r>
            <a:endParaRPr lang="de-DE" sz="4000" dirty="0">
              <a:latin typeface="Arial"/>
              <a:ea typeface="+mn-lt"/>
              <a:cs typeface="+mn-lt"/>
            </a:endParaRPr>
          </a:p>
        </p:txBody>
      </p:sp>
    </p:spTree>
    <p:extLst>
      <p:ext uri="{BB962C8B-B14F-4D97-AF65-F5344CB8AC3E}">
        <p14:creationId xmlns:p14="http://schemas.microsoft.com/office/powerpoint/2010/main" val="38428226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p:cNvSpPr/>
          <p:nvPr/>
        </p:nvSpPr>
        <p:spPr>
          <a:xfrm>
            <a:off x="6245036" y="2286500"/>
            <a:ext cx="18159049" cy="9572094"/>
          </a:xfrm>
          <a:prstGeom prst="rect">
            <a:avLst/>
          </a:prstGeom>
          <a:solidFill>
            <a:srgbClr val="D5D5D5"/>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1"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62" name="Rectangle"/>
          <p:cNvSpPr/>
          <p:nvPr/>
        </p:nvSpPr>
        <p:spPr>
          <a:xfrm>
            <a:off x="-10592" y="2308642"/>
            <a:ext cx="6356273" cy="10188365"/>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3" name="Inhalt"/>
          <p:cNvSpPr txBox="1"/>
          <p:nvPr/>
        </p:nvSpPr>
        <p:spPr>
          <a:xfrm>
            <a:off x="1624780" y="3291433"/>
            <a:ext cx="2598421" cy="1279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a:solidFill>
                  <a:srgbClr val="FFFFFF"/>
                </a:solidFill>
              </a:defRPr>
            </a:lvl1pPr>
          </a:lstStyle>
          <a:p>
            <a:r>
              <a:t>Inhalt</a:t>
            </a:r>
          </a:p>
        </p:txBody>
      </p:sp>
      <p:graphicFrame>
        <p:nvGraphicFramePr>
          <p:cNvPr id="164" name="Table"/>
          <p:cNvGraphicFramePr/>
          <p:nvPr/>
        </p:nvGraphicFramePr>
        <p:xfrm>
          <a:off x="7514560" y="3113322"/>
          <a:ext cx="15620000" cy="7918449"/>
        </p:xfrm>
        <a:graphic>
          <a:graphicData uri="http://schemas.openxmlformats.org/drawingml/2006/table">
            <a:tbl>
              <a:tblPr>
                <a:tableStyleId>{4C3C2611-4C71-4FC5-86AE-919BDF0F9419}</a:tableStyleId>
              </a:tblPr>
              <a:tblGrid>
                <a:gridCol w="15620000">
                  <a:extLst>
                    <a:ext uri="{9D8B030D-6E8A-4147-A177-3AD203B41FA5}">
                      <a16:colId xmlns:a16="http://schemas.microsoft.com/office/drawing/2014/main" val="20000"/>
                    </a:ext>
                  </a:extLst>
                </a:gridCol>
              </a:tblGrid>
              <a:tr h="2639483">
                <a:tc>
                  <a:txBody>
                    <a:bodyPr/>
                    <a:lstStyle/>
                    <a:p>
                      <a:pPr algn="l" defTabSz="914400"/>
                      <a:r>
                        <a:rPr sz="6800"/>
                        <a:t>1. Zielgruppen</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0"/>
                  </a:ext>
                </a:extLst>
              </a:tr>
              <a:tr h="2639483">
                <a:tc>
                  <a:txBody>
                    <a:bodyPr/>
                    <a:lstStyle/>
                    <a:p>
                      <a:pPr algn="l" defTabSz="914400"/>
                      <a:r>
                        <a:rPr sz="6800"/>
                        <a:t>2. Wireframes und Funktionalitäten</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1"/>
                  </a:ext>
                </a:extLst>
              </a:tr>
              <a:tr h="2639483">
                <a:tc>
                  <a:txBody>
                    <a:bodyPr/>
                    <a:lstStyle/>
                    <a:p>
                      <a:pPr algn="l" defTabSz="914400"/>
                      <a:r>
                        <a:rPr sz="6800"/>
                        <a:t>3. Anwendungsstruktur</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2"/>
                  </a:ext>
                </a:extLst>
              </a:tr>
            </a:tbl>
          </a:graphicData>
        </a:graphic>
      </p:graphicFrame>
      <p:sp>
        <p:nvSpPr>
          <p:cNvPr id="165" name="Konzept für JavaScript-basierte Lösung (Angular) zum Thema Verbesserung für Ankündigungen von Abschlussarbeiten"/>
          <p:cNvSpPr txBox="1"/>
          <p:nvPr/>
        </p:nvSpPr>
        <p:spPr>
          <a:xfrm>
            <a:off x="637934" y="168013"/>
            <a:ext cx="23108131" cy="2672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defRPr sz="5500" b="1">
                <a:solidFill>
                  <a:srgbClr val="333333"/>
                </a:solidFill>
              </a:defRPr>
            </a:lvl1pPr>
          </a:lstStyle>
          <a:p>
            <a:r>
              <a:t>Konzept für JavaScript-basierte Lösung (Angular) zum Thema Verbesserung für Ankündigungen von Abschlussarbeiten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68"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9" name="1. Zielgruppen"/>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1000">
                <a:solidFill>
                  <a:srgbClr val="FFFFFF"/>
                </a:solidFill>
              </a:defRPr>
            </a:lvl1pPr>
          </a:lstStyle>
          <a:p>
            <a:r>
              <a:t>1. Zielgruppen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Zielgrupp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Zielgruppen</a:t>
            </a:r>
          </a:p>
        </p:txBody>
      </p:sp>
      <p:sp>
        <p:nvSpPr>
          <p:cNvPr id="172" name="Bei Thema der Abschlussarbeiten sind die möglichen Nutzer entweder Studierende die nach einer Abschlussarbeit suchen, oder verschiedene Interessierte wie etwa Professoren, potentielle Studierende, oder auch andere Studenten, die aus Neugier das Angebot s"/>
          <p:cNvSpPr txBox="1"/>
          <p:nvPr/>
        </p:nvSpPr>
        <p:spPr>
          <a:xfrm>
            <a:off x="244723" y="1177178"/>
            <a:ext cx="23894554" cy="1224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spcBef>
                <a:spcPts val="1600"/>
              </a:spcBef>
              <a:defRPr sz="3000">
                <a:solidFill>
                  <a:srgbClr val="24292E"/>
                </a:solidFill>
                <a:latin typeface="Helvetica"/>
                <a:ea typeface="Helvetica"/>
                <a:cs typeface="Helvetica"/>
                <a:sym typeface="Helvetica"/>
              </a:defRPr>
            </a:pPr>
            <a:r>
              <a:t>Bei Thema der Abschlussarbeiten sind die möglichen Nutzer entweder Studierende die nach einer Abschlussarbeit suchen, oder verschiedene Interessierte wie etwa Professoren, potentielle Studierende, oder auch andere Studenten, die aus Neugier das Angebot sich anschauen möchten. Allerdings sind der </a:t>
            </a:r>
            <a:r>
              <a:rPr b="1"/>
              <a:t>Hauptfokus die Studierende, die nach einer Abschlussarbeit suchen bzw. sich über das Angebot informieren wollen</a:t>
            </a:r>
            <a:r>
              <a:t>.</a:t>
            </a:r>
          </a:p>
          <a:p>
            <a:pPr algn="l" defTabSz="457200">
              <a:lnSpc>
                <a:spcPts val="5100"/>
              </a:lnSpc>
              <a:defRPr sz="3000" b="1">
                <a:solidFill>
                  <a:srgbClr val="24292E"/>
                </a:solidFill>
                <a:latin typeface="Helvetica"/>
                <a:ea typeface="Helvetica"/>
                <a:cs typeface="Helvetica"/>
                <a:sym typeface="Helvetica"/>
              </a:defRPr>
            </a:pPr>
            <a:endParaRPr/>
          </a:p>
          <a:p>
            <a:pPr algn="l" defTabSz="457200">
              <a:lnSpc>
                <a:spcPts val="5800"/>
              </a:lnSpc>
              <a:spcBef>
                <a:spcPts val="1600"/>
              </a:spcBef>
              <a:defRPr sz="3400" b="1">
                <a:solidFill>
                  <a:srgbClr val="24292E"/>
                </a:solidFill>
                <a:latin typeface="Helvetica"/>
                <a:ea typeface="Helvetica"/>
                <a:cs typeface="Helvetica"/>
                <a:sym typeface="Helvetica"/>
              </a:defRPr>
            </a:pPr>
            <a:r>
              <a:t>1. Student ohne Präferenzen</a:t>
            </a:r>
          </a:p>
          <a:p>
            <a:pPr algn="l" defTabSz="457200">
              <a:spcBef>
                <a:spcPts val="1600"/>
              </a:spcBef>
              <a:defRPr sz="3000">
                <a:solidFill>
                  <a:srgbClr val="24292E"/>
                </a:solidFill>
                <a:latin typeface="Helvetica"/>
                <a:ea typeface="Helvetica"/>
                <a:cs typeface="Helvetica"/>
                <a:sym typeface="Helvetica"/>
              </a:defRPr>
            </a:pPr>
            <a:r>
              <a:t>Der übliche Student, der nach einer Abschlussarbeit suchen wird, wird alles </a:t>
            </a:r>
            <a:r>
              <a:rPr b="1"/>
              <a:t>schnell</a:t>
            </a:r>
            <a:r>
              <a:t> und </a:t>
            </a:r>
            <a:r>
              <a:rPr b="1"/>
              <a:t>übersichtlich</a:t>
            </a:r>
            <a:r>
              <a:t> dargestellt haben wollen, damit er etwa die </a:t>
            </a:r>
            <a:r>
              <a:rPr b="1"/>
              <a:t>Gesamtheit des Angebots sehen kann</a:t>
            </a:r>
            <a:r>
              <a:t>, aber auch </a:t>
            </a:r>
            <a:r>
              <a:rPr b="1"/>
              <a:t>schnell an die Informationen der einzelenen Themen und Bereiche kommen kann</a:t>
            </a:r>
            <a:r>
              <a:t>.</a:t>
            </a:r>
          </a:p>
          <a:p>
            <a:pPr algn="l" defTabSz="457200">
              <a:lnSpc>
                <a:spcPts val="5100"/>
              </a:lnSpc>
              <a:defRPr sz="3000" b="1">
                <a:solidFill>
                  <a:srgbClr val="24292E"/>
                </a:solidFill>
                <a:latin typeface="Helvetica"/>
                <a:ea typeface="Helvetica"/>
                <a:cs typeface="Helvetica"/>
                <a:sym typeface="Helvetica"/>
              </a:defRPr>
            </a:pPr>
            <a:endParaRPr/>
          </a:p>
          <a:p>
            <a:pPr algn="l" defTabSz="457200">
              <a:lnSpc>
                <a:spcPts val="5800"/>
              </a:lnSpc>
              <a:spcBef>
                <a:spcPts val="1600"/>
              </a:spcBef>
              <a:defRPr sz="3400" b="1">
                <a:solidFill>
                  <a:srgbClr val="24292E"/>
                </a:solidFill>
                <a:latin typeface="Helvetica"/>
                <a:ea typeface="Helvetica"/>
                <a:cs typeface="Helvetica"/>
                <a:sym typeface="Helvetica"/>
              </a:defRPr>
            </a:pPr>
            <a:r>
              <a:t>2. Student mit (fach-)spezifische Präferenzen</a:t>
            </a:r>
          </a:p>
          <a:p>
            <a:pPr algn="l" defTabSz="457200">
              <a:spcBef>
                <a:spcPts val="1600"/>
              </a:spcBef>
              <a:defRPr sz="3000">
                <a:solidFill>
                  <a:srgbClr val="24292E"/>
                </a:solidFill>
                <a:latin typeface="Helvetica"/>
                <a:ea typeface="Helvetica"/>
                <a:cs typeface="Helvetica"/>
                <a:sym typeface="Helvetica"/>
              </a:defRPr>
            </a:pPr>
            <a:r>
              <a:t>Dieser Student hat besondere Interessen und möchte erstmals </a:t>
            </a:r>
            <a:r>
              <a:rPr b="1"/>
              <a:t>gezielt nach einem Thema suchen</a:t>
            </a:r>
            <a:r>
              <a:t>, der seiner Präferenz entspricht. Z.B. könnte er ein besonderes Interesse am Thema K.I. haben. Somit möchte er </a:t>
            </a:r>
            <a:r>
              <a:rPr b="1"/>
              <a:t>nach tags oder keywords(Schlüßelwörter) filtern können</a:t>
            </a:r>
            <a:r>
              <a:t>.</a:t>
            </a:r>
          </a:p>
          <a:p>
            <a:pPr algn="l" defTabSz="457200">
              <a:lnSpc>
                <a:spcPts val="5100"/>
              </a:lnSpc>
              <a:defRPr sz="3000" b="1">
                <a:solidFill>
                  <a:srgbClr val="24292E"/>
                </a:solidFill>
                <a:latin typeface="Helvetica"/>
                <a:ea typeface="Helvetica"/>
                <a:cs typeface="Helvetica"/>
                <a:sym typeface="Helvetica"/>
              </a:defRPr>
            </a:pPr>
            <a:endParaRPr/>
          </a:p>
          <a:p>
            <a:pPr algn="l" defTabSz="457200">
              <a:lnSpc>
                <a:spcPts val="5800"/>
              </a:lnSpc>
              <a:spcBef>
                <a:spcPts val="1600"/>
              </a:spcBef>
              <a:defRPr sz="3400" b="1">
                <a:solidFill>
                  <a:srgbClr val="24292E"/>
                </a:solidFill>
                <a:latin typeface="Helvetica"/>
                <a:ea typeface="Helvetica"/>
                <a:cs typeface="Helvetica"/>
                <a:sym typeface="Helvetica"/>
              </a:defRPr>
            </a:pPr>
            <a:r>
              <a:t>3. Student der nach Betreuer suchen möchte</a:t>
            </a:r>
          </a:p>
          <a:p>
            <a:pPr algn="l" defTabSz="457200">
              <a:spcBef>
                <a:spcPts val="1600"/>
              </a:spcBef>
              <a:defRPr sz="3000" b="1">
                <a:solidFill>
                  <a:srgbClr val="24292E"/>
                </a:solidFill>
                <a:latin typeface="Helvetica"/>
                <a:ea typeface="Helvetica"/>
                <a:cs typeface="Helvetica"/>
                <a:sym typeface="Helvetica"/>
              </a:defRPr>
            </a:pPr>
            <a:r>
              <a:rPr b="0"/>
              <a:t>Dieser Nutzer möchte die </a:t>
            </a:r>
            <a:r>
              <a:t>Themen und Abschlussarbeiten finden, die von einem bestimmten Betreuer angeboten werden</a:t>
            </a:r>
            <a:r>
              <a:rPr b="0"/>
              <a:t>.</a:t>
            </a:r>
          </a:p>
          <a:p>
            <a:pPr algn="l" defTabSz="457200">
              <a:lnSpc>
                <a:spcPts val="5100"/>
              </a:lnSpc>
              <a:defRPr sz="3000" b="1">
                <a:solidFill>
                  <a:srgbClr val="24292E"/>
                </a:solidFill>
                <a:latin typeface="Helvetica"/>
                <a:ea typeface="Helvetica"/>
                <a:cs typeface="Helvetica"/>
                <a:sym typeface="Helvetica"/>
              </a:defRPr>
            </a:pPr>
            <a:endParaRPr b="0"/>
          </a:p>
          <a:p>
            <a:pPr algn="l" defTabSz="457200">
              <a:lnSpc>
                <a:spcPts val="5800"/>
              </a:lnSpc>
              <a:spcBef>
                <a:spcPts val="1600"/>
              </a:spcBef>
              <a:defRPr sz="3400" b="1">
                <a:solidFill>
                  <a:srgbClr val="24292E"/>
                </a:solidFill>
                <a:latin typeface="Helvetica"/>
                <a:ea typeface="Helvetica"/>
                <a:cs typeface="Helvetica"/>
                <a:sym typeface="Helvetica"/>
              </a:defRPr>
            </a:pPr>
            <a:r>
              <a:t>4. Nutzer, der keine Abschlussarbeit benötigt</a:t>
            </a:r>
          </a:p>
          <a:p>
            <a:pPr algn="l" defTabSz="457200">
              <a:spcBef>
                <a:spcPts val="1600"/>
              </a:spcBef>
              <a:defRPr sz="3000">
                <a:solidFill>
                  <a:srgbClr val="24292E"/>
                </a:solidFill>
                <a:latin typeface="Helvetica"/>
                <a:ea typeface="Helvetica"/>
                <a:cs typeface="Helvetica"/>
                <a:sym typeface="Helvetica"/>
              </a:defRPr>
            </a:pPr>
            <a:r>
              <a:t>Sei es ein Professor, ein Student im Anfang vom Studium, jemand der kein Student ist, aber sich überlegt ein Studium anzufangen oder ein sonstiger ähnlicher Nutzer: eine </a:t>
            </a:r>
            <a:r>
              <a:rPr b="1"/>
              <a:t>übersichtliche und visuell ansprechende Darstellung sind von wichtigkeit</a:t>
            </a:r>
            <a:r>
              <a:t> (zum Teil aus Werbegründen für die Unibw).</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Zielgrupp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Zielgruppen</a:t>
            </a:r>
          </a:p>
        </p:txBody>
      </p:sp>
      <p:graphicFrame>
        <p:nvGraphicFramePr>
          <p:cNvPr id="175" name="Table"/>
          <p:cNvGraphicFramePr/>
          <p:nvPr/>
        </p:nvGraphicFramePr>
        <p:xfrm>
          <a:off x="361889" y="2321836"/>
          <a:ext cx="23660220" cy="9997542"/>
        </p:xfrm>
        <a:graphic>
          <a:graphicData uri="http://schemas.openxmlformats.org/drawingml/2006/table">
            <a:tbl>
              <a:tblPr firstRow="1" firstCol="1">
                <a:tableStyleId>{EEE7283C-3CF3-47DC-8721-378D4A62B228}</a:tableStyleId>
              </a:tblPr>
              <a:tblGrid>
                <a:gridCol w="4732044">
                  <a:extLst>
                    <a:ext uri="{9D8B030D-6E8A-4147-A177-3AD203B41FA5}">
                      <a16:colId xmlns:a16="http://schemas.microsoft.com/office/drawing/2014/main" val="20000"/>
                    </a:ext>
                  </a:extLst>
                </a:gridCol>
                <a:gridCol w="4732044">
                  <a:extLst>
                    <a:ext uri="{9D8B030D-6E8A-4147-A177-3AD203B41FA5}">
                      <a16:colId xmlns:a16="http://schemas.microsoft.com/office/drawing/2014/main" val="20001"/>
                    </a:ext>
                  </a:extLst>
                </a:gridCol>
                <a:gridCol w="4732044">
                  <a:extLst>
                    <a:ext uri="{9D8B030D-6E8A-4147-A177-3AD203B41FA5}">
                      <a16:colId xmlns:a16="http://schemas.microsoft.com/office/drawing/2014/main" val="20002"/>
                    </a:ext>
                  </a:extLst>
                </a:gridCol>
                <a:gridCol w="4732044">
                  <a:extLst>
                    <a:ext uri="{9D8B030D-6E8A-4147-A177-3AD203B41FA5}">
                      <a16:colId xmlns:a16="http://schemas.microsoft.com/office/drawing/2014/main" val="20003"/>
                    </a:ext>
                  </a:extLst>
                </a:gridCol>
                <a:gridCol w="4732044">
                  <a:extLst>
                    <a:ext uri="{9D8B030D-6E8A-4147-A177-3AD203B41FA5}">
                      <a16:colId xmlns:a16="http://schemas.microsoft.com/office/drawing/2014/main" val="20004"/>
                    </a:ext>
                  </a:extLst>
                </a:gridCol>
              </a:tblGrid>
              <a:tr h="1666257">
                <a:tc>
                  <a:txBody>
                    <a:bodyPr/>
                    <a:lstStyle/>
                    <a:p>
                      <a:pPr defTabSz="914400">
                        <a:tabLst>
                          <a:tab pos="1663700" algn="l"/>
                        </a:tabLst>
                        <a:defRPr sz="3200">
                          <a:sym typeface="Helvetica Neue Medium"/>
                        </a:defRPr>
                      </a:pPr>
                      <a:endParaRPr/>
                    </a:p>
                  </a:txBody>
                  <a:tcPr marL="50800" marR="50800" marT="50800" marB="50800" anchor="ctr" horzOverflow="overflow">
                    <a:lnL w="0">
                      <a:miter lim="400000"/>
                    </a:lnL>
                    <a:lnT w="0">
                      <a:miter lim="400000"/>
                    </a:lnT>
                    <a:noFill/>
                  </a:tcPr>
                </a:tc>
                <a:tc>
                  <a:txBody>
                    <a:bodyPr/>
                    <a:lstStyle/>
                    <a:p>
                      <a:pPr algn="l" defTabSz="914400">
                        <a:tabLst>
                          <a:tab pos="1663700" algn="l"/>
                        </a:tabLst>
                      </a:pPr>
                      <a:r>
                        <a:rPr sz="3200">
                          <a:sym typeface="Helvetica Neue Medium"/>
                        </a:rPr>
                        <a:t>1. Student ohne Präferenzen</a:t>
                      </a:r>
                    </a:p>
                  </a:txBody>
                  <a:tcPr marL="50800" marR="50800" marT="50800" marB="50800" horzOverflow="overflow">
                    <a:solidFill>
                      <a:srgbClr val="9ECAFF"/>
                    </a:solidFill>
                  </a:tcPr>
                </a:tc>
                <a:tc>
                  <a:txBody>
                    <a:bodyPr/>
                    <a:lstStyle/>
                    <a:p>
                      <a:pPr algn="l" defTabSz="914400">
                        <a:tabLst>
                          <a:tab pos="1663700" algn="l"/>
                        </a:tabLst>
                      </a:pPr>
                      <a:r>
                        <a:rPr sz="3200">
                          <a:sym typeface="Helvetica Neue Medium"/>
                        </a:rPr>
                        <a:t>2. Student mit (fach-)spezifische Präferenzen</a:t>
                      </a:r>
                    </a:p>
                  </a:txBody>
                  <a:tcPr marL="50800" marR="50800" marT="50800" marB="50800" horzOverflow="overflow">
                    <a:solidFill>
                      <a:srgbClr val="9ECAFF"/>
                    </a:solidFill>
                  </a:tcPr>
                </a:tc>
                <a:tc>
                  <a:txBody>
                    <a:bodyPr/>
                    <a:lstStyle/>
                    <a:p>
                      <a:pPr algn="l" defTabSz="914400">
                        <a:tabLst>
                          <a:tab pos="1663700" algn="l"/>
                        </a:tabLst>
                      </a:pPr>
                      <a:r>
                        <a:rPr sz="3200">
                          <a:sym typeface="Helvetica Neue Medium"/>
                        </a:rPr>
                        <a:t>3. Student der nach Betreuer suchen möchte</a:t>
                      </a:r>
                    </a:p>
                  </a:txBody>
                  <a:tcPr marL="50800" marR="50800" marT="50800" marB="50800" horzOverflow="overflow">
                    <a:solidFill>
                      <a:srgbClr val="9ECAFF"/>
                    </a:solidFill>
                  </a:tcPr>
                </a:tc>
                <a:tc>
                  <a:txBody>
                    <a:bodyPr/>
                    <a:lstStyle/>
                    <a:p>
                      <a:pPr algn="l" defTabSz="914400">
                        <a:tabLst>
                          <a:tab pos="1663700" algn="l"/>
                        </a:tabLst>
                      </a:pPr>
                      <a:r>
                        <a:rPr sz="3200">
                          <a:sym typeface="Helvetica Neue Medium"/>
                        </a:rPr>
                        <a:t>4. Nutzer, der keine Abschlussarbeit benötigt</a:t>
                      </a:r>
                    </a:p>
                  </a:txBody>
                  <a:tcPr marL="50800" marR="50800" marT="50800" marB="50800" horzOverflow="overflow">
                    <a:solidFill>
                      <a:srgbClr val="9ECAFF"/>
                    </a:solidFill>
                  </a:tcPr>
                </a:tc>
                <a:extLst>
                  <a:ext uri="{0D108BD9-81ED-4DB2-BD59-A6C34878D82A}">
                    <a16:rowId xmlns:a16="http://schemas.microsoft.com/office/drawing/2014/main" val="10000"/>
                  </a:ext>
                </a:extLst>
              </a:tr>
              <a:tr h="1666257">
                <a:tc>
                  <a:txBody>
                    <a:bodyPr/>
                    <a:lstStyle/>
                    <a:p>
                      <a:pPr defTabSz="914400">
                        <a:tabLst>
                          <a:tab pos="1663700" algn="l"/>
                        </a:tabLst>
                      </a:pPr>
                      <a:r>
                        <a:rPr sz="3200">
                          <a:sym typeface="Helvetica Neue Medium"/>
                        </a:rPr>
                        <a:t>übersichtliche Darstellung des allgemeinen Angebots</a:t>
                      </a:r>
                    </a:p>
                  </a:txBody>
                  <a:tcPr marL="50800" marR="50800" marT="50800" marB="50800" anchor="ctr" horzOverflow="overflow">
                    <a:solidFill>
                      <a:srgbClr val="EAEAEA"/>
                    </a:solidFill>
                  </a:tcPr>
                </a:tc>
                <a:tc>
                  <a:txBody>
                    <a:bodyPr/>
                    <a:lstStyle/>
                    <a:p>
                      <a:pPr defTabSz="914400"/>
                      <a:r>
                        <a:rPr sz="3200"/>
                        <a:t>Kritisch</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Erwünscht</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val="10001"/>
                  </a:ext>
                </a:extLst>
              </a:tr>
              <a:tr h="1666257">
                <a:tc>
                  <a:txBody>
                    <a:bodyPr/>
                    <a:lstStyle/>
                    <a:p>
                      <a:pPr defTabSz="914400">
                        <a:tabLst>
                          <a:tab pos="1663700" algn="l"/>
                        </a:tabLst>
                      </a:pPr>
                      <a:r>
                        <a:rPr sz="3200">
                          <a:sym typeface="Helvetica Neue Medium"/>
                        </a:rPr>
                        <a:t>schnelle&amp;klare Darstellung der Infos zu den einzelnen Arbeiten</a:t>
                      </a:r>
                    </a:p>
                  </a:txBody>
                  <a:tcPr marL="50800" marR="50800" marT="50800" marB="50800" anchor="ctr" horzOverflow="overflow">
                    <a:solidFill>
                      <a:srgbClr val="EAEAEA"/>
                    </a:solidFill>
                  </a:tcPr>
                </a:tc>
                <a:tc>
                  <a:txBody>
                    <a:bodyPr/>
                    <a:lstStyle/>
                    <a:p>
                      <a:pPr defTabSz="914400"/>
                      <a:r>
                        <a:rPr sz="3200"/>
                        <a:t>Kritisch</a:t>
                      </a:r>
                    </a:p>
                  </a:txBody>
                  <a:tcPr marL="50800" marR="50800" marT="50800" marB="50800" anchor="ctr" horzOverflow="overflow"/>
                </a:tc>
                <a:tc>
                  <a:txBody>
                    <a:bodyPr/>
                    <a:lstStyle/>
                    <a:p>
                      <a:pPr defTabSz="914400"/>
                      <a:r>
                        <a:rPr sz="3200"/>
                        <a:t>Erwünscht</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Erwünscht</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val="10002"/>
                  </a:ext>
                </a:extLst>
              </a:tr>
              <a:tr h="1666257">
                <a:tc>
                  <a:txBody>
                    <a:bodyPr/>
                    <a:lstStyle/>
                    <a:p>
                      <a:pPr defTabSz="914400">
                        <a:tabLst>
                          <a:tab pos="1663700" algn="l"/>
                        </a:tabLst>
                      </a:pPr>
                      <a:r>
                        <a:rPr sz="3200">
                          <a:sym typeface="Helvetica Neue Medium"/>
                        </a:rPr>
                        <a:t>Suche nach Tag/Keyword</a:t>
                      </a:r>
                    </a:p>
                  </a:txBody>
                  <a:tcPr marL="50800" marR="50800" marT="50800" marB="50800" anchor="ctr" horzOverflow="overflow">
                    <a:solidFill>
                      <a:srgbClr val="EAEAEA"/>
                    </a:solidFill>
                  </a:tcPr>
                </a:tc>
                <a:tc>
                  <a:txBody>
                    <a:bodyPr/>
                    <a:lstStyle/>
                    <a:p>
                      <a:pPr defTabSz="914400"/>
                      <a:r>
                        <a:rPr sz="3200"/>
                        <a:t>- - -</a:t>
                      </a:r>
                    </a:p>
                  </a:txBody>
                  <a:tcPr marL="50800" marR="50800" marT="50800" marB="50800" anchor="ctr" horzOverflow="overflow"/>
                </a:tc>
                <a:tc>
                  <a:txBody>
                    <a:bodyPr/>
                    <a:lstStyle/>
                    <a:p>
                      <a:pPr defTabSz="914400"/>
                      <a:r>
                        <a:rPr sz="3200"/>
                        <a:t>Kritisch</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Erwünscht</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val="10003"/>
                  </a:ext>
                </a:extLst>
              </a:tr>
              <a:tr h="1666257">
                <a:tc>
                  <a:txBody>
                    <a:bodyPr/>
                    <a:lstStyle/>
                    <a:p>
                      <a:pPr defTabSz="914400">
                        <a:tabLst>
                          <a:tab pos="1663700" algn="l"/>
                        </a:tabLst>
                      </a:pPr>
                      <a:r>
                        <a:rPr sz="3200">
                          <a:sym typeface="Helvetica Neue Medium"/>
                        </a:rPr>
                        <a:t>Suche nach Betreuer</a:t>
                      </a:r>
                    </a:p>
                  </a:txBody>
                  <a:tcPr marL="50800" marR="50800" marT="50800" marB="50800" anchor="ctr" horzOverflow="overflow">
                    <a:solidFill>
                      <a:srgbClr val="EAEAEA"/>
                    </a:solidFill>
                  </a:tcPr>
                </a:tc>
                <a:tc>
                  <a:txBody>
                    <a:bodyPr/>
                    <a:lstStyle/>
                    <a:p>
                      <a:pPr defTabSz="914400"/>
                      <a:r>
                        <a:rPr sz="3200"/>
                        <a:t>- - -</a:t>
                      </a:r>
                    </a:p>
                  </a:txBody>
                  <a:tcPr marL="50800" marR="50800" marT="50800" marB="50800" anchor="ctr" horzOverflow="overflow"/>
                </a:tc>
                <a:tc>
                  <a:txBody>
                    <a:bodyPr/>
                    <a:lstStyle/>
                    <a:p>
                      <a:pPr defTabSz="914400"/>
                      <a:r>
                        <a:rPr sz="3200"/>
                        <a:t>- - -</a:t>
                      </a:r>
                    </a:p>
                  </a:txBody>
                  <a:tcPr marL="50800" marR="50800" marT="50800" marB="50800" anchor="ctr" horzOverflow="overflow"/>
                </a:tc>
                <a:tc>
                  <a:txBody>
                    <a:bodyPr/>
                    <a:lstStyle/>
                    <a:p>
                      <a:pPr defTabSz="914400"/>
                      <a:r>
                        <a:rPr sz="3200"/>
                        <a:t>Kritisch</a:t>
                      </a:r>
                    </a:p>
                  </a:txBody>
                  <a:tcPr marL="50800" marR="50800" marT="50800" marB="50800" anchor="ctr" horzOverflow="overflow"/>
                </a:tc>
                <a:tc>
                  <a:txBody>
                    <a:bodyPr/>
                    <a:lstStyle/>
                    <a:p>
                      <a:pPr defTabSz="914400"/>
                      <a:r>
                        <a:rPr sz="3200"/>
                        <a:t>- - -</a:t>
                      </a:r>
                    </a:p>
                  </a:txBody>
                  <a:tcPr marL="50800" marR="50800" marT="50800" marB="50800" anchor="ctr" horzOverflow="overflow">
                    <a:lnR w="12700">
                      <a:solidFill>
                        <a:srgbClr val="4D4D4D"/>
                      </a:solidFill>
                      <a:miter lim="400000"/>
                    </a:lnR>
                  </a:tcPr>
                </a:tc>
                <a:extLst>
                  <a:ext uri="{0D108BD9-81ED-4DB2-BD59-A6C34878D82A}">
                    <a16:rowId xmlns:a16="http://schemas.microsoft.com/office/drawing/2014/main" val="10004"/>
                  </a:ext>
                </a:extLst>
              </a:tr>
              <a:tr h="1666257">
                <a:tc>
                  <a:txBody>
                    <a:bodyPr/>
                    <a:lstStyle/>
                    <a:p>
                      <a:pPr defTabSz="914400">
                        <a:tabLst>
                          <a:tab pos="1663700" algn="l"/>
                        </a:tabLst>
                      </a:pPr>
                      <a:r>
                        <a:rPr sz="3200">
                          <a:sym typeface="Helvetica Neue Medium"/>
                        </a:rPr>
                        <a:t>visuell ansprechende (schöne) Darstellung</a:t>
                      </a:r>
                    </a:p>
                  </a:txBody>
                  <a:tcPr marL="50800" marR="50800" marT="50800" marB="50800" anchor="ctr" horzOverflow="overflow">
                    <a:lnB w="12700">
                      <a:solidFill>
                        <a:srgbClr val="4D4D4D"/>
                      </a:solidFill>
                      <a:miter lim="400000"/>
                    </a:lnB>
                    <a:solidFill>
                      <a:srgbClr val="EAEAEA"/>
                    </a:solidFill>
                  </a:tcPr>
                </a:tc>
                <a:tc>
                  <a:txBody>
                    <a:bodyPr/>
                    <a:lstStyle/>
                    <a:p>
                      <a:pPr defTabSz="914400"/>
                      <a:r>
                        <a:rPr sz="3200"/>
                        <a:t>- - -</a:t>
                      </a:r>
                    </a:p>
                  </a:txBody>
                  <a:tcPr marL="50800" marR="50800" marT="50800" marB="50800" anchor="ctr" horzOverflow="overflow">
                    <a:lnB w="12700">
                      <a:solidFill>
                        <a:srgbClr val="4D4D4D"/>
                      </a:solidFill>
                      <a:miter lim="400000"/>
                    </a:lnB>
                  </a:tcPr>
                </a:tc>
                <a:tc>
                  <a:txBody>
                    <a:bodyPr/>
                    <a:lstStyle/>
                    <a:p>
                      <a:pPr defTabSz="914400"/>
                      <a:r>
                        <a:rPr sz="3200"/>
                        <a:t>- - -</a:t>
                      </a:r>
                    </a:p>
                  </a:txBody>
                  <a:tcPr marL="50800" marR="50800" marT="50800" marB="50800" anchor="ctr" horzOverflow="overflow">
                    <a:lnB w="12700">
                      <a:solidFill>
                        <a:srgbClr val="4D4D4D"/>
                      </a:solidFill>
                      <a:miter lim="400000"/>
                    </a:lnB>
                  </a:tcPr>
                </a:tc>
                <a:tc>
                  <a:txBody>
                    <a:bodyPr/>
                    <a:lstStyle/>
                    <a:p>
                      <a:pPr defTabSz="914400"/>
                      <a:r>
                        <a:rPr sz="3200"/>
                        <a:t>- - -</a:t>
                      </a:r>
                    </a:p>
                  </a:txBody>
                  <a:tcPr marL="50800" marR="50800" marT="50800" marB="50800" anchor="ctr" horzOverflow="overflow">
                    <a:lnB w="12700">
                      <a:solidFill>
                        <a:srgbClr val="4D4D4D"/>
                      </a:solidFill>
                      <a:miter lim="400000"/>
                    </a:lnB>
                  </a:tcPr>
                </a:tc>
                <a:tc>
                  <a:txBody>
                    <a:bodyPr/>
                    <a:lstStyle/>
                    <a:p>
                      <a:pPr defTabSz="914400"/>
                      <a:r>
                        <a:rPr sz="3200"/>
                        <a:t>Kritisch</a:t>
                      </a:r>
                    </a:p>
                  </a:txBody>
                  <a:tcPr marL="50800" marR="50800" marT="50800" marB="50800" anchor="ctr" horzOverflow="overflow">
                    <a:lnR w="12700">
                      <a:solidFill>
                        <a:srgbClr val="4D4D4D"/>
                      </a:solidFill>
                      <a:miter lim="400000"/>
                    </a:lnR>
                    <a:lnB w="12700">
                      <a:solidFill>
                        <a:srgbClr val="4D4D4D"/>
                      </a:solidFill>
                      <a:miter lim="400000"/>
                    </a:lnB>
                  </a:tcPr>
                </a:tc>
                <a:extLst>
                  <a:ext uri="{0D108BD9-81ED-4DB2-BD59-A6C34878D82A}">
                    <a16:rowId xmlns:a16="http://schemas.microsoft.com/office/drawing/2014/main" val="10005"/>
                  </a:ext>
                </a:extLst>
              </a:tr>
            </a:tbl>
          </a:graphicData>
        </a:graphic>
      </p:graphicFrame>
      <p:sp>
        <p:nvSpPr>
          <p:cNvPr id="176" name="Auswertung der Features nach Relevanz für Nutzerprofile (Nutzerprofil 1 am wichtigsten)."/>
          <p:cNvSpPr txBox="1"/>
          <p:nvPr/>
        </p:nvSpPr>
        <p:spPr>
          <a:xfrm>
            <a:off x="363762" y="1229491"/>
            <a:ext cx="21705317" cy="709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1"/>
            </a:lvl1pPr>
          </a:lstStyle>
          <a:p>
            <a:r>
              <a:t>Auswertung der Features nach Relevanz für Nutzerprofile (Nutzerprofil 1 am wichtigsten).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79" name="Rectangle"/>
          <p:cNvSpPr/>
          <p:nvPr/>
        </p:nvSpPr>
        <p:spPr>
          <a:xfrm>
            <a:off x="-10592" y="-25781"/>
            <a:ext cx="24405184" cy="13767562"/>
          </a:xfrm>
          <a:prstGeom prst="rect">
            <a:avLst/>
          </a:prstGeom>
          <a:solidFill>
            <a:schemeClr val="accent1">
              <a:lumOff val="-13575"/>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80" name="2. Wireframes und Funktionalitäten"/>
          <p:cNvSpPr txBox="1"/>
          <p:nvPr/>
        </p:nvSpPr>
        <p:spPr>
          <a:xfrm>
            <a:off x="719277" y="3095261"/>
            <a:ext cx="22756808" cy="1726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1000">
                <a:solidFill>
                  <a:srgbClr val="FFFFFF"/>
                </a:solidFill>
              </a:defRPr>
            </a:lvl1pPr>
          </a:lstStyle>
          <a:p>
            <a:r>
              <a:t>2. Wireframes und Funktionalitäten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Mockup_Akkordeon.png" descr="Mockup_Akkordeon.png"/>
          <p:cNvPicPr>
            <a:picLocks noChangeAspect="1"/>
          </p:cNvPicPr>
          <p:nvPr/>
        </p:nvPicPr>
        <p:blipFill>
          <a:blip r:embed="rId2"/>
          <a:stretch>
            <a:fillRect/>
          </a:stretch>
        </p:blipFill>
        <p:spPr>
          <a:xfrm>
            <a:off x="237071" y="2244656"/>
            <a:ext cx="11606962" cy="10682368"/>
          </a:xfrm>
          <a:prstGeom prst="rect">
            <a:avLst/>
          </a:prstGeom>
          <a:ln w="12700">
            <a:miter lim="400000"/>
          </a:ln>
        </p:spPr>
      </p:pic>
      <p:sp>
        <p:nvSpPr>
          <p:cNvPr id="183" name="Die Arbeitsthemen sind nach Institut und danach nach Professur sortiert (anschließend alphabetisch)"/>
          <p:cNvSpPr/>
          <p:nvPr/>
        </p:nvSpPr>
        <p:spPr>
          <a:xfrm>
            <a:off x="662144" y="876102"/>
            <a:ext cx="21755445" cy="1047154"/>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Die Arbeitsthemen sind nach Institut und danach nach Professur sortiert (anschließend alphabetisch)</a:t>
            </a:r>
          </a:p>
        </p:txBody>
      </p:sp>
      <p:sp>
        <p:nvSpPr>
          <p:cNvPr id="184" name="Toggle all  =&gt;  alle aufklappen…"/>
          <p:cNvSpPr/>
          <p:nvPr/>
        </p:nvSpPr>
        <p:spPr>
          <a:xfrm>
            <a:off x="13266925" y="2582347"/>
            <a:ext cx="9768429" cy="10184786"/>
          </a:xfrm>
          <a:prstGeom prst="rect">
            <a:avLst/>
          </a:prstGeom>
          <a:solidFill>
            <a:srgbClr val="60D937">
              <a:alpha val="8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Toggle all  =&gt;  alle aufklappen </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Kreatives Design =&gt; aktiviert “Bubble”-Ansicht</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Klick auf Institut =&gt; zeigt Professuren an, oder Arbeitsthemen, wenn diese nicht in Professur unterkategorisiert sind</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Klick auf Professur =&gt; zeigt Arbeitsthemen der Professur an</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Klick auf Arbeitsthema =&gt; zeigt weitere Infos wie Url, Tags, Beschreibung, etc</a:t>
            </a:r>
          </a:p>
        </p:txBody>
      </p:sp>
      <p:sp>
        <p:nvSpPr>
          <p:cNvPr id="185" name="1"/>
          <p:cNvSpPr/>
          <p:nvPr/>
        </p:nvSpPr>
        <p:spPr>
          <a:xfrm>
            <a:off x="17317" y="1966174"/>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1</a:t>
            </a:r>
          </a:p>
        </p:txBody>
      </p:sp>
      <p:sp>
        <p:nvSpPr>
          <p:cNvPr id="186" name="2"/>
          <p:cNvSpPr/>
          <p:nvPr/>
        </p:nvSpPr>
        <p:spPr>
          <a:xfrm>
            <a:off x="6068114" y="2131159"/>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2</a:t>
            </a:r>
          </a:p>
        </p:txBody>
      </p:sp>
      <p:sp>
        <p:nvSpPr>
          <p:cNvPr id="187" name="3"/>
          <p:cNvSpPr/>
          <p:nvPr/>
        </p:nvSpPr>
        <p:spPr>
          <a:xfrm>
            <a:off x="9227417" y="2945558"/>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3</a:t>
            </a:r>
          </a:p>
        </p:txBody>
      </p:sp>
      <p:sp>
        <p:nvSpPr>
          <p:cNvPr id="188" name="4"/>
          <p:cNvSpPr/>
          <p:nvPr/>
        </p:nvSpPr>
        <p:spPr>
          <a:xfrm>
            <a:off x="9662104" y="5529113"/>
            <a:ext cx="948359"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4</a:t>
            </a:r>
          </a:p>
        </p:txBody>
      </p:sp>
      <p:sp>
        <p:nvSpPr>
          <p:cNvPr id="189" name="5"/>
          <p:cNvSpPr/>
          <p:nvPr/>
        </p:nvSpPr>
        <p:spPr>
          <a:xfrm>
            <a:off x="10527282" y="7332085"/>
            <a:ext cx="948358"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5</a:t>
            </a:r>
          </a:p>
        </p:txBody>
      </p:sp>
      <p:sp>
        <p:nvSpPr>
          <p:cNvPr id="190"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9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iltermöglichkeit bei der Ansicht (first draft mock-up)"/>
          <p:cNvSpPr/>
          <p:nvPr/>
        </p:nvSpPr>
        <p:spPr>
          <a:xfrm>
            <a:off x="1080250" y="1135623"/>
            <a:ext cx="21755445" cy="1047155"/>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Filtermöglichkeit bei der Ansicht (first draft mock-up)</a:t>
            </a:r>
          </a:p>
        </p:txBody>
      </p:sp>
      <p:pic>
        <p:nvPicPr>
          <p:cNvPr id="194" name="Mockup_Filterfunktion.png" descr="Mockup_Filterfunktion.png"/>
          <p:cNvPicPr>
            <a:picLocks noChangeAspect="1"/>
          </p:cNvPicPr>
          <p:nvPr/>
        </p:nvPicPr>
        <p:blipFill>
          <a:blip r:embed="rId2"/>
          <a:stretch>
            <a:fillRect/>
          </a:stretch>
        </p:blipFill>
        <p:spPr>
          <a:xfrm>
            <a:off x="46995" y="3413343"/>
            <a:ext cx="12877011" cy="6518145"/>
          </a:xfrm>
          <a:prstGeom prst="rect">
            <a:avLst/>
          </a:prstGeom>
          <a:ln w="12700">
            <a:miter lim="400000"/>
          </a:ln>
        </p:spPr>
      </p:pic>
      <p:sp>
        <p:nvSpPr>
          <p:cNvPr id="195" name="Arbeitstyp wählen…"/>
          <p:cNvSpPr/>
          <p:nvPr/>
        </p:nvSpPr>
        <p:spPr>
          <a:xfrm>
            <a:off x="13045171" y="2465739"/>
            <a:ext cx="10984716" cy="10445516"/>
          </a:xfrm>
          <a:prstGeom prst="rect">
            <a:avLst/>
          </a:prstGeom>
          <a:solidFill>
            <a:srgbClr val="60D937">
              <a:alpha val="8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Arbeitstyp wählen </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Betreuer wählen</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Themenbereich wählen</a:t>
            </a:r>
          </a:p>
          <a:p>
            <a:pPr marL="1481666" lvl="1" indent="-592666" algn="l" defTabSz="825500">
              <a:lnSpc>
                <a:spcPct val="200000"/>
              </a:lnSpc>
              <a:buSzPct val="100000"/>
              <a:buAutoNum type="arabicPeriod"/>
              <a:defRPr sz="3200">
                <a:solidFill>
                  <a:srgbClr val="000000"/>
                </a:solidFill>
                <a:latin typeface="Helvetica Neue Medium"/>
                <a:ea typeface="Helvetica Neue Medium"/>
                <a:cs typeface="Helvetica Neue Medium"/>
                <a:sym typeface="Helvetica Neue Medium"/>
              </a:defRPr>
            </a:pPr>
            <a:r>
              <a:t>Auf Klick =&gt; alle Arbeitsthemen nach den Filterkriterien auswählen</a:t>
            </a:r>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a:p>
          <a:p>
            <a:pPr lvl="2" algn="l" defTabSz="825500">
              <a:lnSpc>
                <a:spcPct val="200000"/>
              </a:lnSpc>
              <a:defRPr sz="3200">
                <a:solidFill>
                  <a:srgbClr val="000000"/>
                </a:solidFill>
                <a:latin typeface="Helvetica Neue Medium"/>
                <a:ea typeface="Helvetica Neue Medium"/>
                <a:cs typeface="Helvetica Neue Medium"/>
                <a:sym typeface="Helvetica Neue Medium"/>
              </a:defRPr>
            </a:pPr>
            <a:r>
              <a:t>NOTIZ:</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Nach Möglichkeit ist 4. nicht nötig, wenn es so eingestellt werden kann, dass die Inhalte sofort beim Auswählen eines Suchkriteriums gefiltert werden. </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Filtermöglichkeiten 1.-3. könnten im Endprodukt andere sein bzw. zusätzliche könnten dabei sein (z.B. mehrere Tags auswählen zu können).</a:t>
            </a:r>
          </a:p>
        </p:txBody>
      </p:sp>
      <p:sp>
        <p:nvSpPr>
          <p:cNvPr id="196" name="1"/>
          <p:cNvSpPr/>
          <p:nvPr/>
        </p:nvSpPr>
        <p:spPr>
          <a:xfrm>
            <a:off x="8200373" y="5781247"/>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1</a:t>
            </a:r>
          </a:p>
        </p:txBody>
      </p:sp>
      <p:sp>
        <p:nvSpPr>
          <p:cNvPr id="197" name="2"/>
          <p:cNvSpPr/>
          <p:nvPr/>
        </p:nvSpPr>
        <p:spPr>
          <a:xfrm>
            <a:off x="8526984" y="6874747"/>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2</a:t>
            </a:r>
          </a:p>
        </p:txBody>
      </p:sp>
      <p:sp>
        <p:nvSpPr>
          <p:cNvPr id="198" name="3"/>
          <p:cNvSpPr/>
          <p:nvPr/>
        </p:nvSpPr>
        <p:spPr>
          <a:xfrm>
            <a:off x="8768284" y="7980947"/>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3</a:t>
            </a:r>
          </a:p>
        </p:txBody>
      </p:sp>
      <p:sp>
        <p:nvSpPr>
          <p:cNvPr id="199" name="4"/>
          <p:cNvSpPr/>
          <p:nvPr/>
        </p:nvSpPr>
        <p:spPr>
          <a:xfrm>
            <a:off x="9452419" y="9510305"/>
            <a:ext cx="948358"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4</a:t>
            </a:r>
          </a:p>
        </p:txBody>
      </p:sp>
      <p:sp>
        <p:nvSpPr>
          <p:cNvPr id="200"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0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Numb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04" name="Mockup_Toggle_Bälle_v2_1.png" descr="Mockup_Toggle_Bälle_v2_1.png"/>
          <p:cNvPicPr>
            <a:picLocks noChangeAspect="1"/>
          </p:cNvPicPr>
          <p:nvPr/>
        </p:nvPicPr>
        <p:blipFill>
          <a:blip r:embed="rId2"/>
          <a:stretch>
            <a:fillRect/>
          </a:stretch>
        </p:blipFill>
        <p:spPr>
          <a:xfrm>
            <a:off x="456697" y="2611708"/>
            <a:ext cx="11972867" cy="10157830"/>
          </a:xfrm>
          <a:prstGeom prst="rect">
            <a:avLst/>
          </a:prstGeom>
          <a:ln w="12700">
            <a:miter lim="400000"/>
          </a:ln>
        </p:spPr>
      </p:pic>
      <p:sp>
        <p:nvSpPr>
          <p:cNvPr id="205" name="Toggle all  =&gt;  alle aufklappen…"/>
          <p:cNvSpPr/>
          <p:nvPr/>
        </p:nvSpPr>
        <p:spPr>
          <a:xfrm>
            <a:off x="13776856" y="2611708"/>
            <a:ext cx="10369457" cy="10367979"/>
          </a:xfrm>
          <a:prstGeom prst="rect">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Toggle all  =&gt;  alle aufklappen </a:t>
            </a:r>
          </a:p>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Normales Design =&gt; deaktiviert “Bubble”-Ansicht </a:t>
            </a:r>
          </a:p>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Klick auf Institut =&gt; zeigt Professuren an, oder Arbeitsthemen, wenn diese nicht in Professur unterkategorisiert sind</a:t>
            </a:r>
          </a:p>
          <a:p>
            <a:pPr marL="1481666" lvl="1" indent="-592666" algn="l" defTabSz="825500">
              <a:lnSpc>
                <a:spcPct val="150000"/>
              </a:lnSpc>
              <a:buSzPct val="100000"/>
              <a:buAutoNum type="arabicPeriod"/>
              <a:defRPr sz="3200">
                <a:solidFill>
                  <a:srgbClr val="000000"/>
                </a:solidFill>
                <a:latin typeface="Helvetica Neue Medium"/>
                <a:ea typeface="Helvetica Neue Medium"/>
                <a:cs typeface="Helvetica Neue Medium"/>
                <a:sym typeface="Helvetica Neue Medium"/>
              </a:defRPr>
            </a:pPr>
            <a:r>
              <a:t>Klick auf Professur =&gt; zeigt Arbeitsthemen der Professur an</a:t>
            </a:r>
          </a:p>
          <a:p>
            <a:pPr algn="l" defTabSz="825500">
              <a:lnSpc>
                <a:spcPct val="150000"/>
              </a:lnSpc>
              <a:defRPr sz="3200">
                <a:solidFill>
                  <a:srgbClr val="000000"/>
                </a:solidFill>
                <a:latin typeface="Helvetica Neue Medium"/>
                <a:ea typeface="Helvetica Neue Medium"/>
                <a:cs typeface="Helvetica Neue Medium"/>
                <a:sym typeface="Helvetica Neue Medium"/>
              </a:defRPr>
            </a:pPr>
            <a:endParaRPr/>
          </a:p>
          <a:p>
            <a:pPr algn="l" defTabSz="825500">
              <a:lnSpc>
                <a:spcPct val="200000"/>
              </a:lnSpc>
              <a:defRPr sz="3200">
                <a:solidFill>
                  <a:srgbClr val="000000"/>
                </a:solidFill>
                <a:latin typeface="Helvetica Neue Medium"/>
                <a:ea typeface="Helvetica Neue Medium"/>
                <a:cs typeface="Helvetica Neue Medium"/>
                <a:sym typeface="Helvetica Neue Medium"/>
              </a:defRPr>
            </a:pPr>
            <a:endParaRPr/>
          </a:p>
          <a:p>
            <a:pPr lvl="2" algn="l" defTabSz="825500">
              <a:defRPr sz="3200">
                <a:solidFill>
                  <a:srgbClr val="000000"/>
                </a:solidFill>
                <a:latin typeface="Helvetica Neue Medium"/>
                <a:ea typeface="Helvetica Neue Medium"/>
                <a:cs typeface="Helvetica Neue Medium"/>
                <a:sym typeface="Helvetica Neue Medium"/>
              </a:defRPr>
            </a:pPr>
            <a:r>
              <a:t>NOTIZ: </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(Optional) 3. &amp; 4. beim Hovern sollen die Infos auch angezeigt werden</a:t>
            </a:r>
          </a:p>
          <a:p>
            <a:pPr marL="1625600" lvl="2" indent="-406400" algn="l" defTabSz="825500">
              <a:buSzPct val="123000"/>
              <a:buChar char="•"/>
              <a:defRPr sz="3200">
                <a:solidFill>
                  <a:srgbClr val="000000"/>
                </a:solidFill>
                <a:latin typeface="Helvetica Neue Medium"/>
                <a:ea typeface="Helvetica Neue Medium"/>
                <a:cs typeface="Helvetica Neue Medium"/>
                <a:sym typeface="Helvetica Neue Medium"/>
              </a:defRPr>
            </a:pPr>
            <a:r>
              <a:t>3. - 5. Ausgewählte Elemente visuell markiert</a:t>
            </a:r>
          </a:p>
        </p:txBody>
      </p:sp>
      <p:sp>
        <p:nvSpPr>
          <p:cNvPr id="206" name="1"/>
          <p:cNvSpPr/>
          <p:nvPr/>
        </p:nvSpPr>
        <p:spPr>
          <a:xfrm>
            <a:off x="147465" y="2936899"/>
            <a:ext cx="948359"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1</a:t>
            </a:r>
          </a:p>
        </p:txBody>
      </p:sp>
      <p:sp>
        <p:nvSpPr>
          <p:cNvPr id="207" name="2"/>
          <p:cNvSpPr/>
          <p:nvPr/>
        </p:nvSpPr>
        <p:spPr>
          <a:xfrm>
            <a:off x="5021886" y="2936899"/>
            <a:ext cx="948358"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2</a:t>
            </a:r>
          </a:p>
        </p:txBody>
      </p:sp>
      <p:sp>
        <p:nvSpPr>
          <p:cNvPr id="208" name="3"/>
          <p:cNvSpPr/>
          <p:nvPr/>
        </p:nvSpPr>
        <p:spPr>
          <a:xfrm>
            <a:off x="147465" y="5611183"/>
            <a:ext cx="948359" cy="949721"/>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3</a:t>
            </a:r>
          </a:p>
        </p:txBody>
      </p:sp>
      <p:sp>
        <p:nvSpPr>
          <p:cNvPr id="209" name="4"/>
          <p:cNvSpPr/>
          <p:nvPr/>
        </p:nvSpPr>
        <p:spPr>
          <a:xfrm>
            <a:off x="1028784" y="10051431"/>
            <a:ext cx="948359" cy="949720"/>
          </a:xfrm>
          <a:prstGeom prst="ellipse">
            <a:avLst/>
          </a:prstGeom>
          <a:solidFill>
            <a:srgbClr val="60D93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700" b="1">
                <a:solidFill>
                  <a:srgbClr val="000000"/>
                </a:solidFill>
              </a:defRPr>
            </a:lvl1pPr>
          </a:lstStyle>
          <a:p>
            <a:r>
              <a:t>4</a:t>
            </a:r>
          </a:p>
        </p:txBody>
      </p:sp>
      <p:sp>
        <p:nvSpPr>
          <p:cNvPr id="210" name="Diese visuell anspruchsvollere Ansicht ist erstmal ein optionales Feature und funktioniert analog zur normalen Ansicht (genaue visuelle Anforderungen können bei Umsetzung umgeändert/verbessert werden)"/>
          <p:cNvSpPr/>
          <p:nvPr/>
        </p:nvSpPr>
        <p:spPr>
          <a:xfrm>
            <a:off x="731828" y="1095129"/>
            <a:ext cx="21755446" cy="1360874"/>
          </a:xfrm>
          <a:prstGeom prst="rect">
            <a:avLst/>
          </a:prstGeom>
          <a:solidFill>
            <a:srgbClr val="D5D5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r>
              <a:t>Diese visuell anspruchsvollere Ansicht ist erstmal ein optionales Feature und funktioniert analog zur normalen Ansicht (genaue visuelle Anforderungen können bei Umsetzung umgeändert/verbessert werden)</a:t>
            </a:r>
          </a:p>
        </p:txBody>
      </p:sp>
      <p:sp>
        <p:nvSpPr>
          <p:cNvPr id="211" name="Wireframes und Funktionalitäten"/>
          <p:cNvSpPr/>
          <p:nvPr/>
        </p:nvSpPr>
        <p:spPr>
          <a:xfrm>
            <a:off x="-80276" y="-83428"/>
            <a:ext cx="15621561" cy="936090"/>
          </a:xfrm>
          <a:prstGeom prst="rect">
            <a:avLst/>
          </a:prstGeom>
          <a:solidFill>
            <a:srgbClr val="8D52FD">
              <a:alpha val="45123"/>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lvl="2" algn="l" defTabSz="825500">
              <a:defRPr sz="3200">
                <a:solidFill>
                  <a:srgbClr val="FFFFFF"/>
                </a:solidFill>
                <a:latin typeface="Helvetica Neue Medium"/>
                <a:ea typeface="Helvetica Neue Medium"/>
                <a:cs typeface="Helvetica Neue Medium"/>
                <a:sym typeface="Helvetica Neue Medium"/>
              </a:defRPr>
            </a:pPr>
            <a:r>
              <a:t>Wireframes und Funktionalitäten</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Benutzerdefiniert</PresentationFormat>
  <Slides>19</Slides>
  <Notes>0</Notes>
  <HiddenSlides>0</HiddenSlide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21_BasicWhite</vt:lpstr>
      <vt:lpstr>Web Technologies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cp:revision>155</cp:revision>
  <dcterms:modified xsi:type="dcterms:W3CDTF">2021-05-18T13:56:01Z</dcterms:modified>
</cp:coreProperties>
</file>