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Cabin Bold" charset="1" panose="00000800000000000000"/>
      <p:regular r:id="rId34"/>
    </p:embeddedFont>
    <p:embeddedFont>
      <p:font typeface="Cabin" charset="1" panose="00000500000000000000"/>
      <p:regular r:id="rId35"/>
    </p:embeddedFont>
    <p:embeddedFont>
      <p:font typeface="Francois One" charset="1" panose="02000503040000020004"/>
      <p:regular r:id="rId36"/>
    </p:embeddedFont>
    <p:embeddedFont>
      <p:font typeface="Cabin Medium" charset="1" panose="000006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8D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5412" y="-201223"/>
            <a:ext cx="4989747" cy="10883733"/>
            <a:chOff x="0" y="0"/>
            <a:chExt cx="1314172" cy="28664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4172" cy="2866498"/>
            </a:xfrm>
            <a:custGeom>
              <a:avLst/>
              <a:gdLst/>
              <a:ahLst/>
              <a:cxnLst/>
              <a:rect r="r" b="b" t="t" l="l"/>
              <a:pathLst>
                <a:path h="2866498" w="1314172">
                  <a:moveTo>
                    <a:pt x="0" y="0"/>
                  </a:moveTo>
                  <a:lnTo>
                    <a:pt x="1314172" y="0"/>
                  </a:lnTo>
                  <a:lnTo>
                    <a:pt x="1314172" y="2866498"/>
                  </a:lnTo>
                  <a:lnTo>
                    <a:pt x="0" y="2866498"/>
                  </a:lnTo>
                  <a:close/>
                </a:path>
              </a:pathLst>
            </a:custGeom>
            <a:solidFill>
              <a:srgbClr val="243B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14172" cy="2866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01860" y="-201223"/>
            <a:ext cx="10629859" cy="10883733"/>
            <a:chOff x="0" y="0"/>
            <a:chExt cx="6168390" cy="63157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71450" y="-191770"/>
              <a:ext cx="6543040" cy="6516370"/>
            </a:xfrm>
            <a:custGeom>
              <a:avLst/>
              <a:gdLst/>
              <a:ahLst/>
              <a:cxnLst/>
              <a:rect r="r" b="b" t="t" l="l"/>
              <a:pathLst>
                <a:path h="6516370" w="6543040">
                  <a:moveTo>
                    <a:pt x="2223770" y="433070"/>
                  </a:moveTo>
                  <a:cubicBezTo>
                    <a:pt x="2489200" y="0"/>
                    <a:pt x="3600450" y="165100"/>
                    <a:pt x="4716780" y="807720"/>
                  </a:cubicBezTo>
                  <a:cubicBezTo>
                    <a:pt x="5839460" y="1454150"/>
                    <a:pt x="6543040" y="2339340"/>
                    <a:pt x="6287770" y="2783840"/>
                  </a:cubicBezTo>
                  <a:cubicBezTo>
                    <a:pt x="6088380" y="3130550"/>
                    <a:pt x="5363210" y="3107690"/>
                    <a:pt x="4519930" y="2772410"/>
                  </a:cubicBezTo>
                  <a:cubicBezTo>
                    <a:pt x="5081270" y="4159250"/>
                    <a:pt x="5160009" y="5410200"/>
                    <a:pt x="4682489" y="5618480"/>
                  </a:cubicBezTo>
                  <a:cubicBezTo>
                    <a:pt x="4624069" y="5642610"/>
                    <a:pt x="4560569" y="5652770"/>
                    <a:pt x="4498339" y="5646420"/>
                  </a:cubicBezTo>
                  <a:cubicBezTo>
                    <a:pt x="4113530" y="5673090"/>
                    <a:pt x="3516630" y="5373370"/>
                    <a:pt x="2901949" y="4851400"/>
                  </a:cubicBezTo>
                  <a:cubicBezTo>
                    <a:pt x="2927349" y="5756910"/>
                    <a:pt x="2726689" y="6428740"/>
                    <a:pt x="2358389" y="6499860"/>
                  </a:cubicBezTo>
                  <a:cubicBezTo>
                    <a:pt x="2332989" y="6504940"/>
                    <a:pt x="2307589" y="6506210"/>
                    <a:pt x="2283459" y="6506210"/>
                  </a:cubicBezTo>
                  <a:cubicBezTo>
                    <a:pt x="1926589" y="6516370"/>
                    <a:pt x="1342389" y="6111240"/>
                    <a:pt x="847089" y="5477510"/>
                  </a:cubicBezTo>
                  <a:cubicBezTo>
                    <a:pt x="245110" y="4711700"/>
                    <a:pt x="0" y="3898900"/>
                    <a:pt x="298450" y="3665220"/>
                  </a:cubicBezTo>
                  <a:cubicBezTo>
                    <a:pt x="430530" y="3562350"/>
                    <a:pt x="645160" y="3589020"/>
                    <a:pt x="895350" y="3716020"/>
                  </a:cubicBezTo>
                  <a:cubicBezTo>
                    <a:pt x="784860" y="2848610"/>
                    <a:pt x="858520" y="2099310"/>
                    <a:pt x="1078230" y="1718310"/>
                  </a:cubicBezTo>
                  <a:cubicBezTo>
                    <a:pt x="1099820" y="1657350"/>
                    <a:pt x="1136650" y="1602740"/>
                    <a:pt x="1184910" y="1558290"/>
                  </a:cubicBezTo>
                  <a:cubicBezTo>
                    <a:pt x="1221740" y="1525270"/>
                    <a:pt x="1264920" y="1499870"/>
                    <a:pt x="1310640" y="1483360"/>
                  </a:cubicBezTo>
                  <a:cubicBezTo>
                    <a:pt x="1336040" y="1471930"/>
                    <a:pt x="1362710" y="1463040"/>
                    <a:pt x="1390650" y="1457960"/>
                  </a:cubicBezTo>
                  <a:cubicBezTo>
                    <a:pt x="1418590" y="1452880"/>
                    <a:pt x="1447800" y="1450340"/>
                    <a:pt x="1475740" y="1452880"/>
                  </a:cubicBezTo>
                  <a:cubicBezTo>
                    <a:pt x="1648460" y="1445260"/>
                    <a:pt x="1860550" y="1501140"/>
                    <a:pt x="2096770" y="1610360"/>
                  </a:cubicBezTo>
                  <a:cubicBezTo>
                    <a:pt x="2021840" y="1071880"/>
                    <a:pt x="2059940" y="647700"/>
                    <a:pt x="2223770" y="433070"/>
                  </a:cubicBezTo>
                  <a:lnTo>
                    <a:pt x="2223770" y="433070"/>
                  </a:lnTo>
                  <a:close/>
                </a:path>
              </a:pathLst>
            </a:custGeom>
            <a:blipFill>
              <a:blip r:embed="rId2"/>
              <a:stretch>
                <a:fillRect l="-55979" t="0" r="-26001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92092" y="925732"/>
            <a:ext cx="788398" cy="788398"/>
          </a:xfrm>
          <a:custGeom>
            <a:avLst/>
            <a:gdLst/>
            <a:ahLst/>
            <a:cxnLst/>
            <a:rect r="r" b="b" t="t" l="l"/>
            <a:pathLst>
              <a:path h="788398" w="788398">
                <a:moveTo>
                  <a:pt x="0" y="0"/>
                </a:moveTo>
                <a:lnTo>
                  <a:pt x="788399" y="0"/>
                </a:lnTo>
                <a:lnTo>
                  <a:pt x="788399" y="788398"/>
                </a:lnTo>
                <a:lnTo>
                  <a:pt x="0" y="788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16742" y="1118011"/>
            <a:ext cx="1739261" cy="36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3"/>
              </a:lnSpc>
            </a:pPr>
            <a:r>
              <a:rPr lang="en-US" sz="2211" b="true">
                <a:solidFill>
                  <a:srgbClr val="F3EDE0"/>
                </a:solidFill>
                <a:latin typeface="Cabin Bold"/>
                <a:ea typeface="Cabin Bold"/>
                <a:cs typeface="Cabin Bold"/>
                <a:sym typeface="Cabin Bold"/>
              </a:rPr>
              <a:t>AICHAT PR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092" y="8776970"/>
            <a:ext cx="76759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3EDE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2799" b="true">
                <a:solidFill>
                  <a:srgbClr val="F3EDE0"/>
                </a:solidFill>
                <a:latin typeface="Cabin Bold"/>
                <a:ea typeface="Cabin Bold"/>
                <a:cs typeface="Cabin Bold"/>
                <a:sym typeface="Cabin Bold"/>
              </a:rPr>
              <a:t>NSTRUCTOR: PHAM HOANG HAI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92092" y="2320162"/>
            <a:ext cx="8572363" cy="5374173"/>
            <a:chOff x="0" y="0"/>
            <a:chExt cx="11429817" cy="716556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48810" y="-66675"/>
              <a:ext cx="11241254" cy="871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167">
                  <a:solidFill>
                    <a:srgbClr val="243B3B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AI COPILOT APPLICATION PROJECT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8810" y="2015989"/>
              <a:ext cx="11381007" cy="3878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84"/>
                </a:lnSpc>
              </a:pPr>
              <a:r>
                <a:rPr lang="en-US" sz="10074">
                  <a:solidFill>
                    <a:srgbClr val="F3EDE0"/>
                  </a:solidFill>
                  <a:latin typeface="Cabin"/>
                  <a:ea typeface="Cabin"/>
                  <a:cs typeface="Cabin"/>
                  <a:sym typeface="Cabin"/>
                </a:rPr>
                <a:t>SOFTWARE ENGINEERING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-203133">
              <a:off x="7488" y="6591494"/>
              <a:ext cx="5430566" cy="414081"/>
            </a:xfrm>
            <a:custGeom>
              <a:avLst/>
              <a:gdLst/>
              <a:ahLst/>
              <a:cxnLst/>
              <a:rect r="r" b="b" t="t" l="l"/>
              <a:pathLst>
                <a:path h="414081" w="5430566">
                  <a:moveTo>
                    <a:pt x="0" y="0"/>
                  </a:moveTo>
                  <a:lnTo>
                    <a:pt x="5430565" y="0"/>
                  </a:lnTo>
                  <a:lnTo>
                    <a:pt x="5430565" y="414081"/>
                  </a:lnTo>
                  <a:lnTo>
                    <a:pt x="0" y="414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7328" y="2692585"/>
            <a:ext cx="4377198" cy="1870686"/>
            <a:chOff x="0" y="0"/>
            <a:chExt cx="1152842" cy="4926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2842" cy="492691"/>
            </a:xfrm>
            <a:custGeom>
              <a:avLst/>
              <a:gdLst/>
              <a:ahLst/>
              <a:cxnLst/>
              <a:rect r="r" b="b" t="t" l="l"/>
              <a:pathLst>
                <a:path h="492691" w="1152842">
                  <a:moveTo>
                    <a:pt x="0" y="0"/>
                  </a:moveTo>
                  <a:lnTo>
                    <a:pt x="1152842" y="0"/>
                  </a:lnTo>
                  <a:lnTo>
                    <a:pt x="1152842" y="492691"/>
                  </a:lnTo>
                  <a:lnTo>
                    <a:pt x="0" y="492691"/>
                  </a:lnTo>
                  <a:close/>
                </a:path>
              </a:pathLst>
            </a:custGeom>
            <a:solidFill>
              <a:srgbClr val="C1D6C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52842" cy="540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  <a:r>
                <a:rPr lang="en-US" b="true" sz="2431" spc="-116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Nguyễn Thị Ngọc Trang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Project manager (Team leader)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BA,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Tester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9564" y="5739083"/>
            <a:ext cx="3649635" cy="1442061"/>
            <a:chOff x="0" y="0"/>
            <a:chExt cx="961221" cy="3798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1221" cy="379802"/>
            </a:xfrm>
            <a:custGeom>
              <a:avLst/>
              <a:gdLst/>
              <a:ahLst/>
              <a:cxnLst/>
              <a:rect r="r" b="b" t="t" l="l"/>
              <a:pathLst>
                <a:path h="379802" w="961221">
                  <a:moveTo>
                    <a:pt x="0" y="0"/>
                  </a:moveTo>
                  <a:lnTo>
                    <a:pt x="961221" y="0"/>
                  </a:lnTo>
                  <a:lnTo>
                    <a:pt x="961221" y="379802"/>
                  </a:lnTo>
                  <a:lnTo>
                    <a:pt x="0" y="379802"/>
                  </a:lnTo>
                  <a:close/>
                </a:path>
              </a:pathLst>
            </a:custGeom>
            <a:solidFill>
              <a:srgbClr val="C1D6C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61221" cy="427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  <a:r>
                <a:rPr lang="en-US" b="true" sz="2431" spc="-116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Phùng Tố Uyên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Tester,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60110" y="5739083"/>
            <a:ext cx="3832309" cy="1442061"/>
            <a:chOff x="0" y="0"/>
            <a:chExt cx="1009332" cy="3798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09332" cy="379802"/>
            </a:xfrm>
            <a:custGeom>
              <a:avLst/>
              <a:gdLst/>
              <a:ahLst/>
              <a:cxnLst/>
              <a:rect r="r" b="b" t="t" l="l"/>
              <a:pathLst>
                <a:path h="379802" w="1009332">
                  <a:moveTo>
                    <a:pt x="0" y="0"/>
                  </a:moveTo>
                  <a:lnTo>
                    <a:pt x="1009332" y="0"/>
                  </a:lnTo>
                  <a:lnTo>
                    <a:pt x="1009332" y="379802"/>
                  </a:lnTo>
                  <a:lnTo>
                    <a:pt x="0" y="379802"/>
                  </a:lnTo>
                  <a:close/>
                </a:path>
              </a:pathLst>
            </a:custGeom>
            <a:solidFill>
              <a:srgbClr val="C1D6C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09332" cy="427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  <a:r>
                <a:rPr lang="en-US" b="true" sz="2431" spc="-116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Trần Lê Bảo Duy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Back-end developer </a:t>
              </a:r>
            </a:p>
            <a:p>
              <a:pPr algn="ctr">
                <a:lnSpc>
                  <a:spcPts val="340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73468" y="5739083"/>
            <a:ext cx="3842315" cy="1442061"/>
            <a:chOff x="0" y="0"/>
            <a:chExt cx="1011968" cy="3798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1968" cy="379802"/>
            </a:xfrm>
            <a:custGeom>
              <a:avLst/>
              <a:gdLst/>
              <a:ahLst/>
              <a:cxnLst/>
              <a:rect r="r" b="b" t="t" l="l"/>
              <a:pathLst>
                <a:path h="379802" w="1011968">
                  <a:moveTo>
                    <a:pt x="0" y="0"/>
                  </a:moveTo>
                  <a:lnTo>
                    <a:pt x="1011968" y="0"/>
                  </a:lnTo>
                  <a:lnTo>
                    <a:pt x="1011968" y="379802"/>
                  </a:lnTo>
                  <a:lnTo>
                    <a:pt x="0" y="379802"/>
                  </a:lnTo>
                  <a:close/>
                </a:path>
              </a:pathLst>
            </a:custGeom>
            <a:solidFill>
              <a:srgbClr val="C1D6C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11968" cy="427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  <a:r>
                <a:rPr lang="en-US" b="true" sz="2431" spc="-116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Vũ Thanh Việt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Front-end developer,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UI/UX designer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865757" y="5739083"/>
            <a:ext cx="3832309" cy="1442061"/>
            <a:chOff x="0" y="0"/>
            <a:chExt cx="1009332" cy="3798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09332" cy="379802"/>
            </a:xfrm>
            <a:custGeom>
              <a:avLst/>
              <a:gdLst/>
              <a:ahLst/>
              <a:cxnLst/>
              <a:rect r="r" b="b" t="t" l="l"/>
              <a:pathLst>
                <a:path h="379802" w="1009332">
                  <a:moveTo>
                    <a:pt x="0" y="0"/>
                  </a:moveTo>
                  <a:lnTo>
                    <a:pt x="1009332" y="0"/>
                  </a:lnTo>
                  <a:lnTo>
                    <a:pt x="1009332" y="379802"/>
                  </a:lnTo>
                  <a:lnTo>
                    <a:pt x="0" y="379802"/>
                  </a:lnTo>
                  <a:close/>
                </a:path>
              </a:pathLst>
            </a:custGeom>
            <a:solidFill>
              <a:srgbClr val="C1D6C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009332" cy="427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  <a:r>
                <a:rPr lang="en-US" b="true" sz="2431" spc="-116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Nguyễn Cát Huy </a:t>
              </a:r>
            </a:p>
            <a:p>
              <a:pPr algn="ctr">
                <a:lnSpc>
                  <a:spcPts val="3404"/>
                </a:lnSpc>
              </a:pPr>
              <a:r>
                <a:rPr lang="en-US" sz="2431" spc="-11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Front-end developer</a:t>
              </a:r>
            </a:p>
            <a:p>
              <a:pPr algn="ctr">
                <a:lnSpc>
                  <a:spcPts val="3404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6757214" y="5143500"/>
            <a:ext cx="0" cy="595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11413658" y="5144317"/>
            <a:ext cx="25566" cy="595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5737312" y="5145134"/>
            <a:ext cx="25566" cy="595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2249944" y="5149551"/>
            <a:ext cx="4438" cy="5895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2249944" y="5115721"/>
            <a:ext cx="13531967" cy="67660"/>
          </a:xfrm>
          <a:custGeom>
            <a:avLst/>
            <a:gdLst/>
            <a:ahLst/>
            <a:cxnLst/>
            <a:rect r="r" b="b" t="t" l="l"/>
            <a:pathLst>
              <a:path h="67660" w="13531967">
                <a:moveTo>
                  <a:pt x="0" y="0"/>
                </a:moveTo>
                <a:lnTo>
                  <a:pt x="13531967" y="0"/>
                </a:lnTo>
                <a:lnTo>
                  <a:pt x="13531967" y="67660"/>
                </a:lnTo>
                <a:lnTo>
                  <a:pt x="0" y="67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TEAM STRUCTURE</a:t>
            </a:r>
          </a:p>
        </p:txBody>
      </p:sp>
      <p:sp>
        <p:nvSpPr>
          <p:cNvPr name="AutoShape 27" id="27"/>
          <p:cNvSpPr/>
          <p:nvPr/>
        </p:nvSpPr>
        <p:spPr>
          <a:xfrm flipH="true">
            <a:off x="9015927" y="4563271"/>
            <a:ext cx="0" cy="6201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128489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52495" y="1568841"/>
            <a:ext cx="9707826" cy="8131358"/>
          </a:xfrm>
          <a:custGeom>
            <a:avLst/>
            <a:gdLst/>
            <a:ahLst/>
            <a:cxnLst/>
            <a:rect r="r" b="b" t="t" l="l"/>
            <a:pathLst>
              <a:path h="8131358" w="9707826">
                <a:moveTo>
                  <a:pt x="0" y="0"/>
                </a:moveTo>
                <a:lnTo>
                  <a:pt x="9707826" y="0"/>
                </a:lnTo>
                <a:lnTo>
                  <a:pt x="9707826" y="8131358"/>
                </a:lnTo>
                <a:lnTo>
                  <a:pt x="0" y="81313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49" t="-1574" r="-1139" b="-122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17159"/>
            <a:ext cx="9383472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RESPONSIBILITY OF TEAM MEMBERS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3698159"/>
            <a:ext cx="11474777" cy="23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III. SOFTWARE REQUIREMENTS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32620" y="4644413"/>
            <a:ext cx="705425" cy="1669646"/>
          </a:xfrm>
          <a:custGeom>
            <a:avLst/>
            <a:gdLst/>
            <a:ahLst/>
            <a:cxnLst/>
            <a:rect r="r" b="b" t="t" l="l"/>
            <a:pathLst>
              <a:path h="1669646" w="705425">
                <a:moveTo>
                  <a:pt x="0" y="0"/>
                </a:moveTo>
                <a:lnTo>
                  <a:pt x="705425" y="0"/>
                </a:lnTo>
                <a:lnTo>
                  <a:pt x="705425" y="1669646"/>
                </a:lnTo>
                <a:lnTo>
                  <a:pt x="0" y="166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USE-CASE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71763" y="2621373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Disable existance AI 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71763" y="7605749"/>
            <a:ext cx="342362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Edit Q&amp;A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71763" y="3867073"/>
            <a:ext cx="506866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advertisement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71763" y="5113561"/>
            <a:ext cx="434484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View crash/error report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1763" y="6360049"/>
            <a:ext cx="592408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Enable existance AI Bot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2638045" y="3276523"/>
            <a:ext cx="2838908" cy="22027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2638045" y="4232748"/>
            <a:ext cx="3233718" cy="12464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2638045" y="5479236"/>
            <a:ext cx="2991308" cy="9570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638045" y="5479236"/>
            <a:ext cx="32337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2638045" y="5479236"/>
            <a:ext cx="3233718" cy="24921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527713" y="6632329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ADMIN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18858" y="4034409"/>
            <a:ext cx="705425" cy="1669646"/>
          </a:xfrm>
          <a:custGeom>
            <a:avLst/>
            <a:gdLst/>
            <a:ahLst/>
            <a:cxnLst/>
            <a:rect r="r" b="b" t="t" l="l"/>
            <a:pathLst>
              <a:path h="1669646" w="705425">
                <a:moveTo>
                  <a:pt x="0" y="0"/>
                </a:moveTo>
                <a:lnTo>
                  <a:pt x="705425" y="0"/>
                </a:lnTo>
                <a:lnTo>
                  <a:pt x="705425" y="1669645"/>
                </a:lnTo>
                <a:lnTo>
                  <a:pt x="0" y="1669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USE-CASE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3093" y="2222795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2408" y="6643423"/>
            <a:ext cx="342362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Upgrade plan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84328" y="3182960"/>
            <a:ext cx="506866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78423" y="4916086"/>
            <a:ext cx="2618564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AI Bot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34943" y="5755942"/>
            <a:ext cx="592408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Preview AI Bot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8224283" y="2588471"/>
            <a:ext cx="2098810" cy="22807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8224283" y="3548635"/>
            <a:ext cx="2460045" cy="13205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8224283" y="4869232"/>
            <a:ext cx="3110660" cy="12523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224283" y="4869232"/>
            <a:ext cx="3454140" cy="4125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224283" y="4869232"/>
            <a:ext cx="2658125" cy="21398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6792692" y="5893022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 b="true">
                <a:solidFill>
                  <a:srgbClr val="1C1A10"/>
                </a:solidFill>
                <a:latin typeface="Cabin Bold"/>
                <a:ea typeface="Cabin Bold"/>
                <a:cs typeface="Cabin Bold"/>
                <a:sym typeface="Cabin Bold"/>
              </a:rPr>
              <a:t>B2C CLIENTS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97251" y="7603373"/>
            <a:ext cx="342362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up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75548" y="8001245"/>
            <a:ext cx="416059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Upload image for chat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10310" y="2003756"/>
            <a:ext cx="218691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Take photo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9313" y="2902700"/>
            <a:ext cx="5656832" cy="133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Communicate with created AI Bot via Chat widget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95914" y="4337136"/>
            <a:ext cx="2739623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Capture image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9016" y="5205561"/>
            <a:ext cx="4029674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Change personal info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95914" y="6182498"/>
            <a:ext cx="263050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Create AI Bot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95914" y="7047198"/>
            <a:ext cx="324094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Chat with image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92410" y="1250764"/>
            <a:ext cx="2700074" cy="64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spc="-18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AI Bot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1774" y="1279208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Token Count to unlimited</a:t>
            </a:r>
          </a:p>
        </p:txBody>
      </p:sp>
      <p:sp>
        <p:nvSpPr>
          <p:cNvPr name="AutoShape 29" id="29"/>
          <p:cNvSpPr/>
          <p:nvPr/>
        </p:nvSpPr>
        <p:spPr>
          <a:xfrm flipV="true">
            <a:off x="8224283" y="1644883"/>
            <a:ext cx="1157491" cy="32243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8224283" y="1612082"/>
            <a:ext cx="268202" cy="32571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4935538" y="4702811"/>
            <a:ext cx="2583320" cy="1664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6597220" y="2369431"/>
            <a:ext cx="921637" cy="24998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5936145" y="3606513"/>
            <a:ext cx="1582712" cy="12627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4568690" y="4869232"/>
            <a:ext cx="2950168" cy="7020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4826420" y="4869232"/>
            <a:ext cx="2692438" cy="1678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>
            <a:off x="5436860" y="4869232"/>
            <a:ext cx="2081998" cy="25436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>
            <a:off x="5936145" y="4869232"/>
            <a:ext cx="1582712" cy="3497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8224283" y="4869232"/>
            <a:ext cx="2272968" cy="30998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14296987" y="4413336"/>
            <a:ext cx="1930098" cy="86842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40" id="40"/>
          <p:cNvSpPr txBox="true"/>
          <p:nvPr/>
        </p:nvSpPr>
        <p:spPr>
          <a:xfrm rot="0">
            <a:off x="14973090" y="3664192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AI Bot</a:t>
            </a:r>
          </a:p>
        </p:txBody>
      </p:sp>
      <p:sp>
        <p:nvSpPr>
          <p:cNvPr name="AutoShape 41" id="41"/>
          <p:cNvSpPr/>
          <p:nvPr/>
        </p:nvSpPr>
        <p:spPr>
          <a:xfrm flipV="true">
            <a:off x="8224283" y="4029867"/>
            <a:ext cx="6748808" cy="8393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13920873" y="4337278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&lt;&lt;include&gt;&gt;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1092" y="4547988"/>
            <a:ext cx="705425" cy="1669646"/>
          </a:xfrm>
          <a:custGeom>
            <a:avLst/>
            <a:gdLst/>
            <a:ahLst/>
            <a:cxnLst/>
            <a:rect r="r" b="b" t="t" l="l"/>
            <a:pathLst>
              <a:path h="1669646" w="705425">
                <a:moveTo>
                  <a:pt x="0" y="0"/>
                </a:moveTo>
                <a:lnTo>
                  <a:pt x="705425" y="0"/>
                </a:lnTo>
                <a:lnTo>
                  <a:pt x="705425" y="1669646"/>
                </a:lnTo>
                <a:lnTo>
                  <a:pt x="0" y="166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USE-CASE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7312" y="3179056"/>
            <a:ext cx="406620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knowledge  data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426517" y="3544731"/>
            <a:ext cx="1240794" cy="18380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512367" y="1923830"/>
            <a:ext cx="362893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knowledge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426517" y="2289506"/>
            <a:ext cx="1085850" cy="3093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6141298" y="2230221"/>
            <a:ext cx="3698765" cy="5928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9840063" y="1864545"/>
            <a:ext cx="342265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knowledge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6596" y="2653046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URL 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6733513" y="2230221"/>
            <a:ext cx="3106550" cy="131451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>
            <a:off x="6733513" y="3018721"/>
            <a:ext cx="4053082" cy="52601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0786596" y="3231996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Google Drive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6596" y="3759595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Slack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6596" y="4287002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File</a:t>
            </a:r>
          </a:p>
        </p:txBody>
      </p:sp>
      <p:sp>
        <p:nvSpPr>
          <p:cNvPr name="AutoShape 20" id="20"/>
          <p:cNvSpPr/>
          <p:nvPr/>
        </p:nvSpPr>
        <p:spPr>
          <a:xfrm flipH="true" flipV="true">
            <a:off x="6733513" y="3544731"/>
            <a:ext cx="4053082" cy="5294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6733513" y="3544731"/>
            <a:ext cx="4053082" cy="58053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6733513" y="3544731"/>
            <a:ext cx="4053082" cy="110794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3107729" y="5067300"/>
            <a:ext cx="492303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prompt for AI Bot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426517" y="5382811"/>
            <a:ext cx="1681212" cy="501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8030760" y="5382811"/>
            <a:ext cx="2444818" cy="5016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0475578" y="5017136"/>
            <a:ext cx="503281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Create new private prompt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24528" y="5815161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new private prompt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31631" y="6925963"/>
            <a:ext cx="445877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Use prompt from library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0907" y="7811735"/>
            <a:ext cx="482297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Filter prompt by category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87503" y="9165674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private prompt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81207" y="8830611"/>
            <a:ext cx="301507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View favorite list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93020" y="9165674"/>
            <a:ext cx="427548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prompt to favorite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63283" y="6693324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puplic prompt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487503" y="7567549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private prompt</a:t>
            </a:r>
          </a:p>
        </p:txBody>
      </p:sp>
      <p:sp>
        <p:nvSpPr>
          <p:cNvPr name="AutoShape 35" id="35"/>
          <p:cNvSpPr/>
          <p:nvPr/>
        </p:nvSpPr>
        <p:spPr>
          <a:xfrm flipH="true" flipV="true">
            <a:off x="8030760" y="5432975"/>
            <a:ext cx="3093768" cy="74786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V="true">
            <a:off x="4890409" y="5432975"/>
            <a:ext cx="3140351" cy="185866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8030760" y="5432975"/>
            <a:ext cx="4456743" cy="409837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8030760" y="5432975"/>
            <a:ext cx="0" cy="380889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V="true">
            <a:off x="5196283" y="5432975"/>
            <a:ext cx="2834477" cy="376331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 flipV="true">
            <a:off x="10168500" y="9531349"/>
            <a:ext cx="231900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H="true" flipV="true">
            <a:off x="8030760" y="5432975"/>
            <a:ext cx="3932523" cy="162602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>
            <a:off x="10168500" y="7058999"/>
            <a:ext cx="1794783" cy="247235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5135512" y="8222699"/>
            <a:ext cx="0" cy="101917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 flipV="true">
            <a:off x="8030760" y="5432975"/>
            <a:ext cx="4456743" cy="250024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V="true">
            <a:off x="4973883" y="5432975"/>
            <a:ext cx="3056877" cy="274443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46" id="46"/>
          <p:cNvSpPr txBox="true"/>
          <p:nvPr/>
        </p:nvSpPr>
        <p:spPr>
          <a:xfrm rot="0">
            <a:off x="6659815" y="1631737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7" id="47"/>
          <p:cNvSpPr txBox="true"/>
          <p:nvPr/>
        </p:nvSpPr>
        <p:spPr>
          <a:xfrm rot="-1374670">
            <a:off x="7019030" y="2387593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8" id="48"/>
          <p:cNvSpPr txBox="true"/>
          <p:nvPr/>
        </p:nvSpPr>
        <p:spPr>
          <a:xfrm rot="-548451">
            <a:off x="8782550" y="2612462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144000" y="3065717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0" id="50"/>
          <p:cNvSpPr txBox="true"/>
          <p:nvPr/>
        </p:nvSpPr>
        <p:spPr>
          <a:xfrm rot="355013">
            <a:off x="9119720" y="353506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1" id="51"/>
          <p:cNvSpPr txBox="true"/>
          <p:nvPr/>
        </p:nvSpPr>
        <p:spPr>
          <a:xfrm rot="967809">
            <a:off x="9176471" y="3986926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2" id="52"/>
          <p:cNvSpPr txBox="true"/>
          <p:nvPr/>
        </p:nvSpPr>
        <p:spPr>
          <a:xfrm rot="-68678">
            <a:off x="8463156" y="4829891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3" id="53"/>
          <p:cNvSpPr txBox="true"/>
          <p:nvPr/>
        </p:nvSpPr>
        <p:spPr>
          <a:xfrm rot="-68678">
            <a:off x="4894180" y="5845666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407167" y="763390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569245" y="7401270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543572" y="647020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383068" y="9470474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520477" y="8431754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423361" y="7162328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249960" y="5461546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511602" y="6304128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41242" y="6244223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 b="true">
                <a:solidFill>
                  <a:srgbClr val="1C1A10"/>
                </a:solidFill>
                <a:latin typeface="Cabin Bold"/>
                <a:ea typeface="Cabin Bold"/>
                <a:cs typeface="Cabin Bold"/>
                <a:sym typeface="Cabin Bold"/>
              </a:rPr>
              <a:t>B2C CLIENTS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5364112" y="8400210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18858" y="4034409"/>
            <a:ext cx="705425" cy="1669646"/>
          </a:xfrm>
          <a:custGeom>
            <a:avLst/>
            <a:gdLst/>
            <a:ahLst/>
            <a:cxnLst/>
            <a:rect r="r" b="b" t="t" l="l"/>
            <a:pathLst>
              <a:path h="1669646" w="705425">
                <a:moveTo>
                  <a:pt x="0" y="0"/>
                </a:moveTo>
                <a:lnTo>
                  <a:pt x="705425" y="0"/>
                </a:lnTo>
                <a:lnTo>
                  <a:pt x="705425" y="1669645"/>
                </a:lnTo>
                <a:lnTo>
                  <a:pt x="0" y="1669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USE-CASE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4429" y="8496761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52900" y="6471973"/>
            <a:ext cx="342362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Upgrade plan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42190" y="3473164"/>
            <a:ext cx="506866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5429" y="4831090"/>
            <a:ext cx="2618564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AI Bot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95555" y="5694029"/>
            <a:ext cx="592408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Preview AI Bot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224283" y="4869232"/>
            <a:ext cx="1300147" cy="39932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8224283" y="3838839"/>
            <a:ext cx="4317907" cy="10303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8224283" y="4869232"/>
            <a:ext cx="3571272" cy="11904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224283" y="4869232"/>
            <a:ext cx="3831146" cy="3275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224283" y="4869232"/>
            <a:ext cx="3428617" cy="19684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6792692" y="5893022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 b="true">
                <a:solidFill>
                  <a:srgbClr val="1C1A10"/>
                </a:solidFill>
                <a:latin typeface="Cabin Bold"/>
                <a:ea typeface="Cabin Bold"/>
                <a:cs typeface="Cabin Bold"/>
                <a:sym typeface="Cabin Bold"/>
              </a:rPr>
              <a:t>B2B CLIENTS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43058" y="7897407"/>
            <a:ext cx="342362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Sign up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75548" y="8001245"/>
            <a:ext cx="416059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Upload image for chat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10310" y="2003756"/>
            <a:ext cx="218691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Take photo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9313" y="2902700"/>
            <a:ext cx="5656832" cy="133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Communicate with created AI Bot via Chat widget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95914" y="4337136"/>
            <a:ext cx="2739623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Capture image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9016" y="5205561"/>
            <a:ext cx="4029674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Change personal info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95914" y="6182498"/>
            <a:ext cx="263050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Create AI Bot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95914" y="7047198"/>
            <a:ext cx="324094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Chat with image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92410" y="1250764"/>
            <a:ext cx="2700074" cy="64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spc="-18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AI Bot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1774" y="1279208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Token Count to unlimited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75234" y="2327570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Remove employee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34943" y="7336673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Usage staticstic</a:t>
            </a:r>
          </a:p>
        </p:txBody>
      </p:sp>
      <p:sp>
        <p:nvSpPr>
          <p:cNvPr name="AutoShape 31" id="31"/>
          <p:cNvSpPr/>
          <p:nvPr/>
        </p:nvSpPr>
        <p:spPr>
          <a:xfrm>
            <a:off x="8224283" y="4869232"/>
            <a:ext cx="3110660" cy="28331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8224283" y="2693246"/>
            <a:ext cx="1350951" cy="21759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2997889" y="2693246"/>
            <a:ext cx="1255145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V="true">
            <a:off x="8224283" y="1644883"/>
            <a:ext cx="1157491" cy="32243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8224283" y="1612082"/>
            <a:ext cx="268202" cy="32571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4935538" y="4702811"/>
            <a:ext cx="2583320" cy="1664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6597220" y="2369431"/>
            <a:ext cx="921637" cy="24998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5936145" y="3606513"/>
            <a:ext cx="1582712" cy="12627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4568690" y="4869232"/>
            <a:ext cx="2950168" cy="7020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4826420" y="4869232"/>
            <a:ext cx="2692438" cy="1678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H="true">
            <a:off x="5436860" y="4869232"/>
            <a:ext cx="2081998" cy="25436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5936145" y="4869232"/>
            <a:ext cx="1582712" cy="3497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8224283" y="4869232"/>
            <a:ext cx="2418776" cy="33938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V="true">
            <a:off x="14673993" y="4417790"/>
            <a:ext cx="1243569" cy="77897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45" id="45"/>
          <p:cNvSpPr txBox="true"/>
          <p:nvPr/>
        </p:nvSpPr>
        <p:spPr>
          <a:xfrm rot="0">
            <a:off x="14253034" y="2327570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employee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391430" y="8580195"/>
            <a:ext cx="296028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employee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757599" y="3848892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AI Bot</a:t>
            </a:r>
          </a:p>
        </p:txBody>
      </p:sp>
      <p:sp>
        <p:nvSpPr>
          <p:cNvPr name="AutoShape 48" id="48"/>
          <p:cNvSpPr/>
          <p:nvPr/>
        </p:nvSpPr>
        <p:spPr>
          <a:xfrm flipV="true">
            <a:off x="8224283" y="4214568"/>
            <a:ext cx="6533316" cy="6546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flipH="true">
            <a:off x="7871570" y="5704054"/>
            <a:ext cx="0" cy="29523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flipV="true">
            <a:off x="8224283" y="2693246"/>
            <a:ext cx="6028751" cy="21759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12972087" y="2126952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&lt;&lt;include&gt;&gt;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174868" y="4692971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&lt;&lt;include&gt;&gt;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1092" y="4547988"/>
            <a:ext cx="705425" cy="1669646"/>
          </a:xfrm>
          <a:custGeom>
            <a:avLst/>
            <a:gdLst/>
            <a:ahLst/>
            <a:cxnLst/>
            <a:rect r="r" b="b" t="t" l="l"/>
            <a:pathLst>
              <a:path h="1669646" w="705425">
                <a:moveTo>
                  <a:pt x="0" y="0"/>
                </a:moveTo>
                <a:lnTo>
                  <a:pt x="705425" y="0"/>
                </a:lnTo>
                <a:lnTo>
                  <a:pt x="705425" y="1669646"/>
                </a:lnTo>
                <a:lnTo>
                  <a:pt x="0" y="166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USE-CASE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0392" y="3402500"/>
            <a:ext cx="4066202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knowledge  data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426517" y="3768175"/>
            <a:ext cx="1323875" cy="16146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512367" y="1923830"/>
            <a:ext cx="362893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knowledge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426517" y="2289506"/>
            <a:ext cx="1085850" cy="3093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6141298" y="2230221"/>
            <a:ext cx="3698765" cy="5928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9840063" y="1864545"/>
            <a:ext cx="3422655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knowledge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6596" y="2653046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URL 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6816594" y="2230221"/>
            <a:ext cx="3023469" cy="153795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>
            <a:off x="6816594" y="3018721"/>
            <a:ext cx="3970002" cy="74945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0786596" y="3231996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Google Drive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6596" y="3759595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Slack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6596" y="4287002"/>
            <a:ext cx="684531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 data from File</a:t>
            </a:r>
          </a:p>
        </p:txBody>
      </p:sp>
      <p:sp>
        <p:nvSpPr>
          <p:cNvPr name="AutoShape 20" id="20"/>
          <p:cNvSpPr/>
          <p:nvPr/>
        </p:nvSpPr>
        <p:spPr>
          <a:xfrm flipH="true">
            <a:off x="6816594" y="3597671"/>
            <a:ext cx="3970002" cy="17050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6816594" y="3768175"/>
            <a:ext cx="3970002" cy="35709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6816594" y="3768175"/>
            <a:ext cx="3970002" cy="88450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3107729" y="5067300"/>
            <a:ext cx="492303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prompt for AI Bot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426517" y="5382811"/>
            <a:ext cx="1681212" cy="501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8030760" y="5382811"/>
            <a:ext cx="2444818" cy="5016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0475578" y="5017136"/>
            <a:ext cx="503281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Create new private prompt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24528" y="5815161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Update new private prompt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31631" y="6925963"/>
            <a:ext cx="445877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Use prompt from library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0907" y="7811735"/>
            <a:ext cx="482297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Filter prompt by category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87503" y="9165674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private prompt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81207" y="8830611"/>
            <a:ext cx="3015076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View favorite list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93020" y="9165674"/>
            <a:ext cx="4275480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Add prompt to favorite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63283" y="6693324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Search puplic prompt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487503" y="7567549"/>
            <a:ext cx="5296017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Delete private prompt</a:t>
            </a:r>
          </a:p>
        </p:txBody>
      </p:sp>
      <p:sp>
        <p:nvSpPr>
          <p:cNvPr name="AutoShape 35" id="35"/>
          <p:cNvSpPr/>
          <p:nvPr/>
        </p:nvSpPr>
        <p:spPr>
          <a:xfrm flipH="true" flipV="true">
            <a:off x="8030760" y="5432975"/>
            <a:ext cx="3093768" cy="74786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V="true">
            <a:off x="4890409" y="5432975"/>
            <a:ext cx="3140351" cy="185866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8030760" y="5432975"/>
            <a:ext cx="4456743" cy="409837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8030760" y="5432975"/>
            <a:ext cx="0" cy="380889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V="true">
            <a:off x="5196283" y="5432975"/>
            <a:ext cx="2834477" cy="376331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 flipV="true">
            <a:off x="10168500" y="9531349"/>
            <a:ext cx="231900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H="true" flipV="true">
            <a:off x="8030760" y="5432975"/>
            <a:ext cx="3932523" cy="162602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>
            <a:off x="10168500" y="7058999"/>
            <a:ext cx="1794783" cy="247235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5135512" y="8222699"/>
            <a:ext cx="0" cy="101917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 flipV="true">
            <a:off x="8030760" y="5432975"/>
            <a:ext cx="4456743" cy="250024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V="true">
            <a:off x="4973883" y="5432975"/>
            <a:ext cx="3056877" cy="274443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46" id="46"/>
          <p:cNvSpPr txBox="true"/>
          <p:nvPr/>
        </p:nvSpPr>
        <p:spPr>
          <a:xfrm rot="0">
            <a:off x="6659815" y="1631737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7" id="47"/>
          <p:cNvSpPr txBox="true"/>
          <p:nvPr/>
        </p:nvSpPr>
        <p:spPr>
          <a:xfrm rot="-1591229">
            <a:off x="7103320" y="2445307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8" id="48"/>
          <p:cNvSpPr txBox="true"/>
          <p:nvPr/>
        </p:nvSpPr>
        <p:spPr>
          <a:xfrm rot="-548451">
            <a:off x="8782550" y="2612462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144000" y="3065717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0" id="50"/>
          <p:cNvSpPr txBox="true"/>
          <p:nvPr/>
        </p:nvSpPr>
        <p:spPr>
          <a:xfrm rot="355013">
            <a:off x="9119720" y="353506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1" id="51"/>
          <p:cNvSpPr txBox="true"/>
          <p:nvPr/>
        </p:nvSpPr>
        <p:spPr>
          <a:xfrm rot="967809">
            <a:off x="9176471" y="3986926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2" id="52"/>
          <p:cNvSpPr txBox="true"/>
          <p:nvPr/>
        </p:nvSpPr>
        <p:spPr>
          <a:xfrm rot="-68678">
            <a:off x="8463156" y="4829891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3" id="53"/>
          <p:cNvSpPr txBox="true"/>
          <p:nvPr/>
        </p:nvSpPr>
        <p:spPr>
          <a:xfrm rot="-68678">
            <a:off x="5001110" y="5830360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407167" y="763390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569245" y="7401270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543572" y="647020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383068" y="9470474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520477" y="8431754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423361" y="7162328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330851" y="5349882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511602" y="6180303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41242" y="6244223"/>
            <a:ext cx="4542251" cy="65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  <a:r>
              <a:rPr lang="en-US" sz="3831" spc="-183" b="true">
                <a:solidFill>
                  <a:srgbClr val="1C1A10"/>
                </a:solidFill>
                <a:latin typeface="Cabin Bold"/>
                <a:ea typeface="Cabin Bold"/>
                <a:cs typeface="Cabin Bold"/>
                <a:sym typeface="Cabin Bold"/>
              </a:rPr>
              <a:t>B2B CLIENTS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5368327" y="8451299"/>
            <a:ext cx="2104435" cy="53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spc="-14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&lt;&lt;extend&gt;&gt;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919845" y="-146355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89017" y="2725015"/>
            <a:ext cx="977729" cy="1007357"/>
          </a:xfrm>
          <a:custGeom>
            <a:avLst/>
            <a:gdLst/>
            <a:ahLst/>
            <a:cxnLst/>
            <a:rect r="r" b="b" t="t" l="l"/>
            <a:pathLst>
              <a:path h="1007357" w="977729">
                <a:moveTo>
                  <a:pt x="0" y="0"/>
                </a:moveTo>
                <a:lnTo>
                  <a:pt x="977728" y="0"/>
                </a:lnTo>
                <a:lnTo>
                  <a:pt x="977728" y="1007356"/>
                </a:lnTo>
                <a:lnTo>
                  <a:pt x="0" y="1007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1088" t="-168481" r="-61997" b="-84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10421" y="2649772"/>
            <a:ext cx="1083991" cy="1207609"/>
          </a:xfrm>
          <a:custGeom>
            <a:avLst/>
            <a:gdLst/>
            <a:ahLst/>
            <a:cxnLst/>
            <a:rect r="r" b="b" t="t" l="l"/>
            <a:pathLst>
              <a:path h="1207609" w="1083991">
                <a:moveTo>
                  <a:pt x="0" y="0"/>
                </a:moveTo>
                <a:lnTo>
                  <a:pt x="1083991" y="0"/>
                </a:lnTo>
                <a:lnTo>
                  <a:pt x="1083991" y="1207609"/>
                </a:lnTo>
                <a:lnTo>
                  <a:pt x="0" y="1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0929" r="-180951" b="-9929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6619" y="2636605"/>
            <a:ext cx="940848" cy="1048141"/>
          </a:xfrm>
          <a:custGeom>
            <a:avLst/>
            <a:gdLst/>
            <a:ahLst/>
            <a:cxnLst/>
            <a:rect r="r" b="b" t="t" l="l"/>
            <a:pathLst>
              <a:path h="1048141" w="940848">
                <a:moveTo>
                  <a:pt x="0" y="0"/>
                </a:moveTo>
                <a:lnTo>
                  <a:pt x="940848" y="0"/>
                </a:lnTo>
                <a:lnTo>
                  <a:pt x="940848" y="1048141"/>
                </a:lnTo>
                <a:lnTo>
                  <a:pt x="0" y="1048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0894" y="6558828"/>
            <a:ext cx="944054" cy="1051713"/>
          </a:xfrm>
          <a:custGeom>
            <a:avLst/>
            <a:gdLst/>
            <a:ahLst/>
            <a:cxnLst/>
            <a:rect r="r" b="b" t="t" l="l"/>
            <a:pathLst>
              <a:path h="1051713" w="944054">
                <a:moveTo>
                  <a:pt x="0" y="0"/>
                </a:moveTo>
                <a:lnTo>
                  <a:pt x="944054" y="0"/>
                </a:lnTo>
                <a:lnTo>
                  <a:pt x="944054" y="1051713"/>
                </a:lnTo>
                <a:lnTo>
                  <a:pt x="0" y="105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03676" y="6550282"/>
            <a:ext cx="944054" cy="1051713"/>
          </a:xfrm>
          <a:custGeom>
            <a:avLst/>
            <a:gdLst/>
            <a:ahLst/>
            <a:cxnLst/>
            <a:rect r="r" b="b" t="t" l="l"/>
            <a:pathLst>
              <a:path h="1051713" w="944054">
                <a:moveTo>
                  <a:pt x="0" y="0"/>
                </a:moveTo>
                <a:lnTo>
                  <a:pt x="944054" y="0"/>
                </a:lnTo>
                <a:lnTo>
                  <a:pt x="944054" y="1051713"/>
                </a:lnTo>
                <a:lnTo>
                  <a:pt x="0" y="105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0401" y="2716447"/>
            <a:ext cx="4851761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Standards and Platform Requirements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469312" y="2687872"/>
            <a:ext cx="3423622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Performance Requirements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206727" y="3517933"/>
            <a:ext cx="4821444" cy="297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Load operations within 2 seconds for most users.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Support at least 100 concurrent users during peak hours.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Execute queries within 500 milliseconds.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927002" y="2745022"/>
            <a:ext cx="3114606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Robustness and Fault Tolerance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98021" y="3577390"/>
            <a:ext cx="4247463" cy="169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Browsers: Latest stable versions of web browsers.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Mobile Platforms: iOS, Android.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927002" y="3605965"/>
            <a:ext cx="5924115" cy="254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Fault Tolerance: Implement automatic failover and backup. 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Error Recovery: Recover from errors and provide clear instructions. 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Data Backup: Regular user data backups to prevent loss.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5421" y="6588382"/>
            <a:ext cx="312521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Usability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NON-FUNCTIONAL REQUIREMENTS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3546" y="7053679"/>
            <a:ext cx="8716780" cy="254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Navigation: Ensure that all features  are intuitive and easy to use.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Responsiveness: Test the layout and interface responsiveness across different devices (laptops, tablets, and mobile screens).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User Experience: Verify a seamless and user-friendly experience while interacting with the AI for various tasks.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847730" y="6742764"/>
            <a:ext cx="31252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Scalability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47730" y="7166630"/>
            <a:ext cx="6641439" cy="84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Ensure the system can scale with user base and data load.</a:t>
            </a:r>
          </a:p>
          <a:p>
            <a:pPr algn="l">
              <a:lnSpc>
                <a:spcPts val="3404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3698159"/>
            <a:ext cx="9237519" cy="23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IV. ANALYSIS AND DESIGN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315">
            <a:off x="7184228" y="6370126"/>
            <a:ext cx="2935697" cy="918073"/>
          </a:xfrm>
          <a:custGeom>
            <a:avLst/>
            <a:gdLst/>
            <a:ahLst/>
            <a:cxnLst/>
            <a:rect r="r" b="b" t="t" l="l"/>
            <a:pathLst>
              <a:path h="918073" w="2935697">
                <a:moveTo>
                  <a:pt x="0" y="0"/>
                </a:moveTo>
                <a:lnTo>
                  <a:pt x="2935698" y="0"/>
                </a:lnTo>
                <a:lnTo>
                  <a:pt x="2935698" y="918073"/>
                </a:lnTo>
                <a:lnTo>
                  <a:pt x="0" y="918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77536" y="8703707"/>
            <a:ext cx="2202061" cy="388363"/>
          </a:xfrm>
          <a:custGeom>
            <a:avLst/>
            <a:gdLst/>
            <a:ahLst/>
            <a:cxnLst/>
            <a:rect r="r" b="b" t="t" l="l"/>
            <a:pathLst>
              <a:path h="388363" w="2202061">
                <a:moveTo>
                  <a:pt x="0" y="0"/>
                </a:moveTo>
                <a:lnTo>
                  <a:pt x="2202060" y="0"/>
                </a:lnTo>
                <a:lnTo>
                  <a:pt x="2202060" y="388363"/>
                </a:lnTo>
                <a:lnTo>
                  <a:pt x="0" y="388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45760" y="1028700"/>
            <a:ext cx="1413540" cy="644927"/>
          </a:xfrm>
          <a:custGeom>
            <a:avLst/>
            <a:gdLst/>
            <a:ahLst/>
            <a:cxnLst/>
            <a:rect r="r" b="b" t="t" l="l"/>
            <a:pathLst>
              <a:path h="644927" w="1413540">
                <a:moveTo>
                  <a:pt x="0" y="0"/>
                </a:moveTo>
                <a:lnTo>
                  <a:pt x="1413540" y="0"/>
                </a:lnTo>
                <a:lnTo>
                  <a:pt x="1413540" y="644927"/>
                </a:lnTo>
                <a:lnTo>
                  <a:pt x="0" y="644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878904" y="1543443"/>
            <a:ext cx="1888551" cy="144002"/>
          </a:xfrm>
          <a:custGeom>
            <a:avLst/>
            <a:gdLst/>
            <a:ahLst/>
            <a:cxnLst/>
            <a:rect r="r" b="b" t="t" l="l"/>
            <a:pathLst>
              <a:path h="144002" w="1888551">
                <a:moveTo>
                  <a:pt x="0" y="0"/>
                </a:moveTo>
                <a:lnTo>
                  <a:pt x="1888551" y="0"/>
                </a:lnTo>
                <a:lnTo>
                  <a:pt x="1888551" y="144002"/>
                </a:lnTo>
                <a:lnTo>
                  <a:pt x="0" y="144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92774" y="2851551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22127421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51" y="3793697"/>
            <a:ext cx="626252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NGUYỄN CÁT HUY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933" y="2789004"/>
            <a:ext cx="8133472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NGUYỄN THỊ NGỌC TRANG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6069" y="4851137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2714" y="5873487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2714" y="6968811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90552"/>
            <a:ext cx="6589877" cy="80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9"/>
              </a:lnSpc>
              <a:spcBef>
                <a:spcPct val="0"/>
              </a:spcBef>
            </a:pPr>
            <a:r>
              <a:rPr lang="en-US" sz="4742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TEAM MEMBER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40399" y="5989058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22127447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40399" y="7124558"/>
            <a:ext cx="944331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4800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22127455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6069" y="3793697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6069" y="2789004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9864" y="5873487"/>
            <a:ext cx="626252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PHÙNG TỐ UYÊN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6544" y="6901990"/>
            <a:ext cx="626252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VŨ THANH VIỆT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143296" y="4090890"/>
            <a:ext cx="2993926" cy="802077"/>
          </a:xfrm>
          <a:custGeom>
            <a:avLst/>
            <a:gdLst/>
            <a:ahLst/>
            <a:cxnLst/>
            <a:rect r="r" b="b" t="t" l="l"/>
            <a:pathLst>
              <a:path h="802077" w="2993926">
                <a:moveTo>
                  <a:pt x="0" y="0"/>
                </a:moveTo>
                <a:lnTo>
                  <a:pt x="2993926" y="0"/>
                </a:lnTo>
                <a:lnTo>
                  <a:pt x="2993926" y="802077"/>
                </a:lnTo>
                <a:lnTo>
                  <a:pt x="0" y="802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792774" y="3856245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21127300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6051" y="4851137"/>
            <a:ext cx="626252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TRẦN LÊ BẢO DUY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11824" y="4964606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22127089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1598" y="2278135"/>
            <a:ext cx="12115810" cy="6209353"/>
          </a:xfrm>
          <a:custGeom>
            <a:avLst/>
            <a:gdLst/>
            <a:ahLst/>
            <a:cxnLst/>
            <a:rect r="r" b="b" t="t" l="l"/>
            <a:pathLst>
              <a:path h="6209353" w="12115810">
                <a:moveTo>
                  <a:pt x="0" y="0"/>
                </a:moveTo>
                <a:lnTo>
                  <a:pt x="12115811" y="0"/>
                </a:lnTo>
                <a:lnTo>
                  <a:pt x="12115811" y="6209352"/>
                </a:lnTo>
                <a:lnTo>
                  <a:pt x="0" y="62093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ARCHITECTURE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4783331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TECHNOLOGIES USED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306511"/>
            <a:ext cx="3772984" cy="1919705"/>
            <a:chOff x="0" y="0"/>
            <a:chExt cx="5030646" cy="255960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5030646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50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Runtime environment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2005"/>
              <a:ext cx="5030646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spc="-153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NodeJS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93559"/>
            <a:ext cx="4255530" cy="1905735"/>
            <a:chOff x="0" y="0"/>
            <a:chExt cx="5674040" cy="25409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6200"/>
              <a:ext cx="567404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50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Programming Languages: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64705"/>
              <a:ext cx="567404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-144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JavaScript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04735" y="2382711"/>
            <a:ext cx="377298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50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Design tool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54905" y="3001836"/>
            <a:ext cx="377298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-15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Figma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054905" y="5193559"/>
            <a:ext cx="3772984" cy="1905735"/>
            <a:chOff x="0" y="0"/>
            <a:chExt cx="5030646" cy="2540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76200"/>
              <a:ext cx="5030646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50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Frameworks and Libraries: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64705"/>
              <a:ext cx="503064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-144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Express.js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352376" y="-201223"/>
            <a:ext cx="6271049" cy="10883733"/>
            <a:chOff x="0" y="0"/>
            <a:chExt cx="1651634" cy="28664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51634" cy="2866498"/>
            </a:xfrm>
            <a:custGeom>
              <a:avLst/>
              <a:gdLst/>
              <a:ahLst/>
              <a:cxnLst/>
              <a:rect r="r" b="b" t="t" l="l"/>
              <a:pathLst>
                <a:path h="2866498" w="1651634">
                  <a:moveTo>
                    <a:pt x="0" y="0"/>
                  </a:moveTo>
                  <a:lnTo>
                    <a:pt x="1651634" y="0"/>
                  </a:lnTo>
                  <a:lnTo>
                    <a:pt x="1651634" y="2866498"/>
                  </a:lnTo>
                  <a:lnTo>
                    <a:pt x="0" y="2866498"/>
                  </a:lnTo>
                  <a:close/>
                </a:path>
              </a:pathLst>
            </a:custGeom>
            <a:solidFill>
              <a:srgbClr val="A3BFA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651634" cy="2866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203133">
            <a:off x="1030311" y="1519984"/>
            <a:ext cx="4069838" cy="310325"/>
          </a:xfrm>
          <a:custGeom>
            <a:avLst/>
            <a:gdLst/>
            <a:ahLst/>
            <a:cxnLst/>
            <a:rect r="r" b="b" t="t" l="l"/>
            <a:pathLst>
              <a:path h="310325" w="4069838">
                <a:moveTo>
                  <a:pt x="0" y="0"/>
                </a:moveTo>
                <a:lnTo>
                  <a:pt x="4069838" y="0"/>
                </a:lnTo>
                <a:lnTo>
                  <a:pt x="4069838" y="310325"/>
                </a:lnTo>
                <a:lnTo>
                  <a:pt x="0" y="31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22822" y="9258300"/>
            <a:ext cx="1065078" cy="485942"/>
          </a:xfrm>
          <a:custGeom>
            <a:avLst/>
            <a:gdLst/>
            <a:ahLst/>
            <a:cxnLst/>
            <a:rect r="r" b="b" t="t" l="l"/>
            <a:pathLst>
              <a:path h="485942" w="1065078">
                <a:moveTo>
                  <a:pt x="0" y="0"/>
                </a:moveTo>
                <a:lnTo>
                  <a:pt x="1065078" y="0"/>
                </a:lnTo>
                <a:lnTo>
                  <a:pt x="1065078" y="485942"/>
                </a:lnTo>
                <a:lnTo>
                  <a:pt x="0" y="48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988839" y="-621188"/>
            <a:ext cx="10867967" cy="11127527"/>
            <a:chOff x="0" y="0"/>
            <a:chExt cx="6168390" cy="63157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171450" y="-191770"/>
              <a:ext cx="6543040" cy="6516370"/>
            </a:xfrm>
            <a:custGeom>
              <a:avLst/>
              <a:gdLst/>
              <a:ahLst/>
              <a:cxnLst/>
              <a:rect r="r" b="b" t="t" l="l"/>
              <a:pathLst>
                <a:path h="6516370" w="6543040">
                  <a:moveTo>
                    <a:pt x="2223770" y="433070"/>
                  </a:moveTo>
                  <a:cubicBezTo>
                    <a:pt x="2489200" y="0"/>
                    <a:pt x="3600450" y="165100"/>
                    <a:pt x="4716780" y="807720"/>
                  </a:cubicBezTo>
                  <a:cubicBezTo>
                    <a:pt x="5839460" y="1454150"/>
                    <a:pt x="6543040" y="2339340"/>
                    <a:pt x="6287770" y="2783840"/>
                  </a:cubicBezTo>
                  <a:cubicBezTo>
                    <a:pt x="6088380" y="3130550"/>
                    <a:pt x="5363210" y="3107690"/>
                    <a:pt x="4519930" y="2772410"/>
                  </a:cubicBezTo>
                  <a:cubicBezTo>
                    <a:pt x="5081270" y="4159250"/>
                    <a:pt x="5160009" y="5410200"/>
                    <a:pt x="4682489" y="5618480"/>
                  </a:cubicBezTo>
                  <a:cubicBezTo>
                    <a:pt x="4624069" y="5642610"/>
                    <a:pt x="4560569" y="5652770"/>
                    <a:pt x="4498339" y="5646420"/>
                  </a:cubicBezTo>
                  <a:cubicBezTo>
                    <a:pt x="4113530" y="5673090"/>
                    <a:pt x="3516630" y="5373370"/>
                    <a:pt x="2901949" y="4851400"/>
                  </a:cubicBezTo>
                  <a:cubicBezTo>
                    <a:pt x="2927349" y="5756910"/>
                    <a:pt x="2726689" y="6428740"/>
                    <a:pt x="2358389" y="6499860"/>
                  </a:cubicBezTo>
                  <a:cubicBezTo>
                    <a:pt x="2332989" y="6504940"/>
                    <a:pt x="2307589" y="6506210"/>
                    <a:pt x="2283459" y="6506210"/>
                  </a:cubicBezTo>
                  <a:cubicBezTo>
                    <a:pt x="1926589" y="6516370"/>
                    <a:pt x="1342389" y="6111240"/>
                    <a:pt x="847089" y="5477510"/>
                  </a:cubicBezTo>
                  <a:cubicBezTo>
                    <a:pt x="245110" y="4711700"/>
                    <a:pt x="0" y="3898900"/>
                    <a:pt x="298450" y="3665220"/>
                  </a:cubicBezTo>
                  <a:cubicBezTo>
                    <a:pt x="430530" y="3562350"/>
                    <a:pt x="645160" y="3589020"/>
                    <a:pt x="895350" y="3716020"/>
                  </a:cubicBezTo>
                  <a:cubicBezTo>
                    <a:pt x="784860" y="2848610"/>
                    <a:pt x="858520" y="2099310"/>
                    <a:pt x="1078230" y="1718310"/>
                  </a:cubicBezTo>
                  <a:cubicBezTo>
                    <a:pt x="1099820" y="1657350"/>
                    <a:pt x="1136650" y="1602740"/>
                    <a:pt x="1184910" y="1558290"/>
                  </a:cubicBezTo>
                  <a:cubicBezTo>
                    <a:pt x="1221740" y="1525270"/>
                    <a:pt x="1264920" y="1499870"/>
                    <a:pt x="1310640" y="1483360"/>
                  </a:cubicBezTo>
                  <a:cubicBezTo>
                    <a:pt x="1336040" y="1471930"/>
                    <a:pt x="1362710" y="1463040"/>
                    <a:pt x="1390650" y="1457960"/>
                  </a:cubicBezTo>
                  <a:cubicBezTo>
                    <a:pt x="1418590" y="1452880"/>
                    <a:pt x="1447800" y="1450340"/>
                    <a:pt x="1475740" y="1452880"/>
                  </a:cubicBezTo>
                  <a:cubicBezTo>
                    <a:pt x="1648460" y="1445260"/>
                    <a:pt x="1860550" y="1501140"/>
                    <a:pt x="2096770" y="1610360"/>
                  </a:cubicBezTo>
                  <a:cubicBezTo>
                    <a:pt x="2021840" y="1071880"/>
                    <a:pt x="2059940" y="647700"/>
                    <a:pt x="2223770" y="433070"/>
                  </a:cubicBezTo>
                  <a:lnTo>
                    <a:pt x="2223770" y="43307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1028700" y="7978474"/>
            <a:ext cx="377298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50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Database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8710929"/>
            <a:ext cx="377298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-15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MongoDB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3698159"/>
            <a:ext cx="9237519" cy="23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V. SOFTWARE TESTING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29642"/>
            <a:ext cx="3772984" cy="1147545"/>
            <a:chOff x="0" y="0"/>
            <a:chExt cx="5030646" cy="15300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5030646" cy="45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4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Operating System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46115"/>
              <a:ext cx="5030646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-115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Windows 10 or 11 (64 bit).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392197"/>
            <a:ext cx="4255530" cy="1576170"/>
            <a:chOff x="0" y="0"/>
            <a:chExt cx="5674040" cy="21015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8575"/>
              <a:ext cx="5674040" cy="45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4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Display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58815"/>
              <a:ext cx="5674040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-115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The screen aspect ratio is 16:9 with a minimum resolution of 1280x720.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19175" y="3405762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Internet Browser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9650" y="3689607"/>
            <a:ext cx="377298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Google Chrome or Microsoft Edge with latest version.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019175" y="4816027"/>
            <a:ext cx="3772984" cy="1576170"/>
            <a:chOff x="0" y="0"/>
            <a:chExt cx="5030646" cy="210156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5030646" cy="45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400">
                  <a:solidFill>
                    <a:srgbClr val="678D7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RAM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58815"/>
              <a:ext cx="5030646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-115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At least 8GB RAM (enough to run the Internet Browser).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203133">
            <a:off x="1030311" y="1519984"/>
            <a:ext cx="4069838" cy="310325"/>
          </a:xfrm>
          <a:custGeom>
            <a:avLst/>
            <a:gdLst/>
            <a:ahLst/>
            <a:cxnLst/>
            <a:rect r="r" b="b" t="t" l="l"/>
            <a:pathLst>
              <a:path h="310325" w="4069838">
                <a:moveTo>
                  <a:pt x="0" y="0"/>
                </a:moveTo>
                <a:lnTo>
                  <a:pt x="4069838" y="0"/>
                </a:lnTo>
                <a:lnTo>
                  <a:pt x="4069838" y="310325"/>
                </a:lnTo>
                <a:lnTo>
                  <a:pt x="0" y="31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22822" y="9258300"/>
            <a:ext cx="1065078" cy="485942"/>
          </a:xfrm>
          <a:custGeom>
            <a:avLst/>
            <a:gdLst/>
            <a:ahLst/>
            <a:cxnLst/>
            <a:rect r="r" b="b" t="t" l="l"/>
            <a:pathLst>
              <a:path h="485942" w="1065078">
                <a:moveTo>
                  <a:pt x="0" y="0"/>
                </a:moveTo>
                <a:lnTo>
                  <a:pt x="1065078" y="0"/>
                </a:lnTo>
                <a:lnTo>
                  <a:pt x="1065078" y="485942"/>
                </a:lnTo>
                <a:lnTo>
                  <a:pt x="0" y="48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4699" y="1066800"/>
            <a:ext cx="4783331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HARDWARE REQUIREMENTS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36933" y="7113607"/>
            <a:ext cx="7370144" cy="279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-153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Lists software items for testing</a:t>
            </a:r>
          </a:p>
          <a:p>
            <a:pPr algn="l">
              <a:lnSpc>
                <a:spcPts val="4479"/>
              </a:lnSpc>
            </a:pPr>
            <a:r>
              <a:rPr lang="en-US" sz="3199" spc="-15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     Register and Login</a:t>
            </a:r>
          </a:p>
          <a:p>
            <a:pPr algn="l">
              <a:lnSpc>
                <a:spcPts val="4479"/>
              </a:lnSpc>
            </a:pPr>
            <a:r>
              <a:rPr lang="en-US" sz="3199" spc="-153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     Chat with AI Bot</a:t>
            </a:r>
          </a:p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478367" y="1066800"/>
            <a:ext cx="5336144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SOFTWARE IN THE TEST ENVIRONMENT</a:t>
            </a:r>
          </a:p>
          <a:p>
            <a:pPr algn="l">
              <a:lnSpc>
                <a:spcPts val="346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478367" y="2275872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Google Chrome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78367" y="2559717"/>
            <a:ext cx="377298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To deploy the system of the website (Browser)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473489" y="3773202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Microsoft Edge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73489" y="4057047"/>
            <a:ext cx="377298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To deploy the system of the website (Browser)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473489" y="5266722"/>
            <a:ext cx="3772984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Windows 10, 64 bit</a:t>
            </a:r>
          </a:p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Windows 11, 64 bit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473489" y="5828697"/>
            <a:ext cx="365509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The operating system for running the website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36933" y="2261376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Github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36933" y="2545221"/>
            <a:ext cx="377298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Version control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36933" y="1100279"/>
            <a:ext cx="4485890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PRODUCTIVITY AND SUPPORT TOOLS</a:t>
            </a:r>
          </a:p>
          <a:p>
            <a:pPr algn="l">
              <a:lnSpc>
                <a:spcPts val="3465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1936933" y="3246261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Excel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36933" y="3530106"/>
            <a:ext cx="377298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Defect Tracking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36933" y="4231146"/>
            <a:ext cx="377298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400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JIRA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36933" y="4514991"/>
            <a:ext cx="377298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15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Bug tracking, sprint planning, and issue management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4699" y="1066800"/>
            <a:ext cx="7310195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TEST PLAN (NON-FUNCTIONAL)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919845" y="-1463557"/>
            <a:ext cx="7060803" cy="6903518"/>
            <a:chOff x="0" y="0"/>
            <a:chExt cx="6328410" cy="61874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889017" y="2334490"/>
            <a:ext cx="977729" cy="1007357"/>
          </a:xfrm>
          <a:custGeom>
            <a:avLst/>
            <a:gdLst/>
            <a:ahLst/>
            <a:cxnLst/>
            <a:rect r="r" b="b" t="t" l="l"/>
            <a:pathLst>
              <a:path h="1007357" w="977729">
                <a:moveTo>
                  <a:pt x="0" y="0"/>
                </a:moveTo>
                <a:lnTo>
                  <a:pt x="977728" y="0"/>
                </a:lnTo>
                <a:lnTo>
                  <a:pt x="977728" y="1007356"/>
                </a:lnTo>
                <a:lnTo>
                  <a:pt x="0" y="1007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1088" t="-168481" r="-61997" b="-84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10421" y="2259247"/>
            <a:ext cx="1083991" cy="1207609"/>
          </a:xfrm>
          <a:custGeom>
            <a:avLst/>
            <a:gdLst/>
            <a:ahLst/>
            <a:cxnLst/>
            <a:rect r="r" b="b" t="t" l="l"/>
            <a:pathLst>
              <a:path h="1207609" w="1083991">
                <a:moveTo>
                  <a:pt x="0" y="0"/>
                </a:moveTo>
                <a:lnTo>
                  <a:pt x="1083991" y="0"/>
                </a:lnTo>
                <a:lnTo>
                  <a:pt x="1083991" y="1207609"/>
                </a:lnTo>
                <a:lnTo>
                  <a:pt x="0" y="1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0929" r="-180951" b="-9929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0401" y="2325922"/>
            <a:ext cx="4851761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Standards and Platform Requirements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469312" y="2297347"/>
            <a:ext cx="3423622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Performance Requirements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206727" y="3127408"/>
            <a:ext cx="4821444" cy="384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Load testing: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Load operations within 2 seconds for most users.</a:t>
            </a:r>
          </a:p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Stress testing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Support at least 100 concurrent users during peak hours.</a:t>
            </a:r>
          </a:p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Response Time: 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Evaluate the response time of AI interactions and ensure timely results are delivered under varying conditions.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927002" y="2354497"/>
            <a:ext cx="3114606" cy="101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Robustness and Fault Tolerance</a:t>
            </a:r>
          </a:p>
          <a:p>
            <a:pPr algn="l">
              <a:lnSpc>
                <a:spcPts val="26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98021" y="3186865"/>
            <a:ext cx="4247463" cy="170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Browsers: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Latest stable versions of web browsers.</a:t>
            </a:r>
          </a:p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Mobile Platforms: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iOS, Android.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927002" y="3215440"/>
            <a:ext cx="5924115" cy="254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Fault Tolerance: Implement automatic failover and backup. 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Error Recovery: Recover from errors and provide clear instructions. </a:t>
            </a:r>
          </a:p>
          <a:p>
            <a:pPr algn="l" marL="525007" indent="-262503" lvl="1">
              <a:lnSpc>
                <a:spcPts val="3404"/>
              </a:lnSpc>
              <a:buFont typeface="Arial"/>
              <a:buChar char="•"/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Data Backup: Regular user data backups to prevent loss.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7369" y="6422800"/>
            <a:ext cx="312521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Usability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15494" y="6888097"/>
            <a:ext cx="8716780" cy="255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Navigation: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Ensure that all features  are intuitive and easy to use.</a:t>
            </a:r>
          </a:p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Responsiveness: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Test the layout and interface responsiveness across different devices (laptops, tablets, and mobile screens).</a:t>
            </a:r>
          </a:p>
          <a:p>
            <a:pPr algn="l" marL="525006" indent="-262503" lvl="1">
              <a:lnSpc>
                <a:spcPts val="3404"/>
              </a:lnSpc>
              <a:buFont typeface="Arial"/>
              <a:buChar char="•"/>
            </a:pPr>
            <a:r>
              <a:rPr lang="en-US" b="true" sz="2431" spc="-116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User Experience:</a:t>
            </a: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 Verify a seamless and user-friendly experience while interacting with the AI for various tasks.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31503" y="2334490"/>
            <a:ext cx="1083991" cy="1207609"/>
          </a:xfrm>
          <a:custGeom>
            <a:avLst/>
            <a:gdLst/>
            <a:ahLst/>
            <a:cxnLst/>
            <a:rect r="r" b="b" t="t" l="l"/>
            <a:pathLst>
              <a:path h="1207609" w="1083991">
                <a:moveTo>
                  <a:pt x="0" y="0"/>
                </a:moveTo>
                <a:lnTo>
                  <a:pt x="1083991" y="0"/>
                </a:lnTo>
                <a:lnTo>
                  <a:pt x="1083991" y="1207608"/>
                </a:lnTo>
                <a:lnTo>
                  <a:pt x="0" y="1207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0929" r="-180951" b="-99298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3378" y="6444868"/>
            <a:ext cx="1083991" cy="1207609"/>
          </a:xfrm>
          <a:custGeom>
            <a:avLst/>
            <a:gdLst/>
            <a:ahLst/>
            <a:cxnLst/>
            <a:rect r="r" b="b" t="t" l="l"/>
            <a:pathLst>
              <a:path h="1207609" w="1083991">
                <a:moveTo>
                  <a:pt x="0" y="0"/>
                </a:moveTo>
                <a:lnTo>
                  <a:pt x="1083991" y="0"/>
                </a:lnTo>
                <a:lnTo>
                  <a:pt x="1083991" y="1207609"/>
                </a:lnTo>
                <a:lnTo>
                  <a:pt x="0" y="1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0929" r="-180951" b="-99298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68958" y="5998290"/>
            <a:ext cx="5374047" cy="5502396"/>
            <a:chOff x="0" y="0"/>
            <a:chExt cx="6168390" cy="631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71450" y="-191770"/>
              <a:ext cx="6543040" cy="6516370"/>
            </a:xfrm>
            <a:custGeom>
              <a:avLst/>
              <a:gdLst/>
              <a:ahLst/>
              <a:cxnLst/>
              <a:rect r="r" b="b" t="t" l="l"/>
              <a:pathLst>
                <a:path h="6516370" w="6543040">
                  <a:moveTo>
                    <a:pt x="2223770" y="433070"/>
                  </a:moveTo>
                  <a:cubicBezTo>
                    <a:pt x="2489200" y="0"/>
                    <a:pt x="3600450" y="165100"/>
                    <a:pt x="4716780" y="807720"/>
                  </a:cubicBezTo>
                  <a:cubicBezTo>
                    <a:pt x="5839460" y="1454150"/>
                    <a:pt x="6543040" y="2339340"/>
                    <a:pt x="6287770" y="2783840"/>
                  </a:cubicBezTo>
                  <a:cubicBezTo>
                    <a:pt x="6088380" y="3130550"/>
                    <a:pt x="5363210" y="3107690"/>
                    <a:pt x="4519930" y="2772410"/>
                  </a:cubicBezTo>
                  <a:cubicBezTo>
                    <a:pt x="5081270" y="4159250"/>
                    <a:pt x="5160009" y="5410200"/>
                    <a:pt x="4682489" y="5618480"/>
                  </a:cubicBezTo>
                  <a:cubicBezTo>
                    <a:pt x="4624069" y="5642610"/>
                    <a:pt x="4560569" y="5652770"/>
                    <a:pt x="4498339" y="5646420"/>
                  </a:cubicBezTo>
                  <a:cubicBezTo>
                    <a:pt x="4113530" y="5673090"/>
                    <a:pt x="3516630" y="5373370"/>
                    <a:pt x="2901949" y="4851400"/>
                  </a:cubicBezTo>
                  <a:cubicBezTo>
                    <a:pt x="2927349" y="5756910"/>
                    <a:pt x="2726689" y="6428740"/>
                    <a:pt x="2358389" y="6499860"/>
                  </a:cubicBezTo>
                  <a:cubicBezTo>
                    <a:pt x="2332989" y="6504940"/>
                    <a:pt x="2307589" y="6506210"/>
                    <a:pt x="2283459" y="6506210"/>
                  </a:cubicBezTo>
                  <a:cubicBezTo>
                    <a:pt x="1926589" y="6516370"/>
                    <a:pt x="1342389" y="6111240"/>
                    <a:pt x="847089" y="5477510"/>
                  </a:cubicBezTo>
                  <a:cubicBezTo>
                    <a:pt x="245110" y="4711700"/>
                    <a:pt x="0" y="3898900"/>
                    <a:pt x="298450" y="3665220"/>
                  </a:cubicBezTo>
                  <a:cubicBezTo>
                    <a:pt x="430530" y="3562350"/>
                    <a:pt x="645160" y="3589020"/>
                    <a:pt x="895350" y="3716020"/>
                  </a:cubicBezTo>
                  <a:cubicBezTo>
                    <a:pt x="784860" y="2848610"/>
                    <a:pt x="858520" y="2099310"/>
                    <a:pt x="1078230" y="1718310"/>
                  </a:cubicBezTo>
                  <a:cubicBezTo>
                    <a:pt x="1099820" y="1657350"/>
                    <a:pt x="1136650" y="1602740"/>
                    <a:pt x="1184910" y="1558290"/>
                  </a:cubicBezTo>
                  <a:cubicBezTo>
                    <a:pt x="1221740" y="1525270"/>
                    <a:pt x="1264920" y="1499870"/>
                    <a:pt x="1310640" y="1483360"/>
                  </a:cubicBezTo>
                  <a:cubicBezTo>
                    <a:pt x="1336040" y="1471930"/>
                    <a:pt x="1362710" y="1463040"/>
                    <a:pt x="1390650" y="1457960"/>
                  </a:cubicBezTo>
                  <a:cubicBezTo>
                    <a:pt x="1418590" y="1452880"/>
                    <a:pt x="1447800" y="1450340"/>
                    <a:pt x="1475740" y="1452880"/>
                  </a:cubicBezTo>
                  <a:cubicBezTo>
                    <a:pt x="1648460" y="1445260"/>
                    <a:pt x="1860550" y="1501140"/>
                    <a:pt x="2096770" y="1610360"/>
                  </a:cubicBezTo>
                  <a:cubicBezTo>
                    <a:pt x="2021840" y="1071880"/>
                    <a:pt x="2059940" y="647700"/>
                    <a:pt x="2223770" y="433070"/>
                  </a:cubicBezTo>
                  <a:lnTo>
                    <a:pt x="2223770" y="43307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1435517">
            <a:off x="14812992" y="6829795"/>
            <a:ext cx="4173637" cy="2428505"/>
          </a:xfrm>
          <a:custGeom>
            <a:avLst/>
            <a:gdLst/>
            <a:ahLst/>
            <a:cxnLst/>
            <a:rect r="r" b="b" t="t" l="l"/>
            <a:pathLst>
              <a:path h="2428505" w="4173637">
                <a:moveTo>
                  <a:pt x="0" y="0"/>
                </a:moveTo>
                <a:lnTo>
                  <a:pt x="4173636" y="0"/>
                </a:lnTo>
                <a:lnTo>
                  <a:pt x="4173636" y="2428505"/>
                </a:lnTo>
                <a:lnTo>
                  <a:pt x="0" y="242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48704" y="2097215"/>
            <a:ext cx="1501751" cy="1673009"/>
          </a:xfrm>
          <a:custGeom>
            <a:avLst/>
            <a:gdLst/>
            <a:ahLst/>
            <a:cxnLst/>
            <a:rect r="r" b="b" t="t" l="l"/>
            <a:pathLst>
              <a:path h="1673009" w="1501751">
                <a:moveTo>
                  <a:pt x="0" y="0"/>
                </a:moveTo>
                <a:lnTo>
                  <a:pt x="1501751" y="0"/>
                </a:lnTo>
                <a:lnTo>
                  <a:pt x="1501751" y="1673009"/>
                </a:lnTo>
                <a:lnTo>
                  <a:pt x="0" y="167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0929" r="-180951" b="-992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4604" y="2207677"/>
            <a:ext cx="1303441" cy="1452085"/>
          </a:xfrm>
          <a:custGeom>
            <a:avLst/>
            <a:gdLst/>
            <a:ahLst/>
            <a:cxnLst/>
            <a:rect r="r" b="b" t="t" l="l"/>
            <a:pathLst>
              <a:path h="1452085" w="1303441">
                <a:moveTo>
                  <a:pt x="0" y="0"/>
                </a:moveTo>
                <a:lnTo>
                  <a:pt x="1303441" y="0"/>
                </a:lnTo>
                <a:lnTo>
                  <a:pt x="1303441" y="1452085"/>
                </a:lnTo>
                <a:lnTo>
                  <a:pt x="0" y="14520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4915" y="2144840"/>
            <a:ext cx="4314943" cy="88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313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UC01: Register and Login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29361" y="2144840"/>
            <a:ext cx="4743052" cy="4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313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UC02: Chat with AI Bot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68814" y="2715636"/>
            <a:ext cx="5150733" cy="48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UI01: Provide a helpful response for common user queries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UI02: Initiate a conversation with AI Copilot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UI03: Handle unrecognized or ambiguous queries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UI04: AI Copilot responds to a detailed inquiry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UI05: AI Copilot suggests related topics after a question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54915" y="3186163"/>
            <a:ext cx="5257876" cy="290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UI01: Register with valid information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UI02: Register with invalid email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UI03:  Register with mismatched password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UI04: Register with too short password</a:t>
            </a:r>
          </a:p>
          <a:p>
            <a:pPr algn="l">
              <a:lnSpc>
                <a:spcPts val="3865"/>
              </a:lnSpc>
            </a:pPr>
            <a:r>
              <a:rPr lang="en-US" sz="2761" spc="-132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UI05: Register with existing username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4699" y="1066800"/>
            <a:ext cx="7310195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TEST PLAN (FUNCTIONAL FEATURES)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2376" y="-201223"/>
            <a:ext cx="6271049" cy="10883733"/>
            <a:chOff x="0" y="0"/>
            <a:chExt cx="1651634" cy="28664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1634" cy="2866498"/>
            </a:xfrm>
            <a:custGeom>
              <a:avLst/>
              <a:gdLst/>
              <a:ahLst/>
              <a:cxnLst/>
              <a:rect r="r" b="b" t="t" l="l"/>
              <a:pathLst>
                <a:path h="2866498" w="1651634">
                  <a:moveTo>
                    <a:pt x="0" y="0"/>
                  </a:moveTo>
                  <a:lnTo>
                    <a:pt x="1651634" y="0"/>
                  </a:lnTo>
                  <a:lnTo>
                    <a:pt x="1651634" y="2866498"/>
                  </a:lnTo>
                  <a:lnTo>
                    <a:pt x="0" y="2866498"/>
                  </a:lnTo>
                  <a:close/>
                </a:path>
              </a:pathLst>
            </a:custGeom>
            <a:solidFill>
              <a:srgbClr val="A3BF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51634" cy="2866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03133">
            <a:off x="1030311" y="1519984"/>
            <a:ext cx="4069838" cy="310325"/>
          </a:xfrm>
          <a:custGeom>
            <a:avLst/>
            <a:gdLst/>
            <a:ahLst/>
            <a:cxnLst/>
            <a:rect r="r" b="b" t="t" l="l"/>
            <a:pathLst>
              <a:path h="310325" w="4069838">
                <a:moveTo>
                  <a:pt x="0" y="0"/>
                </a:moveTo>
                <a:lnTo>
                  <a:pt x="4069838" y="0"/>
                </a:lnTo>
                <a:lnTo>
                  <a:pt x="4069838" y="310325"/>
                </a:lnTo>
                <a:lnTo>
                  <a:pt x="0" y="31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22822" y="9258300"/>
            <a:ext cx="1065078" cy="485942"/>
          </a:xfrm>
          <a:custGeom>
            <a:avLst/>
            <a:gdLst/>
            <a:ahLst/>
            <a:cxnLst/>
            <a:rect r="r" b="b" t="t" l="l"/>
            <a:pathLst>
              <a:path h="485942" w="1065078">
                <a:moveTo>
                  <a:pt x="0" y="0"/>
                </a:moveTo>
                <a:lnTo>
                  <a:pt x="1065078" y="0"/>
                </a:lnTo>
                <a:lnTo>
                  <a:pt x="1065078" y="485942"/>
                </a:lnTo>
                <a:lnTo>
                  <a:pt x="0" y="48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988839" y="-621188"/>
            <a:ext cx="10867967" cy="11127527"/>
            <a:chOff x="0" y="0"/>
            <a:chExt cx="6168390" cy="6315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71450" y="-191770"/>
              <a:ext cx="6543040" cy="6516370"/>
            </a:xfrm>
            <a:custGeom>
              <a:avLst/>
              <a:gdLst/>
              <a:ahLst/>
              <a:cxnLst/>
              <a:rect r="r" b="b" t="t" l="l"/>
              <a:pathLst>
                <a:path h="6516370" w="6543040">
                  <a:moveTo>
                    <a:pt x="2223770" y="433070"/>
                  </a:moveTo>
                  <a:cubicBezTo>
                    <a:pt x="2489200" y="0"/>
                    <a:pt x="3600450" y="165100"/>
                    <a:pt x="4716780" y="807720"/>
                  </a:cubicBezTo>
                  <a:cubicBezTo>
                    <a:pt x="5839460" y="1454150"/>
                    <a:pt x="6543040" y="2339340"/>
                    <a:pt x="6287770" y="2783840"/>
                  </a:cubicBezTo>
                  <a:cubicBezTo>
                    <a:pt x="6088380" y="3130550"/>
                    <a:pt x="5363210" y="3107690"/>
                    <a:pt x="4519930" y="2772410"/>
                  </a:cubicBezTo>
                  <a:cubicBezTo>
                    <a:pt x="5081270" y="4159250"/>
                    <a:pt x="5160009" y="5410200"/>
                    <a:pt x="4682489" y="5618480"/>
                  </a:cubicBezTo>
                  <a:cubicBezTo>
                    <a:pt x="4624069" y="5642610"/>
                    <a:pt x="4560569" y="5652770"/>
                    <a:pt x="4498339" y="5646420"/>
                  </a:cubicBezTo>
                  <a:cubicBezTo>
                    <a:pt x="4113530" y="5673090"/>
                    <a:pt x="3516630" y="5373370"/>
                    <a:pt x="2901949" y="4851400"/>
                  </a:cubicBezTo>
                  <a:cubicBezTo>
                    <a:pt x="2927349" y="5756910"/>
                    <a:pt x="2726689" y="6428740"/>
                    <a:pt x="2358389" y="6499860"/>
                  </a:cubicBezTo>
                  <a:cubicBezTo>
                    <a:pt x="2332989" y="6504940"/>
                    <a:pt x="2307589" y="6506210"/>
                    <a:pt x="2283459" y="6506210"/>
                  </a:cubicBezTo>
                  <a:cubicBezTo>
                    <a:pt x="1926589" y="6516370"/>
                    <a:pt x="1342389" y="6111240"/>
                    <a:pt x="847089" y="5477510"/>
                  </a:cubicBezTo>
                  <a:cubicBezTo>
                    <a:pt x="245110" y="4711700"/>
                    <a:pt x="0" y="3898900"/>
                    <a:pt x="298450" y="3665220"/>
                  </a:cubicBezTo>
                  <a:cubicBezTo>
                    <a:pt x="430530" y="3562350"/>
                    <a:pt x="645160" y="3589020"/>
                    <a:pt x="895350" y="3716020"/>
                  </a:cubicBezTo>
                  <a:cubicBezTo>
                    <a:pt x="784860" y="2848610"/>
                    <a:pt x="858520" y="2099310"/>
                    <a:pt x="1078230" y="1718310"/>
                  </a:cubicBezTo>
                  <a:cubicBezTo>
                    <a:pt x="1099820" y="1657350"/>
                    <a:pt x="1136650" y="1602740"/>
                    <a:pt x="1184910" y="1558290"/>
                  </a:cubicBezTo>
                  <a:cubicBezTo>
                    <a:pt x="1221740" y="1525270"/>
                    <a:pt x="1264920" y="1499870"/>
                    <a:pt x="1310640" y="1483360"/>
                  </a:cubicBezTo>
                  <a:cubicBezTo>
                    <a:pt x="1336040" y="1471930"/>
                    <a:pt x="1362710" y="1463040"/>
                    <a:pt x="1390650" y="1457960"/>
                  </a:cubicBezTo>
                  <a:cubicBezTo>
                    <a:pt x="1418590" y="1452880"/>
                    <a:pt x="1447800" y="1450340"/>
                    <a:pt x="1475740" y="1452880"/>
                  </a:cubicBezTo>
                  <a:cubicBezTo>
                    <a:pt x="1648460" y="1445260"/>
                    <a:pt x="1860550" y="1501140"/>
                    <a:pt x="2096770" y="1610360"/>
                  </a:cubicBezTo>
                  <a:cubicBezTo>
                    <a:pt x="2021840" y="1071880"/>
                    <a:pt x="2059940" y="647700"/>
                    <a:pt x="2223770" y="433070"/>
                  </a:cubicBezTo>
                  <a:lnTo>
                    <a:pt x="2223770" y="43307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493371" y="3031577"/>
            <a:ext cx="11301259" cy="4223846"/>
          </a:xfrm>
          <a:custGeom>
            <a:avLst/>
            <a:gdLst/>
            <a:ahLst/>
            <a:cxnLst/>
            <a:rect r="r" b="b" t="t" l="l"/>
            <a:pathLst>
              <a:path h="4223846" w="11301259">
                <a:moveTo>
                  <a:pt x="0" y="0"/>
                </a:moveTo>
                <a:lnTo>
                  <a:pt x="11301258" y="0"/>
                </a:lnTo>
                <a:lnTo>
                  <a:pt x="11301258" y="4223846"/>
                </a:lnTo>
                <a:lnTo>
                  <a:pt x="0" y="4223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4699" y="1066800"/>
            <a:ext cx="7310195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30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TEST RESULTS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4827507"/>
            <a:ext cx="9237519" cy="122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VI. DEMO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3539" y="-376408"/>
            <a:ext cx="8819455" cy="11354370"/>
          </a:xfrm>
          <a:custGeom>
            <a:avLst/>
            <a:gdLst/>
            <a:ahLst/>
            <a:cxnLst/>
            <a:rect r="r" b="b" t="t" l="l"/>
            <a:pathLst>
              <a:path h="11354370" w="8819455">
                <a:moveTo>
                  <a:pt x="0" y="0"/>
                </a:moveTo>
                <a:lnTo>
                  <a:pt x="8819455" y="0"/>
                </a:lnTo>
                <a:lnTo>
                  <a:pt x="8819455" y="11354370"/>
                </a:lnTo>
                <a:lnTo>
                  <a:pt x="0" y="11354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617" t="0" r="-46617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1962964">
            <a:off x="1809884" y="-2330553"/>
            <a:ext cx="15021062" cy="15379811"/>
            <a:chOff x="0" y="0"/>
            <a:chExt cx="6168390" cy="6315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71450" y="-191770"/>
              <a:ext cx="6543040" cy="6516370"/>
            </a:xfrm>
            <a:custGeom>
              <a:avLst/>
              <a:gdLst/>
              <a:ahLst/>
              <a:cxnLst/>
              <a:rect r="r" b="b" t="t" l="l"/>
              <a:pathLst>
                <a:path h="6516370" w="6543040">
                  <a:moveTo>
                    <a:pt x="2223770" y="433070"/>
                  </a:moveTo>
                  <a:cubicBezTo>
                    <a:pt x="2489200" y="0"/>
                    <a:pt x="3600450" y="165100"/>
                    <a:pt x="4716780" y="807720"/>
                  </a:cubicBezTo>
                  <a:cubicBezTo>
                    <a:pt x="5839460" y="1454150"/>
                    <a:pt x="6543040" y="2339340"/>
                    <a:pt x="6287770" y="2783840"/>
                  </a:cubicBezTo>
                  <a:cubicBezTo>
                    <a:pt x="6088380" y="3130550"/>
                    <a:pt x="5363210" y="3107690"/>
                    <a:pt x="4519930" y="2772410"/>
                  </a:cubicBezTo>
                  <a:cubicBezTo>
                    <a:pt x="5081270" y="4159250"/>
                    <a:pt x="5160009" y="5410200"/>
                    <a:pt x="4682489" y="5618480"/>
                  </a:cubicBezTo>
                  <a:cubicBezTo>
                    <a:pt x="4624069" y="5642610"/>
                    <a:pt x="4560569" y="5652770"/>
                    <a:pt x="4498339" y="5646420"/>
                  </a:cubicBezTo>
                  <a:cubicBezTo>
                    <a:pt x="4113530" y="5673090"/>
                    <a:pt x="3516630" y="5373370"/>
                    <a:pt x="2901949" y="4851400"/>
                  </a:cubicBezTo>
                  <a:cubicBezTo>
                    <a:pt x="2927349" y="5756910"/>
                    <a:pt x="2726689" y="6428740"/>
                    <a:pt x="2358389" y="6499860"/>
                  </a:cubicBezTo>
                  <a:cubicBezTo>
                    <a:pt x="2332989" y="6504940"/>
                    <a:pt x="2307589" y="6506210"/>
                    <a:pt x="2283459" y="6506210"/>
                  </a:cubicBezTo>
                  <a:cubicBezTo>
                    <a:pt x="1926589" y="6516370"/>
                    <a:pt x="1342389" y="6111240"/>
                    <a:pt x="847089" y="5477510"/>
                  </a:cubicBezTo>
                  <a:cubicBezTo>
                    <a:pt x="245110" y="4711700"/>
                    <a:pt x="0" y="3898900"/>
                    <a:pt x="298450" y="3665220"/>
                  </a:cubicBezTo>
                  <a:cubicBezTo>
                    <a:pt x="430530" y="3562350"/>
                    <a:pt x="645160" y="3589020"/>
                    <a:pt x="895350" y="3716020"/>
                  </a:cubicBezTo>
                  <a:cubicBezTo>
                    <a:pt x="784860" y="2848610"/>
                    <a:pt x="858520" y="2099310"/>
                    <a:pt x="1078230" y="1718310"/>
                  </a:cubicBezTo>
                  <a:cubicBezTo>
                    <a:pt x="1099820" y="1657350"/>
                    <a:pt x="1136650" y="1602740"/>
                    <a:pt x="1184910" y="1558290"/>
                  </a:cubicBezTo>
                  <a:cubicBezTo>
                    <a:pt x="1221740" y="1525270"/>
                    <a:pt x="1264920" y="1499870"/>
                    <a:pt x="1310640" y="1483360"/>
                  </a:cubicBezTo>
                  <a:cubicBezTo>
                    <a:pt x="1336040" y="1471930"/>
                    <a:pt x="1362710" y="1463040"/>
                    <a:pt x="1390650" y="1457960"/>
                  </a:cubicBezTo>
                  <a:cubicBezTo>
                    <a:pt x="1418590" y="1452880"/>
                    <a:pt x="1447800" y="1450340"/>
                    <a:pt x="1475740" y="1452880"/>
                  </a:cubicBezTo>
                  <a:cubicBezTo>
                    <a:pt x="1648460" y="1445260"/>
                    <a:pt x="1860550" y="1501140"/>
                    <a:pt x="2096770" y="1610360"/>
                  </a:cubicBezTo>
                  <a:cubicBezTo>
                    <a:pt x="2021840" y="1071880"/>
                    <a:pt x="2059940" y="647700"/>
                    <a:pt x="2223770" y="433070"/>
                  </a:cubicBezTo>
                  <a:lnTo>
                    <a:pt x="2223770" y="433070"/>
                  </a:lnTo>
                  <a:close/>
                </a:path>
              </a:pathLst>
            </a:custGeom>
            <a:solidFill>
              <a:srgbClr val="678D7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399363">
            <a:off x="8870808" y="1770791"/>
            <a:ext cx="3291829" cy="1292791"/>
          </a:xfrm>
          <a:custGeom>
            <a:avLst/>
            <a:gdLst/>
            <a:ahLst/>
            <a:cxnLst/>
            <a:rect r="r" b="b" t="t" l="l"/>
            <a:pathLst>
              <a:path h="1292791" w="3291829">
                <a:moveTo>
                  <a:pt x="0" y="0"/>
                </a:moveTo>
                <a:lnTo>
                  <a:pt x="3291829" y="0"/>
                </a:lnTo>
                <a:lnTo>
                  <a:pt x="3291829" y="1292791"/>
                </a:lnTo>
                <a:lnTo>
                  <a:pt x="0" y="12927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88709" y="3653584"/>
            <a:ext cx="9510582" cy="4207980"/>
            <a:chOff x="0" y="0"/>
            <a:chExt cx="12680775" cy="5610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55302" y="4775322"/>
              <a:ext cx="4736339" cy="835318"/>
            </a:xfrm>
            <a:custGeom>
              <a:avLst/>
              <a:gdLst/>
              <a:ahLst/>
              <a:cxnLst/>
              <a:rect r="r" b="b" t="t" l="l"/>
              <a:pathLst>
                <a:path h="835318" w="4736339">
                  <a:moveTo>
                    <a:pt x="0" y="0"/>
                  </a:moveTo>
                  <a:lnTo>
                    <a:pt x="4736339" y="0"/>
                  </a:lnTo>
                  <a:lnTo>
                    <a:pt x="4736339" y="835318"/>
                  </a:lnTo>
                  <a:lnTo>
                    <a:pt x="0" y="835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977355" y="3647139"/>
              <a:ext cx="10726064" cy="102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12680775" cy="3295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50"/>
                </a:lnSpc>
              </a:pPr>
              <a:r>
                <a:rPr lang="en-US" sz="9000">
                  <a:solidFill>
                    <a:srgbClr val="F3EDE0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THANK YOU FOR LISTENING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315">
            <a:off x="5912546" y="4910860"/>
            <a:ext cx="2935697" cy="918073"/>
          </a:xfrm>
          <a:custGeom>
            <a:avLst/>
            <a:gdLst/>
            <a:ahLst/>
            <a:cxnLst/>
            <a:rect r="r" b="b" t="t" l="l"/>
            <a:pathLst>
              <a:path h="918073" w="2935697">
                <a:moveTo>
                  <a:pt x="0" y="0"/>
                </a:moveTo>
                <a:lnTo>
                  <a:pt x="2935698" y="0"/>
                </a:lnTo>
                <a:lnTo>
                  <a:pt x="2935698" y="918072"/>
                </a:lnTo>
                <a:lnTo>
                  <a:pt x="0" y="91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3988" y="2942026"/>
            <a:ext cx="2993926" cy="802077"/>
          </a:xfrm>
          <a:custGeom>
            <a:avLst/>
            <a:gdLst/>
            <a:ahLst/>
            <a:cxnLst/>
            <a:rect r="r" b="b" t="t" l="l"/>
            <a:pathLst>
              <a:path h="802077" w="2993926">
                <a:moveTo>
                  <a:pt x="0" y="0"/>
                </a:moveTo>
                <a:lnTo>
                  <a:pt x="2993926" y="0"/>
                </a:lnTo>
                <a:lnTo>
                  <a:pt x="2993926" y="802077"/>
                </a:lnTo>
                <a:lnTo>
                  <a:pt x="0" y="802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05854" y="7863488"/>
            <a:ext cx="2202061" cy="388363"/>
          </a:xfrm>
          <a:custGeom>
            <a:avLst/>
            <a:gdLst/>
            <a:ahLst/>
            <a:cxnLst/>
            <a:rect r="r" b="b" t="t" l="l"/>
            <a:pathLst>
              <a:path h="388363" w="2202061">
                <a:moveTo>
                  <a:pt x="0" y="0"/>
                </a:moveTo>
                <a:lnTo>
                  <a:pt x="2202060" y="0"/>
                </a:lnTo>
                <a:lnTo>
                  <a:pt x="2202060" y="388363"/>
                </a:lnTo>
                <a:lnTo>
                  <a:pt x="0" y="388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45760" y="1028700"/>
            <a:ext cx="1413540" cy="644927"/>
          </a:xfrm>
          <a:custGeom>
            <a:avLst/>
            <a:gdLst/>
            <a:ahLst/>
            <a:cxnLst/>
            <a:rect r="r" b="b" t="t" l="l"/>
            <a:pathLst>
              <a:path h="644927" w="1413540">
                <a:moveTo>
                  <a:pt x="0" y="0"/>
                </a:moveTo>
                <a:lnTo>
                  <a:pt x="1413540" y="0"/>
                </a:lnTo>
                <a:lnTo>
                  <a:pt x="1413540" y="644927"/>
                </a:lnTo>
                <a:lnTo>
                  <a:pt x="0" y="6449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1031304" y="2071237"/>
            <a:ext cx="1888551" cy="144002"/>
          </a:xfrm>
          <a:custGeom>
            <a:avLst/>
            <a:gdLst/>
            <a:ahLst/>
            <a:cxnLst/>
            <a:rect r="r" b="b" t="t" l="l"/>
            <a:pathLst>
              <a:path h="144002" w="1888551">
                <a:moveTo>
                  <a:pt x="0" y="0"/>
                </a:moveTo>
                <a:lnTo>
                  <a:pt x="1888551" y="0"/>
                </a:lnTo>
                <a:lnTo>
                  <a:pt x="1888551" y="144002"/>
                </a:lnTo>
                <a:lnTo>
                  <a:pt x="0" y="144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13988" y="2856301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About the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2644" y="2816096"/>
            <a:ext cx="876900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5861" y="3825629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15861" y="4879617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15861" y="5910863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15861" y="6955438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04875"/>
            <a:ext cx="8837886" cy="108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4"/>
              </a:lnSpc>
              <a:spcBef>
                <a:spcPct val="0"/>
              </a:spcBef>
            </a:pPr>
            <a:r>
              <a:rPr lang="en-US" sz="6360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13988" y="3898854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Project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3988" y="4943429"/>
            <a:ext cx="944331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Software requirements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13988" y="6138392"/>
            <a:ext cx="944331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4800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Analysis and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13988" y="7186142"/>
            <a:ext cx="944331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4800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Software testing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760960" y="6829894"/>
            <a:ext cx="5082331" cy="1801917"/>
          </a:xfrm>
          <a:custGeom>
            <a:avLst/>
            <a:gdLst/>
            <a:ahLst/>
            <a:cxnLst/>
            <a:rect r="r" b="b" t="t" l="l"/>
            <a:pathLst>
              <a:path h="1801917" w="5082331">
                <a:moveTo>
                  <a:pt x="0" y="0"/>
                </a:moveTo>
                <a:lnTo>
                  <a:pt x="5082331" y="0"/>
                </a:lnTo>
                <a:lnTo>
                  <a:pt x="5082331" y="1801918"/>
                </a:lnTo>
                <a:lnTo>
                  <a:pt x="0" y="1801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215861" y="7939688"/>
            <a:ext cx="7304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678D7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13988" y="8170393"/>
            <a:ext cx="944331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4800">
                <a:solidFill>
                  <a:srgbClr val="243B3B"/>
                </a:solidFill>
                <a:latin typeface="Cabin Medium"/>
                <a:ea typeface="Cabin Medium"/>
                <a:cs typeface="Cabin Medium"/>
                <a:sym typeface="Cabin Medium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4588196"/>
            <a:ext cx="10146790" cy="122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I. ABOUT THE PROJECT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4265260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PROBLEM STATEMENT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2652" y="2690692"/>
            <a:ext cx="13787375" cy="2595853"/>
            <a:chOff x="0" y="0"/>
            <a:chExt cx="18383167" cy="34611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400787" y="24124"/>
              <a:ext cx="1303638" cy="1343142"/>
            </a:xfrm>
            <a:custGeom>
              <a:avLst/>
              <a:gdLst/>
              <a:ahLst/>
              <a:cxnLst/>
              <a:rect r="r" b="b" t="t" l="l"/>
              <a:pathLst>
                <a:path h="1343142" w="1303638">
                  <a:moveTo>
                    <a:pt x="0" y="0"/>
                  </a:moveTo>
                  <a:lnTo>
                    <a:pt x="1303638" y="0"/>
                  </a:lnTo>
                  <a:lnTo>
                    <a:pt x="1303638" y="1343142"/>
                  </a:lnTo>
                  <a:lnTo>
                    <a:pt x="0" y="1343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088" t="-168481" r="-61997" b="-84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884361" y="0"/>
              <a:ext cx="1445322" cy="1610145"/>
            </a:xfrm>
            <a:custGeom>
              <a:avLst/>
              <a:gdLst/>
              <a:ahLst/>
              <a:cxnLst/>
              <a:rect r="r" b="b" t="t" l="l"/>
              <a:pathLst>
                <a:path h="1610145" w="1445322">
                  <a:moveTo>
                    <a:pt x="0" y="0"/>
                  </a:moveTo>
                  <a:lnTo>
                    <a:pt x="1445322" y="0"/>
                  </a:lnTo>
                  <a:lnTo>
                    <a:pt x="1445322" y="1610145"/>
                  </a:lnTo>
                  <a:lnTo>
                    <a:pt x="0" y="1610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00929" r="-180951" b="-99298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6312"/>
              <a:ext cx="1254464" cy="1397522"/>
            </a:xfrm>
            <a:custGeom>
              <a:avLst/>
              <a:gdLst/>
              <a:ahLst/>
              <a:cxnLst/>
              <a:rect r="r" b="b" t="t" l="l"/>
              <a:pathLst>
                <a:path h="1397522" w="1254464">
                  <a:moveTo>
                    <a:pt x="0" y="0"/>
                  </a:moveTo>
                  <a:lnTo>
                    <a:pt x="1254464" y="0"/>
                  </a:lnTo>
                  <a:lnTo>
                    <a:pt x="1254464" y="1397522"/>
                  </a:lnTo>
                  <a:lnTo>
                    <a:pt x="0" y="1397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51582" t="-58307" r="-29369" b="-141921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366942" y="38100"/>
              <a:ext cx="4152807" cy="915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8"/>
                </a:lnSpc>
              </a:pPr>
              <a:r>
                <a:rPr lang="en-US" sz="2531" b="true">
                  <a:solidFill>
                    <a:srgbClr val="243B3B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The problem of</a:t>
              </a:r>
            </a:p>
            <a:p>
              <a:pPr algn="l">
                <a:lnSpc>
                  <a:spcPts val="2658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405624" y="38100"/>
              <a:ext cx="4564830" cy="915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8"/>
                </a:lnSpc>
              </a:pPr>
              <a:r>
                <a:rPr lang="en-US" sz="2531" b="true">
                  <a:solidFill>
                    <a:srgbClr val="243B3B"/>
                  </a:solidFill>
                  <a:latin typeface="Cabin Bold"/>
                  <a:ea typeface="Cabin Bold"/>
                  <a:cs typeface="Cabin Bold"/>
                  <a:sym typeface="Cabin Bold"/>
                </a:rPr>
                <a:t>Affects</a:t>
              </a:r>
            </a:p>
            <a:p>
              <a:pPr algn="l">
                <a:lnSpc>
                  <a:spcPts val="2658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443595" y="602561"/>
              <a:ext cx="4564830" cy="110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4"/>
                </a:lnSpc>
              </a:pPr>
              <a:r>
                <a:rPr lang="en-US" sz="2431" spc="-116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B2B, B2C businesses and individual users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3784768" y="38100"/>
              <a:ext cx="4152807" cy="470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8"/>
                </a:lnSpc>
              </a:pPr>
              <a:r>
                <a:rPr lang="en-US" sz="2531" b="true">
                  <a:solidFill>
                    <a:srgbClr val="243B3B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The impact is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66942" y="648070"/>
              <a:ext cx="4564830" cy="2813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4"/>
                </a:lnSpc>
              </a:pPr>
              <a:r>
                <a:rPr lang="en-US" sz="2431" spc="-116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Inefficient AI-driven assistance, limited adaptability to user needs, and lack of seamless integration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818337" y="648070"/>
              <a:ext cx="4564830" cy="2813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4"/>
                </a:lnSpc>
              </a:pPr>
              <a:r>
                <a:rPr lang="en-US" sz="2431" spc="-116">
                  <a:solidFill>
                    <a:srgbClr val="243B3B"/>
                  </a:solidFill>
                  <a:latin typeface="Cabin"/>
                  <a:ea typeface="Cabin"/>
                  <a:cs typeface="Cabin"/>
                  <a:sym typeface="Cabin"/>
                </a:rPr>
                <a:t>Resulting in decreased productivity, frustrated user experiences, and missed opportunities for personalized solutions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80277" y="6040036"/>
            <a:ext cx="944054" cy="1051713"/>
          </a:xfrm>
          <a:custGeom>
            <a:avLst/>
            <a:gdLst/>
            <a:ahLst/>
            <a:cxnLst/>
            <a:rect r="r" b="b" t="t" l="l"/>
            <a:pathLst>
              <a:path h="1051713" w="944054">
                <a:moveTo>
                  <a:pt x="0" y="0"/>
                </a:moveTo>
                <a:lnTo>
                  <a:pt x="944054" y="0"/>
                </a:lnTo>
                <a:lnTo>
                  <a:pt x="944054" y="1051713"/>
                </a:lnTo>
                <a:lnTo>
                  <a:pt x="0" y="105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56602" y="6141154"/>
            <a:ext cx="312521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A successful solution would be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196283" y="6021318"/>
            <a:ext cx="12732586" cy="298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AI-powered personalized recommendations</a:t>
            </a:r>
          </a:p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Intelligent data analysis capabilities that provide insights, predictive trends, and actionable recommendations for better decisions.</a:t>
            </a:r>
          </a:p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Smart task prioritization and data analysis features</a:t>
            </a:r>
          </a:p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High-performance algorithms with faster response times</a:t>
            </a:r>
          </a:p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Intuitive and easy-to-use interface</a:t>
            </a:r>
          </a:p>
          <a:p>
            <a:pPr algn="l">
              <a:lnSpc>
                <a:spcPts val="3418"/>
              </a:lnSpc>
            </a:pP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· </a:t>
            </a:r>
            <a:r>
              <a:rPr lang="en-US" sz="2441" spc="-117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Automated processes for efficiency and time-saving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33243" y="2708784"/>
            <a:ext cx="977729" cy="1007357"/>
          </a:xfrm>
          <a:custGeom>
            <a:avLst/>
            <a:gdLst/>
            <a:ahLst/>
            <a:cxnLst/>
            <a:rect r="r" b="b" t="t" l="l"/>
            <a:pathLst>
              <a:path h="1007357" w="977729">
                <a:moveTo>
                  <a:pt x="0" y="0"/>
                </a:moveTo>
                <a:lnTo>
                  <a:pt x="977728" y="0"/>
                </a:lnTo>
                <a:lnTo>
                  <a:pt x="977728" y="1007357"/>
                </a:lnTo>
                <a:lnTo>
                  <a:pt x="0" y="10073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1088" t="-168481" r="-61997" b="-84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5923" y="2690692"/>
            <a:ext cx="1083991" cy="1207609"/>
          </a:xfrm>
          <a:custGeom>
            <a:avLst/>
            <a:gdLst/>
            <a:ahLst/>
            <a:cxnLst/>
            <a:rect r="r" b="b" t="t" l="l"/>
            <a:pathLst>
              <a:path h="1207609" w="1083991">
                <a:moveTo>
                  <a:pt x="0" y="0"/>
                </a:moveTo>
                <a:lnTo>
                  <a:pt x="1083991" y="0"/>
                </a:lnTo>
                <a:lnTo>
                  <a:pt x="1083991" y="1207609"/>
                </a:lnTo>
                <a:lnTo>
                  <a:pt x="0" y="1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0929" r="-180951" b="-9929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2652" y="2770425"/>
            <a:ext cx="940848" cy="1048141"/>
          </a:xfrm>
          <a:custGeom>
            <a:avLst/>
            <a:gdLst/>
            <a:ahLst/>
            <a:cxnLst/>
            <a:rect r="r" b="b" t="t" l="l"/>
            <a:pathLst>
              <a:path h="1048141" w="940848">
                <a:moveTo>
                  <a:pt x="0" y="0"/>
                </a:moveTo>
                <a:lnTo>
                  <a:pt x="940848" y="0"/>
                </a:lnTo>
                <a:lnTo>
                  <a:pt x="940848" y="1048142"/>
                </a:lnTo>
                <a:lnTo>
                  <a:pt x="0" y="1048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0277" y="6078914"/>
            <a:ext cx="944054" cy="1051713"/>
          </a:xfrm>
          <a:custGeom>
            <a:avLst/>
            <a:gdLst/>
            <a:ahLst/>
            <a:cxnLst/>
            <a:rect r="r" b="b" t="t" l="l"/>
            <a:pathLst>
              <a:path h="1051713" w="944054">
                <a:moveTo>
                  <a:pt x="0" y="0"/>
                </a:moveTo>
                <a:lnTo>
                  <a:pt x="944054" y="0"/>
                </a:lnTo>
                <a:lnTo>
                  <a:pt x="944054" y="1051713"/>
                </a:lnTo>
                <a:lnTo>
                  <a:pt x="0" y="105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33295" y="5987293"/>
            <a:ext cx="944054" cy="1051713"/>
          </a:xfrm>
          <a:custGeom>
            <a:avLst/>
            <a:gdLst/>
            <a:ahLst/>
            <a:cxnLst/>
            <a:rect r="r" b="b" t="t" l="l"/>
            <a:pathLst>
              <a:path h="1051713" w="944054">
                <a:moveTo>
                  <a:pt x="0" y="0"/>
                </a:moveTo>
                <a:lnTo>
                  <a:pt x="944054" y="0"/>
                </a:lnTo>
                <a:lnTo>
                  <a:pt x="944054" y="1051713"/>
                </a:lnTo>
                <a:lnTo>
                  <a:pt x="0" y="105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51582" t="-58307" r="-29369" b="-1419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38154" y="6737011"/>
            <a:ext cx="1847680" cy="1847680"/>
          </a:xfrm>
          <a:custGeom>
            <a:avLst/>
            <a:gdLst/>
            <a:ahLst/>
            <a:cxnLst/>
            <a:rect r="r" b="b" t="t" l="l"/>
            <a:pathLst>
              <a:path h="1847680" w="1847680">
                <a:moveTo>
                  <a:pt x="0" y="0"/>
                </a:moveTo>
                <a:lnTo>
                  <a:pt x="1847680" y="0"/>
                </a:lnTo>
                <a:lnTo>
                  <a:pt x="1847680" y="1847680"/>
                </a:lnTo>
                <a:lnTo>
                  <a:pt x="0" y="1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57859" y="2728792"/>
            <a:ext cx="3114606" cy="3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For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86870" y="2728792"/>
            <a:ext cx="3423622" cy="3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Who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15348" y="3130706"/>
            <a:ext cx="3423622" cy="169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Who want efficient, personalized, and seamless assistance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171228" y="2728792"/>
            <a:ext cx="3114606" cy="3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531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That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57859" y="3164838"/>
            <a:ext cx="3423622" cy="126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Businesses (B2B), individual customers (B2C) and individual users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96405" y="3164838"/>
            <a:ext cx="3423622" cy="2121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Provides tailored insights, recommendations, and automated support for better decision-making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956602" y="6180032"/>
            <a:ext cx="312521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Unlike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PRODUCT POSITION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6602" y="6674581"/>
            <a:ext cx="3423622" cy="126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Gemini, ChatGPT,BingAI, Claude …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709620" y="6088411"/>
            <a:ext cx="31252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b="true">
                <a:solidFill>
                  <a:srgbClr val="243B3B"/>
                </a:solidFill>
                <a:latin typeface="Cabin Bold"/>
                <a:ea typeface="Cabin Bold"/>
                <a:cs typeface="Cabin Bold"/>
                <a:sym typeface="Cabin Bold"/>
              </a:rPr>
              <a:t>Our product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09620" y="6612286"/>
            <a:ext cx="3423622" cy="169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4"/>
              </a:lnSpc>
            </a:pPr>
            <a:r>
              <a:rPr lang="en-US" sz="2431" spc="-116">
                <a:solidFill>
                  <a:srgbClr val="243B3B"/>
                </a:solidFill>
                <a:latin typeface="Cabin"/>
                <a:ea typeface="Cabin"/>
                <a:cs typeface="Cabin"/>
                <a:sym typeface="Cabin"/>
              </a:rPr>
              <a:t>Offers adaptable, intelligent analysis, and saves time through automation</a:t>
            </a:r>
          </a:p>
          <a:p>
            <a:pPr algn="l">
              <a:lnSpc>
                <a:spcPts val="340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196405" y="5536210"/>
            <a:ext cx="5156250" cy="108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2"/>
              </a:lnSpc>
            </a:pPr>
            <a:r>
              <a:rPr lang="en-US" sz="6556" b="true">
                <a:solidFill>
                  <a:srgbClr val="F3EDE0"/>
                </a:solidFill>
                <a:latin typeface="Cabin Bold"/>
                <a:ea typeface="Cabin Bold"/>
                <a:cs typeface="Cabin Bold"/>
                <a:sym typeface="Cabin Bold"/>
              </a:rPr>
              <a:t>AICHAT PR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6201" y="2079650"/>
            <a:ext cx="15415598" cy="6127700"/>
          </a:xfrm>
          <a:custGeom>
            <a:avLst/>
            <a:gdLst/>
            <a:ahLst/>
            <a:cxnLst/>
            <a:rect r="r" b="b" t="t" l="l"/>
            <a:pathLst>
              <a:path h="6127700" w="15415598">
                <a:moveTo>
                  <a:pt x="0" y="0"/>
                </a:moveTo>
                <a:lnTo>
                  <a:pt x="15415598" y="0"/>
                </a:lnTo>
                <a:lnTo>
                  <a:pt x="15415598" y="6127700"/>
                </a:lnTo>
                <a:lnTo>
                  <a:pt x="0" y="6127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STAKEHOLDER SUMMARY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D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133">
            <a:off x="1024919" y="1478130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0" y="0"/>
                </a:lnTo>
                <a:lnTo>
                  <a:pt x="4165620" y="317629"/>
                </a:lnTo>
                <a:lnTo>
                  <a:pt x="0" y="3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22698" y="2289506"/>
            <a:ext cx="13591855" cy="6082355"/>
          </a:xfrm>
          <a:custGeom>
            <a:avLst/>
            <a:gdLst/>
            <a:ahLst/>
            <a:cxnLst/>
            <a:rect r="r" b="b" t="t" l="l"/>
            <a:pathLst>
              <a:path h="6082355" w="13591855">
                <a:moveTo>
                  <a:pt x="0" y="0"/>
                </a:moveTo>
                <a:lnTo>
                  <a:pt x="13591855" y="0"/>
                </a:lnTo>
                <a:lnTo>
                  <a:pt x="13591855" y="6082355"/>
                </a:lnTo>
                <a:lnTo>
                  <a:pt x="0" y="60823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6081949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USER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D6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91" y="3698159"/>
            <a:ext cx="11474777" cy="23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>
                <a:solidFill>
                  <a:srgbClr val="243B3B"/>
                </a:solidFill>
                <a:latin typeface="Francois One"/>
                <a:ea typeface="Francois One"/>
                <a:cs typeface="Francois One"/>
                <a:sym typeface="Francois One"/>
              </a:rPr>
              <a:t>II. PROJECT MANAGEMENT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757599" y="-1520707"/>
            <a:ext cx="7060803" cy="6903518"/>
            <a:chOff x="0" y="0"/>
            <a:chExt cx="6328410" cy="6187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111760"/>
              <a:ext cx="6329680" cy="6441441"/>
            </a:xfrm>
            <a:custGeom>
              <a:avLst/>
              <a:gdLst/>
              <a:ahLst/>
              <a:cxnLst/>
              <a:rect r="r" b="b" t="t" l="l"/>
              <a:pathLst>
                <a:path h="6441441" w="6329680">
                  <a:moveTo>
                    <a:pt x="2310130" y="1536700"/>
                  </a:moveTo>
                  <a:cubicBezTo>
                    <a:pt x="1192530" y="1214120"/>
                    <a:pt x="416560" y="767080"/>
                    <a:pt x="483870" y="445770"/>
                  </a:cubicBezTo>
                  <a:cubicBezTo>
                    <a:pt x="565150" y="58420"/>
                    <a:pt x="1838960" y="0"/>
                    <a:pt x="3326130" y="313690"/>
                  </a:cubicBezTo>
                  <a:cubicBezTo>
                    <a:pt x="4455160" y="552450"/>
                    <a:pt x="5384800" y="937260"/>
                    <a:pt x="5730240" y="1278890"/>
                  </a:cubicBezTo>
                  <a:cubicBezTo>
                    <a:pt x="5824220" y="1347470"/>
                    <a:pt x="5876290" y="1433830"/>
                    <a:pt x="5876290" y="1536700"/>
                  </a:cubicBezTo>
                  <a:lnTo>
                    <a:pt x="5876290" y="1540510"/>
                  </a:lnTo>
                  <a:cubicBezTo>
                    <a:pt x="5876290" y="1550670"/>
                    <a:pt x="5876290" y="1560830"/>
                    <a:pt x="5875020" y="1569720"/>
                  </a:cubicBezTo>
                  <a:cubicBezTo>
                    <a:pt x="5843270" y="1870710"/>
                    <a:pt x="5398770" y="2246630"/>
                    <a:pt x="4721860" y="2589530"/>
                  </a:cubicBezTo>
                  <a:cubicBezTo>
                    <a:pt x="4951730" y="2730500"/>
                    <a:pt x="5083810" y="2896870"/>
                    <a:pt x="5083810" y="3073400"/>
                  </a:cubicBezTo>
                  <a:cubicBezTo>
                    <a:pt x="5083810" y="3112770"/>
                    <a:pt x="5077460" y="3152140"/>
                    <a:pt x="5064760" y="3188970"/>
                  </a:cubicBezTo>
                  <a:cubicBezTo>
                    <a:pt x="5760720" y="3343910"/>
                    <a:pt x="6234430" y="3586480"/>
                    <a:pt x="6316980" y="3862070"/>
                  </a:cubicBezTo>
                  <a:cubicBezTo>
                    <a:pt x="6325870" y="3890010"/>
                    <a:pt x="6329680" y="3917950"/>
                    <a:pt x="6329680" y="3947160"/>
                  </a:cubicBezTo>
                  <a:cubicBezTo>
                    <a:pt x="6329680" y="4466590"/>
                    <a:pt x="5077460" y="5330190"/>
                    <a:pt x="3534410" y="5875021"/>
                  </a:cubicBezTo>
                  <a:cubicBezTo>
                    <a:pt x="1991360" y="6419851"/>
                    <a:pt x="739140" y="6441441"/>
                    <a:pt x="739140" y="5922011"/>
                  </a:cubicBezTo>
                  <a:cubicBezTo>
                    <a:pt x="739140" y="5617211"/>
                    <a:pt x="1169670" y="5194301"/>
                    <a:pt x="1837690" y="4786631"/>
                  </a:cubicBezTo>
                  <a:cubicBezTo>
                    <a:pt x="830580" y="4632960"/>
                    <a:pt x="140970" y="4315460"/>
                    <a:pt x="140970" y="3948430"/>
                  </a:cubicBezTo>
                  <a:cubicBezTo>
                    <a:pt x="140970" y="3816350"/>
                    <a:pt x="231140" y="3690620"/>
                    <a:pt x="392430" y="3576320"/>
                  </a:cubicBezTo>
                  <a:cubicBezTo>
                    <a:pt x="143510" y="3431540"/>
                    <a:pt x="0" y="3258820"/>
                    <a:pt x="0" y="3074670"/>
                  </a:cubicBezTo>
                  <a:lnTo>
                    <a:pt x="0" y="3064510"/>
                  </a:lnTo>
                  <a:cubicBezTo>
                    <a:pt x="0" y="2611120"/>
                    <a:pt x="989330" y="1972310"/>
                    <a:pt x="2310130" y="1536700"/>
                  </a:cubicBezTo>
                  <a:lnTo>
                    <a:pt x="2310130" y="1536700"/>
                  </a:lnTo>
                  <a:close/>
                </a:path>
              </a:pathLst>
            </a:custGeom>
            <a:solidFill>
              <a:srgbClr val="A3BFAB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0986" y="268909"/>
            <a:ext cx="5699117" cy="2020596"/>
          </a:xfrm>
          <a:custGeom>
            <a:avLst/>
            <a:gdLst/>
            <a:ahLst/>
            <a:cxnLst/>
            <a:rect r="r" b="b" t="t" l="l"/>
            <a:pathLst>
              <a:path h="2020596" w="5699117">
                <a:moveTo>
                  <a:pt x="0" y="0"/>
                </a:moveTo>
                <a:lnTo>
                  <a:pt x="5699117" y="0"/>
                </a:lnTo>
                <a:lnTo>
                  <a:pt x="5699117" y="2020597"/>
                </a:lnTo>
                <a:lnTo>
                  <a:pt x="0" y="202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133">
            <a:off x="2328834" y="5935827"/>
            <a:ext cx="4165621" cy="317629"/>
          </a:xfrm>
          <a:custGeom>
            <a:avLst/>
            <a:gdLst/>
            <a:ahLst/>
            <a:cxnLst/>
            <a:rect r="r" b="b" t="t" l="l"/>
            <a:pathLst>
              <a:path h="317629" w="4165621">
                <a:moveTo>
                  <a:pt x="0" y="0"/>
                </a:moveTo>
                <a:lnTo>
                  <a:pt x="4165621" y="0"/>
                </a:lnTo>
                <a:lnTo>
                  <a:pt x="4165621" y="317628"/>
                </a:lnTo>
                <a:lnTo>
                  <a:pt x="0" y="317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DAGaZxGolmo</dc:identifier>
  <dcterms:modified xsi:type="dcterms:W3CDTF">2011-08-01T06:04:30Z</dcterms:modified>
  <cp:revision>1</cp:revision>
  <dc:title>NMCNPM</dc:title>
</cp:coreProperties>
</file>