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3" r:id="rId3"/>
    <p:sldId id="261" r:id="rId4"/>
    <p:sldId id="265" r:id="rId5"/>
    <p:sldId id="257" r:id="rId6"/>
    <p:sldId id="258" r:id="rId7"/>
    <p:sldId id="266" r:id="rId8"/>
    <p:sldId id="259" r:id="rId9"/>
    <p:sldId id="260" r:id="rId10"/>
    <p:sldId id="262" r:id="rId11"/>
    <p:sldId id="267" r:id="rId12"/>
    <p:sldId id="269" r:id="rId13"/>
    <p:sldId id="271" r:id="rId14"/>
    <p:sldId id="270" r:id="rId15"/>
    <p:sldId id="272" r:id="rId16"/>
    <p:sldId id="268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1" autoAdjust="0"/>
    <p:restoredTop sz="94660"/>
  </p:normalViewPr>
  <p:slideViewPr>
    <p:cSldViewPr>
      <p:cViewPr varScale="1">
        <p:scale>
          <a:sx n="99" d="100"/>
          <a:sy n="99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27ED-09D7-4B76-B68B-C64618BBE87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38A97-4A48-4ECA-9049-55DB56F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0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38A97-4A48-4ECA-9049-55DB56F256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1537-7CD1-4F51-88BA-4337FA9D88A2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3/23/2016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420C-155E-493C-B6E7-8A7D2A111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6A81-E79B-473D-8E8D-4ED4D04FFBFE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3/23/2016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420C-155E-493C-B6E7-8A7D2A111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5794-76A8-4B9E-9B74-F1EBD66A735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3/23/2016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420C-155E-493C-B6E7-8A7D2A111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A837-02C9-46FE-96F2-A384D21B7C8C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3/23/2016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420C-155E-493C-B6E7-8A7D2A111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3F0-0FC2-40DE-9084-F0025C3A4F9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3/23/2016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420C-155E-493C-B6E7-8A7D2A111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54A2-938C-45BD-B3EA-E605BA0E2B2B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3/23/2016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420C-155E-493C-B6E7-8A7D2A111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64D0-0DD9-4C35-A478-D03C2A36A30D}" type="datetime1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3/23/2016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420C-155E-493C-B6E7-8A7D2A111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946F-EE29-45CF-9373-ACE06F358B00}" type="datetime1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3/23/2016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420C-155E-493C-B6E7-8A7D2A111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5016-DF8E-4B4A-B8EF-80C10747E649}" type="datetime1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3/23/2016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420C-155E-493C-B6E7-8A7D2A111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18AA-E9FA-4935-B633-E41388AAC5C5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3/23/2016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420C-155E-493C-B6E7-8A7D2A1110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6F0B-6EAD-45E7-B053-40C6DD6019CF}" type="datetime1">
              <a:rPr lang="en-US" smtClean="0"/>
              <a:t>5/16/2016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A420C-155E-493C-B6E7-8A7D2A1110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3/23/2016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8AA420C-155E-493C-B6E7-8A7D2A11105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3/23/2016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53FCC04-56F7-4DBE-8AE2-902A164EEA5A}" type="datetime1">
              <a:rPr lang="en-US" smtClean="0"/>
              <a:t>5/16/2016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oinc.org/usage/obs" TargetMode="External"/><Relationship Id="rId2" Type="http://schemas.openxmlformats.org/officeDocument/2006/relationships/hyperlink" Target="https://loinc.org/usage/uni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cbi.nlm.nih.gov/pmc/articles/PMC3000762/" TargetMode="External"/><Relationship Id="rId4" Type="http://schemas.openxmlformats.org/officeDocument/2006/relationships/hyperlink" Target="https://www.nlm.nih.gov/research/umls/Snomed/core_subset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C-CDA Scorecard Rubrics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 of CDA R2.0 Smart C-CDA Scorecard Rules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64886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 Beebe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Medications / Immunizations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Medications coded with </a:t>
            </a:r>
            <a:r>
              <a:rPr lang="en-US" dirty="0" err="1"/>
              <a:t>RxNorm</a:t>
            </a:r>
            <a:r>
              <a:rPr lang="en-US" dirty="0"/>
              <a:t> SCD, SBD, GPCK, or BPCPK </a:t>
            </a:r>
            <a:r>
              <a:rPr lang="en-US" dirty="0" smtClean="0"/>
              <a:t>codes</a:t>
            </a:r>
          </a:p>
          <a:p>
            <a:pPr lvl="1"/>
            <a:r>
              <a:rPr lang="en-US" dirty="0"/>
              <a:t>C-CDA medication lists should contain medications coded as </a:t>
            </a:r>
            <a:r>
              <a:rPr lang="en-US" dirty="0" err="1"/>
              <a:t>RxNorm</a:t>
            </a:r>
            <a:r>
              <a:rPr lang="en-US" dirty="0"/>
              <a:t> Semantic Clinical Drugs, Semantic Branded Drugs, and packs. This means </a:t>
            </a:r>
            <a:r>
              <a:rPr lang="en-US" dirty="0" err="1"/>
              <a:t>prescribable</a:t>
            </a:r>
            <a:r>
              <a:rPr lang="en-US" dirty="0"/>
              <a:t> products on the level of '</a:t>
            </a:r>
            <a:r>
              <a:rPr lang="en-US" dirty="0" err="1"/>
              <a:t>loratadine</a:t>
            </a:r>
            <a:r>
              <a:rPr lang="en-US" dirty="0"/>
              <a:t> 10mg oral tablet'.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Immunizations should be in the immunizations section and not medication section.</a:t>
            </a:r>
          </a:p>
          <a:p>
            <a:r>
              <a:rPr lang="en-US" dirty="0" smtClean="0"/>
              <a:t>Immunizations </a:t>
            </a:r>
            <a:r>
              <a:rPr lang="en-US" dirty="0"/>
              <a:t>coded with CVX codes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276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Lab Results Codes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72000"/>
            <a:ext cx="7620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 Results coded with LOINC's top 2K codes</a:t>
            </a:r>
            <a:r>
              <a:rPr lang="fr-FR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Lab </a:t>
            </a:r>
            <a:r>
              <a:rPr lang="en-US" dirty="0"/>
              <a:t>results should be coded using LOINC. In </a:t>
            </a:r>
            <a:r>
              <a:rPr lang="en-US" dirty="0" smtClean="0"/>
              <a:t>practice </a:t>
            </a:r>
            <a:r>
              <a:rPr lang="en-US" dirty="0"/>
              <a:t>LOINC is huge, but 2000 codes cover 98% of real-world usage.  This means that most results should be covered by the 2000+ most common LOINC codes published by </a:t>
            </a:r>
            <a:r>
              <a:rPr lang="en-US" dirty="0" err="1"/>
              <a:t>Regenstrief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Allergy Coding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Allergy codes should come from a common limited set of codes Allergies.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Need a defined limited subset of allergy codes, that are recommend for clinical documentation.  ( this may not be possible at this time) - 600 codes from DOD / VA ??</a:t>
            </a:r>
          </a:p>
          <a:p>
            <a:pPr marL="411480" lvl="1" indent="0">
              <a:buNone/>
            </a:pPr>
            <a:endParaRPr lang="en-US" dirty="0">
              <a:solidFill>
                <a:srgbClr val="008000"/>
              </a:solidFill>
            </a:endParaRPr>
          </a:p>
          <a:p>
            <a:pPr marL="411480" lvl="1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 marL="411480" lvl="1" indent="0">
              <a:buNone/>
            </a:pPr>
            <a:endParaRPr lang="en-US" dirty="0">
              <a:solidFill>
                <a:srgbClr val="008000"/>
              </a:solidFill>
            </a:endParaRPr>
          </a:p>
          <a:p>
            <a:pPr marL="411480" lvl="1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---------------------------------------------------------------------------------------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It would be very helpful to enable the tool developed to be downloaded and used within local sites to improve the quality.</a:t>
            </a:r>
          </a:p>
          <a:p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Entries links to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entry, get points for linking the entry to the related narrative text.</a:t>
            </a:r>
          </a:p>
          <a:p>
            <a:endParaRPr lang="en-US" dirty="0"/>
          </a:p>
          <a:p>
            <a:r>
              <a:rPr lang="en-US" dirty="0" smtClean="0"/>
              <a:t>You should loose a lot of points if you are not valid to the CDA R2 Schema.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Future capability : Special </a:t>
            </a:r>
            <a:r>
              <a:rPr lang="en-US" b="1" dirty="0"/>
              <a:t>stylesheet </a:t>
            </a:r>
          </a:p>
          <a:p>
            <a:pPr lvl="1"/>
            <a:r>
              <a:rPr lang="en-US" dirty="0" smtClean="0"/>
              <a:t>Provide an ability to show the entry data next to associated narrative.  This would allow a user to review and assess the presentation of the structured content. Example sections where this would be useful: Medications / Allergies</a:t>
            </a:r>
          </a:p>
          <a:p>
            <a:pPr marL="41148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/ Author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a entry reference made in the document can be mapped to the destination class with the same ID. </a:t>
            </a:r>
          </a:p>
          <a:p>
            <a:endParaRPr lang="en-US" dirty="0"/>
          </a:p>
          <a:p>
            <a:r>
              <a:rPr lang="en-US" dirty="0" smtClean="0"/>
              <a:t>Every author reference should point to an instance of the author fully specified with the same </a:t>
            </a:r>
            <a:r>
              <a:rPr lang="en-US" dirty="0" err="1" smtClean="0"/>
              <a:t>assignedAuthor</a:t>
            </a:r>
            <a:r>
              <a:rPr lang="en-US" dirty="0" smtClean="0"/>
              <a:t> ID in the document. 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7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/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any additional rules can be established which validate what go into procedure section, what goes into result section?</a:t>
            </a:r>
          </a:p>
          <a:p>
            <a:endParaRPr lang="en-US" dirty="0" smtClean="0"/>
          </a:p>
          <a:p>
            <a:r>
              <a:rPr lang="en-US" dirty="0" smtClean="0"/>
              <a:t>C-CDA indicates that Procedure Section contains contents are broader than the RIM concept of procedure.</a:t>
            </a:r>
          </a:p>
          <a:p>
            <a:r>
              <a:rPr lang="en-US" dirty="0" smtClean="0"/>
              <a:t>C-CDA indicates that Results Section contains only observations. 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</a:p>
          <a:p>
            <a:pPr marL="114300" indent="0">
              <a:buNone/>
            </a:pPr>
            <a:r>
              <a:rPr lang="en-US" dirty="0" smtClean="0"/>
              <a:t>		No specific rubrics identified.</a:t>
            </a:r>
          </a:p>
        </p:txBody>
      </p:sp>
    </p:spTree>
    <p:extLst>
      <p:ext uri="{BB962C8B-B14F-4D97-AF65-F5344CB8AC3E}">
        <p14:creationId xmlns:p14="http://schemas.microsoft.com/office/powerpoint/2010/main" val="23957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Instance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the identifiers found within a CDA document should be unique and non-reoccurring within the same document.</a:t>
            </a:r>
          </a:p>
          <a:p>
            <a:endParaRPr lang="en-US" dirty="0"/>
          </a:p>
          <a:p>
            <a:r>
              <a:rPr lang="en-US" dirty="0" smtClean="0"/>
              <a:t>Exceptions are where the Encompassing Encounter in the header is identified in the Encounter Section, then the same encounter id should be expressed.</a:t>
            </a:r>
          </a:p>
          <a:p>
            <a:r>
              <a:rPr lang="en-US" dirty="0" smtClean="0"/>
              <a:t>Exceptions are where devices implanted, are maybe identified in two locations, the Procedure Section and  the Medical Devices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8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UCUM: Table of Example Codes (Update 2014): </a:t>
            </a:r>
            <a:endParaRPr lang="en-US" dirty="0"/>
          </a:p>
          <a:p>
            <a:r>
              <a:rPr lang="en-US" u="sng" dirty="0">
                <a:hlinkClick r:id="rId2"/>
              </a:rPr>
              <a:t>https://loinc.org/usage/units</a:t>
            </a:r>
            <a:r>
              <a:rPr lang="en-US" dirty="0"/>
              <a:t> (you should be able to download pdf &amp; excel file from this site, no login required) </a:t>
            </a:r>
          </a:p>
          <a:p>
            <a:r>
              <a:rPr lang="en-US" dirty="0"/>
              <a:t>This pertains to the discussion of which code might be preferred when multiple are available (e.g. “10*3” over “10+3” or “10^3”)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Top 2,000 LOINC codes (Update 2015): </a:t>
            </a:r>
            <a:endParaRPr lang="en-US" dirty="0"/>
          </a:p>
          <a:p>
            <a:r>
              <a:rPr lang="en-US" u="sng" dirty="0">
                <a:hlinkClick r:id="rId3"/>
              </a:rPr>
              <a:t>https://loinc.org/usage/obs</a:t>
            </a:r>
            <a:r>
              <a:rPr lang="en-US" dirty="0"/>
              <a:t> (you will need to login to LOINC site for these) 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CORE Subset of SNOMED (Update 2016): </a:t>
            </a:r>
            <a:endParaRPr lang="en-US" dirty="0"/>
          </a:p>
          <a:p>
            <a:r>
              <a:rPr lang="en-US" u="sng" dirty="0">
                <a:hlinkClick r:id="rId4"/>
              </a:rPr>
              <a:t>https://www.nlm.nih.gov/research/umls/Snomed/core_subset.html</a:t>
            </a:r>
            <a:r>
              <a:rPr lang="en-US" dirty="0"/>
              <a:t> (you will need UMLS login for these)</a:t>
            </a:r>
          </a:p>
          <a:p>
            <a:r>
              <a:rPr lang="en-US" dirty="0"/>
              <a:t>While the above list appears to be maintained by UMLS &amp; IHTSDO, here’s the original article from when the work was done to establish the subset (published in JAMIA 2010):</a:t>
            </a:r>
          </a:p>
          <a:p>
            <a:r>
              <a:rPr lang="en-US" u="sng" dirty="0">
                <a:hlinkClick r:id="rId5"/>
              </a:rPr>
              <a:t>http://www.ncbi.nlm.nih.gov/pmc/articles/PMC3000762/</a:t>
            </a:r>
            <a:r>
              <a:rPr lang="en-US" dirty="0"/>
              <a:t> (free publication on PubMed, no login required)</a:t>
            </a:r>
          </a:p>
          <a:p>
            <a:r>
              <a:rPr lang="en-US" dirty="0"/>
              <a:t>The participating organizations were: </a:t>
            </a:r>
          </a:p>
          <a:p>
            <a:r>
              <a:rPr lang="en-US" dirty="0"/>
              <a:t>·         Kaiser Permanente</a:t>
            </a:r>
          </a:p>
          <a:p>
            <a:r>
              <a:rPr lang="en-US" dirty="0"/>
              <a:t>·         Mayo Clinic </a:t>
            </a:r>
          </a:p>
          <a:p>
            <a:r>
              <a:rPr lang="en-US" dirty="0"/>
              <a:t>·         Intermountain Healthcare </a:t>
            </a:r>
          </a:p>
          <a:p>
            <a:r>
              <a:rPr lang="en-US" dirty="0"/>
              <a:t>·         </a:t>
            </a:r>
            <a:r>
              <a:rPr lang="en-US" dirty="0" err="1"/>
              <a:t>Regenstrief</a:t>
            </a:r>
            <a:r>
              <a:rPr lang="en-US" dirty="0"/>
              <a:t> Institute </a:t>
            </a:r>
          </a:p>
          <a:p>
            <a:r>
              <a:rPr lang="en-US" dirty="0"/>
              <a:t>·         University of Nebraska Medical Center</a:t>
            </a:r>
          </a:p>
          <a:p>
            <a:r>
              <a:rPr lang="en-US" dirty="0"/>
              <a:t>·         Hong Kong Hospital Authority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6477000" cy="2286000"/>
          </a:xfrm>
        </p:spPr>
        <p:txBody>
          <a:bodyPr>
            <a:normAutofit/>
          </a:bodyPr>
          <a:lstStyle/>
          <a:p>
            <a:pPr marL="114300" indent="0" algn="ctr">
              <a:spcBef>
                <a:spcPts val="0"/>
              </a:spcBef>
              <a:buNone/>
            </a:pPr>
            <a:r>
              <a:rPr lang="en-US" sz="4800" dirty="0" smtClean="0"/>
              <a:t>Summary </a:t>
            </a:r>
          </a:p>
          <a:p>
            <a:pPr marL="114300" indent="0" algn="ctr">
              <a:spcBef>
                <a:spcPts val="0"/>
              </a:spcBef>
              <a:buNone/>
            </a:pPr>
            <a:r>
              <a:rPr lang="en-US" sz="4800" dirty="0" smtClean="0"/>
              <a:t>&amp; </a:t>
            </a:r>
          </a:p>
          <a:p>
            <a:pPr marL="114300" indent="0" algn="ctr">
              <a:spcBef>
                <a:spcPts val="0"/>
              </a:spcBef>
              <a:buNone/>
            </a:pPr>
            <a:r>
              <a:rPr lang="en-US" sz="4800" dirty="0" smtClean="0"/>
              <a:t>Next steps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429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items can be removed?</a:t>
            </a:r>
          </a:p>
          <a:p>
            <a:r>
              <a:rPr lang="en-US" dirty="0" smtClean="0"/>
              <a:t>What items need to be revised?</a:t>
            </a:r>
          </a:p>
          <a:p>
            <a:r>
              <a:rPr lang="en-US" dirty="0" smtClean="0"/>
              <a:t>What additional rules should be considered for C-CDA R2.1?</a:t>
            </a:r>
          </a:p>
          <a:p>
            <a:endParaRPr lang="en-US" dirty="0"/>
          </a:p>
        </p:txBody>
      </p:sp>
      <p:pic>
        <p:nvPicPr>
          <p:cNvPr id="1026" name="Picture 2" descr="C:\Users\ceb01\AppData\Local\Microsoft\Windows\Temporary Internet Files\Content.IE5\C8MUF31Z\thinking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3576637" cy="36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1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r>
              <a:rPr lang="fr-FR" dirty="0"/>
              <a:t>Document uses sensible </a:t>
            </a:r>
            <a:r>
              <a:rPr lang="fr-FR" dirty="0" smtClean="0"/>
              <a:t>date time </a:t>
            </a:r>
            <a:r>
              <a:rPr lang="en-US" dirty="0"/>
              <a:t>precision</a:t>
            </a:r>
            <a:r>
              <a:rPr lang="fr-FR" dirty="0" smtClean="0"/>
              <a:t>.</a:t>
            </a:r>
          </a:p>
          <a:p>
            <a:pPr lvl="1"/>
            <a:r>
              <a:rPr lang="en-US" dirty="0"/>
              <a:t>C-CDA's </a:t>
            </a:r>
            <a:r>
              <a:rPr lang="en-US" dirty="0" smtClean="0"/>
              <a:t>date times </a:t>
            </a:r>
            <a:r>
              <a:rPr lang="en-US" dirty="0"/>
              <a:t>should use ISO8601 strings to express appropriate precision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Correct use of time zone offsets from GMT. 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Ensure offsets in US are –</a:t>
            </a:r>
            <a:r>
              <a:rPr lang="en-US" dirty="0" err="1" smtClean="0">
                <a:solidFill>
                  <a:srgbClr val="008000"/>
                </a:solidFill>
              </a:rPr>
              <a:t>nn</a:t>
            </a:r>
            <a:r>
              <a:rPr lang="en-US" dirty="0" smtClean="0">
                <a:solidFill>
                  <a:srgbClr val="008000"/>
                </a:solidFill>
              </a:rPr>
              <a:t> and not +</a:t>
            </a:r>
            <a:r>
              <a:rPr lang="en-US" dirty="0" err="1" smtClean="0">
                <a:solidFill>
                  <a:srgbClr val="008000"/>
                </a:solidFill>
              </a:rPr>
              <a:t>nn</a:t>
            </a:r>
            <a:r>
              <a:rPr lang="en-US" dirty="0" smtClean="0">
                <a:solidFill>
                  <a:srgbClr val="008000"/>
                </a:solidFill>
              </a:rPr>
              <a:t> syntax</a:t>
            </a:r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Validate the date / time values, YYYY within human lifespans, dates as valid dates and times as valid times.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1242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72000"/>
            <a:ext cx="7620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Quantities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724400"/>
          </a:xfrm>
        </p:spPr>
        <p:txBody>
          <a:bodyPr>
            <a:normAutofit/>
          </a:bodyPr>
          <a:lstStyle/>
          <a:p>
            <a:r>
              <a:rPr lang="en-US" dirty="0"/>
              <a:t> Physical units are valid UCUM expressions</a:t>
            </a:r>
            <a:r>
              <a:rPr lang="fr-FR" dirty="0"/>
              <a:t>.</a:t>
            </a:r>
          </a:p>
          <a:p>
            <a:pPr lvl="1"/>
            <a:r>
              <a:rPr lang="en-US" dirty="0"/>
              <a:t>Any time a physical unit is used, it should be a valid UCUM expression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This should take into account proper case for the characters.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10 Powers use one of these two syntax 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Validate syntax, inclusive of preferred power syntax (ex. 10^3 or 10*3)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UCUM codes used for given LIONC codes, match recommended units.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Propose that for at least the 2000 most common LOINC codes in use, that a preferred UCUM units code be defined and validated against.      (need to discuss LOINC)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72000"/>
            <a:ext cx="7620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1242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SNOMED </a:t>
            </a:r>
            <a:r>
              <a:rPr lang="en-US" dirty="0"/>
              <a:t>CT, LOINC, </a:t>
            </a:r>
            <a:r>
              <a:rPr lang="en-US" dirty="0" err="1" smtClean="0"/>
              <a:t>RxNorm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ICD9 and ICD10 </a:t>
            </a:r>
            <a:r>
              <a:rPr lang="en-US" dirty="0"/>
              <a:t>codes validate against </a:t>
            </a:r>
            <a:r>
              <a:rPr lang="en-US" dirty="0" smtClean="0"/>
              <a:t>UMLS</a:t>
            </a:r>
          </a:p>
          <a:p>
            <a:pPr lvl="1"/>
            <a:r>
              <a:rPr lang="en-US" dirty="0" smtClean="0"/>
              <a:t>Codes </a:t>
            </a:r>
            <a:r>
              <a:rPr lang="en-US" dirty="0"/>
              <a:t>that claim to be from SNOMED CT, LOINC, and </a:t>
            </a:r>
            <a:r>
              <a:rPr lang="en-US" dirty="0" err="1"/>
              <a:t>RxNorm</a:t>
            </a:r>
            <a:r>
              <a:rPr lang="en-US" dirty="0"/>
              <a:t> should be </a:t>
            </a:r>
            <a:r>
              <a:rPr lang="en-US" dirty="0" smtClean="0"/>
              <a:t>present </a:t>
            </a:r>
            <a:r>
              <a:rPr lang="en-US" dirty="0"/>
              <a:t>in UMLS 2014AA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SNOMED </a:t>
            </a:r>
            <a:r>
              <a:rPr lang="en-US" dirty="0"/>
              <a:t>CT, LOINC</a:t>
            </a:r>
            <a:r>
              <a:rPr lang="en-US" dirty="0" smtClean="0"/>
              <a:t>, </a:t>
            </a:r>
            <a:r>
              <a:rPr lang="en-US" dirty="0" err="1" smtClean="0"/>
              <a:t>RxNorm</a:t>
            </a:r>
            <a:r>
              <a:rPr lang="en-US" dirty="0" smtClean="0">
                <a:solidFill>
                  <a:srgbClr val="008000"/>
                </a:solidFill>
              </a:rPr>
              <a:t>, ICD9 and ICD10 </a:t>
            </a:r>
            <a:r>
              <a:rPr lang="en-US" dirty="0"/>
              <a:t>codes match their </a:t>
            </a:r>
            <a:r>
              <a:rPr lang="en-US" dirty="0" err="1" smtClean="0"/>
              <a:t>displayName</a:t>
            </a:r>
            <a:endParaRPr lang="en-US" dirty="0" smtClean="0"/>
          </a:p>
          <a:p>
            <a:pPr lvl="1"/>
            <a:r>
              <a:rPr lang="en-US" dirty="0"/>
              <a:t>Codes in a C-CDA should assign a valid @</a:t>
            </a:r>
            <a:r>
              <a:rPr lang="en-US" dirty="0" err="1"/>
              <a:t>displayName</a:t>
            </a:r>
            <a:r>
              <a:rPr lang="en-US" dirty="0"/>
              <a:t> that reflects the meaning of the underlying concept.  A best practice is to use preferred labels from UMLS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Document uses official C-CDA </a:t>
            </a:r>
            <a:r>
              <a:rPr lang="en-US" dirty="0" err="1"/>
              <a:t>templateIds</a:t>
            </a:r>
            <a:r>
              <a:rPr lang="en-US" dirty="0"/>
              <a:t> whenever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/>
              <a:t>C-CDA's prescribed </a:t>
            </a:r>
            <a:r>
              <a:rPr lang="en-US" dirty="0" err="1"/>
              <a:t>templateIds</a:t>
            </a:r>
            <a:r>
              <a:rPr lang="en-US" dirty="0"/>
              <a:t> should be used whenever possible.  Additional </a:t>
            </a:r>
            <a:r>
              <a:rPr lang="en-US" dirty="0" err="1"/>
              <a:t>templateId</a:t>
            </a:r>
            <a:r>
              <a:rPr lang="en-US" dirty="0"/>
              <a:t> elements are allowed, but official C-CDA </a:t>
            </a:r>
            <a:r>
              <a:rPr lang="en-US" dirty="0" err="1"/>
              <a:t>templateIds</a:t>
            </a:r>
            <a:r>
              <a:rPr lang="en-US" dirty="0"/>
              <a:t> should always be present when they apply.</a:t>
            </a:r>
          </a:p>
        </p:txBody>
      </p:sp>
    </p:spTree>
    <p:extLst>
      <p:ext uri="{BB962C8B-B14F-4D97-AF65-F5344CB8AC3E}">
        <p14:creationId xmlns:p14="http://schemas.microsoft.com/office/powerpoint/2010/main" val="35732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Vitals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Vitals are represented using structured </a:t>
            </a:r>
            <a:r>
              <a:rPr lang="en-US" dirty="0" smtClean="0"/>
              <a:t>entries</a:t>
            </a:r>
          </a:p>
          <a:p>
            <a:pPr lvl="1"/>
            <a:r>
              <a:rPr lang="en-US" dirty="0"/>
              <a:t>Vitals in C-CDA should be represented with individual structured entries corresponding to BP, Heart Rate, </a:t>
            </a:r>
            <a:r>
              <a:rPr lang="en-US" dirty="0" smtClean="0">
                <a:solidFill>
                  <a:srgbClr val="008000"/>
                </a:solidFill>
              </a:rPr>
              <a:t>BMI, </a:t>
            </a:r>
            <a:r>
              <a:rPr lang="en-US" dirty="0" smtClean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Vitals are expressed with </a:t>
            </a:r>
            <a:r>
              <a:rPr lang="en-US" dirty="0" smtClean="0"/>
              <a:t>LOINC codes</a:t>
            </a:r>
          </a:p>
          <a:p>
            <a:pPr lvl="1"/>
            <a:r>
              <a:rPr lang="en-US" dirty="0"/>
              <a:t>Vitals in C-CDA should be coded with LOINC.  Specifically, with codes from the HITSP Vital Sign Result value set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Vitals are expressed with UCUM </a:t>
            </a:r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Vitals </a:t>
            </a:r>
            <a:r>
              <a:rPr lang="en-US" dirty="0"/>
              <a:t>in C-CDA should be represented with physical quantities that have appropriate UCUM codes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8000"/>
                </a:solidFill>
              </a:rPr>
              <a:t>From C-CDA guide the recommended UCUM units.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Vitals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Best practices for Organizer need to be followed.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Appropriate Effective date (low/high) for contents</a:t>
            </a:r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Observations found </a:t>
            </a:r>
            <a:r>
              <a:rPr lang="en-US" dirty="0" smtClean="0">
                <a:solidFill>
                  <a:srgbClr val="008000"/>
                </a:solidFill>
              </a:rPr>
              <a:t>in </a:t>
            </a:r>
            <a:r>
              <a:rPr lang="en-US" dirty="0" smtClean="0">
                <a:solidFill>
                  <a:srgbClr val="008000"/>
                </a:solidFill>
              </a:rPr>
              <a:t>vitals signs should be those recommended.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Ensure that only recommended vitals are found and that results and other observations are placed in more appropriate sections. 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Smoking Status Observations have the correct template </a:t>
            </a:r>
            <a:r>
              <a:rPr lang="en-US" dirty="0" smtClean="0"/>
              <a:t>ID</a:t>
            </a:r>
          </a:p>
          <a:p>
            <a:pPr lvl="1"/>
            <a:r>
              <a:rPr lang="en-US" dirty="0"/>
              <a:t>Smoking status observations should have template ID </a:t>
            </a:r>
            <a:r>
              <a:rPr lang="en-US" dirty="0" smtClean="0"/>
              <a:t>2.16.840.1.113883.10.20.22.4.78</a:t>
            </a:r>
          </a:p>
          <a:p>
            <a:pPr lvl="1"/>
            <a:endParaRPr lang="en-US" dirty="0"/>
          </a:p>
          <a:p>
            <a:r>
              <a:rPr lang="en-US" dirty="0"/>
              <a:t>Structured Smoking Status Observations use correct SNOMED CT </a:t>
            </a:r>
            <a:r>
              <a:rPr lang="en-US" dirty="0" smtClean="0"/>
              <a:t>Codes</a:t>
            </a:r>
          </a:p>
          <a:p>
            <a:pPr lvl="1"/>
            <a:r>
              <a:rPr lang="en-US" dirty="0"/>
              <a:t>Smoking Status </a:t>
            </a:r>
            <a:r>
              <a:rPr lang="en-US" dirty="0" smtClean="0"/>
              <a:t>observations </a:t>
            </a:r>
            <a:r>
              <a:rPr lang="en-US" dirty="0"/>
              <a:t>should be coded according to an explicit list of eight SNOMED CT Codes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Only structured Smoking Status Observations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/>
              <a:t>Smoking status should be recorded in a discrete 'smoking status observation', not in the more generic, less-computable 'social history </a:t>
            </a:r>
            <a:r>
              <a:rPr lang="en-US" dirty="0" smtClean="0"/>
              <a:t>observation‘.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Problem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 statuses are internally </a:t>
            </a:r>
            <a:r>
              <a:rPr lang="en-US" dirty="0" smtClean="0"/>
              <a:t>consistent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Each concern act </a:t>
            </a:r>
            <a:r>
              <a:rPr lang="en-US" dirty="0" smtClean="0">
                <a:solidFill>
                  <a:srgbClr val="008000"/>
                </a:solidFill>
              </a:rPr>
              <a:t>can contain more than 1 problem</a:t>
            </a:r>
            <a:r>
              <a:rPr lang="en-US" dirty="0">
                <a:solidFill>
                  <a:srgbClr val="008000"/>
                </a:solidFill>
              </a:rPr>
              <a:t>.  </a:t>
            </a:r>
            <a:r>
              <a:rPr lang="en-US" dirty="0"/>
              <a:t>If there is a status attached to the concern act as well as the problem, these should not contradict.  A concern status of 'completed' is compatible with a problem status of 'Resolved' or 'Inactive'.  A concern status of 'active' is compatible with a problem status of 'Active</a:t>
            </a:r>
            <a:r>
              <a:rPr lang="en-US" dirty="0" smtClean="0"/>
              <a:t>'.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Concern </a:t>
            </a:r>
            <a:r>
              <a:rPr lang="en-US" dirty="0" err="1" smtClean="0">
                <a:solidFill>
                  <a:srgbClr val="008000"/>
                </a:solidFill>
              </a:rPr>
              <a:t>act.status</a:t>
            </a:r>
            <a:r>
              <a:rPr lang="en-US" dirty="0" smtClean="0">
                <a:solidFill>
                  <a:srgbClr val="008000"/>
                </a:solidFill>
              </a:rPr>
              <a:t> of completed or suspended, shall have a problem concern </a:t>
            </a:r>
            <a:r>
              <a:rPr lang="en-US" dirty="0" err="1" smtClean="0">
                <a:solidFill>
                  <a:srgbClr val="008000"/>
                </a:solidFill>
              </a:rPr>
              <a:t>act.effective</a:t>
            </a:r>
            <a:r>
              <a:rPr lang="en-US" dirty="0" smtClean="0">
                <a:solidFill>
                  <a:srgbClr val="008000"/>
                </a:solidFill>
              </a:rPr>
              <a:t> time high 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A Concern </a:t>
            </a:r>
            <a:r>
              <a:rPr lang="en-US" dirty="0" err="1" smtClean="0">
                <a:solidFill>
                  <a:srgbClr val="008000"/>
                </a:solidFill>
              </a:rPr>
              <a:t>act.active</a:t>
            </a:r>
            <a:r>
              <a:rPr lang="en-US" dirty="0" smtClean="0">
                <a:solidFill>
                  <a:srgbClr val="008000"/>
                </a:solidFill>
              </a:rPr>
              <a:t> shall not have an </a:t>
            </a:r>
            <a:r>
              <a:rPr lang="en-US" dirty="0" err="1" smtClean="0">
                <a:solidFill>
                  <a:srgbClr val="008000"/>
                </a:solidFill>
              </a:rPr>
              <a:t>act.effective</a:t>
            </a:r>
            <a:r>
              <a:rPr lang="en-US" dirty="0" smtClean="0">
                <a:solidFill>
                  <a:srgbClr val="008000"/>
                </a:solidFill>
              </a:rPr>
              <a:t> time high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(repeat the above for Observation class, if this can be done given the status value in the depreciated Problem status observation value set)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Problems coded with </a:t>
            </a:r>
            <a:r>
              <a:rPr lang="en-US" dirty="0" smtClean="0">
                <a:solidFill>
                  <a:srgbClr val="0070C0"/>
                </a:solidFill>
              </a:rPr>
              <a:t>CORE </a:t>
            </a:r>
            <a:r>
              <a:rPr lang="en-US" dirty="0">
                <a:solidFill>
                  <a:srgbClr val="0070C0"/>
                </a:solidFill>
              </a:rPr>
              <a:t>Subset of </a:t>
            </a:r>
            <a:r>
              <a:rPr lang="en-US" dirty="0" smtClean="0">
                <a:solidFill>
                  <a:srgbClr val="0070C0"/>
                </a:solidFill>
              </a:rPr>
              <a:t>SNOMED</a:t>
            </a:r>
          </a:p>
          <a:p>
            <a:pPr lvl="1"/>
            <a:r>
              <a:rPr lang="en-US" dirty="0"/>
              <a:t>Each problem in the problem list should be coded with a SNOMED code </a:t>
            </a:r>
            <a:r>
              <a:rPr lang="en-US" dirty="0">
                <a:solidFill>
                  <a:srgbClr val="008000"/>
                </a:solidFill>
              </a:rPr>
              <a:t>from </a:t>
            </a:r>
            <a:r>
              <a:rPr lang="en-US" dirty="0" smtClean="0">
                <a:solidFill>
                  <a:srgbClr val="00800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CORE Subset of SNOMED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</a:p>
          <a:p>
            <a:pPr marL="411480" lvl="1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350</TotalTime>
  <Words>1195</Words>
  <Application>Microsoft Office PowerPoint</Application>
  <PresentationFormat>On-screen Show (4:3)</PresentationFormat>
  <Paragraphs>134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C-CDA Scorecard Rubrics</vt:lpstr>
      <vt:lpstr>Think about…</vt:lpstr>
      <vt:lpstr>General Dates</vt:lpstr>
      <vt:lpstr>Physical Quantities</vt:lpstr>
      <vt:lpstr>General Codes</vt:lpstr>
      <vt:lpstr>Vitals Codes</vt:lpstr>
      <vt:lpstr>Vitals Codes</vt:lpstr>
      <vt:lpstr>Social History</vt:lpstr>
      <vt:lpstr>Problems &amp; Problem Codes</vt:lpstr>
      <vt:lpstr>Medications / Immunizations Codes</vt:lpstr>
      <vt:lpstr>Allergy Coding</vt:lpstr>
      <vt:lpstr>Entries links to Narrative</vt:lpstr>
      <vt:lpstr>Entry / Author Reference</vt:lpstr>
      <vt:lpstr>Procedures / Results </vt:lpstr>
      <vt:lpstr>Unique Instance Identifiers</vt:lpstr>
      <vt:lpstr>References </vt:lpstr>
      <vt:lpstr>Wrap up…</vt:lpstr>
    </vt:vector>
  </TitlesOfParts>
  <Company>Mayo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C-CDA Scorecard Rubrics</dc:title>
  <dc:creator>Calvin E Beebe</dc:creator>
  <cp:lastModifiedBy>Calvin E Beebe</cp:lastModifiedBy>
  <cp:revision>26</cp:revision>
  <dcterms:created xsi:type="dcterms:W3CDTF">2016-03-23T13:43:08Z</dcterms:created>
  <dcterms:modified xsi:type="dcterms:W3CDTF">2016-05-16T13:39:26Z</dcterms:modified>
</cp:coreProperties>
</file>