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75" r:id="rId13"/>
    <p:sldId id="278" r:id="rId14"/>
    <p:sldId id="276" r:id="rId15"/>
    <p:sldId id="277" r:id="rId16"/>
    <p:sldId id="272" r:id="rId17"/>
    <p:sldId id="273" r:id="rId18"/>
    <p:sldId id="274"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03"/>
    <p:restoredTop sz="94719"/>
  </p:normalViewPr>
  <p:slideViewPr>
    <p:cSldViewPr snapToGrid="0" showGuides="1">
      <p:cViewPr varScale="1">
        <p:scale>
          <a:sx n="155" d="100"/>
          <a:sy n="155" d="100"/>
        </p:scale>
        <p:origin x="192" y="2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4b1a88f5fd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4b1a88f5fd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4b1a88f5f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4b1a88f5f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4b1a88f5fd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4b1a88f5f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4b1a88f5fd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4b1a88f5fd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4b1a88f5fd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4b1a88f5fd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4b1a88f5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4b1a88f5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4b1a88f5f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4b1a88f5f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4b1a88f5fd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4b1a88f5f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4b1a88f5fd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4b1a88f5f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4b1a88f5f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4b1a88f5f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4b1a88f5fd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4b1a88f5f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4b1a88f5fd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4b1a88f5f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4b1a88f5fd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4b1a88f5f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56700" cy="5143500"/>
          </a:xfrm>
          <a:prstGeom prst="rect">
            <a:avLst/>
          </a:prstGeom>
          <a:noFill/>
          <a:ln w="9525">
            <a:noFill/>
          </a:ln>
        </p:spPr>
      </p:pic>
      <p:sp>
        <p:nvSpPr>
          <p:cNvPr id="2051" name="Rectangle 3"/>
          <p:cNvSpPr>
            <a:spLocks noGrp="1" noChangeArrowheads="1"/>
          </p:cNvSpPr>
          <p:nvPr>
            <p:ph type="ctrTitle"/>
          </p:nvPr>
        </p:nvSpPr>
        <p:spPr>
          <a:xfrm>
            <a:off x="468313" y="897731"/>
            <a:ext cx="8207375" cy="812006"/>
          </a:xfrm>
        </p:spPr>
        <p:txBody>
          <a:bodyPr/>
          <a:lstStyle>
            <a:lvl1pPr algn="ctr">
              <a:defRPr>
                <a:solidFill>
                  <a:schemeClr val="bg1"/>
                </a:solidFill>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469900" y="1816894"/>
            <a:ext cx="8212138" cy="1314450"/>
          </a:xfrm>
        </p:spPr>
        <p:txBody>
          <a:bodyPr/>
          <a:lstStyle>
            <a:lvl1pPr marL="0" indent="0" algn="ct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457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 name="Rectangle 6"/>
          <p:cNvSpPr>
            <a:spLocks noGrp="1" noChangeArrowheads="1"/>
          </p:cNvSpPr>
          <p:nvPr>
            <p:ph type="ftr" sz="quarter" idx="3"/>
          </p:nvPr>
        </p:nvSpPr>
        <p:spPr bwMode="auto">
          <a:xfrm>
            <a:off x="3124200" y="4683919"/>
            <a:ext cx="2895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1" name="Rectangle 7"/>
          <p:cNvSpPr>
            <a:spLocks noGrp="1" noChangeArrowheads="1"/>
          </p:cNvSpPr>
          <p:nvPr>
            <p:ph type="sldNum" sz="quarter" idx="4"/>
          </p:nvPr>
        </p:nvSpPr>
        <p:spPr bwMode="auto">
          <a:xfrm>
            <a:off x="6553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2875"/>
            <a:ext cx="2057400" cy="44529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42875"/>
            <a:ext cx="6019800" cy="4452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t>4/29/25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7"/>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81063"/>
            <a:ext cx="4038600" cy="3714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81063"/>
            <a:ext cx="4038600" cy="3714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30238"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30238" y="1878806"/>
            <a:ext cx="3868737"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788"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788" y="740569"/>
            <a:ext cx="4629150" cy="3655219"/>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4"/>
          <a:stretch>
            <a:fillRect/>
          </a:stretch>
        </p:blipFill>
        <p:spPr>
          <a:xfrm>
            <a:off x="0" y="0"/>
            <a:ext cx="9156700" cy="5143500"/>
          </a:xfrm>
          <a:prstGeom prst="rect">
            <a:avLst/>
          </a:prstGeom>
          <a:noFill/>
          <a:ln w="9525">
            <a:noFill/>
          </a:ln>
        </p:spPr>
      </p:pic>
      <p:sp>
        <p:nvSpPr>
          <p:cNvPr id="1027" name="Rectangle 3"/>
          <p:cNvSpPr>
            <a:spLocks noGrp="1"/>
          </p:cNvSpPr>
          <p:nvPr>
            <p:ph type="title"/>
          </p:nvPr>
        </p:nvSpPr>
        <p:spPr>
          <a:xfrm>
            <a:off x="457200" y="142875"/>
            <a:ext cx="8229600" cy="436960"/>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457200" y="881063"/>
            <a:ext cx="8229600" cy="371475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Rectangle 6"/>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1" name="Rectangle 7"/>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50"/>
            </a:lvl1pPr>
          </a:lstStyle>
          <a:p>
            <a:pPr marL="0" lvl="0" indent="0" algn="r" rtl="0">
              <a:spcBef>
                <a:spcPts val="0"/>
              </a:spcBef>
              <a:spcAft>
                <a:spcPts val="0"/>
              </a:spcAft>
              <a:buNone/>
            </a:pPr>
            <a:fld id="{00000000-1234-1234-1234-123412341234}" type="slidenum">
              <a:rPr lang="en-GB"/>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27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indent="-213995" algn="l" rtl="0" fontAlgn="base">
        <a:spcBef>
          <a:spcPct val="15000"/>
        </a:spcBef>
        <a:spcAft>
          <a:spcPct val="0"/>
        </a:spcAft>
        <a:buChar char="–"/>
        <a:defRPr sz="2100" kern="1200">
          <a:solidFill>
            <a:schemeClr val="tx1"/>
          </a:solidFill>
          <a:latin typeface="+mn-lt"/>
          <a:ea typeface="+mn-ea"/>
          <a:cs typeface="+mn-cs"/>
        </a:defRPr>
      </a:lvl2pPr>
      <a:lvl3pPr marL="857250" indent="-171450" algn="l" rtl="0" fontAlgn="base">
        <a:spcBef>
          <a:spcPct val="15000"/>
        </a:spcBef>
        <a:spcAft>
          <a:spcPct val="0"/>
        </a:spcAft>
        <a:buChar char="•"/>
        <a:defRPr sz="1800" kern="1200">
          <a:solidFill>
            <a:schemeClr val="tx1"/>
          </a:solidFill>
          <a:latin typeface="+mn-lt"/>
          <a:ea typeface="+mn-ea"/>
          <a:cs typeface="+mn-cs"/>
        </a:defRPr>
      </a:lvl3pPr>
      <a:lvl4pPr marL="1200150" indent="-171450" algn="l" rtl="0" fontAlgn="base">
        <a:spcBef>
          <a:spcPct val="15000"/>
        </a:spcBef>
        <a:spcAft>
          <a:spcPct val="0"/>
        </a:spcAft>
        <a:buChar char="–"/>
        <a:defRPr sz="1500" kern="1200">
          <a:solidFill>
            <a:schemeClr val="tx1"/>
          </a:solidFill>
          <a:latin typeface="+mn-lt"/>
          <a:ea typeface="+mn-ea"/>
          <a:cs typeface="+mn-cs"/>
        </a:defRPr>
      </a:lvl4pPr>
      <a:lvl5pPr marL="1543050" indent="-171450" algn="l" rtl="0" fontAlgn="base">
        <a:spcBef>
          <a:spcPct val="15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B8AF"/>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920750" y="556260"/>
            <a:ext cx="7423785" cy="854075"/>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sz="3200" b="1">
                <a:solidFill>
                  <a:srgbClr val="A61C00"/>
                </a:solidFill>
              </a:rPr>
              <a:t>CDD SKILL PROJECT</a:t>
            </a:r>
          </a:p>
        </p:txBody>
      </p:sp>
      <p:sp>
        <p:nvSpPr>
          <p:cNvPr id="55" name="Google Shape;55;p13"/>
          <p:cNvSpPr txBox="1">
            <a:spLocks noGrp="1"/>
          </p:cNvSpPr>
          <p:nvPr>
            <p:ph type="subTitle" idx="1"/>
          </p:nvPr>
        </p:nvSpPr>
        <p:spPr>
          <a:xfrm>
            <a:off x="428350" y="1669980"/>
            <a:ext cx="8520600" cy="7926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605"/>
              <a:buNone/>
            </a:pPr>
            <a:r>
              <a:rPr lang="en-US" altLang="en-US" b="1">
                <a:solidFill>
                  <a:srgbClr val="741B47"/>
                </a:solidFill>
              </a:rPr>
              <a:t>AUTOMATING WEBSITE USING DEVOPS TOOLS</a:t>
            </a:r>
          </a:p>
          <a:p>
            <a:pPr marL="0" lvl="0" indent="0" algn="ctr" rtl="0">
              <a:lnSpc>
                <a:spcPct val="80000"/>
              </a:lnSpc>
              <a:spcBef>
                <a:spcPts val="0"/>
              </a:spcBef>
              <a:spcAft>
                <a:spcPts val="0"/>
              </a:spcAft>
              <a:buSzPts val="605"/>
              <a:buNone/>
            </a:pPr>
            <a:endParaRPr lang="en-US" altLang="en-US" b="1">
              <a:solidFill>
                <a:srgbClr val="741B4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B8AF"/>
        </a:solidFill>
        <a:effectLst/>
      </p:bgPr>
    </p:bg>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u="sng">
                <a:solidFill>
                  <a:srgbClr val="980000"/>
                </a:solidFill>
              </a:rPr>
              <a:t>SKILLS ACQUIRED</a:t>
            </a:r>
            <a:endParaRPr b="1" u="sng">
              <a:solidFill>
                <a:srgbClr val="980000"/>
              </a:solidFill>
            </a:endParaRPr>
          </a:p>
        </p:txBody>
      </p:sp>
      <p:sp>
        <p:nvSpPr>
          <p:cNvPr id="109" name="Google Shape;109;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82600" lvl="0" indent="-342900" algn="l" rtl="0">
              <a:spcBef>
                <a:spcPts val="1200"/>
              </a:spcBef>
              <a:spcAft>
                <a:spcPts val="0"/>
              </a:spcAft>
              <a:buClr>
                <a:srgbClr val="000000"/>
              </a:buClr>
              <a:buSzPts val="1400"/>
              <a:buFont typeface="Wingdings" panose="05000000000000000000" charset="0"/>
              <a:buChar char="v"/>
            </a:pPr>
            <a:r>
              <a:rPr lang="en-US" altLang="en-US" sz="2100">
                <a:solidFill>
                  <a:srgbClr val="000000"/>
                </a:solidFill>
              </a:rPr>
              <a:t>Proficiency in Ansible Playbook creation and server management.</a:t>
            </a:r>
          </a:p>
          <a:p>
            <a:pPr marL="482600" lvl="0" indent="-342900" algn="l" rtl="0">
              <a:spcBef>
                <a:spcPts val="1200"/>
              </a:spcBef>
              <a:spcAft>
                <a:spcPts val="0"/>
              </a:spcAft>
              <a:buClr>
                <a:srgbClr val="000000"/>
              </a:buClr>
              <a:buSzPts val="1400"/>
              <a:buFont typeface="Wingdings" panose="05000000000000000000" charset="0"/>
              <a:buChar char="v"/>
            </a:pPr>
            <a:r>
              <a:rPr lang="en-US" altLang="en-US" sz="2100">
                <a:solidFill>
                  <a:srgbClr val="000000"/>
                </a:solidFill>
              </a:rPr>
              <a:t>Dockerfile writing and container orchestration basics.</a:t>
            </a:r>
          </a:p>
          <a:p>
            <a:pPr marL="482600" lvl="0" indent="-342900" algn="l" rtl="0">
              <a:spcBef>
                <a:spcPts val="1200"/>
              </a:spcBef>
              <a:spcAft>
                <a:spcPts val="0"/>
              </a:spcAft>
              <a:buClr>
                <a:srgbClr val="000000"/>
              </a:buClr>
              <a:buSzPts val="1400"/>
              <a:buFont typeface="Wingdings" panose="05000000000000000000" charset="0"/>
              <a:buChar char="v"/>
            </a:pPr>
            <a:r>
              <a:rPr lang="en-US" altLang="en-US" sz="2100">
                <a:solidFill>
                  <a:srgbClr val="000000"/>
                </a:solidFill>
              </a:rPr>
              <a:t>Kubernetes deployments, scaling, and service networking.</a:t>
            </a:r>
          </a:p>
          <a:p>
            <a:pPr marL="482600" lvl="0" indent="-342900" algn="l" rtl="0">
              <a:spcBef>
                <a:spcPts val="1200"/>
              </a:spcBef>
              <a:spcAft>
                <a:spcPts val="0"/>
              </a:spcAft>
              <a:buClr>
                <a:srgbClr val="000000"/>
              </a:buClr>
              <a:buSzPts val="1400"/>
              <a:buFont typeface="Wingdings" panose="05000000000000000000" charset="0"/>
              <a:buChar char="v"/>
            </a:pPr>
            <a:r>
              <a:rPr lang="en-US" altLang="en-US" sz="2100">
                <a:solidFill>
                  <a:srgbClr val="000000"/>
                </a:solidFill>
              </a:rPr>
              <a:t>Shell scripting for automation and monitoring.</a:t>
            </a:r>
          </a:p>
          <a:p>
            <a:pPr marL="482600" lvl="0" indent="-342900" algn="l" rtl="0">
              <a:spcBef>
                <a:spcPts val="1200"/>
              </a:spcBef>
              <a:spcAft>
                <a:spcPts val="0"/>
              </a:spcAft>
              <a:buClr>
                <a:srgbClr val="000000"/>
              </a:buClr>
              <a:buSzPts val="1400"/>
              <a:buFont typeface="Wingdings" panose="05000000000000000000" charset="0"/>
              <a:buChar char="v"/>
            </a:pPr>
            <a:r>
              <a:rPr lang="en-US" altLang="en-US" sz="2100">
                <a:solidFill>
                  <a:srgbClr val="000000"/>
                </a:solidFill>
              </a:rPr>
              <a:t>Troubleshooting complex DevOps environments.</a:t>
            </a:r>
          </a:p>
          <a:p>
            <a:pPr marL="0" lvl="0" indent="0" algn="l" rtl="0">
              <a:spcBef>
                <a:spcPts val="1200"/>
              </a:spcBef>
              <a:spcAft>
                <a:spcPts val="1200"/>
              </a:spcAft>
              <a:buNone/>
            </a:pPr>
            <a:endParaRPr lang="en-US" altLang="en-US" sz="21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B8AF"/>
        </a:solidFill>
        <a:effectLst/>
      </p:bgPr>
    </p:bg>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u="sng" dirty="0">
                <a:solidFill>
                  <a:srgbClr val="980000"/>
                </a:solidFill>
              </a:rPr>
              <a:t>RESULTS &amp; OUTPUT</a:t>
            </a:r>
            <a:endParaRPr b="1" u="sng" dirty="0">
              <a:solidFill>
                <a:srgbClr val="980000"/>
              </a:solidFill>
            </a:endParaRPr>
          </a:p>
        </p:txBody>
      </p:sp>
      <p:sp>
        <p:nvSpPr>
          <p:cNvPr id="115" name="Google Shape;11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5000"/>
          </a:bodyPr>
          <a:lstStyle/>
          <a:p>
            <a:pPr marL="374650" lvl="0" indent="-285750" algn="l" rtl="0">
              <a:spcBef>
                <a:spcPts val="1200"/>
              </a:spcBef>
              <a:spcAft>
                <a:spcPts val="0"/>
              </a:spcAft>
              <a:buClr>
                <a:srgbClr val="000000"/>
              </a:buClr>
              <a:buSzPts val="2200"/>
              <a:buFont typeface="Wingdings" panose="05000000000000000000" charset="0"/>
              <a:buChar char="v"/>
            </a:pPr>
            <a:r>
              <a:rPr lang="en-US" altLang="en-US" sz="2200" dirty="0">
                <a:solidFill>
                  <a:srgbClr val="000000"/>
                </a:solidFill>
              </a:rPr>
              <a:t>Deployment Success Rate: 100% after initial setup</a:t>
            </a:r>
          </a:p>
          <a:p>
            <a:pPr marL="374650" lvl="0" indent="-285750" algn="l" rtl="0">
              <a:spcBef>
                <a:spcPts val="1200"/>
              </a:spcBef>
              <a:spcAft>
                <a:spcPts val="0"/>
              </a:spcAft>
              <a:buClr>
                <a:srgbClr val="000000"/>
              </a:buClr>
              <a:buSzPts val="2200"/>
              <a:buFont typeface="Wingdings" panose="05000000000000000000" charset="0"/>
              <a:buChar char="v"/>
            </a:pPr>
            <a:r>
              <a:rPr lang="en-US" altLang="en-US" sz="2200" dirty="0">
                <a:solidFill>
                  <a:srgbClr val="000000"/>
                </a:solidFill>
              </a:rPr>
              <a:t>Deployment Time: Reduced from 30+ minutes to under 2 minutes</a:t>
            </a:r>
          </a:p>
          <a:p>
            <a:pPr marL="88900" lvl="0" indent="0" algn="l" rtl="0">
              <a:spcBef>
                <a:spcPts val="1200"/>
              </a:spcBef>
              <a:spcAft>
                <a:spcPts val="0"/>
              </a:spcAft>
              <a:buClr>
                <a:srgbClr val="000000"/>
              </a:buClr>
              <a:buSzPts val="2200"/>
              <a:buFont typeface="Wingdings" panose="05000000000000000000" charset="0"/>
              <a:buNone/>
            </a:pPr>
            <a:r>
              <a:rPr lang="en-US" altLang="en-US" sz="2200" dirty="0">
                <a:solidFill>
                  <a:srgbClr val="000000"/>
                </a:solidFill>
              </a:rPr>
              <a:t>Outputs:</a:t>
            </a:r>
          </a:p>
          <a:p>
            <a:pPr marL="374650" lvl="0" indent="-285750" algn="l" rtl="0">
              <a:spcBef>
                <a:spcPts val="1200"/>
              </a:spcBef>
              <a:spcAft>
                <a:spcPts val="0"/>
              </a:spcAft>
              <a:buClr>
                <a:srgbClr val="000000"/>
              </a:buClr>
              <a:buSzPts val="2200"/>
              <a:buFont typeface="Wingdings" panose="05000000000000000000" charset="0"/>
              <a:buChar char="v"/>
            </a:pPr>
            <a:r>
              <a:rPr lang="en-US" altLang="en-US" sz="2200" dirty="0">
                <a:solidFill>
                  <a:srgbClr val="000000"/>
                </a:solidFill>
              </a:rPr>
              <a:t>Live Website: </a:t>
            </a:r>
            <a:r>
              <a:rPr lang="en-US" altLang="en-US" sz="2200" dirty="0">
                <a:solidFill>
                  <a:schemeClr val="accent1"/>
                </a:solidFill>
              </a:rPr>
              <a:t>http://localhost:8080/</a:t>
            </a:r>
          </a:p>
          <a:p>
            <a:pPr marL="374650" lvl="0" indent="-285750" algn="l" rtl="0">
              <a:spcBef>
                <a:spcPts val="1200"/>
              </a:spcBef>
              <a:spcAft>
                <a:spcPts val="0"/>
              </a:spcAft>
              <a:buClr>
                <a:srgbClr val="000000"/>
              </a:buClr>
              <a:buSzPts val="2200"/>
              <a:buFont typeface="Wingdings" panose="05000000000000000000" charset="0"/>
              <a:buChar char="v"/>
            </a:pPr>
            <a:r>
              <a:rPr lang="en-US" altLang="en-US" sz="2200" dirty="0">
                <a:solidFill>
                  <a:srgbClr val="000000"/>
                </a:solidFill>
              </a:rPr>
              <a:t>Docker Hub Repo: </a:t>
            </a:r>
            <a:r>
              <a:rPr lang="en-US" altLang="en-US" sz="2100" dirty="0">
                <a:solidFill>
                  <a:schemeClr val="accent1"/>
                </a:solidFill>
              </a:rPr>
              <a:t>https://</a:t>
            </a:r>
            <a:r>
              <a:rPr lang="en-US" altLang="en-US" sz="2100" dirty="0" err="1">
                <a:solidFill>
                  <a:schemeClr val="accent1"/>
                </a:solidFill>
              </a:rPr>
              <a:t>hub.docker.com</a:t>
            </a:r>
            <a:r>
              <a:rPr lang="en-US" altLang="en-US" sz="2100" dirty="0">
                <a:solidFill>
                  <a:schemeClr val="accent1"/>
                </a:solidFill>
              </a:rPr>
              <a:t>/repository/docker/</a:t>
            </a:r>
            <a:r>
              <a:rPr lang="en-US" altLang="en-US" sz="2100" dirty="0" err="1">
                <a:solidFill>
                  <a:schemeClr val="accent1"/>
                </a:solidFill>
              </a:rPr>
              <a:t>annepuudaykumar</a:t>
            </a:r>
            <a:r>
              <a:rPr lang="en-US" altLang="en-US" sz="2100" dirty="0">
                <a:solidFill>
                  <a:schemeClr val="accent1"/>
                </a:solidFill>
              </a:rPr>
              <a:t>/index-page/general</a:t>
            </a:r>
          </a:p>
          <a:p>
            <a:pPr marL="88900" lvl="0" indent="0" algn="l" rtl="0">
              <a:spcBef>
                <a:spcPts val="1200"/>
              </a:spcBef>
              <a:spcAft>
                <a:spcPts val="0"/>
              </a:spcAft>
              <a:buClr>
                <a:srgbClr val="000000"/>
              </a:buClr>
              <a:buSzPts val="2200"/>
              <a:buNone/>
            </a:pPr>
            <a:endParaRPr lang="en-US" altLang="en-US" sz="2200" dirty="0">
              <a:solidFill>
                <a:srgbClr val="000000"/>
              </a:solidFill>
            </a:endParaRPr>
          </a:p>
          <a:p>
            <a:pPr marL="88900" lvl="0" indent="0" algn="l" rtl="0">
              <a:spcBef>
                <a:spcPts val="1200"/>
              </a:spcBef>
              <a:spcAft>
                <a:spcPts val="0"/>
              </a:spcAft>
              <a:buClr>
                <a:srgbClr val="000000"/>
              </a:buClr>
              <a:buSzPts val="2200"/>
              <a:buNone/>
            </a:pPr>
            <a:endParaRPr lang="en-US" altLang="en-US" sz="2200" dirty="0">
              <a:solidFill>
                <a:srgbClr val="000000"/>
              </a:solidFill>
            </a:endParaRPr>
          </a:p>
          <a:p>
            <a:pPr marL="0" lvl="0" indent="0" algn="l" rtl="0">
              <a:spcBef>
                <a:spcPts val="1200"/>
              </a:spcBef>
              <a:spcAft>
                <a:spcPts val="1200"/>
              </a:spcAft>
              <a:buNone/>
            </a:pPr>
            <a:endParaRPr lang="en-US" altLang="en-US" sz="2200" dirty="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4FB4BD-316E-0236-610C-A6998507CC40}"/>
              </a:ext>
            </a:extLst>
          </p:cNvPr>
          <p:cNvPicPr>
            <a:picLocks noChangeAspect="1"/>
          </p:cNvPicPr>
          <p:nvPr/>
        </p:nvPicPr>
        <p:blipFill>
          <a:blip r:embed="rId2"/>
          <a:stretch>
            <a:fillRect/>
          </a:stretch>
        </p:blipFill>
        <p:spPr>
          <a:xfrm>
            <a:off x="445975" y="341001"/>
            <a:ext cx="8252049" cy="4461497"/>
          </a:xfrm>
          <a:prstGeom prst="rect">
            <a:avLst/>
          </a:prstGeom>
        </p:spPr>
      </p:pic>
    </p:spTree>
    <p:extLst>
      <p:ext uri="{BB962C8B-B14F-4D97-AF65-F5344CB8AC3E}">
        <p14:creationId xmlns:p14="http://schemas.microsoft.com/office/powerpoint/2010/main" val="571442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B1E99F-72E1-679F-130B-EC058A578EA3}"/>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A5741F8D-2233-F06F-52BA-47BB6102C5A6}"/>
              </a:ext>
            </a:extLst>
          </p:cNvPr>
          <p:cNvPicPr>
            <a:picLocks noChangeAspect="1"/>
          </p:cNvPicPr>
          <p:nvPr/>
        </p:nvPicPr>
        <p:blipFill>
          <a:blip r:embed="rId2"/>
          <a:srcRect/>
          <a:stretch/>
        </p:blipFill>
        <p:spPr>
          <a:xfrm>
            <a:off x="593889" y="341001"/>
            <a:ext cx="7861953" cy="4461497"/>
          </a:xfrm>
          <a:prstGeom prst="rect">
            <a:avLst/>
          </a:prstGeom>
        </p:spPr>
      </p:pic>
    </p:spTree>
    <p:extLst>
      <p:ext uri="{BB962C8B-B14F-4D97-AF65-F5344CB8AC3E}">
        <p14:creationId xmlns:p14="http://schemas.microsoft.com/office/powerpoint/2010/main" val="2284905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E11F2-42CF-B7C1-BA0E-3D14DFFBE1CF}"/>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80B0E31D-AEE7-69F0-7015-A97AC90E8ED9}"/>
              </a:ext>
            </a:extLst>
          </p:cNvPr>
          <p:cNvPicPr>
            <a:picLocks noChangeAspect="1"/>
          </p:cNvPicPr>
          <p:nvPr/>
        </p:nvPicPr>
        <p:blipFill>
          <a:blip r:embed="rId2"/>
          <a:srcRect/>
          <a:stretch/>
        </p:blipFill>
        <p:spPr>
          <a:xfrm>
            <a:off x="448408" y="341001"/>
            <a:ext cx="8247183" cy="4461497"/>
          </a:xfrm>
          <a:prstGeom prst="rect">
            <a:avLst/>
          </a:prstGeom>
        </p:spPr>
      </p:pic>
    </p:spTree>
    <p:extLst>
      <p:ext uri="{BB962C8B-B14F-4D97-AF65-F5344CB8AC3E}">
        <p14:creationId xmlns:p14="http://schemas.microsoft.com/office/powerpoint/2010/main" val="2905909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DF54D5-E170-B644-135E-CBA76E5CE61F}"/>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C7A472E4-9413-F680-EB9C-B7A74ED26486}"/>
              </a:ext>
            </a:extLst>
          </p:cNvPr>
          <p:cNvPicPr>
            <a:picLocks noChangeAspect="1"/>
          </p:cNvPicPr>
          <p:nvPr/>
        </p:nvPicPr>
        <p:blipFill>
          <a:blip r:embed="rId2"/>
          <a:srcRect/>
          <a:stretch/>
        </p:blipFill>
        <p:spPr>
          <a:xfrm>
            <a:off x="499621" y="341001"/>
            <a:ext cx="8069344" cy="4461497"/>
          </a:xfrm>
          <a:prstGeom prst="rect">
            <a:avLst/>
          </a:prstGeom>
        </p:spPr>
      </p:pic>
    </p:spTree>
    <p:extLst>
      <p:ext uri="{BB962C8B-B14F-4D97-AF65-F5344CB8AC3E}">
        <p14:creationId xmlns:p14="http://schemas.microsoft.com/office/powerpoint/2010/main" val="2106285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6B8AF"/>
        </a:solidFill>
        <a:effectLst/>
      </p:bgPr>
    </p:bg>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u="sng">
                <a:solidFill>
                  <a:srgbClr val="980000"/>
                </a:solidFill>
              </a:rPr>
              <a:t>FUTURE SCOPE</a:t>
            </a:r>
            <a:endParaRPr b="1" u="sng">
              <a:solidFill>
                <a:srgbClr val="980000"/>
              </a:solidFill>
            </a:endParaRPr>
          </a:p>
        </p:txBody>
      </p:sp>
      <p:sp>
        <p:nvSpPr>
          <p:cNvPr id="156" name="Google Shape;156;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63550" lvl="0" indent="-342900" algn="l" rtl="0">
              <a:spcBef>
                <a:spcPts val="1200"/>
              </a:spcBef>
              <a:spcAft>
                <a:spcPts val="0"/>
              </a:spcAft>
              <a:buClr>
                <a:srgbClr val="000000"/>
              </a:buClr>
              <a:buSzPts val="1700"/>
              <a:buFont typeface="Wingdings" panose="05000000000000000000" charset="0"/>
              <a:buChar char="v"/>
            </a:pPr>
            <a:r>
              <a:rPr lang="en-US" altLang="en-US" sz="2000">
                <a:solidFill>
                  <a:srgbClr val="000000"/>
                </a:solidFill>
              </a:rPr>
              <a:t>Integrate CI/CD pipelines using Jenkins or GitHub Actions.</a:t>
            </a:r>
          </a:p>
          <a:p>
            <a:pPr marL="463550" lvl="0" indent="-342900" algn="l" rtl="0">
              <a:spcBef>
                <a:spcPts val="1200"/>
              </a:spcBef>
              <a:spcAft>
                <a:spcPts val="0"/>
              </a:spcAft>
              <a:buClr>
                <a:srgbClr val="000000"/>
              </a:buClr>
              <a:buSzPts val="1700"/>
              <a:buFont typeface="Wingdings" panose="05000000000000000000" charset="0"/>
              <a:buChar char="v"/>
            </a:pPr>
            <a:r>
              <a:rPr lang="en-US" altLang="en-US" sz="2000">
                <a:solidFill>
                  <a:srgbClr val="000000"/>
                </a:solidFill>
              </a:rPr>
              <a:t>Add automated health checks and auto-scaling policies in Kubernetes.</a:t>
            </a:r>
          </a:p>
          <a:p>
            <a:pPr marL="463550" lvl="0" indent="-342900" algn="l" rtl="0">
              <a:spcBef>
                <a:spcPts val="1200"/>
              </a:spcBef>
              <a:spcAft>
                <a:spcPts val="0"/>
              </a:spcAft>
              <a:buClr>
                <a:srgbClr val="000000"/>
              </a:buClr>
              <a:buSzPts val="1700"/>
              <a:buFont typeface="Wingdings" panose="05000000000000000000" charset="0"/>
              <a:buChar char="v"/>
            </a:pPr>
            <a:r>
              <a:rPr lang="en-US" altLang="en-US" sz="2000">
                <a:solidFill>
                  <a:srgbClr val="000000"/>
                </a:solidFill>
              </a:rPr>
              <a:t>Use Helm charts for managing complex Kubernetes deployments.</a:t>
            </a:r>
          </a:p>
          <a:p>
            <a:pPr marL="463550" lvl="0" indent="-342900" algn="l" rtl="0">
              <a:spcBef>
                <a:spcPts val="1200"/>
              </a:spcBef>
              <a:spcAft>
                <a:spcPts val="0"/>
              </a:spcAft>
              <a:buClr>
                <a:srgbClr val="000000"/>
              </a:buClr>
              <a:buSzPts val="1700"/>
              <a:buFont typeface="Wingdings" panose="05000000000000000000" charset="0"/>
              <a:buChar char="v"/>
            </a:pPr>
            <a:r>
              <a:rPr lang="en-US" altLang="en-US" sz="2000">
                <a:solidFill>
                  <a:srgbClr val="000000"/>
                </a:solidFill>
              </a:rPr>
              <a:t>Deploy to cloud-native platforms like AWS EKS or Google GKE.</a:t>
            </a:r>
          </a:p>
          <a:p>
            <a:pPr marL="120650" lvl="0" indent="0" algn="l" rtl="0">
              <a:spcBef>
                <a:spcPts val="1200"/>
              </a:spcBef>
              <a:spcAft>
                <a:spcPts val="0"/>
              </a:spcAft>
              <a:buClr>
                <a:srgbClr val="000000"/>
              </a:buClr>
              <a:buSzPts val="1700"/>
              <a:buNone/>
            </a:pPr>
            <a:endParaRPr lang="en-US" altLang="en-US" sz="2400">
              <a:solidFill>
                <a:srgbClr val="000000"/>
              </a:solidFill>
            </a:endParaRPr>
          </a:p>
          <a:p>
            <a:pPr marL="120650" lvl="0" indent="0" algn="l" rtl="0">
              <a:spcBef>
                <a:spcPts val="1200"/>
              </a:spcBef>
              <a:spcAft>
                <a:spcPts val="0"/>
              </a:spcAft>
              <a:buClr>
                <a:srgbClr val="000000"/>
              </a:buClr>
              <a:buSzPts val="1700"/>
              <a:buNone/>
            </a:pPr>
            <a:endParaRPr lang="en-US" altLang="en-US" sz="2400">
              <a:solidFill>
                <a:srgbClr val="000000"/>
              </a:solidFill>
            </a:endParaRPr>
          </a:p>
          <a:p>
            <a:pPr marL="0" lvl="0" indent="0" algn="l" rtl="0">
              <a:spcBef>
                <a:spcPts val="1200"/>
              </a:spcBef>
              <a:spcAft>
                <a:spcPts val="1200"/>
              </a:spcAft>
              <a:buNone/>
            </a:pP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6B8AF"/>
        </a:solidFill>
        <a:effectLst/>
      </p:bgPr>
    </p:bg>
    <p:spTree>
      <p:nvGrpSpPr>
        <p:cNvPr id="1" name="Shape 160"/>
        <p:cNvGrpSpPr/>
        <p:nvPr/>
      </p:nvGrpSpPr>
      <p:grpSpPr>
        <a:xfrm>
          <a:off x="0" y="0"/>
          <a:ext cx="0" cy="0"/>
          <a:chOff x="0" y="0"/>
          <a:chExt cx="0" cy="0"/>
        </a:xfrm>
      </p:grpSpPr>
      <p:sp>
        <p:nvSpPr>
          <p:cNvPr id="161" name="Google Shape;161;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u="sng">
                <a:solidFill>
                  <a:srgbClr val="980000"/>
                </a:solidFill>
              </a:rPr>
              <a:t>CONCLUSION</a:t>
            </a:r>
            <a:endParaRPr b="1" u="sng">
              <a:solidFill>
                <a:srgbClr val="980000"/>
              </a:solidFill>
            </a:endParaRPr>
          </a:p>
        </p:txBody>
      </p:sp>
      <p:sp>
        <p:nvSpPr>
          <p:cNvPr id="162" name="Google Shape;162;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p>
            <a:pPr marL="463550" lvl="0" indent="-342900" algn="l" rtl="0">
              <a:spcBef>
                <a:spcPts val="1200"/>
              </a:spcBef>
              <a:spcAft>
                <a:spcPts val="0"/>
              </a:spcAft>
              <a:buClr>
                <a:srgbClr val="000000"/>
              </a:buClr>
              <a:buSzPts val="1700"/>
              <a:buFont typeface="Wingdings" panose="05000000000000000000" charset="0"/>
              <a:buChar char="v"/>
            </a:pPr>
            <a:r>
              <a:rPr lang="en-US" altLang="en-US" sz="2000">
                <a:solidFill>
                  <a:srgbClr val="000000"/>
                </a:solidFill>
              </a:rPr>
              <a:t>Learned end-to-end DevOps automation with Ansible, Docker, and Kubernetes.</a:t>
            </a:r>
          </a:p>
          <a:p>
            <a:pPr marL="463550" lvl="0" indent="-342900" algn="l" rtl="0">
              <a:spcBef>
                <a:spcPts val="1200"/>
              </a:spcBef>
              <a:spcAft>
                <a:spcPts val="0"/>
              </a:spcAft>
              <a:buClr>
                <a:srgbClr val="000000"/>
              </a:buClr>
              <a:buSzPts val="1700"/>
              <a:buFont typeface="Wingdings" panose="05000000000000000000" charset="0"/>
              <a:buChar char="v"/>
            </a:pPr>
            <a:r>
              <a:rPr lang="en-US" altLang="en-US" sz="2000">
                <a:solidFill>
                  <a:srgbClr val="000000"/>
                </a:solidFill>
              </a:rPr>
              <a:t>Understood infrastructure as code and container orchestration benefits.</a:t>
            </a:r>
          </a:p>
          <a:p>
            <a:pPr marL="463550" lvl="0" indent="-342900" algn="l" rtl="0">
              <a:spcBef>
                <a:spcPts val="1200"/>
              </a:spcBef>
              <a:spcAft>
                <a:spcPts val="0"/>
              </a:spcAft>
              <a:buClr>
                <a:srgbClr val="000000"/>
              </a:buClr>
              <a:buSzPts val="1700"/>
              <a:buFont typeface="Wingdings" panose="05000000000000000000" charset="0"/>
              <a:buChar char="v"/>
            </a:pPr>
            <a:r>
              <a:rPr lang="en-US" altLang="en-US" sz="2000">
                <a:solidFill>
                  <a:srgbClr val="000000"/>
                </a:solidFill>
              </a:rPr>
              <a:t>Gained hands-on experience in real-world deployment workflows.</a:t>
            </a:r>
          </a:p>
          <a:p>
            <a:pPr marL="463550" lvl="0" indent="-342900" algn="l" rtl="0">
              <a:spcBef>
                <a:spcPts val="1200"/>
              </a:spcBef>
              <a:spcAft>
                <a:spcPts val="0"/>
              </a:spcAft>
              <a:buClr>
                <a:srgbClr val="000000"/>
              </a:buClr>
              <a:buSzPts val="1700"/>
              <a:buFont typeface="Wingdings" panose="05000000000000000000" charset="0"/>
              <a:buChar char="v"/>
            </a:pPr>
            <a:r>
              <a:rPr lang="en-US" altLang="en-US" sz="2000">
                <a:solidFill>
                  <a:srgbClr val="000000"/>
                </a:solidFill>
              </a:rPr>
              <a:t>Ready for advanced cloud-native and enterprise-grade DevOps projects.</a:t>
            </a:r>
          </a:p>
          <a:p>
            <a:pPr marL="0" lvl="0" indent="0" algn="l" rtl="0">
              <a:spcBef>
                <a:spcPts val="1200"/>
              </a:spcBef>
              <a:spcAft>
                <a:spcPts val="1200"/>
              </a:spcAft>
              <a:buNone/>
            </a:pPr>
            <a:endParaRPr lang="en-US" altLang="en-US" sz="20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6B8AF"/>
        </a:solidFill>
        <a:effectLst/>
      </p:bgPr>
    </p:bg>
    <p:spTree>
      <p:nvGrpSpPr>
        <p:cNvPr id="1" name="Shape 166"/>
        <p:cNvGrpSpPr/>
        <p:nvPr/>
      </p:nvGrpSpPr>
      <p:grpSpPr>
        <a:xfrm>
          <a:off x="0" y="0"/>
          <a:ext cx="0" cy="0"/>
          <a:chOff x="0" y="0"/>
          <a:chExt cx="0" cy="0"/>
        </a:xfrm>
      </p:grpSpPr>
      <p:sp>
        <p:nvSpPr>
          <p:cNvPr id="167" name="Google Shape;167;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u="sng">
                <a:solidFill>
                  <a:srgbClr val="980000"/>
                </a:solidFill>
              </a:rPr>
              <a:t>Q&amp;A</a:t>
            </a:r>
            <a:endParaRPr b="1" u="sng">
              <a:solidFill>
                <a:srgbClr val="980000"/>
              </a:solidFill>
            </a:endParaRPr>
          </a:p>
        </p:txBody>
      </p:sp>
      <p:sp>
        <p:nvSpPr>
          <p:cNvPr id="168" name="Google Shape;168;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Clr>
                <a:schemeClr val="dk1"/>
              </a:buClr>
              <a:buSzPts val="1100"/>
              <a:buFont typeface="Arial" panose="020B0604020202020204"/>
              <a:buNone/>
            </a:pPr>
            <a:r>
              <a:rPr lang="en-US" altLang="en-US" sz="2500">
                <a:solidFill>
                  <a:srgbClr val="000000"/>
                </a:solidFill>
              </a:rPr>
              <a:t>We welcome questions and feedback from the panel.</a:t>
            </a:r>
          </a:p>
          <a:p>
            <a:pPr marL="0" lvl="0" indent="0" algn="l" rtl="0">
              <a:spcBef>
                <a:spcPts val="1200"/>
              </a:spcBef>
              <a:spcAft>
                <a:spcPts val="1200"/>
              </a:spcAft>
              <a:buNone/>
            </a:pPr>
            <a:endParaRPr lang="en-US" altLang="en-US" sz="25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B8AF"/>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85" y="232410"/>
            <a:ext cx="8669655" cy="1025525"/>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0"/>
              </a:spcAft>
              <a:buNone/>
            </a:pPr>
            <a:r>
              <a:rPr lang="en-GB" sz="2555" b="1">
                <a:solidFill>
                  <a:srgbClr val="980000"/>
                </a:solidFill>
              </a:rPr>
              <a:t>TITLE: </a:t>
            </a:r>
            <a:r>
              <a:rPr lang="en-US" altLang="en-US" sz="2555" b="1">
                <a:solidFill>
                  <a:srgbClr val="980000"/>
                </a:solidFill>
              </a:rPr>
              <a:t>Automated Deployment of a Website Using Ansible, Docker, Kubernetes, and Shell Scripts</a:t>
            </a:r>
            <a:br>
              <a:rPr lang="en-US" altLang="en-US" sz="2555" b="1">
                <a:solidFill>
                  <a:srgbClr val="980000"/>
                </a:solidFill>
              </a:rPr>
            </a:br>
            <a:br>
              <a:rPr lang="en-US" altLang="en-US" sz="2555" b="1">
                <a:solidFill>
                  <a:srgbClr val="980000"/>
                </a:solidFill>
              </a:rPr>
            </a:br>
            <a:endParaRPr lang="en-US" altLang="en-US" sz="2555" b="1">
              <a:solidFill>
                <a:srgbClr val="980000"/>
              </a:solidFill>
            </a:endParaRPr>
          </a:p>
          <a:p>
            <a:pPr marL="0" lvl="0" indent="0" algn="l" rtl="0">
              <a:spcBef>
                <a:spcPts val="1200"/>
              </a:spcBef>
              <a:spcAft>
                <a:spcPts val="0"/>
              </a:spcAft>
              <a:buNone/>
            </a:pPr>
            <a:endParaRPr lang="en-US" altLang="en-US" sz="2555" b="1">
              <a:solidFill>
                <a:srgbClr val="980000"/>
              </a:solidFill>
            </a:endParaRPr>
          </a:p>
        </p:txBody>
      </p:sp>
      <p:sp>
        <p:nvSpPr>
          <p:cNvPr id="61" name="Google Shape;61;p14"/>
          <p:cNvSpPr txBox="1">
            <a:spLocks noGrp="1"/>
          </p:cNvSpPr>
          <p:nvPr>
            <p:ph type="body" idx="1"/>
          </p:nvPr>
        </p:nvSpPr>
        <p:spPr>
          <a:xfrm>
            <a:off x="311700" y="1520775"/>
            <a:ext cx="8520600" cy="3048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sz="1600" b="1" dirty="0">
                <a:solidFill>
                  <a:srgbClr val="5B0F00"/>
                </a:solidFill>
              </a:rPr>
              <a:t>Team Members: </a:t>
            </a:r>
            <a:r>
              <a:rPr lang="en-US" altLang="en-GB" sz="1600" b="1" dirty="0">
                <a:solidFill>
                  <a:srgbClr val="5B0F00"/>
                </a:solidFill>
              </a:rPr>
              <a:t>	</a:t>
            </a:r>
            <a:r>
              <a:rPr lang="en-GB" sz="1600" dirty="0">
                <a:solidFill>
                  <a:srgbClr val="000000"/>
                </a:solidFill>
              </a:rPr>
              <a:t>220003</a:t>
            </a:r>
            <a:r>
              <a:rPr lang="en-US" altLang="en-GB" sz="1600" dirty="0">
                <a:solidFill>
                  <a:srgbClr val="000000"/>
                </a:solidFill>
              </a:rPr>
              <a:t>1007</a:t>
            </a:r>
            <a:r>
              <a:rPr lang="en-GB" sz="1600" dirty="0">
                <a:solidFill>
                  <a:srgbClr val="000000"/>
                </a:solidFill>
              </a:rPr>
              <a:t>- </a:t>
            </a:r>
            <a:r>
              <a:rPr lang="en-US" altLang="en-GB" sz="1600" dirty="0">
                <a:solidFill>
                  <a:srgbClr val="000000"/>
                </a:solidFill>
              </a:rPr>
              <a:t>Annepu Uday Kumar</a:t>
            </a:r>
            <a:endParaRPr sz="1600" dirty="0">
              <a:solidFill>
                <a:srgbClr val="000000"/>
              </a:solidFill>
            </a:endParaRPr>
          </a:p>
          <a:p>
            <a:pPr marL="0" lvl="0" indent="0" algn="l" rtl="0">
              <a:spcBef>
                <a:spcPts val="1200"/>
              </a:spcBef>
              <a:spcAft>
                <a:spcPts val="0"/>
              </a:spcAft>
              <a:buNone/>
            </a:pPr>
            <a:r>
              <a:rPr lang="en-GB" sz="1600" dirty="0">
                <a:solidFill>
                  <a:srgbClr val="000000"/>
                </a:solidFill>
              </a:rPr>
              <a:t>                           </a:t>
            </a:r>
            <a:r>
              <a:rPr lang="en-US" altLang="en-GB" sz="1600" dirty="0">
                <a:solidFill>
                  <a:srgbClr val="000000"/>
                </a:solidFill>
              </a:rPr>
              <a:t>	</a:t>
            </a:r>
            <a:r>
              <a:rPr lang="en-GB" sz="1600" dirty="0">
                <a:solidFill>
                  <a:srgbClr val="000000"/>
                </a:solidFill>
              </a:rPr>
              <a:t>220003</a:t>
            </a:r>
            <a:r>
              <a:rPr lang="en-US" altLang="en-GB" sz="1600" dirty="0">
                <a:solidFill>
                  <a:srgbClr val="000000"/>
                </a:solidFill>
              </a:rPr>
              <a:t>2761</a:t>
            </a:r>
            <a:r>
              <a:rPr lang="en-GB" sz="1600" dirty="0">
                <a:solidFill>
                  <a:srgbClr val="000000"/>
                </a:solidFill>
              </a:rPr>
              <a:t>- </a:t>
            </a:r>
            <a:r>
              <a:rPr lang="en-US" altLang="en-GB" sz="1600" dirty="0">
                <a:solidFill>
                  <a:srgbClr val="000000"/>
                </a:solidFill>
              </a:rPr>
              <a:t>Suravarapu Deepthi</a:t>
            </a:r>
            <a:endParaRPr sz="1600" dirty="0">
              <a:solidFill>
                <a:srgbClr val="000000"/>
              </a:solidFill>
            </a:endParaRPr>
          </a:p>
          <a:p>
            <a:pPr marL="0" lvl="0" indent="0" algn="l" rtl="0">
              <a:spcBef>
                <a:spcPts val="1200"/>
              </a:spcBef>
              <a:spcAft>
                <a:spcPts val="0"/>
              </a:spcAft>
              <a:buNone/>
            </a:pPr>
            <a:r>
              <a:rPr lang="en-GB" sz="1600" dirty="0">
                <a:solidFill>
                  <a:srgbClr val="000000"/>
                </a:solidFill>
              </a:rPr>
              <a:t>                           </a:t>
            </a:r>
            <a:r>
              <a:rPr lang="en-US" altLang="en-GB" sz="1600" dirty="0">
                <a:solidFill>
                  <a:srgbClr val="000000"/>
                </a:solidFill>
              </a:rPr>
              <a:t>	</a:t>
            </a:r>
            <a:r>
              <a:rPr lang="en-GB" sz="1600" dirty="0">
                <a:solidFill>
                  <a:srgbClr val="000000"/>
                </a:solidFill>
              </a:rPr>
              <a:t>220003</a:t>
            </a:r>
            <a:r>
              <a:rPr lang="en-US" altLang="en-GB" sz="1600" dirty="0">
                <a:solidFill>
                  <a:srgbClr val="000000"/>
                </a:solidFill>
              </a:rPr>
              <a:t>2642</a:t>
            </a:r>
            <a:r>
              <a:rPr lang="en-GB" sz="1600" dirty="0">
                <a:solidFill>
                  <a:srgbClr val="000000"/>
                </a:solidFill>
              </a:rPr>
              <a:t>- </a:t>
            </a:r>
            <a:r>
              <a:rPr lang="en-US" altLang="en-GB" sz="1600" dirty="0">
                <a:solidFill>
                  <a:srgbClr val="000000"/>
                </a:solidFill>
              </a:rPr>
              <a:t>Akkala Surya Venkata Deepak</a:t>
            </a:r>
            <a:br>
              <a:rPr lang="en-US" altLang="en-GB" sz="1600" dirty="0">
                <a:solidFill>
                  <a:srgbClr val="000000"/>
                </a:solidFill>
              </a:rPr>
            </a:br>
            <a:endParaRPr sz="1600" dirty="0">
              <a:solidFill>
                <a:srgbClr val="000000"/>
              </a:solidFill>
            </a:endParaRPr>
          </a:p>
          <a:p>
            <a:pPr marL="0" lvl="0" indent="0" algn="l" rtl="0">
              <a:spcBef>
                <a:spcPts val="1200"/>
              </a:spcBef>
              <a:spcAft>
                <a:spcPts val="0"/>
              </a:spcAft>
              <a:buNone/>
            </a:pPr>
            <a:r>
              <a:rPr lang="en-GB" sz="1600" b="1" dirty="0">
                <a:solidFill>
                  <a:srgbClr val="5B0F00"/>
                </a:solidFill>
              </a:rPr>
              <a:t>Department Name:</a:t>
            </a:r>
            <a:r>
              <a:rPr lang="en-GB" sz="1600" b="1" dirty="0">
                <a:solidFill>
                  <a:srgbClr val="FF9900"/>
                </a:solidFill>
              </a:rPr>
              <a:t> </a:t>
            </a:r>
            <a:r>
              <a:rPr lang="en-GB" sz="1600" dirty="0">
                <a:solidFill>
                  <a:srgbClr val="000000"/>
                </a:solidFill>
              </a:rPr>
              <a:t>CSE-H</a:t>
            </a:r>
            <a:endParaRPr sz="1600" dirty="0">
              <a:solidFill>
                <a:srgbClr val="000000"/>
              </a:solidFill>
            </a:endParaRPr>
          </a:p>
          <a:p>
            <a:pPr marL="0" lvl="0" indent="0" algn="l" rtl="0">
              <a:spcBef>
                <a:spcPts val="1200"/>
              </a:spcBef>
              <a:spcAft>
                <a:spcPts val="0"/>
              </a:spcAft>
              <a:buNone/>
            </a:pPr>
            <a:r>
              <a:rPr lang="en-GB" sz="1600" b="1" dirty="0">
                <a:solidFill>
                  <a:srgbClr val="5B0F00"/>
                </a:solidFill>
              </a:rPr>
              <a:t>Guide Name:</a:t>
            </a:r>
            <a:r>
              <a:rPr lang="en-GB" sz="1600" dirty="0"/>
              <a:t> </a:t>
            </a:r>
            <a:r>
              <a:rPr lang="en-GB" sz="1600" dirty="0">
                <a:solidFill>
                  <a:srgbClr val="000000"/>
                </a:solidFill>
              </a:rPr>
              <a:t>Swathi</a:t>
            </a:r>
            <a:endParaRPr sz="1600" dirty="0">
              <a:solidFill>
                <a:srgbClr val="000000"/>
              </a:solidFill>
            </a:endParaRPr>
          </a:p>
          <a:p>
            <a:pPr marL="0" lvl="0" indent="0" algn="l" rtl="0">
              <a:spcBef>
                <a:spcPts val="1200"/>
              </a:spcBef>
              <a:spcAft>
                <a:spcPts val="0"/>
              </a:spcAft>
              <a:buNone/>
            </a:pPr>
            <a:r>
              <a:rPr lang="en-GB" sz="1600" b="1" dirty="0">
                <a:solidFill>
                  <a:srgbClr val="5B0F00"/>
                </a:solidFill>
              </a:rPr>
              <a:t>Institution Name:</a:t>
            </a:r>
            <a:r>
              <a:rPr lang="en-GB" sz="1600" dirty="0">
                <a:solidFill>
                  <a:srgbClr val="5B0F00"/>
                </a:solidFill>
              </a:rPr>
              <a:t> </a:t>
            </a:r>
            <a:r>
              <a:rPr lang="en-GB" sz="1600" dirty="0">
                <a:solidFill>
                  <a:srgbClr val="000000"/>
                </a:solidFill>
              </a:rPr>
              <a:t>KL University</a:t>
            </a:r>
            <a:endParaRPr sz="1600" dirty="0">
              <a:solidFill>
                <a:srgbClr val="000000"/>
              </a:solidFill>
            </a:endParaRPr>
          </a:p>
          <a:p>
            <a:pPr marL="0" lvl="0" indent="0" algn="l" rtl="0">
              <a:spcBef>
                <a:spcPts val="1200"/>
              </a:spcBef>
              <a:spcAft>
                <a:spcPts val="1200"/>
              </a:spcAft>
              <a:buNone/>
            </a:pPr>
            <a:r>
              <a:rPr lang="en-GB" sz="1600" b="1" dirty="0">
                <a:solidFill>
                  <a:srgbClr val="5B0F00"/>
                </a:solidFill>
              </a:rPr>
              <a:t>Date:</a:t>
            </a:r>
            <a:r>
              <a:rPr lang="en-GB" sz="1600" b="1" dirty="0"/>
              <a:t> </a:t>
            </a:r>
            <a:r>
              <a:rPr lang="en-GB" sz="1600" dirty="0">
                <a:solidFill>
                  <a:srgbClr val="000000"/>
                </a:solidFill>
              </a:rPr>
              <a:t>29/04/2025</a:t>
            </a:r>
            <a:endParaRPr sz="1600" dirty="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B8AF"/>
        </a:soli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u="sng">
                <a:solidFill>
                  <a:srgbClr val="980000"/>
                </a:solidFill>
              </a:rPr>
              <a:t>PROBLEM STATEMENT</a:t>
            </a:r>
            <a:endParaRPr b="1" u="sng">
              <a:solidFill>
                <a:srgbClr val="980000"/>
              </a:solidFill>
            </a:endParaRPr>
          </a:p>
        </p:txBody>
      </p:sp>
      <p:sp>
        <p:nvSpPr>
          <p:cNvPr id="67" name="Google Shape;67;p15"/>
          <p:cNvSpPr txBox="1">
            <a:spLocks noGrp="1"/>
          </p:cNvSpPr>
          <p:nvPr>
            <p:ph type="body" idx="1"/>
          </p:nvPr>
        </p:nvSpPr>
        <p:spPr>
          <a:xfrm>
            <a:off x="0" y="958850"/>
            <a:ext cx="8677429" cy="3225800"/>
          </a:xfrm>
          <a:prstGeom prst="rect">
            <a:avLst/>
          </a:prstGeom>
        </p:spPr>
        <p:txBody>
          <a:bodyPr spcFirstLastPara="1" wrap="square" lIns="91425" tIns="91425" rIns="91425" bIns="91425" anchor="t" anchorCtr="0">
            <a:noAutofit/>
          </a:bodyPr>
          <a:lstStyle/>
          <a:p>
            <a:pPr marL="457200" lvl="0" indent="0" algn="just" rtl="0">
              <a:spcBef>
                <a:spcPts val="1200"/>
              </a:spcBef>
              <a:spcAft>
                <a:spcPts val="0"/>
              </a:spcAft>
              <a:buNone/>
            </a:pPr>
            <a:r>
              <a:rPr lang="en-US" altLang="en-US" sz="2200" dirty="0">
                <a:solidFill>
                  <a:srgbClr val="000000"/>
                </a:solidFill>
              </a:rPr>
              <a:t>Manual deployment and environment setup for web applications are often slow, inconsistent, and prone to errors. Lack of automation affects productivity and operational reliability. Using infrastructure automation tools like Ansible with containerization and orchestration through Docker and Kubernetes ensures faster, repeatable, and reliable deployments.</a:t>
            </a:r>
          </a:p>
          <a:p>
            <a:pPr marL="0" lvl="0" indent="0" algn="just" rtl="0">
              <a:spcBef>
                <a:spcPts val="1200"/>
              </a:spcBef>
              <a:spcAft>
                <a:spcPts val="1200"/>
              </a:spcAft>
              <a:buNone/>
            </a:pPr>
            <a:endParaRPr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B8AF"/>
        </a:solidFill>
        <a:effectLst/>
      </p:bgPr>
    </p:bg>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u="sng">
                <a:solidFill>
                  <a:srgbClr val="980000"/>
                </a:solidFill>
              </a:rPr>
              <a:t>PROJECT OBJECTIVES</a:t>
            </a:r>
            <a:endParaRPr b="1" u="sng">
              <a:solidFill>
                <a:srgbClr val="980000"/>
              </a:solidFill>
            </a:endParaRPr>
          </a:p>
        </p:txBody>
      </p:sp>
      <p:sp>
        <p:nvSpPr>
          <p:cNvPr id="73" name="Google Shape;73;p16"/>
          <p:cNvSpPr txBox="1">
            <a:spLocks noGrp="1"/>
          </p:cNvSpPr>
          <p:nvPr>
            <p:ph type="body" idx="1"/>
          </p:nvPr>
        </p:nvSpPr>
        <p:spPr>
          <a:xfrm>
            <a:off x="311785" y="1017905"/>
            <a:ext cx="8521065" cy="3194050"/>
          </a:xfrm>
          <a:prstGeom prst="rect">
            <a:avLst/>
          </a:prstGeom>
        </p:spPr>
        <p:txBody>
          <a:bodyPr spcFirstLastPara="1" wrap="square" lIns="91425" tIns="91425" rIns="91425" bIns="91425" anchor="t" anchorCtr="0">
            <a:noAutofit/>
          </a:bodyPr>
          <a:lstStyle/>
          <a:p>
            <a:pPr marL="342900" lvl="0" algn="just" rtl="0">
              <a:spcBef>
                <a:spcPts val="1200"/>
              </a:spcBef>
              <a:spcAft>
                <a:spcPts val="0"/>
              </a:spcAft>
              <a:buFont typeface="Wingdings" panose="05000000000000000000" charset="0"/>
              <a:buChar char="v"/>
            </a:pPr>
            <a:r>
              <a:rPr lang="en-US" altLang="en-US" sz="2400">
                <a:solidFill>
                  <a:srgbClr val="000000"/>
                </a:solidFill>
              </a:rPr>
              <a:t>Automate the deployment of a website using infrastructure as code.</a:t>
            </a:r>
          </a:p>
          <a:p>
            <a:pPr marL="342900" lvl="0" algn="just" rtl="0">
              <a:spcBef>
                <a:spcPts val="1200"/>
              </a:spcBef>
              <a:spcAft>
                <a:spcPts val="0"/>
              </a:spcAft>
              <a:buFont typeface="Wingdings" panose="05000000000000000000" charset="0"/>
              <a:buChar char="v"/>
            </a:pPr>
            <a:r>
              <a:rPr lang="en-US" altLang="en-US" sz="2400">
                <a:solidFill>
                  <a:srgbClr val="000000"/>
                </a:solidFill>
              </a:rPr>
              <a:t>Use Ansible for server configuration and deployment automation.</a:t>
            </a:r>
          </a:p>
          <a:p>
            <a:pPr marL="342900" lvl="0" algn="just" rtl="0">
              <a:spcBef>
                <a:spcPts val="1200"/>
              </a:spcBef>
              <a:spcAft>
                <a:spcPts val="0"/>
              </a:spcAft>
              <a:buFont typeface="Wingdings" panose="05000000000000000000" charset="0"/>
              <a:buChar char="v"/>
            </a:pPr>
            <a:r>
              <a:rPr lang="en-US" altLang="en-US" sz="2400">
                <a:solidFill>
                  <a:srgbClr val="000000"/>
                </a:solidFill>
              </a:rPr>
              <a:t>Containerize the application using Docker for portability.</a:t>
            </a:r>
          </a:p>
          <a:p>
            <a:pPr marL="342900" lvl="0" algn="just" rtl="0">
              <a:spcBef>
                <a:spcPts val="1200"/>
              </a:spcBef>
              <a:spcAft>
                <a:spcPts val="0"/>
              </a:spcAft>
              <a:buFont typeface="Wingdings" panose="05000000000000000000" charset="0"/>
              <a:buChar char="v"/>
            </a:pPr>
            <a:r>
              <a:rPr lang="en-US" altLang="en-US" sz="2400">
                <a:solidFill>
                  <a:srgbClr val="000000"/>
                </a:solidFill>
              </a:rPr>
              <a:t>Orchestrate containerized services using Kubernetes.</a:t>
            </a:r>
          </a:p>
          <a:p>
            <a:pPr marL="342900" lvl="0" algn="just" rtl="0">
              <a:spcBef>
                <a:spcPts val="1200"/>
              </a:spcBef>
              <a:spcAft>
                <a:spcPts val="0"/>
              </a:spcAft>
              <a:buFont typeface="Wingdings" panose="05000000000000000000" charset="0"/>
              <a:buChar char="v"/>
            </a:pPr>
            <a:r>
              <a:rPr lang="en-US" altLang="en-US" sz="2400">
                <a:solidFill>
                  <a:srgbClr val="000000"/>
                </a:solidFill>
              </a:rPr>
              <a:t>Automate repetitive tasks with Shell scripts.</a:t>
            </a:r>
          </a:p>
          <a:p>
            <a:pPr marL="342900" lvl="0" indent="0" algn="just" rtl="0">
              <a:spcBef>
                <a:spcPts val="1200"/>
              </a:spcBef>
              <a:spcAft>
                <a:spcPts val="0"/>
              </a:spcAft>
              <a:buFont typeface="Wingdings" panose="05000000000000000000" charset="0"/>
              <a:buChar char="v"/>
            </a:pPr>
            <a:endParaRPr lang="en-US" altLang="en-US" sz="2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B8AF"/>
        </a:solidFill>
        <a:effectLst/>
      </p:bgPr>
    </p:bg>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u="sng">
                <a:solidFill>
                  <a:srgbClr val="980000"/>
                </a:solidFill>
              </a:rPr>
              <a:t>TOOLS &amp; TECHNOLOGIES USED</a:t>
            </a:r>
            <a:endParaRPr b="1" u="sng">
              <a:solidFill>
                <a:srgbClr val="980000"/>
              </a:solidFill>
            </a:endParaRPr>
          </a:p>
        </p:txBody>
      </p:sp>
      <p:sp>
        <p:nvSpPr>
          <p:cNvPr id="79" name="Google Shape;79;p17"/>
          <p:cNvSpPr txBox="1">
            <a:spLocks noGrp="1"/>
          </p:cNvSpPr>
          <p:nvPr>
            <p:ph type="body" idx="1"/>
          </p:nvPr>
        </p:nvSpPr>
        <p:spPr>
          <a:xfrm>
            <a:off x="240030" y="1128935"/>
            <a:ext cx="7505700" cy="4077335"/>
          </a:xfrm>
          <a:prstGeom prst="rect">
            <a:avLst/>
          </a:prstGeom>
        </p:spPr>
        <p:txBody>
          <a:bodyPr spcFirstLastPara="1" wrap="square" lIns="91425" tIns="91425" rIns="91425" bIns="91425" anchor="t" anchorCtr="0">
            <a:spAutoFit/>
          </a:bodyPr>
          <a:lstStyle/>
          <a:p>
            <a:pPr marL="412750" lvl="0" algn="l" rtl="0">
              <a:spcBef>
                <a:spcPts val="1200"/>
              </a:spcBef>
              <a:spcAft>
                <a:spcPts val="0"/>
              </a:spcAft>
              <a:buClr>
                <a:srgbClr val="000000"/>
              </a:buClr>
              <a:buSzPts val="2500"/>
              <a:buFont typeface="Wingdings" panose="05000000000000000000" charset="0"/>
              <a:buChar char="v"/>
            </a:pPr>
            <a:r>
              <a:rPr lang="en-US" altLang="en-US" sz="2500" b="1">
                <a:solidFill>
                  <a:srgbClr val="000000"/>
                </a:solidFill>
              </a:rPr>
              <a:t>Automation Tool:</a:t>
            </a:r>
            <a:r>
              <a:rPr lang="en-US" altLang="en-US" sz="2500">
                <a:solidFill>
                  <a:srgbClr val="000000"/>
                </a:solidFill>
              </a:rPr>
              <a:t> Ansible</a:t>
            </a:r>
          </a:p>
          <a:p>
            <a:pPr marL="412750" lvl="0" algn="l" rtl="0">
              <a:spcBef>
                <a:spcPts val="1200"/>
              </a:spcBef>
              <a:spcAft>
                <a:spcPts val="0"/>
              </a:spcAft>
              <a:buClr>
                <a:srgbClr val="000000"/>
              </a:buClr>
              <a:buSzPts val="2500"/>
              <a:buFont typeface="Wingdings" panose="05000000000000000000" charset="0"/>
              <a:buChar char="v"/>
            </a:pPr>
            <a:r>
              <a:rPr lang="en-US" altLang="en-US" sz="2500" b="1">
                <a:solidFill>
                  <a:srgbClr val="000000"/>
                </a:solidFill>
              </a:rPr>
              <a:t>Containerization:</a:t>
            </a:r>
            <a:r>
              <a:rPr lang="en-US" altLang="en-US" sz="2500">
                <a:solidFill>
                  <a:srgbClr val="000000"/>
                </a:solidFill>
              </a:rPr>
              <a:t> Docker</a:t>
            </a:r>
          </a:p>
          <a:p>
            <a:pPr marL="412750" lvl="0" algn="l" rtl="0">
              <a:spcBef>
                <a:spcPts val="1200"/>
              </a:spcBef>
              <a:spcAft>
                <a:spcPts val="0"/>
              </a:spcAft>
              <a:buClr>
                <a:srgbClr val="000000"/>
              </a:buClr>
              <a:buSzPts val="2500"/>
              <a:buFont typeface="Wingdings" panose="05000000000000000000" charset="0"/>
              <a:buChar char="v"/>
            </a:pPr>
            <a:r>
              <a:rPr lang="en-US" altLang="en-US" sz="2500" b="1">
                <a:solidFill>
                  <a:srgbClr val="000000"/>
                </a:solidFill>
              </a:rPr>
              <a:t>Container Orchestration:</a:t>
            </a:r>
            <a:r>
              <a:rPr lang="en-US" altLang="en-US" sz="2500">
                <a:solidFill>
                  <a:srgbClr val="000000"/>
                </a:solidFill>
              </a:rPr>
              <a:t> Kubernetes</a:t>
            </a:r>
          </a:p>
          <a:p>
            <a:pPr marL="412750" lvl="0" algn="l" rtl="0">
              <a:spcBef>
                <a:spcPts val="1200"/>
              </a:spcBef>
              <a:spcAft>
                <a:spcPts val="0"/>
              </a:spcAft>
              <a:buClr>
                <a:srgbClr val="000000"/>
              </a:buClr>
              <a:buSzPts val="2500"/>
              <a:buFont typeface="Wingdings" panose="05000000000000000000" charset="0"/>
              <a:buChar char="v"/>
            </a:pPr>
            <a:r>
              <a:rPr lang="en-US" altLang="en-US" sz="2500" b="1">
                <a:solidFill>
                  <a:srgbClr val="000000"/>
                </a:solidFill>
              </a:rPr>
              <a:t>Automation Scripts:</a:t>
            </a:r>
            <a:r>
              <a:rPr lang="en-US" altLang="en-US" sz="2500">
                <a:solidFill>
                  <a:srgbClr val="000000"/>
                </a:solidFill>
              </a:rPr>
              <a:t> Shell Scripts</a:t>
            </a:r>
          </a:p>
          <a:p>
            <a:pPr marL="412750" lvl="0" algn="l" rtl="0">
              <a:spcBef>
                <a:spcPts val="1200"/>
              </a:spcBef>
              <a:spcAft>
                <a:spcPts val="0"/>
              </a:spcAft>
              <a:buClr>
                <a:srgbClr val="000000"/>
              </a:buClr>
              <a:buSzPts val="2500"/>
              <a:buFont typeface="Wingdings" panose="05000000000000000000" charset="0"/>
              <a:buChar char="v"/>
            </a:pPr>
            <a:r>
              <a:rPr lang="en-US" altLang="en-US" sz="2500" b="1">
                <a:solidFill>
                  <a:srgbClr val="000000"/>
                </a:solidFill>
              </a:rPr>
              <a:t>Version Control:</a:t>
            </a:r>
            <a:r>
              <a:rPr lang="en-US" altLang="en-US" sz="2500">
                <a:solidFill>
                  <a:srgbClr val="000000"/>
                </a:solidFill>
              </a:rPr>
              <a:t> Git, GitHub</a:t>
            </a:r>
          </a:p>
          <a:p>
            <a:pPr marL="412750" lvl="0" algn="l" rtl="0">
              <a:spcBef>
                <a:spcPts val="1200"/>
              </a:spcBef>
              <a:spcAft>
                <a:spcPts val="0"/>
              </a:spcAft>
              <a:buClr>
                <a:srgbClr val="000000"/>
              </a:buClr>
              <a:buSzPts val="2500"/>
              <a:buFont typeface="Wingdings" panose="05000000000000000000" charset="0"/>
              <a:buChar char="v"/>
            </a:pPr>
            <a:r>
              <a:rPr lang="en-US" altLang="en-US" sz="2500" b="1">
                <a:solidFill>
                  <a:srgbClr val="000000"/>
                </a:solidFill>
              </a:rPr>
              <a:t>Operating System: </a:t>
            </a:r>
            <a:r>
              <a:rPr lang="en-US" altLang="en-US" sz="2500">
                <a:solidFill>
                  <a:srgbClr val="000000"/>
                </a:solidFill>
              </a:rPr>
              <a:t>Ubuntu/Linux</a:t>
            </a:r>
          </a:p>
          <a:p>
            <a:pPr marL="0" lvl="0" indent="0" algn="l" rtl="0">
              <a:spcBef>
                <a:spcPts val="1200"/>
              </a:spcBef>
              <a:spcAft>
                <a:spcPts val="1200"/>
              </a:spcAft>
              <a:buNone/>
            </a:pPr>
            <a:endParaRPr lang="en-US" altLang="en-US" sz="25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B8AF"/>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0"/>
              </a:spcAft>
              <a:buClr>
                <a:schemeClr val="dk1"/>
              </a:buClr>
              <a:buSzPct val="37000"/>
              <a:buFont typeface="Arial" panose="020B0604020202020204"/>
              <a:buNone/>
            </a:pPr>
            <a:r>
              <a:rPr lang="en-GB" sz="2990" b="1" u="sng">
                <a:solidFill>
                  <a:srgbClr val="980000"/>
                </a:solidFill>
              </a:rPr>
              <a:t>CI/CD PIPELINE ARCHITECTURE</a:t>
            </a:r>
            <a:endParaRPr sz="2990" b="1" u="sng">
              <a:solidFill>
                <a:srgbClr val="980000"/>
              </a:solidFill>
            </a:endParaRPr>
          </a:p>
          <a:p>
            <a:pPr marL="0" lvl="0" indent="0" algn="l" rtl="0">
              <a:spcBef>
                <a:spcPts val="1200"/>
              </a:spcBef>
              <a:spcAft>
                <a:spcPts val="0"/>
              </a:spcAft>
              <a:buNone/>
            </a:pPr>
            <a:endParaRPr sz="2990" b="1" u="sng">
              <a:solidFill>
                <a:srgbClr val="980000"/>
              </a:solidFill>
            </a:endParaRPr>
          </a:p>
        </p:txBody>
      </p:sp>
      <p:sp>
        <p:nvSpPr>
          <p:cNvPr id="85" name="Google Shape;85;p18"/>
          <p:cNvSpPr txBox="1">
            <a:spLocks noGrp="1"/>
          </p:cNvSpPr>
          <p:nvPr>
            <p:ph type="body" idx="1"/>
          </p:nvPr>
        </p:nvSpPr>
        <p:spPr>
          <a:xfrm>
            <a:off x="311785" y="1152525"/>
            <a:ext cx="8759190" cy="3416300"/>
          </a:xfrm>
          <a:prstGeom prst="rect">
            <a:avLst/>
          </a:prstGeom>
        </p:spPr>
        <p:txBody>
          <a:bodyPr spcFirstLastPara="1" wrap="square" lIns="91425" tIns="91425" rIns="91425" bIns="91425" anchor="t" anchorCtr="0">
            <a:normAutofit fontScale="77500" lnSpcReduction="20000"/>
          </a:bodyPr>
          <a:lstStyle/>
          <a:p>
            <a:pPr marL="457200" lvl="0" indent="0" algn="l" rtl="0">
              <a:spcBef>
                <a:spcPts val="1200"/>
              </a:spcBef>
              <a:spcAft>
                <a:spcPts val="0"/>
              </a:spcAft>
              <a:buNone/>
            </a:pPr>
            <a:r>
              <a:rPr lang="en-US" altLang="en-GB" sz="2200" b="1">
                <a:solidFill>
                  <a:srgbClr val="000000"/>
                </a:solidFill>
              </a:rPr>
              <a:t>  </a:t>
            </a:r>
            <a:r>
              <a:rPr lang="en-GB" sz="2200" b="1">
                <a:solidFill>
                  <a:srgbClr val="000000"/>
                </a:solidFill>
              </a:rPr>
              <a:t>Stages:</a:t>
            </a:r>
            <a:endParaRPr sz="2200" b="1">
              <a:solidFill>
                <a:srgbClr val="000000"/>
              </a:solidFill>
            </a:endParaRPr>
          </a:p>
          <a:p>
            <a:pPr marL="914400" lvl="1" indent="-357505" algn="l" rtl="0">
              <a:spcBef>
                <a:spcPts val="1200"/>
              </a:spcBef>
              <a:spcAft>
                <a:spcPts val="0"/>
              </a:spcAft>
              <a:buClr>
                <a:srgbClr val="000000"/>
              </a:buClr>
              <a:buSzPct val="100000"/>
              <a:buAutoNum type="arabicPeriod"/>
            </a:pPr>
            <a:r>
              <a:rPr lang="en-US" altLang="en-US" sz="2200">
                <a:solidFill>
                  <a:srgbClr val="000000"/>
                </a:solidFill>
              </a:rPr>
              <a:t>Developer pushes code to GitHub.</a:t>
            </a:r>
          </a:p>
          <a:p>
            <a:pPr marL="914400" lvl="1" indent="-357505" algn="l" rtl="0">
              <a:spcBef>
                <a:spcPts val="1200"/>
              </a:spcBef>
              <a:spcAft>
                <a:spcPts val="0"/>
              </a:spcAft>
              <a:buClr>
                <a:srgbClr val="000000"/>
              </a:buClr>
              <a:buSzPct val="100000"/>
              <a:buAutoNum type="arabicPeriod"/>
            </a:pPr>
            <a:r>
              <a:rPr lang="en-US" altLang="en-US" sz="2200">
                <a:solidFill>
                  <a:srgbClr val="000000"/>
                </a:solidFill>
              </a:rPr>
              <a:t>Ansible Playbook installs Docker, pulls images, and deploys containers.</a:t>
            </a:r>
          </a:p>
          <a:p>
            <a:pPr marL="914400" lvl="1" indent="-357505" algn="l" rtl="0">
              <a:spcBef>
                <a:spcPts val="1200"/>
              </a:spcBef>
              <a:spcAft>
                <a:spcPts val="0"/>
              </a:spcAft>
              <a:buClr>
                <a:srgbClr val="000000"/>
              </a:buClr>
              <a:buSzPct val="100000"/>
              <a:buAutoNum type="arabicPeriod"/>
            </a:pPr>
            <a:r>
              <a:rPr lang="en-US" altLang="en-US" sz="2200">
                <a:solidFill>
                  <a:srgbClr val="000000"/>
                </a:solidFill>
              </a:rPr>
              <a:t>Docker containers run the website services.</a:t>
            </a:r>
          </a:p>
          <a:p>
            <a:pPr marL="914400" lvl="1" indent="-357505" algn="l" rtl="0">
              <a:spcBef>
                <a:spcPts val="1200"/>
              </a:spcBef>
              <a:spcAft>
                <a:spcPts val="0"/>
              </a:spcAft>
              <a:buClr>
                <a:srgbClr val="000000"/>
              </a:buClr>
              <a:buSzPct val="100000"/>
              <a:buAutoNum type="arabicPeriod"/>
            </a:pPr>
            <a:r>
              <a:rPr lang="en-US" altLang="en-US" sz="2200">
                <a:solidFill>
                  <a:srgbClr val="000000"/>
                </a:solidFill>
              </a:rPr>
              <a:t>Kubernetes clusters manage and scale containerized applications.</a:t>
            </a:r>
          </a:p>
          <a:p>
            <a:pPr marL="914400" lvl="1" indent="-357505" algn="l" rtl="0">
              <a:spcBef>
                <a:spcPts val="1200"/>
              </a:spcBef>
              <a:spcAft>
                <a:spcPts val="0"/>
              </a:spcAft>
              <a:buClr>
                <a:srgbClr val="000000"/>
              </a:buClr>
              <a:buSzPct val="100000"/>
              <a:buAutoNum type="arabicPeriod"/>
            </a:pPr>
            <a:r>
              <a:rPr lang="en-US" altLang="en-US" sz="2200">
                <a:solidFill>
                  <a:srgbClr val="000000"/>
                </a:solidFill>
              </a:rPr>
              <a:t>Shell scripts automate Docker image builds, Kubernetes deployments, and health checks.</a:t>
            </a:r>
          </a:p>
          <a:p>
            <a:pPr marL="556895" lvl="1" indent="0" algn="l" rtl="0">
              <a:spcBef>
                <a:spcPts val="1200"/>
              </a:spcBef>
              <a:spcAft>
                <a:spcPts val="0"/>
              </a:spcAft>
              <a:buClr>
                <a:srgbClr val="000000"/>
              </a:buClr>
              <a:buSzPct val="100000"/>
              <a:buNone/>
            </a:pPr>
            <a:r>
              <a:rPr lang="en-GB" sz="2200" b="1">
                <a:solidFill>
                  <a:srgbClr val="000000"/>
                </a:solidFill>
              </a:rPr>
              <a:t>Diagram:</a:t>
            </a:r>
            <a:r>
              <a:rPr lang="en-GB" sz="2200">
                <a:solidFill>
                  <a:srgbClr val="000000"/>
                </a:solidFill>
              </a:rPr>
              <a:t> </a:t>
            </a:r>
            <a:endParaRPr sz="2200">
              <a:solidFill>
                <a:srgbClr val="000000"/>
              </a:solidFill>
            </a:endParaRPr>
          </a:p>
          <a:p>
            <a:pPr marL="457200" lvl="0" indent="457200" algn="l" rtl="0">
              <a:spcBef>
                <a:spcPts val="1200"/>
              </a:spcBef>
              <a:spcAft>
                <a:spcPts val="0"/>
              </a:spcAft>
              <a:buNone/>
            </a:pPr>
            <a:r>
              <a:rPr lang="en-US" altLang="en-US" sz="1700">
                <a:solidFill>
                  <a:srgbClr val="000000"/>
                </a:solidFill>
              </a:rPr>
              <a:t>Code Commit → Ansible Playbook → Docker Image Build → Kubernetes Deployment → Live Website</a:t>
            </a:r>
          </a:p>
          <a:p>
            <a:pPr marL="0" lvl="0" indent="0" algn="l" rtl="0">
              <a:spcBef>
                <a:spcPts val="1200"/>
              </a:spcBef>
              <a:spcAft>
                <a:spcPts val="1200"/>
              </a:spcAft>
              <a:buNone/>
            </a:pPr>
            <a:endParaRPr lang="en-US" altLang="en-US" sz="17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B8AF"/>
        </a:solid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238624" y="26651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u="sng" dirty="0">
                <a:solidFill>
                  <a:srgbClr val="980000"/>
                </a:solidFill>
              </a:rPr>
              <a:t>IMPLEMENTATION DETAILS</a:t>
            </a:r>
            <a:endParaRPr b="1" u="sng" dirty="0">
              <a:solidFill>
                <a:srgbClr val="980000"/>
              </a:solidFill>
            </a:endParaRPr>
          </a:p>
        </p:txBody>
      </p:sp>
      <p:sp>
        <p:nvSpPr>
          <p:cNvPr id="2" name="Rectangle 1">
            <a:extLst>
              <a:ext uri="{FF2B5EF4-FFF2-40B4-BE49-F238E27FC236}">
                <a16:creationId xmlns:a16="http://schemas.microsoft.com/office/drawing/2014/main" id="{0923B786-4E10-E28D-EF61-7D4379F6400D}"/>
              </a:ext>
            </a:extLst>
          </p:cNvPr>
          <p:cNvSpPr/>
          <p:nvPr/>
        </p:nvSpPr>
        <p:spPr bwMode="auto">
          <a:xfrm>
            <a:off x="5363853" y="731042"/>
            <a:ext cx="3404798" cy="3393649"/>
          </a:xfrm>
          <a:prstGeom prst="rect">
            <a:avLst/>
          </a:prstGeom>
          <a:noFill/>
          <a:ln w="9525" cap="flat" cmpd="sng" algn="ctr">
            <a:noFill/>
            <a:prstDash val="solid"/>
            <a:round/>
            <a:headEnd type="none" w="med" len="med"/>
            <a:tailEnd type="none" w="med" len="med"/>
          </a:ln>
        </p:spPr>
        <p:txBody>
          <a:bodyPr vert="horz" wrap="none" lIns="91440" tIns="45720" rIns="91440" bIns="45720" numCol="1" rtlCol="0" anchor="ctr" anchorCtr="0" compatLnSpc="1"/>
          <a:lstStyle/>
          <a:p>
            <a:pPr lvl="0" algn="l" rtl="0">
              <a:spcBef>
                <a:spcPts val="1200"/>
              </a:spcBef>
              <a:spcAft>
                <a:spcPts val="1200"/>
              </a:spcAft>
              <a:buFont typeface="Wingdings" panose="05000000000000000000" charset="0"/>
              <a:buChar char="v"/>
            </a:pPr>
            <a:r>
              <a:rPr lang="en-US" altLang="en-US" sz="1200" dirty="0"/>
              <a:t>Shell Scripts written to:</a:t>
            </a:r>
          </a:p>
          <a:p>
            <a:pPr marL="628650" lvl="1" indent="-171450" algn="l" rtl="0">
              <a:spcBef>
                <a:spcPts val="1200"/>
              </a:spcBef>
              <a:spcAft>
                <a:spcPts val="1200"/>
              </a:spcAft>
              <a:buFont typeface="Wingdings" pitchFamily="2" charset="2"/>
              <a:buChar char="Ø"/>
            </a:pPr>
            <a:r>
              <a:rPr lang="en-US" altLang="en-US" sz="1100" dirty="0"/>
              <a:t>Build Docker images.</a:t>
            </a:r>
          </a:p>
          <a:p>
            <a:pPr marL="628650" lvl="1" indent="-171450" algn="l" rtl="0">
              <a:spcBef>
                <a:spcPts val="1200"/>
              </a:spcBef>
              <a:spcAft>
                <a:spcPts val="1200"/>
              </a:spcAft>
              <a:buFont typeface="Wingdings" pitchFamily="2" charset="2"/>
              <a:buChar char="Ø"/>
            </a:pPr>
            <a:r>
              <a:rPr lang="en-US" altLang="en-US" sz="1100" dirty="0"/>
              <a:t>Push images to Docker Hub.</a:t>
            </a:r>
          </a:p>
          <a:p>
            <a:pPr marL="628650" lvl="1" indent="-171450" algn="l" rtl="0">
              <a:spcBef>
                <a:spcPts val="1200"/>
              </a:spcBef>
              <a:spcAft>
                <a:spcPts val="1200"/>
              </a:spcAft>
              <a:buFont typeface="Wingdings" pitchFamily="2" charset="2"/>
              <a:buChar char="Ø"/>
            </a:pPr>
            <a:r>
              <a:rPr lang="en-US" altLang="en-US" sz="1100" dirty="0"/>
              <a:t>Apply Kubernetes configurations.</a:t>
            </a:r>
          </a:p>
          <a:p>
            <a:pPr marL="628650" lvl="1" indent="-171450" algn="l" rtl="0">
              <a:spcBef>
                <a:spcPts val="1200"/>
              </a:spcBef>
              <a:spcAft>
                <a:spcPts val="1200"/>
              </a:spcAft>
              <a:buFont typeface="Wingdings" pitchFamily="2" charset="2"/>
              <a:buChar char="Ø"/>
            </a:pPr>
            <a:r>
              <a:rPr lang="en-US" altLang="en-US" sz="1100" dirty="0"/>
              <a:t>Monitor deployments and logs.</a:t>
            </a:r>
          </a:p>
          <a:p>
            <a:pPr marL="0" marR="0" indent="0" algn="l" defTabSz="914400" rtl="0" eaLnBrk="1" fontAlgn="base" latinLnBrk="0" hangingPunct="1">
              <a:lnSpc>
                <a:spcPct val="100000"/>
              </a:lnSpc>
              <a:spcBef>
                <a:spcPct val="0"/>
              </a:spcBef>
              <a:spcAft>
                <a:spcPct val="0"/>
              </a:spcAft>
              <a:buClrTx/>
              <a:buSzTx/>
              <a:buFontTx/>
              <a:buNone/>
            </a:pPr>
            <a:endParaRPr kumimoji="0" lang="en-US" sz="3600" b="0" i="0" u="none" strike="noStrike" cap="none" normalizeH="0" baseline="0" dirty="0">
              <a:ln>
                <a:noFill/>
              </a:ln>
              <a:solidFill>
                <a:schemeClr val="tx1"/>
              </a:solidFill>
              <a:effectLst/>
              <a:latin typeface="Arial" panose="020B0604020202020204" pitchFamily="34" charset="0"/>
              <a:ea typeface="SimSun" panose="02010600030101010101" pitchFamily="2" charset="-122"/>
            </a:endParaRPr>
          </a:p>
        </p:txBody>
      </p:sp>
      <p:sp>
        <p:nvSpPr>
          <p:cNvPr id="3" name="Rectangle 2">
            <a:extLst>
              <a:ext uri="{FF2B5EF4-FFF2-40B4-BE49-F238E27FC236}">
                <a16:creationId xmlns:a16="http://schemas.microsoft.com/office/drawing/2014/main" id="{DB030D6D-2B08-3359-68EE-56784702AAB6}"/>
              </a:ext>
            </a:extLst>
          </p:cNvPr>
          <p:cNvSpPr/>
          <p:nvPr/>
        </p:nvSpPr>
        <p:spPr bwMode="auto">
          <a:xfrm>
            <a:off x="394203" y="641951"/>
            <a:ext cx="5184042" cy="3393649"/>
          </a:xfrm>
          <a:prstGeom prst="rect">
            <a:avLst/>
          </a:prstGeom>
          <a:noFill/>
          <a:ln w="9525" cap="flat" cmpd="sng" algn="ctr">
            <a:noFill/>
            <a:prstDash val="solid"/>
            <a:round/>
            <a:headEnd type="none" w="med" len="med"/>
            <a:tailEnd type="none" w="med" len="med"/>
          </a:ln>
        </p:spPr>
        <p:txBody>
          <a:bodyPr vert="horz" wrap="none" lIns="91440" tIns="45720" rIns="91440" bIns="45720" numCol="1" rtlCol="0" anchor="ctr" anchorCtr="0" compatLnSpc="1"/>
          <a:lstStyle/>
          <a:p>
            <a:pPr lvl="0" algn="l" rtl="0">
              <a:spcBef>
                <a:spcPts val="1200"/>
              </a:spcBef>
              <a:spcAft>
                <a:spcPts val="1200"/>
              </a:spcAft>
              <a:buFont typeface="Wingdings" panose="05000000000000000000" charset="0"/>
              <a:buChar char="v"/>
            </a:pPr>
            <a:r>
              <a:rPr lang="en-US" altLang="en-US" sz="1200" dirty="0"/>
              <a:t>Ansible Playbooks created for</a:t>
            </a:r>
            <a:r>
              <a:rPr lang="en-US" altLang="en-US" dirty="0"/>
              <a:t>:</a:t>
            </a:r>
          </a:p>
          <a:p>
            <a:pPr marL="628650" lvl="1" indent="-171450" algn="l" rtl="0">
              <a:spcBef>
                <a:spcPts val="1200"/>
              </a:spcBef>
              <a:spcAft>
                <a:spcPts val="1200"/>
              </a:spcAft>
              <a:buFont typeface="Wingdings" pitchFamily="2" charset="2"/>
              <a:buChar char="Ø"/>
            </a:pPr>
            <a:r>
              <a:rPr lang="en-US" altLang="en-US" sz="1200" dirty="0"/>
              <a:t>Installing Docker on target servers.</a:t>
            </a:r>
          </a:p>
          <a:p>
            <a:pPr marL="628650" lvl="1" indent="-171450" algn="l" rtl="0">
              <a:spcBef>
                <a:spcPts val="1200"/>
              </a:spcBef>
              <a:spcAft>
                <a:spcPts val="1200"/>
              </a:spcAft>
              <a:buFont typeface="Wingdings" pitchFamily="2" charset="2"/>
              <a:buChar char="Ø"/>
            </a:pPr>
            <a:r>
              <a:rPr lang="en-US" altLang="en-US" sz="1200" dirty="0"/>
              <a:t>Pulling Docker images and running containers.</a:t>
            </a:r>
          </a:p>
          <a:p>
            <a:pPr marL="628650" lvl="1" indent="-171450" algn="l" rtl="0">
              <a:spcBef>
                <a:spcPts val="1200"/>
              </a:spcBef>
              <a:spcAft>
                <a:spcPts val="1200"/>
              </a:spcAft>
              <a:buFont typeface="Wingdings" pitchFamily="2" charset="2"/>
              <a:buChar char="Ø"/>
            </a:pPr>
            <a:r>
              <a:rPr lang="en-US" altLang="en-US" sz="1200" dirty="0"/>
              <a:t>Automating Kubernetes cluster setup and deployments.</a:t>
            </a:r>
          </a:p>
          <a:p>
            <a:pPr lvl="0" algn="l" rtl="0">
              <a:spcBef>
                <a:spcPts val="1200"/>
              </a:spcBef>
              <a:spcAft>
                <a:spcPts val="1200"/>
              </a:spcAft>
              <a:buFont typeface="Wingdings" panose="05000000000000000000" charset="0"/>
              <a:buChar char="v"/>
            </a:pPr>
            <a:r>
              <a:rPr lang="en-US" altLang="en-US" sz="1200" dirty="0"/>
              <a:t>Dockerfile created to build the website image.</a:t>
            </a:r>
          </a:p>
          <a:p>
            <a:pPr lvl="0" algn="l" rtl="0">
              <a:spcBef>
                <a:spcPts val="1200"/>
              </a:spcBef>
              <a:spcAft>
                <a:spcPts val="1200"/>
              </a:spcAft>
              <a:buFont typeface="Wingdings" panose="05000000000000000000" charset="0"/>
              <a:buChar char="v"/>
            </a:pPr>
            <a:r>
              <a:rPr lang="en-US" altLang="en-US" sz="1200" dirty="0"/>
              <a:t>Kubernetes Deployment YAML for managing pods, services, and scaling.</a:t>
            </a:r>
            <a:endParaRPr lang="en-US" altLang="en-US"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B8AF"/>
        </a:solidFill>
        <a:effectLst/>
      </p:bgPr>
    </p:bg>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34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u="sng">
                <a:solidFill>
                  <a:srgbClr val="980000"/>
                </a:solidFill>
              </a:rPr>
              <a:t>DEVOPS PRINCIPLES IN PROJECT</a:t>
            </a:r>
            <a:endParaRPr b="1" u="sng">
              <a:solidFill>
                <a:srgbClr val="980000"/>
              </a:solidFill>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44500" lvl="0" indent="-342900" algn="l" rtl="0">
              <a:spcBef>
                <a:spcPts val="1200"/>
              </a:spcBef>
              <a:spcAft>
                <a:spcPts val="0"/>
              </a:spcAft>
              <a:buClr>
                <a:srgbClr val="000000"/>
              </a:buClr>
              <a:buSzPts val="2000"/>
              <a:buFont typeface="Wingdings" panose="05000000000000000000" charset="0"/>
              <a:buChar char="v"/>
            </a:pPr>
            <a:r>
              <a:rPr lang="en-US" altLang="en-US" sz="2000">
                <a:solidFill>
                  <a:srgbClr val="000000"/>
                </a:solidFill>
              </a:rPr>
              <a:t>Infrastructure as Code: Ansible Playbooks and Kubernetes YAML.</a:t>
            </a:r>
          </a:p>
          <a:p>
            <a:pPr marL="444500" lvl="0" indent="-342900" algn="l" rtl="0">
              <a:spcBef>
                <a:spcPts val="1200"/>
              </a:spcBef>
              <a:spcAft>
                <a:spcPts val="0"/>
              </a:spcAft>
              <a:buClr>
                <a:srgbClr val="000000"/>
              </a:buClr>
              <a:buSzPts val="2000"/>
              <a:buFont typeface="Wingdings" panose="05000000000000000000" charset="0"/>
              <a:buChar char="v"/>
            </a:pPr>
            <a:r>
              <a:rPr lang="en-US" altLang="en-US" sz="2000">
                <a:solidFill>
                  <a:srgbClr val="000000"/>
                </a:solidFill>
              </a:rPr>
              <a:t>Automation: Automated image builds, deployments, and scaling.</a:t>
            </a:r>
          </a:p>
          <a:p>
            <a:pPr marL="444500" lvl="0" indent="-342900" algn="l" rtl="0">
              <a:spcBef>
                <a:spcPts val="1200"/>
              </a:spcBef>
              <a:spcAft>
                <a:spcPts val="0"/>
              </a:spcAft>
              <a:buClr>
                <a:srgbClr val="000000"/>
              </a:buClr>
              <a:buSzPts val="2000"/>
              <a:buFont typeface="Wingdings" panose="05000000000000000000" charset="0"/>
              <a:buChar char="v"/>
            </a:pPr>
            <a:r>
              <a:rPr lang="en-US" altLang="en-US" sz="2000">
                <a:solidFill>
                  <a:srgbClr val="000000"/>
                </a:solidFill>
              </a:rPr>
              <a:t>Containerization: Consistent environments via Docker.</a:t>
            </a:r>
          </a:p>
          <a:p>
            <a:pPr marL="444500" lvl="0" indent="-342900" algn="l" rtl="0">
              <a:spcBef>
                <a:spcPts val="1200"/>
              </a:spcBef>
              <a:spcAft>
                <a:spcPts val="0"/>
              </a:spcAft>
              <a:buClr>
                <a:srgbClr val="000000"/>
              </a:buClr>
              <a:buSzPts val="2000"/>
              <a:buFont typeface="Wingdings" panose="05000000000000000000" charset="0"/>
              <a:buChar char="v"/>
            </a:pPr>
            <a:r>
              <a:rPr lang="en-US" altLang="en-US" sz="2000">
                <a:solidFill>
                  <a:srgbClr val="000000"/>
                </a:solidFill>
              </a:rPr>
              <a:t>Orchestration: Kubernetes for scaling and service management.</a:t>
            </a:r>
          </a:p>
          <a:p>
            <a:pPr marL="444500" lvl="0" indent="-342900" algn="l" rtl="0">
              <a:spcBef>
                <a:spcPts val="1200"/>
              </a:spcBef>
              <a:spcAft>
                <a:spcPts val="0"/>
              </a:spcAft>
              <a:buClr>
                <a:srgbClr val="000000"/>
              </a:buClr>
              <a:buSzPts val="2000"/>
              <a:buFont typeface="Wingdings" panose="05000000000000000000" charset="0"/>
              <a:buChar char="v"/>
            </a:pPr>
            <a:r>
              <a:rPr lang="en-US" altLang="en-US" sz="2000">
                <a:solidFill>
                  <a:srgbClr val="000000"/>
                </a:solidFill>
              </a:rPr>
              <a:t>Continuous Feedback: Logs and health checks through Shell scripts and Kubernetes.</a:t>
            </a:r>
          </a:p>
          <a:p>
            <a:pPr lvl="0" algn="l" rtl="0">
              <a:spcBef>
                <a:spcPts val="1200"/>
              </a:spcBef>
              <a:spcAft>
                <a:spcPts val="1200"/>
              </a:spcAft>
              <a:buFont typeface="Wingdings" panose="05000000000000000000" charset="0"/>
              <a:buChar char="v"/>
            </a:pPr>
            <a:endParaRPr lang="en-US" altLang="en-US" sz="20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B8AF"/>
        </a:solidFill>
        <a:effectLst/>
      </p:bgPr>
    </p:bg>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u="sng">
                <a:solidFill>
                  <a:srgbClr val="980000"/>
                </a:solidFill>
              </a:rPr>
              <a:t>CHALLENGES FACED</a:t>
            </a:r>
            <a:endParaRPr b="1" u="sng">
              <a:solidFill>
                <a:srgbClr val="980000"/>
              </a:solidFill>
            </a:endParaRPr>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p>
            <a:pPr marL="438150" lvl="0" indent="-342900" algn="l" rtl="0">
              <a:spcBef>
                <a:spcPts val="1200"/>
              </a:spcBef>
              <a:spcAft>
                <a:spcPts val="0"/>
              </a:spcAft>
              <a:buClr>
                <a:srgbClr val="000000"/>
              </a:buClr>
              <a:buSzPts val="2100"/>
              <a:buFont typeface="Wingdings" panose="05000000000000000000" charset="0"/>
              <a:buChar char="v"/>
            </a:pPr>
            <a:r>
              <a:rPr lang="en-US" altLang="en-US">
                <a:solidFill>
                  <a:srgbClr val="000000"/>
                </a:solidFill>
              </a:rPr>
              <a:t>Ansible SSH connection and privilege issues.</a:t>
            </a:r>
          </a:p>
          <a:p>
            <a:pPr marL="438150" lvl="0" indent="-342900" algn="l" rtl="0">
              <a:spcBef>
                <a:spcPts val="1200"/>
              </a:spcBef>
              <a:spcAft>
                <a:spcPts val="0"/>
              </a:spcAft>
              <a:buClr>
                <a:srgbClr val="000000"/>
              </a:buClr>
              <a:buSzPts val="2100"/>
              <a:buFont typeface="Wingdings" panose="05000000000000000000" charset="0"/>
              <a:buChar char="v"/>
            </a:pPr>
            <a:r>
              <a:rPr lang="en-US" altLang="en-US">
                <a:solidFill>
                  <a:srgbClr val="000000"/>
                </a:solidFill>
              </a:rPr>
              <a:t>Docker container networking conflicts.</a:t>
            </a:r>
          </a:p>
          <a:p>
            <a:pPr marL="438150" lvl="0" indent="-342900" algn="l" rtl="0">
              <a:spcBef>
                <a:spcPts val="1200"/>
              </a:spcBef>
              <a:spcAft>
                <a:spcPts val="0"/>
              </a:spcAft>
              <a:buClr>
                <a:srgbClr val="000000"/>
              </a:buClr>
              <a:buSzPts val="2100"/>
              <a:buFont typeface="Wingdings" panose="05000000000000000000" charset="0"/>
              <a:buChar char="v"/>
            </a:pPr>
            <a:r>
              <a:rPr lang="en-US" altLang="en-US">
                <a:solidFill>
                  <a:srgbClr val="000000"/>
                </a:solidFill>
              </a:rPr>
              <a:t>Kubernetes resource quota and service exposure issues.</a:t>
            </a:r>
          </a:p>
          <a:p>
            <a:pPr marL="438150" lvl="0" indent="-342900" algn="l" rtl="0">
              <a:spcBef>
                <a:spcPts val="1200"/>
              </a:spcBef>
              <a:spcAft>
                <a:spcPts val="0"/>
              </a:spcAft>
              <a:buClr>
                <a:srgbClr val="000000"/>
              </a:buClr>
              <a:buSzPts val="2100"/>
              <a:buFont typeface="Wingdings" panose="05000000000000000000" charset="0"/>
              <a:buChar char="v"/>
            </a:pPr>
            <a:r>
              <a:rPr lang="en-US" altLang="en-US">
                <a:solidFill>
                  <a:srgbClr val="000000"/>
                </a:solidFill>
              </a:rPr>
              <a:t>Writing and debugging complex Shell scripts.</a:t>
            </a:r>
          </a:p>
          <a:p>
            <a:pPr marL="438150" lvl="0" indent="-342900" algn="l" rtl="0">
              <a:spcBef>
                <a:spcPts val="1200"/>
              </a:spcBef>
              <a:spcAft>
                <a:spcPts val="0"/>
              </a:spcAft>
              <a:buClr>
                <a:srgbClr val="000000"/>
              </a:buClr>
              <a:buSzPts val="2100"/>
              <a:buFont typeface="Wingdings" panose="05000000000000000000" charset="0"/>
              <a:buChar char="v"/>
            </a:pPr>
            <a:r>
              <a:rPr lang="en-US" altLang="en-US">
                <a:solidFill>
                  <a:srgbClr val="000000"/>
                </a:solidFill>
              </a:rPr>
              <a:t>Managing Docker image versions and tags.</a:t>
            </a:r>
          </a:p>
          <a:p>
            <a:pPr marL="0" lvl="0" indent="0" algn="l" rtl="0">
              <a:spcBef>
                <a:spcPts val="1200"/>
              </a:spcBef>
              <a:spcAft>
                <a:spcPts val="1200"/>
              </a:spcAft>
              <a:buNone/>
            </a:pPr>
            <a:endParaRPr lang="en-US" altLang="en-US">
              <a:solidFill>
                <a:srgbClr val="000000"/>
              </a:solidFill>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620</Words>
  <Application>Microsoft Macintosh PowerPoint</Application>
  <PresentationFormat>On-screen Show (16:9)</PresentationFormat>
  <Paragraphs>84</Paragraphs>
  <Slides>18</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Wingdings</vt:lpstr>
      <vt:lpstr>Arial</vt:lpstr>
      <vt:lpstr>Blue Waves</vt:lpstr>
      <vt:lpstr>CDD SKILL PROJECT</vt:lpstr>
      <vt:lpstr>TITLE: Automated Deployment of a Website Using Ansible, Docker, Kubernetes, and Shell Scripts   </vt:lpstr>
      <vt:lpstr>PROBLEM STATEMENT</vt:lpstr>
      <vt:lpstr>PROJECT OBJECTIVES</vt:lpstr>
      <vt:lpstr>TOOLS &amp; TECHNOLOGIES USED</vt:lpstr>
      <vt:lpstr>CI/CD PIPELINE ARCHITECTURE </vt:lpstr>
      <vt:lpstr>IMPLEMENTATION DETAILS</vt:lpstr>
      <vt:lpstr>DEVOPS PRINCIPLES IN PROJECT</vt:lpstr>
      <vt:lpstr>CHALLENGES FACED</vt:lpstr>
      <vt:lpstr>SKILLS ACQUIRED</vt:lpstr>
      <vt:lpstr>RESULTS &amp; OUTPUT</vt:lpstr>
      <vt:lpstr>PowerPoint Presentation</vt:lpstr>
      <vt:lpstr>PowerPoint Presentation</vt:lpstr>
      <vt:lpstr>PowerPoint Presentation</vt:lpstr>
      <vt:lpstr>PowerPoint Presentation</vt:lpstr>
      <vt:lpstr>FUTURE SCOPE</vt:lpstr>
      <vt:lpstr>CONCLUSION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CDD SKILL PROJECT</dc:title>
  <dc:creator/>
  <cp:lastModifiedBy>ANNEPU UDAY KUMAR</cp:lastModifiedBy>
  <cp:revision>65</cp:revision>
  <dcterms:created xsi:type="dcterms:W3CDTF">2025-04-15T13:28:00Z</dcterms:created>
  <dcterms:modified xsi:type="dcterms:W3CDTF">2025-04-29T07:03:57Z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6F3940113A2241DCAAFF42961DC08EF5_13</vt:lpwstr>
  </property>
  <property fmtid="{D5CDD505-2E9C-101B-9397-08002B2CF9AE}" pid="3" name="KSOProductBuildVer">
    <vt:lpwstr>1033-12.2.0.20782</vt:lpwstr>
  </property>
</Properties>
</file>