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3" r:id="rId3"/>
    <p:sldId id="286" r:id="rId4"/>
    <p:sldId id="257" r:id="rId5"/>
    <p:sldId id="284" r:id="rId6"/>
    <p:sldId id="279" r:id="rId7"/>
    <p:sldId id="285" r:id="rId8"/>
    <p:sldId id="287" r:id="rId9"/>
    <p:sldId id="288" r:id="rId10"/>
    <p:sldId id="261" r:id="rId11"/>
    <p:sldId id="262" r:id="rId12"/>
    <p:sldId id="267" r:id="rId13"/>
    <p:sldId id="265" r:id="rId14"/>
    <p:sldId id="273" r:id="rId15"/>
    <p:sldId id="289" r:id="rId16"/>
    <p:sldId id="290" r:id="rId17"/>
    <p:sldId id="278" r:id="rId18"/>
    <p:sldId id="268" r:id="rId19"/>
    <p:sldId id="263" r:id="rId20"/>
    <p:sldId id="272" r:id="rId21"/>
    <p:sldId id="264" r:id="rId22"/>
    <p:sldId id="266" r:id="rId23"/>
    <p:sldId id="271" r:id="rId24"/>
    <p:sldId id="270" r:id="rId25"/>
    <p:sldId id="275" r:id="rId26"/>
    <p:sldId id="282" r:id="rId27"/>
    <p:sldId id="281" r:id="rId28"/>
    <p:sldId id="291" r:id="rId29"/>
    <p:sldId id="292" r:id="rId3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143" y="3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dirty="0"/>
              <a:t>Buchungen</a:t>
            </a:r>
            <a:r>
              <a:rPr lang="de-DE" baseline="0" dirty="0"/>
              <a:t> / Zahlungen</a:t>
            </a:r>
            <a:endParaRPr lang="de-DE" dirty="0"/>
          </a:p>
        </c:rich>
      </c:tx>
      <c:layout>
        <c:manualLayout>
          <c:xMode val="edge"/>
          <c:yMode val="edge"/>
          <c:x val="0.18512213150754192"/>
          <c:y val="7.114108533395280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manualLayout>
          <c:layoutTarget val="inner"/>
          <c:xMode val="edge"/>
          <c:yMode val="edge"/>
          <c:x val="8.9524988443087039E-2"/>
          <c:y val="0.20611314651907364"/>
          <c:w val="0.90781589182344424"/>
          <c:h val="0.67122984186629087"/>
        </c:manualLayout>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B29-4C0B-9DFE-23BE62584BF9}"/>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B29-4C0B-9DFE-23BE62584BF9}"/>
            </c:ext>
          </c:extLst>
        </c:ser>
        <c:dLbls>
          <c:showLegendKey val="0"/>
          <c:showVal val="0"/>
          <c:showCatName val="0"/>
          <c:showSerName val="0"/>
          <c:showPercent val="0"/>
          <c:showBubbleSize val="0"/>
        </c:dLbls>
        <c:gapWidth val="219"/>
        <c:overlap val="-27"/>
        <c:axId val="459561896"/>
        <c:axId val="459562552"/>
      </c:barChart>
      <c:lineChart>
        <c:grouping val="stacked"/>
        <c:varyColors val="0"/>
        <c:ser>
          <c:idx val="1"/>
          <c:order val="1"/>
          <c:tx>
            <c:strRef>
              <c:f>Tabelle1!$C$1</c:f>
              <c:strCache>
                <c:ptCount val="1"/>
                <c:pt idx="0">
                  <c:v>Datenreihe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2B29-4C0B-9DFE-23BE62584BF9}"/>
            </c:ext>
          </c:extLst>
        </c:ser>
        <c:dLbls>
          <c:showLegendKey val="0"/>
          <c:showVal val="0"/>
          <c:showCatName val="0"/>
          <c:showSerName val="0"/>
          <c:showPercent val="0"/>
          <c:showBubbleSize val="0"/>
        </c:dLbls>
        <c:marker val="1"/>
        <c:smooth val="0"/>
        <c:axId val="459561896"/>
        <c:axId val="459562552"/>
      </c:lineChart>
      <c:catAx>
        <c:axId val="459561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59562552"/>
        <c:crosses val="autoZero"/>
        <c:auto val="1"/>
        <c:lblAlgn val="ctr"/>
        <c:lblOffset val="100"/>
        <c:noMultiLvlLbl val="0"/>
      </c:catAx>
      <c:valAx>
        <c:axId val="459562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59561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dirty="0"/>
              <a:t>Income / Payments</a:t>
            </a:r>
          </a:p>
        </c:rich>
      </c:tx>
      <c:layout>
        <c:manualLayout>
          <c:xMode val="edge"/>
          <c:yMode val="edge"/>
          <c:x val="0.29516009561406492"/>
          <c:y val="3.678361134477121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manualLayout>
          <c:layoutTarget val="inner"/>
          <c:xMode val="edge"/>
          <c:yMode val="edge"/>
          <c:x val="8.9525086093691364E-2"/>
          <c:y val="0.25020536506445384"/>
          <c:w val="0.90781589182344424"/>
          <c:h val="0.67122984186629087"/>
        </c:manualLayout>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C52-4AA5-BD4B-3399B2FCFB8C}"/>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1-4C52-4AA5-BD4B-3399B2FCFB8C}"/>
            </c:ext>
          </c:extLst>
        </c:ser>
        <c:dLbls>
          <c:showLegendKey val="0"/>
          <c:showVal val="0"/>
          <c:showCatName val="0"/>
          <c:showSerName val="0"/>
          <c:showPercent val="0"/>
          <c:showBubbleSize val="0"/>
        </c:dLbls>
        <c:gapWidth val="219"/>
        <c:overlap val="-27"/>
        <c:axId val="459561896"/>
        <c:axId val="459562552"/>
      </c:barChart>
      <c:lineChart>
        <c:grouping val="stacked"/>
        <c:varyColors val="0"/>
        <c:ser>
          <c:idx val="1"/>
          <c:order val="1"/>
          <c:tx>
            <c:strRef>
              <c:f>Tabelle1!$C$1</c:f>
              <c:strCache>
                <c:ptCount val="1"/>
                <c:pt idx="0">
                  <c:v>Datenreihe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2-4C52-4AA5-BD4B-3399B2FCFB8C}"/>
            </c:ext>
          </c:extLst>
        </c:ser>
        <c:dLbls>
          <c:showLegendKey val="0"/>
          <c:showVal val="0"/>
          <c:showCatName val="0"/>
          <c:showSerName val="0"/>
          <c:showPercent val="0"/>
          <c:showBubbleSize val="0"/>
        </c:dLbls>
        <c:marker val="1"/>
        <c:smooth val="0"/>
        <c:axId val="459561896"/>
        <c:axId val="459562552"/>
      </c:lineChart>
      <c:catAx>
        <c:axId val="459561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59562552"/>
        <c:crosses val="autoZero"/>
        <c:auto val="1"/>
        <c:lblAlgn val="ctr"/>
        <c:lblOffset val="100"/>
        <c:noMultiLvlLbl val="0"/>
      </c:catAx>
      <c:valAx>
        <c:axId val="459562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59561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dirty="0"/>
              <a:t>Payments</a:t>
            </a:r>
          </a:p>
        </c:rich>
      </c:tx>
      <c:layout>
        <c:manualLayout>
          <c:xMode val="edge"/>
          <c:yMode val="edge"/>
          <c:x val="0.42540773067749366"/>
          <c:y val="4.308230259381034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manualLayout>
          <c:layoutTarget val="inner"/>
          <c:xMode val="edge"/>
          <c:yMode val="edge"/>
          <c:x val="8.9525086093691364E-2"/>
          <c:y val="0.25020536506445384"/>
          <c:w val="0.90781589182344424"/>
          <c:h val="0.67122984186629087"/>
        </c:manualLayout>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C52-4AA5-BD4B-3399B2FCFB8C}"/>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1-4C52-4AA5-BD4B-3399B2FCFB8C}"/>
            </c:ext>
          </c:extLst>
        </c:ser>
        <c:dLbls>
          <c:showLegendKey val="0"/>
          <c:showVal val="0"/>
          <c:showCatName val="0"/>
          <c:showSerName val="0"/>
          <c:showPercent val="0"/>
          <c:showBubbleSize val="0"/>
        </c:dLbls>
        <c:gapWidth val="219"/>
        <c:overlap val="-27"/>
        <c:axId val="459561896"/>
        <c:axId val="459562552"/>
      </c:barChart>
      <c:lineChart>
        <c:grouping val="stacked"/>
        <c:varyColors val="0"/>
        <c:ser>
          <c:idx val="1"/>
          <c:order val="1"/>
          <c:tx>
            <c:strRef>
              <c:f>Tabelle1!$C$1</c:f>
              <c:strCache>
                <c:ptCount val="1"/>
                <c:pt idx="0">
                  <c:v>Datenreihe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2-4C52-4AA5-BD4B-3399B2FCFB8C}"/>
            </c:ext>
          </c:extLst>
        </c:ser>
        <c:dLbls>
          <c:showLegendKey val="0"/>
          <c:showVal val="0"/>
          <c:showCatName val="0"/>
          <c:showSerName val="0"/>
          <c:showPercent val="0"/>
          <c:showBubbleSize val="0"/>
        </c:dLbls>
        <c:marker val="1"/>
        <c:smooth val="0"/>
        <c:axId val="459561896"/>
        <c:axId val="459562552"/>
      </c:lineChart>
      <c:catAx>
        <c:axId val="459561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59562552"/>
        <c:crosses val="autoZero"/>
        <c:auto val="1"/>
        <c:lblAlgn val="ctr"/>
        <c:lblOffset val="100"/>
        <c:noMultiLvlLbl val="0"/>
      </c:catAx>
      <c:valAx>
        <c:axId val="459562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59561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dirty="0"/>
              <a:t>Payments</a:t>
            </a:r>
          </a:p>
        </c:rich>
      </c:tx>
      <c:layout>
        <c:manualLayout>
          <c:xMode val="edge"/>
          <c:yMode val="edge"/>
          <c:x val="0.42540773067749366"/>
          <c:y val="4.308230259381034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manualLayout>
          <c:layoutTarget val="inner"/>
          <c:xMode val="edge"/>
          <c:yMode val="edge"/>
          <c:x val="8.9525086093691364E-2"/>
          <c:y val="0.25020536506445384"/>
          <c:w val="0.90781589182344424"/>
          <c:h val="0.67122984186629087"/>
        </c:manualLayout>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230-4426-91DC-5B0CD300FD9A}"/>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1-F230-4426-91DC-5B0CD300FD9A}"/>
            </c:ext>
          </c:extLst>
        </c:ser>
        <c:dLbls>
          <c:showLegendKey val="0"/>
          <c:showVal val="0"/>
          <c:showCatName val="0"/>
          <c:showSerName val="0"/>
          <c:showPercent val="0"/>
          <c:showBubbleSize val="0"/>
        </c:dLbls>
        <c:gapWidth val="219"/>
        <c:overlap val="-27"/>
        <c:axId val="459561896"/>
        <c:axId val="459562552"/>
      </c:barChart>
      <c:lineChart>
        <c:grouping val="stacked"/>
        <c:varyColors val="0"/>
        <c:ser>
          <c:idx val="1"/>
          <c:order val="1"/>
          <c:tx>
            <c:strRef>
              <c:f>Tabelle1!$C$1</c:f>
              <c:strCache>
                <c:ptCount val="1"/>
                <c:pt idx="0">
                  <c:v>Datenreihe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2-F230-4426-91DC-5B0CD300FD9A}"/>
            </c:ext>
          </c:extLst>
        </c:ser>
        <c:dLbls>
          <c:showLegendKey val="0"/>
          <c:showVal val="0"/>
          <c:showCatName val="0"/>
          <c:showSerName val="0"/>
          <c:showPercent val="0"/>
          <c:showBubbleSize val="0"/>
        </c:dLbls>
        <c:marker val="1"/>
        <c:smooth val="0"/>
        <c:axId val="459561896"/>
        <c:axId val="459562552"/>
      </c:lineChart>
      <c:catAx>
        <c:axId val="459561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59562552"/>
        <c:crosses val="autoZero"/>
        <c:auto val="1"/>
        <c:lblAlgn val="ctr"/>
        <c:lblOffset val="100"/>
        <c:noMultiLvlLbl val="0"/>
      </c:catAx>
      <c:valAx>
        <c:axId val="459562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59561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8DECC-13BE-4A2F-A4F4-573A615426AA}" type="datetimeFigureOut">
              <a:rPr lang="de-DE" smtClean="0"/>
              <a:t>24.03.2019</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C932F-4F96-4E38-97A7-BA3DF580D1C8}" type="slidenum">
              <a:rPr lang="de-DE" smtClean="0"/>
              <a:t>‹Nr.›</a:t>
            </a:fld>
            <a:endParaRPr lang="de-DE"/>
          </a:p>
        </p:txBody>
      </p:sp>
    </p:spTree>
    <p:extLst>
      <p:ext uri="{BB962C8B-B14F-4D97-AF65-F5344CB8AC3E}">
        <p14:creationId xmlns:p14="http://schemas.microsoft.com/office/powerpoint/2010/main" val="245516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61188599-6B0C-4135-97A7-F5D19FCAC70C}" type="datetime1">
              <a:rPr lang="de-DE" smtClean="0"/>
              <a:t>24.03.2019</a:t>
            </a:fld>
            <a:endParaRPr lang="de-DE"/>
          </a:p>
        </p:txBody>
      </p:sp>
      <p:sp>
        <p:nvSpPr>
          <p:cNvPr id="5" name="Fußzeilenplatzhalter 4"/>
          <p:cNvSpPr>
            <a:spLocks noGrp="1"/>
          </p:cNvSpPr>
          <p:nvPr>
            <p:ph type="ftr" sz="quarter" idx="11"/>
          </p:nvPr>
        </p:nvSpPr>
        <p:spPr/>
        <p:txBody>
          <a:bodyPr/>
          <a:lstStyle/>
          <a:p>
            <a:r>
              <a:rPr lang="de-DE"/>
              <a:t>Anne Richter</a:t>
            </a:r>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94BFE7D-E178-4B1F-9485-4A66181A4771}" type="datetime1">
              <a:rPr lang="de-DE" smtClean="0"/>
              <a:t>24.03.2019</a:t>
            </a:fld>
            <a:endParaRPr lang="de-DE"/>
          </a:p>
        </p:txBody>
      </p:sp>
      <p:sp>
        <p:nvSpPr>
          <p:cNvPr id="5" name="Fußzeilenplatzhalter 4"/>
          <p:cNvSpPr>
            <a:spLocks noGrp="1"/>
          </p:cNvSpPr>
          <p:nvPr>
            <p:ph type="ftr" sz="quarter" idx="11"/>
          </p:nvPr>
        </p:nvSpPr>
        <p:spPr/>
        <p:txBody>
          <a:bodyPr/>
          <a:lstStyle/>
          <a:p>
            <a:r>
              <a:rPr lang="de-DE"/>
              <a:t>Anne Richter</a:t>
            </a:r>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 durch Klicken hinzufügen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2D5317F-394B-4C90-93E0-B7B3DE9A7CD5}" type="datetime1">
              <a:rPr lang="de-DE" smtClean="0"/>
              <a:t>24.03.2019</a:t>
            </a:fld>
            <a:endParaRPr lang="de-DE"/>
          </a:p>
        </p:txBody>
      </p:sp>
      <p:sp>
        <p:nvSpPr>
          <p:cNvPr id="5" name="Fußzeilenplatzhalter 4"/>
          <p:cNvSpPr>
            <a:spLocks noGrp="1"/>
          </p:cNvSpPr>
          <p:nvPr>
            <p:ph type="ftr" sz="quarter" idx="11"/>
          </p:nvPr>
        </p:nvSpPr>
        <p:spPr/>
        <p:txBody>
          <a:bodyPr/>
          <a:lstStyle/>
          <a:p>
            <a:r>
              <a:rPr lang="de-DE"/>
              <a:t>Anne Richter</a:t>
            </a:r>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66C781EE-44F1-42FB-80A9-8BAB4CCDC6FE}" type="datetime1">
              <a:rPr lang="de-DE" smtClean="0"/>
              <a:t>24.03.2019</a:t>
            </a:fld>
            <a:endParaRPr lang="de-DE"/>
          </a:p>
        </p:txBody>
      </p:sp>
      <p:sp>
        <p:nvSpPr>
          <p:cNvPr id="5" name="Fußzeilenplatzhalter 4"/>
          <p:cNvSpPr>
            <a:spLocks noGrp="1"/>
          </p:cNvSpPr>
          <p:nvPr>
            <p:ph type="ftr" sz="quarter" idx="11"/>
          </p:nvPr>
        </p:nvSpPr>
        <p:spPr/>
        <p:txBody>
          <a:bodyPr/>
          <a:lstStyle/>
          <a:p>
            <a:r>
              <a:rPr lang="de-DE"/>
              <a:t>Anne Richter</a:t>
            </a:r>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21E237A1-AAF5-46DA-AC9D-3A99E08F5D38}" type="datetime1">
              <a:rPr lang="de-DE" smtClean="0"/>
              <a:t>24.03.2019</a:t>
            </a:fld>
            <a:endParaRPr lang="de-DE"/>
          </a:p>
        </p:txBody>
      </p:sp>
      <p:sp>
        <p:nvSpPr>
          <p:cNvPr id="5" name="Fußzeilenplatzhalter 4"/>
          <p:cNvSpPr>
            <a:spLocks noGrp="1"/>
          </p:cNvSpPr>
          <p:nvPr>
            <p:ph type="ftr" sz="quarter" idx="11"/>
          </p:nvPr>
        </p:nvSpPr>
        <p:spPr/>
        <p:txBody>
          <a:bodyPr/>
          <a:lstStyle/>
          <a:p>
            <a:r>
              <a:rPr lang="de-DE"/>
              <a:t>Anne Richter</a:t>
            </a:r>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EB2E31E2-0C00-4595-9A9C-CB3D84770AC9}" type="datetime1">
              <a:rPr lang="de-DE" smtClean="0"/>
              <a:t>24.03.2019</a:t>
            </a:fld>
            <a:endParaRPr lang="de-DE"/>
          </a:p>
        </p:txBody>
      </p:sp>
      <p:sp>
        <p:nvSpPr>
          <p:cNvPr id="6" name="Fußzeilenplatzhalter 5"/>
          <p:cNvSpPr>
            <a:spLocks noGrp="1"/>
          </p:cNvSpPr>
          <p:nvPr>
            <p:ph type="ftr" sz="quarter" idx="11"/>
          </p:nvPr>
        </p:nvSpPr>
        <p:spPr/>
        <p:txBody>
          <a:bodyPr/>
          <a:lstStyle/>
          <a:p>
            <a:r>
              <a:rPr lang="de-DE"/>
              <a:t>Anne Richter</a:t>
            </a:r>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4F7CB02C-DDC9-4DF8-A4FD-FC906CBA4136}" type="datetime1">
              <a:rPr lang="de-DE" smtClean="0"/>
              <a:t>24.03.2019</a:t>
            </a:fld>
            <a:endParaRPr lang="de-DE"/>
          </a:p>
        </p:txBody>
      </p:sp>
      <p:sp>
        <p:nvSpPr>
          <p:cNvPr id="8" name="Fußzeilenplatzhalter 7"/>
          <p:cNvSpPr>
            <a:spLocks noGrp="1"/>
          </p:cNvSpPr>
          <p:nvPr>
            <p:ph type="ftr" sz="quarter" idx="11"/>
          </p:nvPr>
        </p:nvSpPr>
        <p:spPr/>
        <p:txBody>
          <a:bodyPr/>
          <a:lstStyle/>
          <a:p>
            <a:r>
              <a:rPr lang="de-DE"/>
              <a:t>Anne Richter</a:t>
            </a:r>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28D711D6-E15C-4F04-893C-C98EFC0CCC54}" type="datetime1">
              <a:rPr lang="de-DE" smtClean="0"/>
              <a:t>24.03.2019</a:t>
            </a:fld>
            <a:endParaRPr lang="de-DE"/>
          </a:p>
        </p:txBody>
      </p:sp>
      <p:sp>
        <p:nvSpPr>
          <p:cNvPr id="4" name="Fußzeilenplatzhalter 3"/>
          <p:cNvSpPr>
            <a:spLocks noGrp="1"/>
          </p:cNvSpPr>
          <p:nvPr>
            <p:ph type="ftr" sz="quarter" idx="11"/>
          </p:nvPr>
        </p:nvSpPr>
        <p:spPr/>
        <p:txBody>
          <a:bodyPr/>
          <a:lstStyle/>
          <a:p>
            <a:r>
              <a:rPr lang="de-DE"/>
              <a:t>Anne Richter</a:t>
            </a:r>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2E0FBF8-A18A-47A2-BB33-92B1CAF8B9F3}" type="datetime1">
              <a:rPr lang="de-DE" smtClean="0"/>
              <a:t>24.03.2019</a:t>
            </a:fld>
            <a:endParaRPr lang="de-DE"/>
          </a:p>
        </p:txBody>
      </p:sp>
      <p:sp>
        <p:nvSpPr>
          <p:cNvPr id="3" name="Fußzeilenplatzhalter 2"/>
          <p:cNvSpPr>
            <a:spLocks noGrp="1"/>
          </p:cNvSpPr>
          <p:nvPr>
            <p:ph type="ftr" sz="quarter" idx="11"/>
          </p:nvPr>
        </p:nvSpPr>
        <p:spPr/>
        <p:txBody>
          <a:bodyPr/>
          <a:lstStyle/>
          <a:p>
            <a:r>
              <a:rPr lang="de-DE"/>
              <a:t>Anne Richter</a:t>
            </a:r>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8FB61241-7370-40A2-A876-C9B04CEC097D}" type="datetime1">
              <a:rPr lang="de-DE" smtClean="0"/>
              <a:t>24.03.2019</a:t>
            </a:fld>
            <a:endParaRPr lang="de-DE"/>
          </a:p>
        </p:txBody>
      </p:sp>
      <p:sp>
        <p:nvSpPr>
          <p:cNvPr id="6" name="Fußzeilenplatzhalter 5"/>
          <p:cNvSpPr>
            <a:spLocks noGrp="1"/>
          </p:cNvSpPr>
          <p:nvPr>
            <p:ph type="ftr" sz="quarter" idx="11"/>
          </p:nvPr>
        </p:nvSpPr>
        <p:spPr/>
        <p:txBody>
          <a:bodyPr/>
          <a:lstStyle/>
          <a:p>
            <a:r>
              <a:rPr lang="de-DE"/>
              <a:t>Anne Richter</a:t>
            </a:r>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5F5F8BCB-4FC1-44E3-8FD9-8AB65C11929B}" type="datetime1">
              <a:rPr lang="de-DE" smtClean="0"/>
              <a:t>24.03.2019</a:t>
            </a:fld>
            <a:endParaRPr lang="de-DE"/>
          </a:p>
        </p:txBody>
      </p:sp>
      <p:sp>
        <p:nvSpPr>
          <p:cNvPr id="6" name="Fußzeilenplatzhalter 5"/>
          <p:cNvSpPr>
            <a:spLocks noGrp="1"/>
          </p:cNvSpPr>
          <p:nvPr>
            <p:ph type="ftr" sz="quarter" idx="11"/>
          </p:nvPr>
        </p:nvSpPr>
        <p:spPr/>
        <p:txBody>
          <a:bodyPr/>
          <a:lstStyle/>
          <a:p>
            <a:r>
              <a:rPr lang="de-DE"/>
              <a:t>Anne Richter</a:t>
            </a:r>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E5072-035C-44A2-A572-2174DC9628FB}" type="datetime1">
              <a:rPr lang="de-DE" smtClean="0"/>
              <a:t>24.03.2019</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Anne Richter</a:t>
            </a:r>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8.svg"/><Relationship Id="rId18" Type="http://schemas.openxmlformats.org/officeDocument/2006/relationships/image" Target="../media/image21.png"/><Relationship Id="rId3" Type="http://schemas.openxmlformats.org/officeDocument/2006/relationships/image" Target="../media/image6.svg"/><Relationship Id="rId7" Type="http://schemas.openxmlformats.org/officeDocument/2006/relationships/image" Target="../media/image8.svg"/><Relationship Id="rId12" Type="http://schemas.openxmlformats.org/officeDocument/2006/relationships/image" Target="../media/image17.png"/><Relationship Id="rId17" Type="http://schemas.openxmlformats.org/officeDocument/2006/relationships/image" Target="../media/image20.sv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14.svg"/><Relationship Id="rId10" Type="http://schemas.openxmlformats.org/officeDocument/2006/relationships/image" Target="../media/image15.png"/><Relationship Id="rId19" Type="http://schemas.openxmlformats.org/officeDocument/2006/relationships/image" Target="../media/image22.svg"/><Relationship Id="rId4" Type="http://schemas.openxmlformats.org/officeDocument/2006/relationships/image" Target="../media/image9.png"/><Relationship Id="rId9" Type="http://schemas.openxmlformats.org/officeDocument/2006/relationships/image" Target="../media/image4.sv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0.svg"/><Relationship Id="rId3" Type="http://schemas.openxmlformats.org/officeDocument/2006/relationships/image" Target="../media/image22.svg"/><Relationship Id="rId7" Type="http://schemas.openxmlformats.org/officeDocument/2006/relationships/image" Target="../media/image6.svg"/><Relationship Id="rId12"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18.svg"/><Relationship Id="rId10" Type="http://schemas.openxmlformats.org/officeDocument/2006/relationships/image" Target="../media/image9.png"/><Relationship Id="rId4" Type="http://schemas.openxmlformats.org/officeDocument/2006/relationships/image" Target="../media/image17.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24.svg"/><Relationship Id="rId3" Type="http://schemas.openxmlformats.org/officeDocument/2006/relationships/image" Target="../media/image6.svg"/><Relationship Id="rId7" Type="http://schemas.openxmlformats.org/officeDocument/2006/relationships/image" Target="../media/image8.svg"/><Relationship Id="rId12" Type="http://schemas.openxmlformats.org/officeDocument/2006/relationships/image" Target="../media/image23.png"/><Relationship Id="rId17" Type="http://schemas.openxmlformats.org/officeDocument/2006/relationships/image" Target="../media/image14.svg"/><Relationship Id="rId2" Type="http://schemas.openxmlformats.org/officeDocument/2006/relationships/image" Target="../media/image5.png"/><Relationship Id="rId16"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12.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4.svg"/><Relationship Id="rId1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4.sv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16.sv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6.svg"/><Relationship Id="rId7"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26.sv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chart" Target="../charts/chart2.xml"/><Relationship Id="rId1" Type="http://schemas.openxmlformats.org/officeDocument/2006/relationships/slideLayout" Target="../slideLayouts/slideLayout6.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4.sv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26.sv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 Id="rId5" Type="http://schemas.openxmlformats.org/officeDocument/2006/relationships/image" Target="../media/image30.sv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3FB4404-EFEE-4CC5-BC9B-904D0F2A5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98226"/>
            <a:ext cx="7918648" cy="5911093"/>
          </a:xfrm>
          <a:prstGeom prst="rect">
            <a:avLst/>
          </a:prstGeom>
        </p:spPr>
      </p:pic>
      <p:sp>
        <p:nvSpPr>
          <p:cNvPr id="2" name="Titel 1">
            <a:extLst>
              <a:ext uri="{FF2B5EF4-FFF2-40B4-BE49-F238E27FC236}">
                <a16:creationId xmlns:a16="http://schemas.microsoft.com/office/drawing/2014/main" id="{0F5D9E52-9805-4624-8DA6-37D8DC4AD13B}"/>
              </a:ext>
            </a:extLst>
          </p:cNvPr>
          <p:cNvSpPr>
            <a:spLocks noGrp="1"/>
          </p:cNvSpPr>
          <p:nvPr>
            <p:ph type="ctrTitle"/>
          </p:nvPr>
        </p:nvSpPr>
        <p:spPr>
          <a:xfrm>
            <a:off x="612676" y="5013176"/>
            <a:ext cx="7772400" cy="1254001"/>
          </a:xfrm>
        </p:spPr>
        <p:txBody>
          <a:bodyPr>
            <a:normAutofit fontScale="90000"/>
          </a:bodyPr>
          <a:lstStyle/>
          <a:p>
            <a:r>
              <a:rPr lang="de-DE" b="1" u="sng" dirty="0"/>
              <a:t>GAUDL Flugzeugvermietung</a:t>
            </a:r>
            <a:br>
              <a:rPr lang="de-DE" b="1" u="sng" dirty="0"/>
            </a:br>
            <a:r>
              <a:rPr lang="de-DE" b="1" u="sng" dirty="0"/>
              <a:t>Verwaltungstool</a:t>
            </a:r>
          </a:p>
        </p:txBody>
      </p:sp>
      <p:sp>
        <p:nvSpPr>
          <p:cNvPr id="5" name="Datumsplatzhalter 4">
            <a:extLst>
              <a:ext uri="{FF2B5EF4-FFF2-40B4-BE49-F238E27FC236}">
                <a16:creationId xmlns:a16="http://schemas.microsoft.com/office/drawing/2014/main" id="{CB92F00E-33D6-42A1-B33A-A61D86893B5E}"/>
              </a:ext>
            </a:extLst>
          </p:cNvPr>
          <p:cNvSpPr>
            <a:spLocks noGrp="1"/>
          </p:cNvSpPr>
          <p:nvPr>
            <p:ph type="dt" sz="half" idx="10"/>
          </p:nvPr>
        </p:nvSpPr>
        <p:spPr/>
        <p:txBody>
          <a:bodyPr/>
          <a:lstStyle/>
          <a:p>
            <a:fld id="{F947E85B-2DDB-4AE3-B465-82E2402053A0}" type="datetime1">
              <a:rPr lang="de-DE" smtClean="0"/>
              <a:t>24.03.2019</a:t>
            </a:fld>
            <a:endParaRPr lang="de-DE" dirty="0"/>
          </a:p>
        </p:txBody>
      </p:sp>
      <p:sp>
        <p:nvSpPr>
          <p:cNvPr id="6" name="Foliennummernplatzhalter 5">
            <a:extLst>
              <a:ext uri="{FF2B5EF4-FFF2-40B4-BE49-F238E27FC236}">
                <a16:creationId xmlns:a16="http://schemas.microsoft.com/office/drawing/2014/main" id="{EF4ECDB9-F763-4AC6-91B9-D8B2F6D8A9E7}"/>
              </a:ext>
            </a:extLst>
          </p:cNvPr>
          <p:cNvSpPr>
            <a:spLocks noGrp="1"/>
          </p:cNvSpPr>
          <p:nvPr>
            <p:ph type="sldNum" sz="quarter" idx="12"/>
          </p:nvPr>
        </p:nvSpPr>
        <p:spPr/>
        <p:txBody>
          <a:bodyPr/>
          <a:lstStyle/>
          <a:p>
            <a:fld id="{6C6AE60A-B69C-4790-82F7-3882EDF23186}" type="slidenum">
              <a:rPr lang="de-DE" smtClean="0"/>
              <a:t>1</a:t>
            </a:fld>
            <a:endParaRPr lang="de-DE"/>
          </a:p>
        </p:txBody>
      </p:sp>
      <p:sp>
        <p:nvSpPr>
          <p:cNvPr id="3" name="Fußzeilenplatzhalter 2">
            <a:extLst>
              <a:ext uri="{FF2B5EF4-FFF2-40B4-BE49-F238E27FC236}">
                <a16:creationId xmlns:a16="http://schemas.microsoft.com/office/drawing/2014/main" id="{254BA00E-C7E1-4EB4-9C06-EE9347B2915B}"/>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2424057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A35D7-EA9A-41EB-9374-64A8E5D5F17B}"/>
              </a:ext>
            </a:extLst>
          </p:cNvPr>
          <p:cNvSpPr>
            <a:spLocks noGrp="1"/>
          </p:cNvSpPr>
          <p:nvPr>
            <p:ph type="title"/>
          </p:nvPr>
        </p:nvSpPr>
        <p:spPr/>
        <p:txBody>
          <a:bodyPr/>
          <a:lstStyle/>
          <a:p>
            <a:r>
              <a:rPr lang="de-DE" u="sng" dirty="0"/>
              <a:t>Vermieter</a:t>
            </a:r>
          </a:p>
        </p:txBody>
      </p:sp>
      <p:graphicFrame>
        <p:nvGraphicFramePr>
          <p:cNvPr id="3" name="Tabelle 2">
            <a:extLst>
              <a:ext uri="{FF2B5EF4-FFF2-40B4-BE49-F238E27FC236}">
                <a16:creationId xmlns:a16="http://schemas.microsoft.com/office/drawing/2014/main" id="{A0BFD55E-4A09-4E13-A660-1AB20D75D6F7}"/>
              </a:ext>
            </a:extLst>
          </p:cNvPr>
          <p:cNvGraphicFramePr>
            <a:graphicFrameLocks noGrp="1"/>
          </p:cNvGraphicFramePr>
          <p:nvPr>
            <p:extLst>
              <p:ext uri="{D42A27DB-BD31-4B8C-83A1-F6EECF244321}">
                <p14:modId xmlns:p14="http://schemas.microsoft.com/office/powerpoint/2010/main" val="2721029707"/>
              </p:ext>
            </p:extLst>
          </p:nvPr>
        </p:nvGraphicFramePr>
        <p:xfrm>
          <a:off x="1187624" y="1397000"/>
          <a:ext cx="3240360" cy="1483360"/>
        </p:xfrm>
        <a:graphic>
          <a:graphicData uri="http://schemas.openxmlformats.org/drawingml/2006/table">
            <a:tbl>
              <a:tblPr firstRow="1" bandRow="1">
                <a:tableStyleId>{5C22544A-7EE6-4342-B048-85BDC9FD1C3A}</a:tableStyleId>
              </a:tblPr>
              <a:tblGrid>
                <a:gridCol w="810090">
                  <a:extLst>
                    <a:ext uri="{9D8B030D-6E8A-4147-A177-3AD203B41FA5}">
                      <a16:colId xmlns:a16="http://schemas.microsoft.com/office/drawing/2014/main" val="848375264"/>
                    </a:ext>
                  </a:extLst>
                </a:gridCol>
                <a:gridCol w="810090">
                  <a:extLst>
                    <a:ext uri="{9D8B030D-6E8A-4147-A177-3AD203B41FA5}">
                      <a16:colId xmlns:a16="http://schemas.microsoft.com/office/drawing/2014/main" val="3021936075"/>
                    </a:ext>
                  </a:extLst>
                </a:gridCol>
                <a:gridCol w="810090">
                  <a:extLst>
                    <a:ext uri="{9D8B030D-6E8A-4147-A177-3AD203B41FA5}">
                      <a16:colId xmlns:a16="http://schemas.microsoft.com/office/drawing/2014/main" val="3907552172"/>
                    </a:ext>
                  </a:extLst>
                </a:gridCol>
                <a:gridCol w="810090">
                  <a:extLst>
                    <a:ext uri="{9D8B030D-6E8A-4147-A177-3AD203B41FA5}">
                      <a16:colId xmlns:a16="http://schemas.microsoft.com/office/drawing/2014/main" val="1726566116"/>
                    </a:ext>
                  </a:extLst>
                </a:gridCol>
              </a:tblGrid>
              <a:tr h="370840">
                <a:tc gridSpan="4">
                  <a:txBody>
                    <a:bodyPr/>
                    <a:lstStyle/>
                    <a:p>
                      <a:r>
                        <a:rPr lang="de-DE" dirty="0"/>
                        <a:t>News</a:t>
                      </a:r>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328886294"/>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graphicFrame>
        <p:nvGraphicFramePr>
          <p:cNvPr id="4" name="Tabelle 3">
            <a:extLst>
              <a:ext uri="{FF2B5EF4-FFF2-40B4-BE49-F238E27FC236}">
                <a16:creationId xmlns:a16="http://schemas.microsoft.com/office/drawing/2014/main" id="{9D07DC95-074D-4F24-9B5C-3CB7AC086F02}"/>
              </a:ext>
            </a:extLst>
          </p:cNvPr>
          <p:cNvGraphicFramePr>
            <a:graphicFrameLocks noGrp="1"/>
          </p:cNvGraphicFramePr>
          <p:nvPr>
            <p:extLst>
              <p:ext uri="{D42A27DB-BD31-4B8C-83A1-F6EECF244321}">
                <p14:modId xmlns:p14="http://schemas.microsoft.com/office/powerpoint/2010/main" val="1394848220"/>
              </p:ext>
            </p:extLst>
          </p:nvPr>
        </p:nvGraphicFramePr>
        <p:xfrm>
          <a:off x="4932039" y="1417638"/>
          <a:ext cx="3754760" cy="1483360"/>
        </p:xfrm>
        <a:graphic>
          <a:graphicData uri="http://schemas.openxmlformats.org/drawingml/2006/table">
            <a:tbl>
              <a:tblPr firstRow="1" bandRow="1">
                <a:tableStyleId>{5C22544A-7EE6-4342-B048-85BDC9FD1C3A}</a:tableStyleId>
              </a:tblPr>
              <a:tblGrid>
                <a:gridCol w="938690">
                  <a:extLst>
                    <a:ext uri="{9D8B030D-6E8A-4147-A177-3AD203B41FA5}">
                      <a16:colId xmlns:a16="http://schemas.microsoft.com/office/drawing/2014/main" val="848375264"/>
                    </a:ext>
                  </a:extLst>
                </a:gridCol>
                <a:gridCol w="938690">
                  <a:extLst>
                    <a:ext uri="{9D8B030D-6E8A-4147-A177-3AD203B41FA5}">
                      <a16:colId xmlns:a16="http://schemas.microsoft.com/office/drawing/2014/main" val="3021936075"/>
                    </a:ext>
                  </a:extLst>
                </a:gridCol>
                <a:gridCol w="938690">
                  <a:extLst>
                    <a:ext uri="{9D8B030D-6E8A-4147-A177-3AD203B41FA5}">
                      <a16:colId xmlns:a16="http://schemas.microsoft.com/office/drawing/2014/main" val="3907552172"/>
                    </a:ext>
                  </a:extLst>
                </a:gridCol>
                <a:gridCol w="938690">
                  <a:extLst>
                    <a:ext uri="{9D8B030D-6E8A-4147-A177-3AD203B41FA5}">
                      <a16:colId xmlns:a16="http://schemas.microsoft.com/office/drawing/2014/main" val="1726566116"/>
                    </a:ext>
                  </a:extLst>
                </a:gridCol>
              </a:tblGrid>
              <a:tr h="370840">
                <a:tc gridSpan="4">
                  <a:txBody>
                    <a:bodyPr/>
                    <a:lstStyle/>
                    <a:p>
                      <a:r>
                        <a:rPr lang="de-DE" dirty="0"/>
                        <a:t>Payments</a:t>
                      </a:r>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328886294"/>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graphicFrame>
        <p:nvGraphicFramePr>
          <p:cNvPr id="5" name="Tabelle 4">
            <a:extLst>
              <a:ext uri="{FF2B5EF4-FFF2-40B4-BE49-F238E27FC236}">
                <a16:creationId xmlns:a16="http://schemas.microsoft.com/office/drawing/2014/main" id="{DD22D36D-10F6-48F1-96D1-C50067EAAFCC}"/>
              </a:ext>
            </a:extLst>
          </p:cNvPr>
          <p:cNvGraphicFramePr>
            <a:graphicFrameLocks noGrp="1"/>
          </p:cNvGraphicFramePr>
          <p:nvPr>
            <p:extLst>
              <p:ext uri="{D42A27DB-BD31-4B8C-83A1-F6EECF244321}">
                <p14:modId xmlns:p14="http://schemas.microsoft.com/office/powerpoint/2010/main" val="369717353"/>
              </p:ext>
            </p:extLst>
          </p:nvPr>
        </p:nvGraphicFramePr>
        <p:xfrm>
          <a:off x="1161005" y="3197331"/>
          <a:ext cx="3240360" cy="1483360"/>
        </p:xfrm>
        <a:graphic>
          <a:graphicData uri="http://schemas.openxmlformats.org/drawingml/2006/table">
            <a:tbl>
              <a:tblPr firstRow="1" bandRow="1">
                <a:tableStyleId>{5C22544A-7EE6-4342-B048-85BDC9FD1C3A}</a:tableStyleId>
              </a:tblPr>
              <a:tblGrid>
                <a:gridCol w="810090">
                  <a:extLst>
                    <a:ext uri="{9D8B030D-6E8A-4147-A177-3AD203B41FA5}">
                      <a16:colId xmlns:a16="http://schemas.microsoft.com/office/drawing/2014/main" val="848375264"/>
                    </a:ext>
                  </a:extLst>
                </a:gridCol>
                <a:gridCol w="810090">
                  <a:extLst>
                    <a:ext uri="{9D8B030D-6E8A-4147-A177-3AD203B41FA5}">
                      <a16:colId xmlns:a16="http://schemas.microsoft.com/office/drawing/2014/main" val="3021936075"/>
                    </a:ext>
                  </a:extLst>
                </a:gridCol>
                <a:gridCol w="810090">
                  <a:extLst>
                    <a:ext uri="{9D8B030D-6E8A-4147-A177-3AD203B41FA5}">
                      <a16:colId xmlns:a16="http://schemas.microsoft.com/office/drawing/2014/main" val="3907552172"/>
                    </a:ext>
                  </a:extLst>
                </a:gridCol>
                <a:gridCol w="810090">
                  <a:extLst>
                    <a:ext uri="{9D8B030D-6E8A-4147-A177-3AD203B41FA5}">
                      <a16:colId xmlns:a16="http://schemas.microsoft.com/office/drawing/2014/main" val="1726566116"/>
                    </a:ext>
                  </a:extLst>
                </a:gridCol>
              </a:tblGrid>
              <a:tr h="370840">
                <a:tc gridSpan="4">
                  <a:txBody>
                    <a:bodyPr/>
                    <a:lstStyle/>
                    <a:p>
                      <a:r>
                        <a:rPr lang="de-DE" dirty="0"/>
                        <a:t>Bookings</a:t>
                      </a:r>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328886294"/>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graphicFrame>
        <p:nvGraphicFramePr>
          <p:cNvPr id="8" name="Diagramm 7">
            <a:extLst>
              <a:ext uri="{FF2B5EF4-FFF2-40B4-BE49-F238E27FC236}">
                <a16:creationId xmlns:a16="http://schemas.microsoft.com/office/drawing/2014/main" id="{5545E7A8-3370-44F1-8992-4B55E09338FB}"/>
              </a:ext>
            </a:extLst>
          </p:cNvPr>
          <p:cNvGraphicFramePr/>
          <p:nvPr>
            <p:extLst>
              <p:ext uri="{D42A27DB-BD31-4B8C-83A1-F6EECF244321}">
                <p14:modId xmlns:p14="http://schemas.microsoft.com/office/powerpoint/2010/main" val="1889138971"/>
              </p:ext>
            </p:extLst>
          </p:nvPr>
        </p:nvGraphicFramePr>
        <p:xfrm>
          <a:off x="4798298" y="3212976"/>
          <a:ext cx="3900263" cy="31683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elle 6">
            <a:extLst>
              <a:ext uri="{FF2B5EF4-FFF2-40B4-BE49-F238E27FC236}">
                <a16:creationId xmlns:a16="http://schemas.microsoft.com/office/drawing/2014/main" id="{26BC9895-BC31-4373-8A7A-59B56DD640F0}"/>
              </a:ext>
            </a:extLst>
          </p:cNvPr>
          <p:cNvGraphicFramePr>
            <a:graphicFrameLocks noGrp="1"/>
          </p:cNvGraphicFramePr>
          <p:nvPr>
            <p:extLst>
              <p:ext uri="{D42A27DB-BD31-4B8C-83A1-F6EECF244321}">
                <p14:modId xmlns:p14="http://schemas.microsoft.com/office/powerpoint/2010/main" val="1458117169"/>
              </p:ext>
            </p:extLst>
          </p:nvPr>
        </p:nvGraphicFramePr>
        <p:xfrm>
          <a:off x="1161005" y="4797152"/>
          <a:ext cx="3240360" cy="1483360"/>
        </p:xfrm>
        <a:graphic>
          <a:graphicData uri="http://schemas.openxmlformats.org/drawingml/2006/table">
            <a:tbl>
              <a:tblPr firstRow="1" bandRow="1">
                <a:tableStyleId>{5C22544A-7EE6-4342-B048-85BDC9FD1C3A}</a:tableStyleId>
              </a:tblPr>
              <a:tblGrid>
                <a:gridCol w="810090">
                  <a:extLst>
                    <a:ext uri="{9D8B030D-6E8A-4147-A177-3AD203B41FA5}">
                      <a16:colId xmlns:a16="http://schemas.microsoft.com/office/drawing/2014/main" val="848375264"/>
                    </a:ext>
                  </a:extLst>
                </a:gridCol>
                <a:gridCol w="810090">
                  <a:extLst>
                    <a:ext uri="{9D8B030D-6E8A-4147-A177-3AD203B41FA5}">
                      <a16:colId xmlns:a16="http://schemas.microsoft.com/office/drawing/2014/main" val="3021936075"/>
                    </a:ext>
                  </a:extLst>
                </a:gridCol>
                <a:gridCol w="810090">
                  <a:extLst>
                    <a:ext uri="{9D8B030D-6E8A-4147-A177-3AD203B41FA5}">
                      <a16:colId xmlns:a16="http://schemas.microsoft.com/office/drawing/2014/main" val="3907552172"/>
                    </a:ext>
                  </a:extLst>
                </a:gridCol>
                <a:gridCol w="810090">
                  <a:extLst>
                    <a:ext uri="{9D8B030D-6E8A-4147-A177-3AD203B41FA5}">
                      <a16:colId xmlns:a16="http://schemas.microsoft.com/office/drawing/2014/main" val="1726566116"/>
                    </a:ext>
                  </a:extLst>
                </a:gridCol>
              </a:tblGrid>
              <a:tr h="370840">
                <a:tc gridSpan="4">
                  <a:txBody>
                    <a:bodyPr/>
                    <a:lstStyle/>
                    <a:p>
                      <a:r>
                        <a:rPr lang="de-DE" dirty="0"/>
                        <a:t>Due Dates</a:t>
                      </a:r>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328886294"/>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pic>
        <p:nvPicPr>
          <p:cNvPr id="9" name="Grafik 8" descr="Umschlag öffnen">
            <a:extLst>
              <a:ext uri="{FF2B5EF4-FFF2-40B4-BE49-F238E27FC236}">
                <a16:creationId xmlns:a16="http://schemas.microsoft.com/office/drawing/2014/main" id="{6FE00EB0-98C1-43D1-9128-9C78888D0AA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51920" y="1765103"/>
            <a:ext cx="388649" cy="295745"/>
          </a:xfrm>
          <a:prstGeom prst="rect">
            <a:avLst/>
          </a:prstGeom>
        </p:spPr>
      </p:pic>
      <p:pic>
        <p:nvPicPr>
          <p:cNvPr id="10" name="Grafik 9" descr="Umschlag öffnen">
            <a:extLst>
              <a:ext uri="{FF2B5EF4-FFF2-40B4-BE49-F238E27FC236}">
                <a16:creationId xmlns:a16="http://schemas.microsoft.com/office/drawing/2014/main" id="{D2FC837E-46DA-4FEE-BD51-84712A4F826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21940" y="2188293"/>
            <a:ext cx="388649" cy="295745"/>
          </a:xfrm>
          <a:prstGeom prst="rect">
            <a:avLst/>
          </a:prstGeom>
        </p:spPr>
      </p:pic>
      <p:pic>
        <p:nvPicPr>
          <p:cNvPr id="11" name="Grafik 10" descr="Umschlag öffnen">
            <a:extLst>
              <a:ext uri="{FF2B5EF4-FFF2-40B4-BE49-F238E27FC236}">
                <a16:creationId xmlns:a16="http://schemas.microsoft.com/office/drawing/2014/main" id="{A7508E12-23D7-4C6F-B5C6-6BF1786256D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21939" y="2595228"/>
            <a:ext cx="388649" cy="295745"/>
          </a:xfrm>
          <a:prstGeom prst="rect">
            <a:avLst/>
          </a:prstGeom>
        </p:spPr>
      </p:pic>
      <p:pic>
        <p:nvPicPr>
          <p:cNvPr id="12" name="Grafik 11" descr="Umschlag öffnen">
            <a:extLst>
              <a:ext uri="{FF2B5EF4-FFF2-40B4-BE49-F238E27FC236}">
                <a16:creationId xmlns:a16="http://schemas.microsoft.com/office/drawing/2014/main" id="{F3A7A300-3C62-484D-9CB5-C8F580F6F04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01843" y="1413763"/>
            <a:ext cx="388649" cy="295745"/>
          </a:xfrm>
          <a:prstGeom prst="rect">
            <a:avLst/>
          </a:prstGeom>
        </p:spPr>
      </p:pic>
      <p:sp>
        <p:nvSpPr>
          <p:cNvPr id="6" name="Zwölfeck 5">
            <a:extLst>
              <a:ext uri="{FF2B5EF4-FFF2-40B4-BE49-F238E27FC236}">
                <a16:creationId xmlns:a16="http://schemas.microsoft.com/office/drawing/2014/main" id="{C7EE12B9-040D-4DD9-B321-23F0BEF26EA7}"/>
              </a:ext>
            </a:extLst>
          </p:cNvPr>
          <p:cNvSpPr/>
          <p:nvPr/>
        </p:nvSpPr>
        <p:spPr>
          <a:xfrm>
            <a:off x="3782237" y="4889650"/>
            <a:ext cx="468052" cy="216024"/>
          </a:xfrm>
          <a:prstGeom prst="dodecago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12</a:t>
            </a:r>
          </a:p>
        </p:txBody>
      </p:sp>
      <p:sp>
        <p:nvSpPr>
          <p:cNvPr id="14" name="Flussdiagramm: Verbinder 13">
            <a:extLst>
              <a:ext uri="{FF2B5EF4-FFF2-40B4-BE49-F238E27FC236}">
                <a16:creationId xmlns:a16="http://schemas.microsoft.com/office/drawing/2014/main" id="{D26B33C7-0EE5-462D-B0DB-E93822FACBC7}"/>
              </a:ext>
            </a:extLst>
          </p:cNvPr>
          <p:cNvSpPr/>
          <p:nvPr/>
        </p:nvSpPr>
        <p:spPr>
          <a:xfrm>
            <a:off x="3851920" y="5229200"/>
            <a:ext cx="216024" cy="21602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Verbinder 14">
            <a:extLst>
              <a:ext uri="{FF2B5EF4-FFF2-40B4-BE49-F238E27FC236}">
                <a16:creationId xmlns:a16="http://schemas.microsoft.com/office/drawing/2014/main" id="{BE5E27D7-EF3A-4431-8681-7C4D39938FD9}"/>
              </a:ext>
            </a:extLst>
          </p:cNvPr>
          <p:cNvSpPr/>
          <p:nvPr/>
        </p:nvSpPr>
        <p:spPr>
          <a:xfrm>
            <a:off x="3851920" y="5586724"/>
            <a:ext cx="216024" cy="216024"/>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Verbinder 15">
            <a:extLst>
              <a:ext uri="{FF2B5EF4-FFF2-40B4-BE49-F238E27FC236}">
                <a16:creationId xmlns:a16="http://schemas.microsoft.com/office/drawing/2014/main" id="{AB73A618-0535-4949-A5E8-315054AFBD17}"/>
              </a:ext>
            </a:extLst>
          </p:cNvPr>
          <p:cNvSpPr/>
          <p:nvPr/>
        </p:nvSpPr>
        <p:spPr>
          <a:xfrm>
            <a:off x="3851920" y="6021288"/>
            <a:ext cx="216024" cy="216024"/>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Verbinder 16">
            <a:extLst>
              <a:ext uri="{FF2B5EF4-FFF2-40B4-BE49-F238E27FC236}">
                <a16:creationId xmlns:a16="http://schemas.microsoft.com/office/drawing/2014/main" id="{B26A4971-F865-4A1E-A8E0-0F695824F5AC}"/>
              </a:ext>
            </a:extLst>
          </p:cNvPr>
          <p:cNvSpPr/>
          <p:nvPr/>
        </p:nvSpPr>
        <p:spPr>
          <a:xfrm>
            <a:off x="8187589" y="2595228"/>
            <a:ext cx="216024" cy="216024"/>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Verbinder 17">
            <a:extLst>
              <a:ext uri="{FF2B5EF4-FFF2-40B4-BE49-F238E27FC236}">
                <a16:creationId xmlns:a16="http://schemas.microsoft.com/office/drawing/2014/main" id="{9E537BD0-3682-4FEB-98F7-B91C1B6D3C07}"/>
              </a:ext>
            </a:extLst>
          </p:cNvPr>
          <p:cNvSpPr/>
          <p:nvPr/>
        </p:nvSpPr>
        <p:spPr>
          <a:xfrm>
            <a:off x="8187589" y="1834666"/>
            <a:ext cx="216024" cy="216024"/>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Verbinder 18">
            <a:extLst>
              <a:ext uri="{FF2B5EF4-FFF2-40B4-BE49-F238E27FC236}">
                <a16:creationId xmlns:a16="http://schemas.microsoft.com/office/drawing/2014/main" id="{7C0EA957-3CE6-4DFA-8D58-7222BD11F715}"/>
              </a:ext>
            </a:extLst>
          </p:cNvPr>
          <p:cNvSpPr/>
          <p:nvPr/>
        </p:nvSpPr>
        <p:spPr>
          <a:xfrm>
            <a:off x="8187589" y="2207295"/>
            <a:ext cx="216024" cy="216024"/>
          </a:xfrm>
          <a:prstGeom prst="flowChartConnecto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highlight>
                <a:srgbClr val="FFFF00"/>
              </a:highlight>
            </a:endParaRPr>
          </a:p>
        </p:txBody>
      </p:sp>
      <p:pic>
        <p:nvPicPr>
          <p:cNvPr id="20" name="Grafik 19" descr="Flugzeug">
            <a:extLst>
              <a:ext uri="{FF2B5EF4-FFF2-40B4-BE49-F238E27FC236}">
                <a16:creationId xmlns:a16="http://schemas.microsoft.com/office/drawing/2014/main" id="{2A7F92FD-8D3A-4301-93D3-7AE60F68F79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07904" y="3596962"/>
            <a:ext cx="313184" cy="264086"/>
          </a:xfrm>
          <a:prstGeom prst="rect">
            <a:avLst/>
          </a:prstGeom>
        </p:spPr>
      </p:pic>
      <p:pic>
        <p:nvPicPr>
          <p:cNvPr id="21" name="Grafik 20" descr="Häkchen">
            <a:extLst>
              <a:ext uri="{FF2B5EF4-FFF2-40B4-BE49-F238E27FC236}">
                <a16:creationId xmlns:a16="http://schemas.microsoft.com/office/drawing/2014/main" id="{75F5F16C-9F38-440C-B6DC-5DF90501F4A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15410" y="3596962"/>
            <a:ext cx="243692" cy="243692"/>
          </a:xfrm>
          <a:prstGeom prst="rect">
            <a:avLst/>
          </a:prstGeom>
        </p:spPr>
      </p:pic>
      <p:pic>
        <p:nvPicPr>
          <p:cNvPr id="22" name="Grafik 21" descr="Flugzeug">
            <a:extLst>
              <a:ext uri="{FF2B5EF4-FFF2-40B4-BE49-F238E27FC236}">
                <a16:creationId xmlns:a16="http://schemas.microsoft.com/office/drawing/2014/main" id="{13578170-81A6-44EB-A82D-9CEE4F685D7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04778" y="4005064"/>
            <a:ext cx="313184" cy="264086"/>
          </a:xfrm>
          <a:prstGeom prst="rect">
            <a:avLst/>
          </a:prstGeom>
        </p:spPr>
      </p:pic>
      <p:pic>
        <p:nvPicPr>
          <p:cNvPr id="23" name="Grafik 22" descr="Häkchen">
            <a:extLst>
              <a:ext uri="{FF2B5EF4-FFF2-40B4-BE49-F238E27FC236}">
                <a16:creationId xmlns:a16="http://schemas.microsoft.com/office/drawing/2014/main" id="{D1EE7E0A-5002-40BA-B767-B6CB03F7564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12284" y="4005064"/>
            <a:ext cx="243692" cy="243692"/>
          </a:xfrm>
          <a:prstGeom prst="rect">
            <a:avLst/>
          </a:prstGeom>
        </p:spPr>
      </p:pic>
      <p:pic>
        <p:nvPicPr>
          <p:cNvPr id="24" name="Grafik 23" descr="Flugzeug">
            <a:extLst>
              <a:ext uri="{FF2B5EF4-FFF2-40B4-BE49-F238E27FC236}">
                <a16:creationId xmlns:a16="http://schemas.microsoft.com/office/drawing/2014/main" id="{31771DFC-2FE5-4030-B66B-2970CDA87B5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04778" y="4389050"/>
            <a:ext cx="313184" cy="264086"/>
          </a:xfrm>
          <a:prstGeom prst="rect">
            <a:avLst/>
          </a:prstGeom>
        </p:spPr>
      </p:pic>
      <p:pic>
        <p:nvPicPr>
          <p:cNvPr id="25" name="Grafik 24" descr="Häkchen">
            <a:extLst>
              <a:ext uri="{FF2B5EF4-FFF2-40B4-BE49-F238E27FC236}">
                <a16:creationId xmlns:a16="http://schemas.microsoft.com/office/drawing/2014/main" id="{7AD57977-EA2C-4B7A-B337-33BDB2C3FCE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12284" y="4389050"/>
            <a:ext cx="243692" cy="243692"/>
          </a:xfrm>
          <a:prstGeom prst="rect">
            <a:avLst/>
          </a:prstGeom>
        </p:spPr>
      </p:pic>
      <p:pic>
        <p:nvPicPr>
          <p:cNvPr id="28" name="Grafik 27" descr="Handschlag">
            <a:extLst>
              <a:ext uri="{FF2B5EF4-FFF2-40B4-BE49-F238E27FC236}">
                <a16:creationId xmlns:a16="http://schemas.microsoft.com/office/drawing/2014/main" id="{F174E904-81C4-4744-8E6E-62BE9DFE261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0426" y="3120819"/>
            <a:ext cx="511674" cy="511674"/>
          </a:xfrm>
          <a:prstGeom prst="rect">
            <a:avLst/>
          </a:prstGeom>
        </p:spPr>
      </p:pic>
      <p:pic>
        <p:nvPicPr>
          <p:cNvPr id="29" name="Grafik 28" descr="Münzen">
            <a:extLst>
              <a:ext uri="{FF2B5EF4-FFF2-40B4-BE49-F238E27FC236}">
                <a16:creationId xmlns:a16="http://schemas.microsoft.com/office/drawing/2014/main" id="{615DBB60-EBF3-4CAC-A107-BBCE2765A73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197016" y="1382172"/>
            <a:ext cx="407432" cy="407432"/>
          </a:xfrm>
          <a:prstGeom prst="rect">
            <a:avLst/>
          </a:prstGeom>
        </p:spPr>
      </p:pic>
      <p:sp>
        <p:nvSpPr>
          <p:cNvPr id="32" name="Datumsplatzhalter 31">
            <a:extLst>
              <a:ext uri="{FF2B5EF4-FFF2-40B4-BE49-F238E27FC236}">
                <a16:creationId xmlns:a16="http://schemas.microsoft.com/office/drawing/2014/main" id="{4BECC734-2902-43E4-9CC2-270AACA89CBE}"/>
              </a:ext>
            </a:extLst>
          </p:cNvPr>
          <p:cNvSpPr>
            <a:spLocks noGrp="1"/>
          </p:cNvSpPr>
          <p:nvPr>
            <p:ph type="dt" sz="half" idx="10"/>
          </p:nvPr>
        </p:nvSpPr>
        <p:spPr/>
        <p:txBody>
          <a:bodyPr/>
          <a:lstStyle/>
          <a:p>
            <a:fld id="{0EFB6A9D-BD94-44EC-8C04-DA32044374E5}" type="datetime1">
              <a:rPr lang="de-DE" smtClean="0"/>
              <a:t>24.03.2019</a:t>
            </a:fld>
            <a:endParaRPr lang="de-DE"/>
          </a:p>
        </p:txBody>
      </p:sp>
      <p:sp>
        <p:nvSpPr>
          <p:cNvPr id="33" name="Foliennummernplatzhalter 32">
            <a:extLst>
              <a:ext uri="{FF2B5EF4-FFF2-40B4-BE49-F238E27FC236}">
                <a16:creationId xmlns:a16="http://schemas.microsoft.com/office/drawing/2014/main" id="{8734DC0B-FD7C-427D-ABB4-B76665670D61}"/>
              </a:ext>
            </a:extLst>
          </p:cNvPr>
          <p:cNvSpPr>
            <a:spLocks noGrp="1"/>
          </p:cNvSpPr>
          <p:nvPr>
            <p:ph type="sldNum" sz="quarter" idx="12"/>
          </p:nvPr>
        </p:nvSpPr>
        <p:spPr/>
        <p:txBody>
          <a:bodyPr/>
          <a:lstStyle/>
          <a:p>
            <a:fld id="{6C6AE60A-B69C-4790-82F7-3882EDF23186}" type="slidenum">
              <a:rPr lang="de-DE" smtClean="0"/>
              <a:t>10</a:t>
            </a:fld>
            <a:endParaRPr lang="de-DE"/>
          </a:p>
        </p:txBody>
      </p:sp>
      <p:sp>
        <p:nvSpPr>
          <p:cNvPr id="13" name="Fußzeilenplatzhalter 12">
            <a:extLst>
              <a:ext uri="{FF2B5EF4-FFF2-40B4-BE49-F238E27FC236}">
                <a16:creationId xmlns:a16="http://schemas.microsoft.com/office/drawing/2014/main" id="{102E2A01-F668-4424-A019-6675B147FC70}"/>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117031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A35D7-EA9A-41EB-9374-64A8E5D5F17B}"/>
              </a:ext>
            </a:extLst>
          </p:cNvPr>
          <p:cNvSpPr>
            <a:spLocks noGrp="1"/>
          </p:cNvSpPr>
          <p:nvPr>
            <p:ph type="title"/>
          </p:nvPr>
        </p:nvSpPr>
        <p:spPr/>
        <p:txBody>
          <a:bodyPr/>
          <a:lstStyle/>
          <a:p>
            <a:r>
              <a:rPr lang="de-DE" u="sng" dirty="0"/>
              <a:t>Kunde</a:t>
            </a:r>
          </a:p>
        </p:txBody>
      </p:sp>
      <p:graphicFrame>
        <p:nvGraphicFramePr>
          <p:cNvPr id="3" name="Tabelle 2">
            <a:extLst>
              <a:ext uri="{FF2B5EF4-FFF2-40B4-BE49-F238E27FC236}">
                <a16:creationId xmlns:a16="http://schemas.microsoft.com/office/drawing/2014/main" id="{A0BFD55E-4A09-4E13-A660-1AB20D75D6F7}"/>
              </a:ext>
            </a:extLst>
          </p:cNvPr>
          <p:cNvGraphicFramePr>
            <a:graphicFrameLocks noGrp="1"/>
          </p:cNvGraphicFramePr>
          <p:nvPr>
            <p:extLst>
              <p:ext uri="{D42A27DB-BD31-4B8C-83A1-F6EECF244321}">
                <p14:modId xmlns:p14="http://schemas.microsoft.com/office/powerpoint/2010/main" val="2355528041"/>
              </p:ext>
            </p:extLst>
          </p:nvPr>
        </p:nvGraphicFramePr>
        <p:xfrm>
          <a:off x="1209683" y="2636912"/>
          <a:ext cx="3362318" cy="1483360"/>
        </p:xfrm>
        <a:graphic>
          <a:graphicData uri="http://schemas.openxmlformats.org/drawingml/2006/table">
            <a:tbl>
              <a:tblPr firstRow="1" bandRow="1">
                <a:tableStyleId>{5C22544A-7EE6-4342-B048-85BDC9FD1C3A}</a:tableStyleId>
              </a:tblPr>
              <a:tblGrid>
                <a:gridCol w="1021850">
                  <a:extLst>
                    <a:ext uri="{9D8B030D-6E8A-4147-A177-3AD203B41FA5}">
                      <a16:colId xmlns:a16="http://schemas.microsoft.com/office/drawing/2014/main" val="848375264"/>
                    </a:ext>
                  </a:extLst>
                </a:gridCol>
                <a:gridCol w="296768">
                  <a:extLst>
                    <a:ext uri="{9D8B030D-6E8A-4147-A177-3AD203B41FA5}">
                      <a16:colId xmlns:a16="http://schemas.microsoft.com/office/drawing/2014/main" val="3021936075"/>
                    </a:ext>
                  </a:extLst>
                </a:gridCol>
                <a:gridCol w="1021850">
                  <a:extLst>
                    <a:ext uri="{9D8B030D-6E8A-4147-A177-3AD203B41FA5}">
                      <a16:colId xmlns:a16="http://schemas.microsoft.com/office/drawing/2014/main" val="3907552172"/>
                    </a:ext>
                  </a:extLst>
                </a:gridCol>
                <a:gridCol w="1021850">
                  <a:extLst>
                    <a:ext uri="{9D8B030D-6E8A-4147-A177-3AD203B41FA5}">
                      <a16:colId xmlns:a16="http://schemas.microsoft.com/office/drawing/2014/main" val="1726566116"/>
                    </a:ext>
                  </a:extLst>
                </a:gridCol>
              </a:tblGrid>
              <a:tr h="370840">
                <a:tc gridSpan="4">
                  <a:txBody>
                    <a:bodyPr/>
                    <a:lstStyle/>
                    <a:p>
                      <a:r>
                        <a:rPr lang="de-DE" dirty="0"/>
                        <a:t>Verfügbare Flugzeuge</a:t>
                      </a:r>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328886294"/>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graphicFrame>
        <p:nvGraphicFramePr>
          <p:cNvPr id="4" name="Tabelle 3">
            <a:extLst>
              <a:ext uri="{FF2B5EF4-FFF2-40B4-BE49-F238E27FC236}">
                <a16:creationId xmlns:a16="http://schemas.microsoft.com/office/drawing/2014/main" id="{9D07DC95-074D-4F24-9B5C-3CB7AC086F02}"/>
              </a:ext>
            </a:extLst>
          </p:cNvPr>
          <p:cNvGraphicFramePr>
            <a:graphicFrameLocks noGrp="1"/>
          </p:cNvGraphicFramePr>
          <p:nvPr>
            <p:extLst>
              <p:ext uri="{D42A27DB-BD31-4B8C-83A1-F6EECF244321}">
                <p14:modId xmlns:p14="http://schemas.microsoft.com/office/powerpoint/2010/main" val="3765929576"/>
              </p:ext>
            </p:extLst>
          </p:nvPr>
        </p:nvGraphicFramePr>
        <p:xfrm>
          <a:off x="4860032" y="2636912"/>
          <a:ext cx="3754760" cy="1483360"/>
        </p:xfrm>
        <a:graphic>
          <a:graphicData uri="http://schemas.openxmlformats.org/drawingml/2006/table">
            <a:tbl>
              <a:tblPr firstRow="1" bandRow="1">
                <a:tableStyleId>{5C22544A-7EE6-4342-B048-85BDC9FD1C3A}</a:tableStyleId>
              </a:tblPr>
              <a:tblGrid>
                <a:gridCol w="938690">
                  <a:extLst>
                    <a:ext uri="{9D8B030D-6E8A-4147-A177-3AD203B41FA5}">
                      <a16:colId xmlns:a16="http://schemas.microsoft.com/office/drawing/2014/main" val="848375264"/>
                    </a:ext>
                  </a:extLst>
                </a:gridCol>
                <a:gridCol w="938690">
                  <a:extLst>
                    <a:ext uri="{9D8B030D-6E8A-4147-A177-3AD203B41FA5}">
                      <a16:colId xmlns:a16="http://schemas.microsoft.com/office/drawing/2014/main" val="3021936075"/>
                    </a:ext>
                  </a:extLst>
                </a:gridCol>
                <a:gridCol w="938690">
                  <a:extLst>
                    <a:ext uri="{9D8B030D-6E8A-4147-A177-3AD203B41FA5}">
                      <a16:colId xmlns:a16="http://schemas.microsoft.com/office/drawing/2014/main" val="3907552172"/>
                    </a:ext>
                  </a:extLst>
                </a:gridCol>
                <a:gridCol w="938690">
                  <a:extLst>
                    <a:ext uri="{9D8B030D-6E8A-4147-A177-3AD203B41FA5}">
                      <a16:colId xmlns:a16="http://schemas.microsoft.com/office/drawing/2014/main" val="1726566116"/>
                    </a:ext>
                  </a:extLst>
                </a:gridCol>
              </a:tblGrid>
              <a:tr h="370840">
                <a:tc gridSpan="4">
                  <a:txBody>
                    <a:bodyPr/>
                    <a:lstStyle/>
                    <a:p>
                      <a:r>
                        <a:rPr lang="de-DE" dirty="0"/>
                        <a:t>News</a:t>
                      </a:r>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328886294"/>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graphicFrame>
        <p:nvGraphicFramePr>
          <p:cNvPr id="5" name="Tabelle 4">
            <a:extLst>
              <a:ext uri="{FF2B5EF4-FFF2-40B4-BE49-F238E27FC236}">
                <a16:creationId xmlns:a16="http://schemas.microsoft.com/office/drawing/2014/main" id="{DD22D36D-10F6-48F1-96D1-C50067EAAFCC}"/>
              </a:ext>
            </a:extLst>
          </p:cNvPr>
          <p:cNvGraphicFramePr>
            <a:graphicFrameLocks noGrp="1"/>
          </p:cNvGraphicFramePr>
          <p:nvPr>
            <p:extLst>
              <p:ext uri="{D42A27DB-BD31-4B8C-83A1-F6EECF244321}">
                <p14:modId xmlns:p14="http://schemas.microsoft.com/office/powerpoint/2010/main" val="3523707595"/>
              </p:ext>
            </p:extLst>
          </p:nvPr>
        </p:nvGraphicFramePr>
        <p:xfrm>
          <a:off x="1209683" y="4365104"/>
          <a:ext cx="3362316" cy="2016224"/>
        </p:xfrm>
        <a:graphic>
          <a:graphicData uri="http://schemas.openxmlformats.org/drawingml/2006/table">
            <a:tbl>
              <a:tblPr firstRow="1" bandRow="1">
                <a:tableStyleId>{5C22544A-7EE6-4342-B048-85BDC9FD1C3A}</a:tableStyleId>
              </a:tblPr>
              <a:tblGrid>
                <a:gridCol w="840579">
                  <a:extLst>
                    <a:ext uri="{9D8B030D-6E8A-4147-A177-3AD203B41FA5}">
                      <a16:colId xmlns:a16="http://schemas.microsoft.com/office/drawing/2014/main" val="848375264"/>
                    </a:ext>
                  </a:extLst>
                </a:gridCol>
                <a:gridCol w="840579">
                  <a:extLst>
                    <a:ext uri="{9D8B030D-6E8A-4147-A177-3AD203B41FA5}">
                      <a16:colId xmlns:a16="http://schemas.microsoft.com/office/drawing/2014/main" val="3021936075"/>
                    </a:ext>
                  </a:extLst>
                </a:gridCol>
                <a:gridCol w="840579">
                  <a:extLst>
                    <a:ext uri="{9D8B030D-6E8A-4147-A177-3AD203B41FA5}">
                      <a16:colId xmlns:a16="http://schemas.microsoft.com/office/drawing/2014/main" val="3907552172"/>
                    </a:ext>
                  </a:extLst>
                </a:gridCol>
                <a:gridCol w="840579">
                  <a:extLst>
                    <a:ext uri="{9D8B030D-6E8A-4147-A177-3AD203B41FA5}">
                      <a16:colId xmlns:a16="http://schemas.microsoft.com/office/drawing/2014/main" val="1726566116"/>
                    </a:ext>
                  </a:extLst>
                </a:gridCol>
              </a:tblGrid>
              <a:tr h="504056">
                <a:tc gridSpan="4">
                  <a:txBody>
                    <a:bodyPr/>
                    <a:lstStyle/>
                    <a:p>
                      <a:r>
                        <a:rPr lang="de-DE" dirty="0"/>
                        <a:t>Payments</a:t>
                      </a:r>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504056">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328886294"/>
                  </a:ext>
                </a:extLst>
              </a:tr>
              <a:tr h="504056">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504056">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sp>
        <p:nvSpPr>
          <p:cNvPr id="6" name="Rechteck 5">
            <a:extLst>
              <a:ext uri="{FF2B5EF4-FFF2-40B4-BE49-F238E27FC236}">
                <a16:creationId xmlns:a16="http://schemas.microsoft.com/office/drawing/2014/main" id="{DAA2284B-6EE9-4AB8-9BCF-D71826959798}"/>
              </a:ext>
            </a:extLst>
          </p:cNvPr>
          <p:cNvSpPr/>
          <p:nvPr/>
        </p:nvSpPr>
        <p:spPr>
          <a:xfrm>
            <a:off x="1209683" y="1196752"/>
            <a:ext cx="7405109"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Firma………</a:t>
            </a:r>
          </a:p>
        </p:txBody>
      </p:sp>
      <p:pic>
        <p:nvPicPr>
          <p:cNvPr id="9" name="Grafik 8" descr="Flugzeug">
            <a:extLst>
              <a:ext uri="{FF2B5EF4-FFF2-40B4-BE49-F238E27FC236}">
                <a16:creationId xmlns:a16="http://schemas.microsoft.com/office/drawing/2014/main" id="{F235AD10-8045-44D8-865A-6DBBF5F0DB4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07904" y="3068960"/>
            <a:ext cx="313184" cy="264086"/>
          </a:xfrm>
          <a:prstGeom prst="rect">
            <a:avLst/>
          </a:prstGeom>
        </p:spPr>
      </p:pic>
      <p:pic>
        <p:nvPicPr>
          <p:cNvPr id="10" name="Grafik 9" descr="Flugzeug">
            <a:extLst>
              <a:ext uri="{FF2B5EF4-FFF2-40B4-BE49-F238E27FC236}">
                <a16:creationId xmlns:a16="http://schemas.microsoft.com/office/drawing/2014/main" id="{68B7E592-79EE-47FB-BFBF-ADDD8E0E58D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7904" y="3368965"/>
            <a:ext cx="313184" cy="311978"/>
          </a:xfrm>
          <a:prstGeom prst="rect">
            <a:avLst/>
          </a:prstGeom>
        </p:spPr>
      </p:pic>
      <p:pic>
        <p:nvPicPr>
          <p:cNvPr id="11" name="Grafik 10" descr="Flugzeug">
            <a:extLst>
              <a:ext uri="{FF2B5EF4-FFF2-40B4-BE49-F238E27FC236}">
                <a16:creationId xmlns:a16="http://schemas.microsoft.com/office/drawing/2014/main" id="{D8BA2139-1134-4F77-80A2-0515B915286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07904" y="3810470"/>
            <a:ext cx="313184" cy="264086"/>
          </a:xfrm>
          <a:prstGeom prst="rect">
            <a:avLst/>
          </a:prstGeom>
        </p:spPr>
      </p:pic>
      <p:pic>
        <p:nvPicPr>
          <p:cNvPr id="13" name="Grafik 12" descr="Häkchen">
            <a:extLst>
              <a:ext uri="{FF2B5EF4-FFF2-40B4-BE49-F238E27FC236}">
                <a16:creationId xmlns:a16="http://schemas.microsoft.com/office/drawing/2014/main" id="{7EF07B52-953E-4732-8340-931DB5C6E87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15410" y="3068960"/>
            <a:ext cx="243692" cy="243692"/>
          </a:xfrm>
          <a:prstGeom prst="rect">
            <a:avLst/>
          </a:prstGeom>
        </p:spPr>
      </p:pic>
      <p:pic>
        <p:nvPicPr>
          <p:cNvPr id="14" name="Grafik 13" descr="Häkchen">
            <a:extLst>
              <a:ext uri="{FF2B5EF4-FFF2-40B4-BE49-F238E27FC236}">
                <a16:creationId xmlns:a16="http://schemas.microsoft.com/office/drawing/2014/main" id="{32C40979-DCC5-45B2-A1EB-3F841FB0180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01875" y="3435638"/>
            <a:ext cx="243692" cy="243692"/>
          </a:xfrm>
          <a:prstGeom prst="rect">
            <a:avLst/>
          </a:prstGeom>
        </p:spPr>
      </p:pic>
      <p:graphicFrame>
        <p:nvGraphicFramePr>
          <p:cNvPr id="15" name="Tabelle 14">
            <a:extLst>
              <a:ext uri="{FF2B5EF4-FFF2-40B4-BE49-F238E27FC236}">
                <a16:creationId xmlns:a16="http://schemas.microsoft.com/office/drawing/2014/main" id="{B560CD96-E4C8-436D-9128-B2A1313B7A4B}"/>
              </a:ext>
            </a:extLst>
          </p:cNvPr>
          <p:cNvGraphicFramePr>
            <a:graphicFrameLocks noGrp="1"/>
          </p:cNvGraphicFramePr>
          <p:nvPr>
            <p:extLst>
              <p:ext uri="{D42A27DB-BD31-4B8C-83A1-F6EECF244321}">
                <p14:modId xmlns:p14="http://schemas.microsoft.com/office/powerpoint/2010/main" val="2197039324"/>
              </p:ext>
            </p:extLst>
          </p:nvPr>
        </p:nvGraphicFramePr>
        <p:xfrm>
          <a:off x="4860032" y="4326984"/>
          <a:ext cx="3754760" cy="2016224"/>
        </p:xfrm>
        <a:graphic>
          <a:graphicData uri="http://schemas.openxmlformats.org/drawingml/2006/table">
            <a:tbl>
              <a:tblPr firstRow="1" bandRow="1">
                <a:tableStyleId>{5C22544A-7EE6-4342-B048-85BDC9FD1C3A}</a:tableStyleId>
              </a:tblPr>
              <a:tblGrid>
                <a:gridCol w="938690">
                  <a:extLst>
                    <a:ext uri="{9D8B030D-6E8A-4147-A177-3AD203B41FA5}">
                      <a16:colId xmlns:a16="http://schemas.microsoft.com/office/drawing/2014/main" val="848375264"/>
                    </a:ext>
                  </a:extLst>
                </a:gridCol>
                <a:gridCol w="938690">
                  <a:extLst>
                    <a:ext uri="{9D8B030D-6E8A-4147-A177-3AD203B41FA5}">
                      <a16:colId xmlns:a16="http://schemas.microsoft.com/office/drawing/2014/main" val="3021936075"/>
                    </a:ext>
                  </a:extLst>
                </a:gridCol>
                <a:gridCol w="938690">
                  <a:extLst>
                    <a:ext uri="{9D8B030D-6E8A-4147-A177-3AD203B41FA5}">
                      <a16:colId xmlns:a16="http://schemas.microsoft.com/office/drawing/2014/main" val="3907552172"/>
                    </a:ext>
                  </a:extLst>
                </a:gridCol>
                <a:gridCol w="938690">
                  <a:extLst>
                    <a:ext uri="{9D8B030D-6E8A-4147-A177-3AD203B41FA5}">
                      <a16:colId xmlns:a16="http://schemas.microsoft.com/office/drawing/2014/main" val="1726566116"/>
                    </a:ext>
                  </a:extLst>
                </a:gridCol>
              </a:tblGrid>
              <a:tr h="498860">
                <a:tc gridSpan="4">
                  <a:txBody>
                    <a:bodyPr/>
                    <a:lstStyle/>
                    <a:p>
                      <a:r>
                        <a:rPr lang="de-DE" dirty="0" err="1"/>
                        <a:t>Missing</a:t>
                      </a:r>
                      <a:r>
                        <a:rPr lang="de-DE" dirty="0"/>
                        <a:t> </a:t>
                      </a:r>
                      <a:r>
                        <a:rPr lang="de-DE" dirty="0" err="1"/>
                        <a:t>Documents</a:t>
                      </a:r>
                      <a:endParaRPr lang="de-DE" dirty="0"/>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505788">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328886294"/>
                  </a:ext>
                </a:extLst>
              </a:tr>
              <a:tr h="505788">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505788">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pic>
        <p:nvPicPr>
          <p:cNvPr id="18" name="Grafik 17" descr="Umschlag öffnen">
            <a:extLst>
              <a:ext uri="{FF2B5EF4-FFF2-40B4-BE49-F238E27FC236}">
                <a16:creationId xmlns:a16="http://schemas.microsoft.com/office/drawing/2014/main" id="{F061FB56-0A81-46AA-BAE9-205A93234AA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27949" y="2994696"/>
            <a:ext cx="504491" cy="383896"/>
          </a:xfrm>
          <a:prstGeom prst="rect">
            <a:avLst/>
          </a:prstGeom>
        </p:spPr>
      </p:pic>
      <p:pic>
        <p:nvPicPr>
          <p:cNvPr id="20" name="Grafik 19" descr="Umschlag">
            <a:extLst>
              <a:ext uri="{FF2B5EF4-FFF2-40B4-BE49-F238E27FC236}">
                <a16:creationId xmlns:a16="http://schemas.microsoft.com/office/drawing/2014/main" id="{ABA0F591-560F-4DA4-938E-CD1E34B7910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41375" y="3299073"/>
            <a:ext cx="504056" cy="516822"/>
          </a:xfrm>
          <a:prstGeom prst="rect">
            <a:avLst/>
          </a:prstGeom>
        </p:spPr>
      </p:pic>
      <p:pic>
        <p:nvPicPr>
          <p:cNvPr id="21" name="Grafik 20" descr="Umschlag öffnen">
            <a:extLst>
              <a:ext uri="{FF2B5EF4-FFF2-40B4-BE49-F238E27FC236}">
                <a16:creationId xmlns:a16="http://schemas.microsoft.com/office/drawing/2014/main" id="{1F3FE485-7114-429C-9AFB-48CF939BD6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28384" y="3738281"/>
            <a:ext cx="504491" cy="383896"/>
          </a:xfrm>
          <a:prstGeom prst="rect">
            <a:avLst/>
          </a:prstGeom>
        </p:spPr>
      </p:pic>
      <p:sp>
        <p:nvSpPr>
          <p:cNvPr id="22" name="Flussdiagramm: Verbinder 21">
            <a:extLst>
              <a:ext uri="{FF2B5EF4-FFF2-40B4-BE49-F238E27FC236}">
                <a16:creationId xmlns:a16="http://schemas.microsoft.com/office/drawing/2014/main" id="{6ED86095-2167-470C-B1E4-DCA090E7224B}"/>
              </a:ext>
            </a:extLst>
          </p:cNvPr>
          <p:cNvSpPr/>
          <p:nvPr/>
        </p:nvSpPr>
        <p:spPr>
          <a:xfrm>
            <a:off x="3923618" y="5019044"/>
            <a:ext cx="216024" cy="21602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Verbinder 22">
            <a:extLst>
              <a:ext uri="{FF2B5EF4-FFF2-40B4-BE49-F238E27FC236}">
                <a16:creationId xmlns:a16="http://schemas.microsoft.com/office/drawing/2014/main" id="{0DDB5187-72BF-443C-B043-76D13E85DDDE}"/>
              </a:ext>
            </a:extLst>
          </p:cNvPr>
          <p:cNvSpPr/>
          <p:nvPr/>
        </p:nvSpPr>
        <p:spPr>
          <a:xfrm>
            <a:off x="3923928" y="5525616"/>
            <a:ext cx="216024" cy="216024"/>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Verbinder 23">
            <a:extLst>
              <a:ext uri="{FF2B5EF4-FFF2-40B4-BE49-F238E27FC236}">
                <a16:creationId xmlns:a16="http://schemas.microsoft.com/office/drawing/2014/main" id="{AC66C9D4-C92C-42BD-91B7-D63C91E56E8A}"/>
              </a:ext>
            </a:extLst>
          </p:cNvPr>
          <p:cNvSpPr/>
          <p:nvPr/>
        </p:nvSpPr>
        <p:spPr>
          <a:xfrm>
            <a:off x="3923618" y="6032188"/>
            <a:ext cx="216024" cy="216024"/>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Verbinder 24">
            <a:extLst>
              <a:ext uri="{FF2B5EF4-FFF2-40B4-BE49-F238E27FC236}">
                <a16:creationId xmlns:a16="http://schemas.microsoft.com/office/drawing/2014/main" id="{7455308A-A681-4FA3-9B56-DD7CF930DE9A}"/>
              </a:ext>
            </a:extLst>
          </p:cNvPr>
          <p:cNvSpPr/>
          <p:nvPr/>
        </p:nvSpPr>
        <p:spPr>
          <a:xfrm>
            <a:off x="8028166" y="5014527"/>
            <a:ext cx="216024" cy="21602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Verbinder 25">
            <a:extLst>
              <a:ext uri="{FF2B5EF4-FFF2-40B4-BE49-F238E27FC236}">
                <a16:creationId xmlns:a16="http://schemas.microsoft.com/office/drawing/2014/main" id="{5FE777A6-889F-4C6F-A82C-CCBB146ABB42}"/>
              </a:ext>
            </a:extLst>
          </p:cNvPr>
          <p:cNvSpPr/>
          <p:nvPr/>
        </p:nvSpPr>
        <p:spPr>
          <a:xfrm>
            <a:off x="8011006" y="5462843"/>
            <a:ext cx="216024" cy="216024"/>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Verbinder 26">
            <a:extLst>
              <a:ext uri="{FF2B5EF4-FFF2-40B4-BE49-F238E27FC236}">
                <a16:creationId xmlns:a16="http://schemas.microsoft.com/office/drawing/2014/main" id="{54A4761A-56A2-4F10-AFBD-17DFDB999AED}"/>
              </a:ext>
            </a:extLst>
          </p:cNvPr>
          <p:cNvSpPr/>
          <p:nvPr/>
        </p:nvSpPr>
        <p:spPr>
          <a:xfrm>
            <a:off x="8028384" y="5949280"/>
            <a:ext cx="216024" cy="216024"/>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8" name="Grafik 27" descr="Flugzeug">
            <a:extLst>
              <a:ext uri="{FF2B5EF4-FFF2-40B4-BE49-F238E27FC236}">
                <a16:creationId xmlns:a16="http://schemas.microsoft.com/office/drawing/2014/main" id="{8AC88418-B365-40FA-A252-EB3754DA141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27521" y="2646806"/>
            <a:ext cx="313184" cy="264086"/>
          </a:xfrm>
          <a:prstGeom prst="rect">
            <a:avLst/>
          </a:prstGeom>
        </p:spPr>
      </p:pic>
      <p:pic>
        <p:nvPicPr>
          <p:cNvPr id="29" name="Grafik 28" descr="Umschlag öffnen">
            <a:extLst>
              <a:ext uri="{FF2B5EF4-FFF2-40B4-BE49-F238E27FC236}">
                <a16:creationId xmlns:a16="http://schemas.microsoft.com/office/drawing/2014/main" id="{B02776DF-E7D3-4D8A-B124-9EA4950844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08373" y="2646807"/>
            <a:ext cx="471634" cy="315222"/>
          </a:xfrm>
          <a:prstGeom prst="rect">
            <a:avLst/>
          </a:prstGeom>
        </p:spPr>
      </p:pic>
      <p:sp>
        <p:nvSpPr>
          <p:cNvPr id="33" name="Rechteck 32">
            <a:extLst>
              <a:ext uri="{FF2B5EF4-FFF2-40B4-BE49-F238E27FC236}">
                <a16:creationId xmlns:a16="http://schemas.microsoft.com/office/drawing/2014/main" id="{0A036C5D-7DA5-4238-9336-2EF16E0B370B}"/>
              </a:ext>
            </a:extLst>
          </p:cNvPr>
          <p:cNvSpPr/>
          <p:nvPr/>
        </p:nvSpPr>
        <p:spPr>
          <a:xfrm>
            <a:off x="755576" y="1700808"/>
            <a:ext cx="8568952" cy="954107"/>
          </a:xfrm>
          <a:prstGeom prst="rect">
            <a:avLst/>
          </a:prstGeom>
        </p:spPr>
        <p:txBody>
          <a:bodyPr wrap="square">
            <a:spAutoFit/>
          </a:bodyPr>
          <a:lstStyle/>
          <a:p>
            <a:pPr lvl="1"/>
            <a:r>
              <a:rPr lang="de-DE" sz="1400" dirty="0"/>
              <a:t>Aktuelle Angebote: </a:t>
            </a:r>
          </a:p>
          <a:p>
            <a:pPr lvl="1"/>
            <a:r>
              <a:rPr lang="de-DE" sz="1400" dirty="0"/>
              <a:t>-</a:t>
            </a:r>
          </a:p>
          <a:p>
            <a:pPr lvl="1"/>
            <a:r>
              <a:rPr lang="de-DE" sz="1400" dirty="0"/>
              <a:t>-</a:t>
            </a:r>
          </a:p>
          <a:p>
            <a:pPr lvl="1"/>
            <a:r>
              <a:rPr lang="de-DE" sz="1400" dirty="0"/>
              <a:t>-</a:t>
            </a:r>
          </a:p>
        </p:txBody>
      </p:sp>
      <p:pic>
        <p:nvPicPr>
          <p:cNvPr id="34" name="Grafik 33" descr="Münzen">
            <a:extLst>
              <a:ext uri="{FF2B5EF4-FFF2-40B4-BE49-F238E27FC236}">
                <a16:creationId xmlns:a16="http://schemas.microsoft.com/office/drawing/2014/main" id="{E42D3C46-22F3-4AB4-9244-1E11263C5E8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40221" y="4326984"/>
            <a:ext cx="598841" cy="598841"/>
          </a:xfrm>
          <a:prstGeom prst="rect">
            <a:avLst/>
          </a:prstGeom>
        </p:spPr>
      </p:pic>
      <p:pic>
        <p:nvPicPr>
          <p:cNvPr id="12" name="Grafik 11" descr="Dokument">
            <a:extLst>
              <a:ext uri="{FF2B5EF4-FFF2-40B4-BE49-F238E27FC236}">
                <a16:creationId xmlns:a16="http://schemas.microsoft.com/office/drawing/2014/main" id="{810CBCAA-E2B1-4779-B070-90D9F5B4FED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984758" y="4321478"/>
            <a:ext cx="475674" cy="475674"/>
          </a:xfrm>
          <a:prstGeom prst="rect">
            <a:avLst/>
          </a:prstGeom>
        </p:spPr>
      </p:pic>
      <p:sp>
        <p:nvSpPr>
          <p:cNvPr id="19" name="Datumsplatzhalter 18">
            <a:extLst>
              <a:ext uri="{FF2B5EF4-FFF2-40B4-BE49-F238E27FC236}">
                <a16:creationId xmlns:a16="http://schemas.microsoft.com/office/drawing/2014/main" id="{ED3EBBF8-BE0E-404A-933D-14C1F933E143}"/>
              </a:ext>
            </a:extLst>
          </p:cNvPr>
          <p:cNvSpPr>
            <a:spLocks noGrp="1"/>
          </p:cNvSpPr>
          <p:nvPr>
            <p:ph type="dt" sz="half" idx="10"/>
          </p:nvPr>
        </p:nvSpPr>
        <p:spPr/>
        <p:txBody>
          <a:bodyPr/>
          <a:lstStyle/>
          <a:p>
            <a:fld id="{E3453524-B187-48EB-8D64-5C018F0A69A4}" type="datetime1">
              <a:rPr lang="de-DE" smtClean="0"/>
              <a:t>24.03.2019</a:t>
            </a:fld>
            <a:endParaRPr lang="de-DE"/>
          </a:p>
        </p:txBody>
      </p:sp>
      <p:sp>
        <p:nvSpPr>
          <p:cNvPr id="35" name="Foliennummernplatzhalter 34">
            <a:extLst>
              <a:ext uri="{FF2B5EF4-FFF2-40B4-BE49-F238E27FC236}">
                <a16:creationId xmlns:a16="http://schemas.microsoft.com/office/drawing/2014/main" id="{B6CCAE18-9359-4C92-8A20-0441ABF69BA4}"/>
              </a:ext>
            </a:extLst>
          </p:cNvPr>
          <p:cNvSpPr>
            <a:spLocks noGrp="1"/>
          </p:cNvSpPr>
          <p:nvPr>
            <p:ph type="sldNum" sz="quarter" idx="12"/>
          </p:nvPr>
        </p:nvSpPr>
        <p:spPr/>
        <p:txBody>
          <a:bodyPr/>
          <a:lstStyle/>
          <a:p>
            <a:fld id="{6C6AE60A-B69C-4790-82F7-3882EDF23186}" type="slidenum">
              <a:rPr lang="de-DE" smtClean="0"/>
              <a:t>11</a:t>
            </a:fld>
            <a:endParaRPr lang="de-DE"/>
          </a:p>
        </p:txBody>
      </p:sp>
      <p:pic>
        <p:nvPicPr>
          <p:cNvPr id="37" name="Grafik 36" descr="Benutzer">
            <a:extLst>
              <a:ext uri="{FF2B5EF4-FFF2-40B4-BE49-F238E27FC236}">
                <a16:creationId xmlns:a16="http://schemas.microsoft.com/office/drawing/2014/main" id="{4B35FF17-6029-4511-828B-05496CD8BFA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380312" y="233948"/>
            <a:ext cx="768009" cy="768009"/>
          </a:xfrm>
          <a:prstGeom prst="rect">
            <a:avLst/>
          </a:prstGeom>
        </p:spPr>
      </p:pic>
      <p:sp>
        <p:nvSpPr>
          <p:cNvPr id="38" name="Rechteck 37">
            <a:extLst>
              <a:ext uri="{FF2B5EF4-FFF2-40B4-BE49-F238E27FC236}">
                <a16:creationId xmlns:a16="http://schemas.microsoft.com/office/drawing/2014/main" id="{16960D4F-E622-476D-8976-9ACB02EB125C}"/>
              </a:ext>
            </a:extLst>
          </p:cNvPr>
          <p:cNvSpPr/>
          <p:nvPr/>
        </p:nvSpPr>
        <p:spPr>
          <a:xfrm>
            <a:off x="7380312" y="241971"/>
            <a:ext cx="846718" cy="814679"/>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ußzeilenplatzhalter 6">
            <a:extLst>
              <a:ext uri="{FF2B5EF4-FFF2-40B4-BE49-F238E27FC236}">
                <a16:creationId xmlns:a16="http://schemas.microsoft.com/office/drawing/2014/main" id="{ABD48670-C819-4F1E-BFED-F566CED26E20}"/>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2498528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F58018-FFF4-4C8B-BDCE-D832D61C2066}"/>
              </a:ext>
            </a:extLst>
          </p:cNvPr>
          <p:cNvSpPr>
            <a:spLocks noGrp="1"/>
          </p:cNvSpPr>
          <p:nvPr>
            <p:ph type="title"/>
          </p:nvPr>
        </p:nvSpPr>
        <p:spPr/>
        <p:txBody>
          <a:bodyPr/>
          <a:lstStyle/>
          <a:p>
            <a:r>
              <a:rPr lang="de-DE" dirty="0"/>
              <a:t>Pilot</a:t>
            </a:r>
          </a:p>
        </p:txBody>
      </p:sp>
      <p:pic>
        <p:nvPicPr>
          <p:cNvPr id="4" name="Grafik 3" descr="Benutzer">
            <a:extLst>
              <a:ext uri="{FF2B5EF4-FFF2-40B4-BE49-F238E27FC236}">
                <a16:creationId xmlns:a16="http://schemas.microsoft.com/office/drawing/2014/main" id="{4B322CA9-360A-4E92-9A7A-078289EBA4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4288" y="872952"/>
            <a:ext cx="914400" cy="914400"/>
          </a:xfrm>
          <a:prstGeom prst="rect">
            <a:avLst/>
          </a:prstGeom>
        </p:spPr>
      </p:pic>
      <p:sp>
        <p:nvSpPr>
          <p:cNvPr id="5" name="Rechteck 4">
            <a:extLst>
              <a:ext uri="{FF2B5EF4-FFF2-40B4-BE49-F238E27FC236}">
                <a16:creationId xmlns:a16="http://schemas.microsoft.com/office/drawing/2014/main" id="{EEA493CE-C5C3-4A4F-8E52-F043726E6820}"/>
              </a:ext>
            </a:extLst>
          </p:cNvPr>
          <p:cNvSpPr/>
          <p:nvPr/>
        </p:nvSpPr>
        <p:spPr>
          <a:xfrm>
            <a:off x="7164288" y="836712"/>
            <a:ext cx="1008112" cy="114300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3E47F9BB-DAA4-4604-9536-02F00E72ED38}"/>
              </a:ext>
            </a:extLst>
          </p:cNvPr>
          <p:cNvSpPr/>
          <p:nvPr/>
        </p:nvSpPr>
        <p:spPr>
          <a:xfrm>
            <a:off x="1115616" y="1556792"/>
            <a:ext cx="3754760"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r>
              <a:rPr lang="de-DE" u="sng" dirty="0"/>
              <a:t>Steckbrief</a:t>
            </a:r>
          </a:p>
          <a:p>
            <a:r>
              <a:rPr lang="de-DE" dirty="0"/>
              <a:t>Alter: 54 Jahre</a:t>
            </a:r>
          </a:p>
          <a:p>
            <a:r>
              <a:rPr lang="de-DE" dirty="0"/>
              <a:t>Pilot: seit 2003</a:t>
            </a:r>
          </a:p>
          <a:p>
            <a:r>
              <a:rPr lang="de-DE" dirty="0"/>
              <a:t>Neuer Kunde für G…</a:t>
            </a:r>
          </a:p>
          <a:p>
            <a:r>
              <a:rPr lang="de-DE" dirty="0"/>
              <a:t>Ausgewiesen durch …..</a:t>
            </a:r>
          </a:p>
        </p:txBody>
      </p:sp>
      <p:graphicFrame>
        <p:nvGraphicFramePr>
          <p:cNvPr id="7" name="Tabelle 6">
            <a:extLst>
              <a:ext uri="{FF2B5EF4-FFF2-40B4-BE49-F238E27FC236}">
                <a16:creationId xmlns:a16="http://schemas.microsoft.com/office/drawing/2014/main" id="{D381134D-43BD-41FA-B18D-813D8AAA27DF}"/>
              </a:ext>
            </a:extLst>
          </p:cNvPr>
          <p:cNvGraphicFramePr>
            <a:graphicFrameLocks noGrp="1"/>
          </p:cNvGraphicFramePr>
          <p:nvPr>
            <p:extLst>
              <p:ext uri="{D42A27DB-BD31-4B8C-83A1-F6EECF244321}">
                <p14:modId xmlns:p14="http://schemas.microsoft.com/office/powerpoint/2010/main" val="3367221687"/>
              </p:ext>
            </p:extLst>
          </p:nvPr>
        </p:nvGraphicFramePr>
        <p:xfrm>
          <a:off x="4962872" y="4371191"/>
          <a:ext cx="3754760" cy="2082142"/>
        </p:xfrm>
        <a:graphic>
          <a:graphicData uri="http://schemas.openxmlformats.org/drawingml/2006/table">
            <a:tbl>
              <a:tblPr firstRow="1" bandRow="1">
                <a:tableStyleId>{5C22544A-7EE6-4342-B048-85BDC9FD1C3A}</a:tableStyleId>
              </a:tblPr>
              <a:tblGrid>
                <a:gridCol w="938690">
                  <a:extLst>
                    <a:ext uri="{9D8B030D-6E8A-4147-A177-3AD203B41FA5}">
                      <a16:colId xmlns:a16="http://schemas.microsoft.com/office/drawing/2014/main" val="848375264"/>
                    </a:ext>
                  </a:extLst>
                </a:gridCol>
                <a:gridCol w="938690">
                  <a:extLst>
                    <a:ext uri="{9D8B030D-6E8A-4147-A177-3AD203B41FA5}">
                      <a16:colId xmlns:a16="http://schemas.microsoft.com/office/drawing/2014/main" val="3021936075"/>
                    </a:ext>
                  </a:extLst>
                </a:gridCol>
                <a:gridCol w="938690">
                  <a:extLst>
                    <a:ext uri="{9D8B030D-6E8A-4147-A177-3AD203B41FA5}">
                      <a16:colId xmlns:a16="http://schemas.microsoft.com/office/drawing/2014/main" val="3907552172"/>
                    </a:ext>
                  </a:extLst>
                </a:gridCol>
                <a:gridCol w="938690">
                  <a:extLst>
                    <a:ext uri="{9D8B030D-6E8A-4147-A177-3AD203B41FA5}">
                      <a16:colId xmlns:a16="http://schemas.microsoft.com/office/drawing/2014/main" val="1726566116"/>
                    </a:ext>
                  </a:extLst>
                </a:gridCol>
              </a:tblGrid>
              <a:tr h="515170">
                <a:tc gridSpan="4">
                  <a:txBody>
                    <a:bodyPr/>
                    <a:lstStyle/>
                    <a:p>
                      <a:r>
                        <a:rPr lang="de-DE" dirty="0"/>
                        <a:t>Dokumente</a:t>
                      </a:r>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522324">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328886294"/>
                  </a:ext>
                </a:extLst>
              </a:tr>
              <a:tr h="522324">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522324">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graphicFrame>
        <p:nvGraphicFramePr>
          <p:cNvPr id="8" name="Tabelle 7">
            <a:extLst>
              <a:ext uri="{FF2B5EF4-FFF2-40B4-BE49-F238E27FC236}">
                <a16:creationId xmlns:a16="http://schemas.microsoft.com/office/drawing/2014/main" id="{1EC8F754-271D-4112-81E4-0BE00D3BE9EA}"/>
              </a:ext>
            </a:extLst>
          </p:cNvPr>
          <p:cNvGraphicFramePr>
            <a:graphicFrameLocks noGrp="1"/>
          </p:cNvGraphicFramePr>
          <p:nvPr>
            <p:extLst>
              <p:ext uri="{D42A27DB-BD31-4B8C-83A1-F6EECF244321}">
                <p14:modId xmlns:p14="http://schemas.microsoft.com/office/powerpoint/2010/main" val="1648170980"/>
              </p:ext>
            </p:extLst>
          </p:nvPr>
        </p:nvGraphicFramePr>
        <p:xfrm>
          <a:off x="1115616" y="3573016"/>
          <a:ext cx="3754760" cy="2880319"/>
        </p:xfrm>
        <a:graphic>
          <a:graphicData uri="http://schemas.openxmlformats.org/drawingml/2006/table">
            <a:tbl>
              <a:tblPr firstRow="1" bandRow="1">
                <a:tableStyleId>{5C22544A-7EE6-4342-B048-85BDC9FD1C3A}</a:tableStyleId>
              </a:tblPr>
              <a:tblGrid>
                <a:gridCol w="938690">
                  <a:extLst>
                    <a:ext uri="{9D8B030D-6E8A-4147-A177-3AD203B41FA5}">
                      <a16:colId xmlns:a16="http://schemas.microsoft.com/office/drawing/2014/main" val="848375264"/>
                    </a:ext>
                  </a:extLst>
                </a:gridCol>
                <a:gridCol w="938690">
                  <a:extLst>
                    <a:ext uri="{9D8B030D-6E8A-4147-A177-3AD203B41FA5}">
                      <a16:colId xmlns:a16="http://schemas.microsoft.com/office/drawing/2014/main" val="3021936075"/>
                    </a:ext>
                  </a:extLst>
                </a:gridCol>
                <a:gridCol w="938690">
                  <a:extLst>
                    <a:ext uri="{9D8B030D-6E8A-4147-A177-3AD203B41FA5}">
                      <a16:colId xmlns:a16="http://schemas.microsoft.com/office/drawing/2014/main" val="3907552172"/>
                    </a:ext>
                  </a:extLst>
                </a:gridCol>
                <a:gridCol w="938690">
                  <a:extLst>
                    <a:ext uri="{9D8B030D-6E8A-4147-A177-3AD203B41FA5}">
                      <a16:colId xmlns:a16="http://schemas.microsoft.com/office/drawing/2014/main" val="1726566116"/>
                    </a:ext>
                  </a:extLst>
                </a:gridCol>
              </a:tblGrid>
              <a:tr h="712657">
                <a:tc gridSpan="4">
                  <a:txBody>
                    <a:bodyPr/>
                    <a:lstStyle/>
                    <a:p>
                      <a:r>
                        <a:rPr lang="de-DE" dirty="0"/>
                        <a:t>Reservierungen / Buchungen</a:t>
                      </a:r>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722554">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328886294"/>
                  </a:ext>
                </a:extLst>
              </a:tr>
              <a:tr h="722554">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722554">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sp>
        <p:nvSpPr>
          <p:cNvPr id="9" name="Rechteck 8">
            <a:extLst>
              <a:ext uri="{FF2B5EF4-FFF2-40B4-BE49-F238E27FC236}">
                <a16:creationId xmlns:a16="http://schemas.microsoft.com/office/drawing/2014/main" id="{5FA06E17-D26E-4DD3-8FEA-BA2EC04291BA}"/>
              </a:ext>
            </a:extLst>
          </p:cNvPr>
          <p:cNvSpPr/>
          <p:nvPr/>
        </p:nvSpPr>
        <p:spPr>
          <a:xfrm>
            <a:off x="5616116" y="2816932"/>
            <a:ext cx="309634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de-DE" u="sng" dirty="0"/>
              <a:t>Adresse</a:t>
            </a:r>
          </a:p>
          <a:p>
            <a:r>
              <a:rPr lang="de-DE" dirty="0"/>
              <a:t>Hindenburgstr. 126</a:t>
            </a:r>
          </a:p>
          <a:p>
            <a:r>
              <a:rPr lang="de-DE" dirty="0"/>
              <a:t>22297 Hamburg</a:t>
            </a:r>
          </a:p>
        </p:txBody>
      </p:sp>
      <p:sp>
        <p:nvSpPr>
          <p:cNvPr id="10" name="Textfeld 9">
            <a:extLst>
              <a:ext uri="{FF2B5EF4-FFF2-40B4-BE49-F238E27FC236}">
                <a16:creationId xmlns:a16="http://schemas.microsoft.com/office/drawing/2014/main" id="{56DBFFC8-B912-4AE5-98AD-9DF62B144029}"/>
              </a:ext>
            </a:extLst>
          </p:cNvPr>
          <p:cNvSpPr txBox="1"/>
          <p:nvPr/>
        </p:nvSpPr>
        <p:spPr>
          <a:xfrm>
            <a:off x="6745815" y="2117476"/>
            <a:ext cx="1845057" cy="369332"/>
          </a:xfrm>
          <a:prstGeom prst="rect">
            <a:avLst/>
          </a:prstGeom>
          <a:noFill/>
        </p:spPr>
        <p:txBody>
          <a:bodyPr wrap="none" rtlCol="0">
            <a:spAutoFit/>
          </a:bodyPr>
          <a:lstStyle/>
          <a:p>
            <a:r>
              <a:rPr lang="de-DE" dirty="0"/>
              <a:t>Thomas </a:t>
            </a:r>
            <a:r>
              <a:rPr lang="de-DE" dirty="0" err="1"/>
              <a:t>Höflinger</a:t>
            </a:r>
            <a:endParaRPr lang="de-DE" dirty="0"/>
          </a:p>
        </p:txBody>
      </p:sp>
      <p:pic>
        <p:nvPicPr>
          <p:cNvPr id="11" name="Grafik 10" descr="Flugzeug">
            <a:extLst>
              <a:ext uri="{FF2B5EF4-FFF2-40B4-BE49-F238E27FC236}">
                <a16:creationId xmlns:a16="http://schemas.microsoft.com/office/drawing/2014/main" id="{C061148E-9ED3-4553-B98C-5FFB4CE82F9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58816" y="3776982"/>
            <a:ext cx="313184" cy="264086"/>
          </a:xfrm>
          <a:prstGeom prst="rect">
            <a:avLst/>
          </a:prstGeom>
        </p:spPr>
      </p:pic>
      <p:pic>
        <p:nvPicPr>
          <p:cNvPr id="13" name="Grafik 12" descr="Flugzeug">
            <a:extLst>
              <a:ext uri="{FF2B5EF4-FFF2-40B4-BE49-F238E27FC236}">
                <a16:creationId xmlns:a16="http://schemas.microsoft.com/office/drawing/2014/main" id="{3EC8072C-83C2-454D-8E52-859E279E20E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64818" y="4509120"/>
            <a:ext cx="313184" cy="264086"/>
          </a:xfrm>
          <a:prstGeom prst="rect">
            <a:avLst/>
          </a:prstGeom>
        </p:spPr>
      </p:pic>
      <p:pic>
        <p:nvPicPr>
          <p:cNvPr id="14" name="Grafik 13" descr="Häkchen">
            <a:extLst>
              <a:ext uri="{FF2B5EF4-FFF2-40B4-BE49-F238E27FC236}">
                <a16:creationId xmlns:a16="http://schemas.microsoft.com/office/drawing/2014/main" id="{C62117B6-47BF-4825-B4B9-EF3F1C6B12E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72324" y="4509120"/>
            <a:ext cx="243692" cy="243692"/>
          </a:xfrm>
          <a:prstGeom prst="rect">
            <a:avLst/>
          </a:prstGeom>
        </p:spPr>
      </p:pic>
      <p:pic>
        <p:nvPicPr>
          <p:cNvPr id="15" name="Grafik 14" descr="Flugzeug">
            <a:extLst>
              <a:ext uri="{FF2B5EF4-FFF2-40B4-BE49-F238E27FC236}">
                <a16:creationId xmlns:a16="http://schemas.microsoft.com/office/drawing/2014/main" id="{82D743B7-1EE0-4F9E-90B8-7048B19847F9}"/>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64818" y="5229200"/>
            <a:ext cx="313184" cy="264086"/>
          </a:xfrm>
          <a:prstGeom prst="rect">
            <a:avLst/>
          </a:prstGeom>
        </p:spPr>
      </p:pic>
      <p:pic>
        <p:nvPicPr>
          <p:cNvPr id="16" name="Grafik 15" descr="Häkchen">
            <a:extLst>
              <a:ext uri="{FF2B5EF4-FFF2-40B4-BE49-F238E27FC236}">
                <a16:creationId xmlns:a16="http://schemas.microsoft.com/office/drawing/2014/main" id="{68180B1C-1018-489C-A195-97FD8B9E0D2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72324" y="5229200"/>
            <a:ext cx="243692" cy="243692"/>
          </a:xfrm>
          <a:prstGeom prst="rect">
            <a:avLst/>
          </a:prstGeom>
        </p:spPr>
      </p:pic>
      <p:pic>
        <p:nvPicPr>
          <p:cNvPr id="17" name="Grafik 16" descr="Flugzeug">
            <a:extLst>
              <a:ext uri="{FF2B5EF4-FFF2-40B4-BE49-F238E27FC236}">
                <a16:creationId xmlns:a16="http://schemas.microsoft.com/office/drawing/2014/main" id="{2D7DA9F3-94A3-47FB-9CB9-FE0872DBB0E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67944" y="5973226"/>
            <a:ext cx="313184" cy="264086"/>
          </a:xfrm>
          <a:prstGeom prst="rect">
            <a:avLst/>
          </a:prstGeom>
        </p:spPr>
      </p:pic>
      <p:pic>
        <p:nvPicPr>
          <p:cNvPr id="18" name="Grafik 17" descr="Häkchen">
            <a:extLst>
              <a:ext uri="{FF2B5EF4-FFF2-40B4-BE49-F238E27FC236}">
                <a16:creationId xmlns:a16="http://schemas.microsoft.com/office/drawing/2014/main" id="{D5DF8C6F-8E6F-412E-B3DA-C7509D11435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75450" y="5973226"/>
            <a:ext cx="243692" cy="243692"/>
          </a:xfrm>
          <a:prstGeom prst="rect">
            <a:avLst/>
          </a:prstGeom>
        </p:spPr>
      </p:pic>
      <p:sp>
        <p:nvSpPr>
          <p:cNvPr id="19" name="Flussdiagramm: Verbinder 18">
            <a:extLst>
              <a:ext uri="{FF2B5EF4-FFF2-40B4-BE49-F238E27FC236}">
                <a16:creationId xmlns:a16="http://schemas.microsoft.com/office/drawing/2014/main" id="{669E7142-C94A-4CF0-9DCF-4D523C868180}"/>
              </a:ext>
            </a:extLst>
          </p:cNvPr>
          <p:cNvSpPr/>
          <p:nvPr/>
        </p:nvSpPr>
        <p:spPr>
          <a:xfrm>
            <a:off x="8244408" y="5068916"/>
            <a:ext cx="216024" cy="21602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Verbinder 19">
            <a:extLst>
              <a:ext uri="{FF2B5EF4-FFF2-40B4-BE49-F238E27FC236}">
                <a16:creationId xmlns:a16="http://schemas.microsoft.com/office/drawing/2014/main" id="{DFD0CF93-D5DC-4575-88D4-545A189311BC}"/>
              </a:ext>
            </a:extLst>
          </p:cNvPr>
          <p:cNvSpPr/>
          <p:nvPr/>
        </p:nvSpPr>
        <p:spPr>
          <a:xfrm>
            <a:off x="8227248" y="5517232"/>
            <a:ext cx="216024" cy="216024"/>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Verbinder 20">
            <a:extLst>
              <a:ext uri="{FF2B5EF4-FFF2-40B4-BE49-F238E27FC236}">
                <a16:creationId xmlns:a16="http://schemas.microsoft.com/office/drawing/2014/main" id="{70309046-FC38-4C2D-8849-C7FD41118BE5}"/>
              </a:ext>
            </a:extLst>
          </p:cNvPr>
          <p:cNvSpPr/>
          <p:nvPr/>
        </p:nvSpPr>
        <p:spPr>
          <a:xfrm>
            <a:off x="8244408" y="6063379"/>
            <a:ext cx="216024" cy="2160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2" name="Grafik 21" descr="Dokument">
            <a:extLst>
              <a:ext uri="{FF2B5EF4-FFF2-40B4-BE49-F238E27FC236}">
                <a16:creationId xmlns:a16="http://schemas.microsoft.com/office/drawing/2014/main" id="{CB9C3CEA-9A87-4E8B-88E4-6C3306E648A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104615" y="4393129"/>
            <a:ext cx="475674" cy="475674"/>
          </a:xfrm>
          <a:prstGeom prst="rect">
            <a:avLst/>
          </a:prstGeom>
        </p:spPr>
      </p:pic>
      <p:sp>
        <p:nvSpPr>
          <p:cNvPr id="24" name="Datumsplatzhalter 23">
            <a:extLst>
              <a:ext uri="{FF2B5EF4-FFF2-40B4-BE49-F238E27FC236}">
                <a16:creationId xmlns:a16="http://schemas.microsoft.com/office/drawing/2014/main" id="{0D2ACCE9-BCF7-4401-A528-4D2CDC6B9033}"/>
              </a:ext>
            </a:extLst>
          </p:cNvPr>
          <p:cNvSpPr>
            <a:spLocks noGrp="1"/>
          </p:cNvSpPr>
          <p:nvPr>
            <p:ph type="dt" sz="half" idx="10"/>
          </p:nvPr>
        </p:nvSpPr>
        <p:spPr/>
        <p:txBody>
          <a:bodyPr/>
          <a:lstStyle/>
          <a:p>
            <a:fld id="{544BAE1D-E4DE-4EF9-90C2-18A3B94BFDDC}" type="datetime1">
              <a:rPr lang="de-DE" smtClean="0"/>
              <a:t>24.03.2019</a:t>
            </a:fld>
            <a:endParaRPr lang="de-DE"/>
          </a:p>
        </p:txBody>
      </p:sp>
      <p:sp>
        <p:nvSpPr>
          <p:cNvPr id="25" name="Foliennummernplatzhalter 24">
            <a:extLst>
              <a:ext uri="{FF2B5EF4-FFF2-40B4-BE49-F238E27FC236}">
                <a16:creationId xmlns:a16="http://schemas.microsoft.com/office/drawing/2014/main" id="{9EF9E569-ECB8-4021-80E2-05CE088B238C}"/>
              </a:ext>
            </a:extLst>
          </p:cNvPr>
          <p:cNvSpPr>
            <a:spLocks noGrp="1"/>
          </p:cNvSpPr>
          <p:nvPr>
            <p:ph type="sldNum" sz="quarter" idx="12"/>
          </p:nvPr>
        </p:nvSpPr>
        <p:spPr/>
        <p:txBody>
          <a:bodyPr/>
          <a:lstStyle/>
          <a:p>
            <a:fld id="{6C6AE60A-B69C-4790-82F7-3882EDF23186}" type="slidenum">
              <a:rPr lang="de-DE" smtClean="0"/>
              <a:t>12</a:t>
            </a:fld>
            <a:endParaRPr lang="de-DE"/>
          </a:p>
        </p:txBody>
      </p:sp>
      <p:sp>
        <p:nvSpPr>
          <p:cNvPr id="3" name="Fußzeilenplatzhalter 2">
            <a:extLst>
              <a:ext uri="{FF2B5EF4-FFF2-40B4-BE49-F238E27FC236}">
                <a16:creationId xmlns:a16="http://schemas.microsoft.com/office/drawing/2014/main" id="{6D286400-D458-4D15-BCD4-18B22AB83D77}"/>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335434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A35D7-EA9A-41EB-9374-64A8E5D5F17B}"/>
              </a:ext>
            </a:extLst>
          </p:cNvPr>
          <p:cNvSpPr>
            <a:spLocks noGrp="1"/>
          </p:cNvSpPr>
          <p:nvPr>
            <p:ph type="title"/>
          </p:nvPr>
        </p:nvSpPr>
        <p:spPr/>
        <p:txBody>
          <a:bodyPr/>
          <a:lstStyle/>
          <a:p>
            <a:r>
              <a:rPr lang="de-DE" u="sng" dirty="0"/>
              <a:t>Plane</a:t>
            </a:r>
          </a:p>
        </p:txBody>
      </p:sp>
      <p:graphicFrame>
        <p:nvGraphicFramePr>
          <p:cNvPr id="3" name="Tabelle 2">
            <a:extLst>
              <a:ext uri="{FF2B5EF4-FFF2-40B4-BE49-F238E27FC236}">
                <a16:creationId xmlns:a16="http://schemas.microsoft.com/office/drawing/2014/main" id="{A0BFD55E-4A09-4E13-A660-1AB20D75D6F7}"/>
              </a:ext>
            </a:extLst>
          </p:cNvPr>
          <p:cNvGraphicFramePr>
            <a:graphicFrameLocks noGrp="1"/>
          </p:cNvGraphicFramePr>
          <p:nvPr>
            <p:extLst>
              <p:ext uri="{D42A27DB-BD31-4B8C-83A1-F6EECF244321}">
                <p14:modId xmlns:p14="http://schemas.microsoft.com/office/powerpoint/2010/main" val="3433063418"/>
              </p:ext>
            </p:extLst>
          </p:nvPr>
        </p:nvGraphicFramePr>
        <p:xfrm>
          <a:off x="1244004" y="2204864"/>
          <a:ext cx="3327996" cy="1483360"/>
        </p:xfrm>
        <a:graphic>
          <a:graphicData uri="http://schemas.openxmlformats.org/drawingml/2006/table">
            <a:tbl>
              <a:tblPr firstRow="1" bandRow="1">
                <a:tableStyleId>{5C22544A-7EE6-4342-B048-85BDC9FD1C3A}</a:tableStyleId>
              </a:tblPr>
              <a:tblGrid>
                <a:gridCol w="1011419">
                  <a:extLst>
                    <a:ext uri="{9D8B030D-6E8A-4147-A177-3AD203B41FA5}">
                      <a16:colId xmlns:a16="http://schemas.microsoft.com/office/drawing/2014/main" val="848375264"/>
                    </a:ext>
                  </a:extLst>
                </a:gridCol>
                <a:gridCol w="293739">
                  <a:extLst>
                    <a:ext uri="{9D8B030D-6E8A-4147-A177-3AD203B41FA5}">
                      <a16:colId xmlns:a16="http://schemas.microsoft.com/office/drawing/2014/main" val="3021936075"/>
                    </a:ext>
                  </a:extLst>
                </a:gridCol>
                <a:gridCol w="1011419">
                  <a:extLst>
                    <a:ext uri="{9D8B030D-6E8A-4147-A177-3AD203B41FA5}">
                      <a16:colId xmlns:a16="http://schemas.microsoft.com/office/drawing/2014/main" val="3907552172"/>
                    </a:ext>
                  </a:extLst>
                </a:gridCol>
                <a:gridCol w="1011419">
                  <a:extLst>
                    <a:ext uri="{9D8B030D-6E8A-4147-A177-3AD203B41FA5}">
                      <a16:colId xmlns:a16="http://schemas.microsoft.com/office/drawing/2014/main" val="1726566116"/>
                    </a:ext>
                  </a:extLst>
                </a:gridCol>
              </a:tblGrid>
              <a:tr h="370840">
                <a:tc gridSpan="4">
                  <a:txBody>
                    <a:bodyPr/>
                    <a:lstStyle/>
                    <a:p>
                      <a:r>
                        <a:rPr lang="de-DE" dirty="0"/>
                        <a:t>Bookings</a:t>
                      </a:r>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328886294"/>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graphicFrame>
        <p:nvGraphicFramePr>
          <p:cNvPr id="4" name="Tabelle 3">
            <a:extLst>
              <a:ext uri="{FF2B5EF4-FFF2-40B4-BE49-F238E27FC236}">
                <a16:creationId xmlns:a16="http://schemas.microsoft.com/office/drawing/2014/main" id="{9D07DC95-074D-4F24-9B5C-3CB7AC086F02}"/>
              </a:ext>
            </a:extLst>
          </p:cNvPr>
          <p:cNvGraphicFramePr>
            <a:graphicFrameLocks noGrp="1"/>
          </p:cNvGraphicFramePr>
          <p:nvPr/>
        </p:nvGraphicFramePr>
        <p:xfrm>
          <a:off x="4860032" y="2204864"/>
          <a:ext cx="3754760" cy="1483360"/>
        </p:xfrm>
        <a:graphic>
          <a:graphicData uri="http://schemas.openxmlformats.org/drawingml/2006/table">
            <a:tbl>
              <a:tblPr firstRow="1" bandRow="1">
                <a:tableStyleId>{5C22544A-7EE6-4342-B048-85BDC9FD1C3A}</a:tableStyleId>
              </a:tblPr>
              <a:tblGrid>
                <a:gridCol w="938690">
                  <a:extLst>
                    <a:ext uri="{9D8B030D-6E8A-4147-A177-3AD203B41FA5}">
                      <a16:colId xmlns:a16="http://schemas.microsoft.com/office/drawing/2014/main" val="848375264"/>
                    </a:ext>
                  </a:extLst>
                </a:gridCol>
                <a:gridCol w="938690">
                  <a:extLst>
                    <a:ext uri="{9D8B030D-6E8A-4147-A177-3AD203B41FA5}">
                      <a16:colId xmlns:a16="http://schemas.microsoft.com/office/drawing/2014/main" val="3021936075"/>
                    </a:ext>
                  </a:extLst>
                </a:gridCol>
                <a:gridCol w="938690">
                  <a:extLst>
                    <a:ext uri="{9D8B030D-6E8A-4147-A177-3AD203B41FA5}">
                      <a16:colId xmlns:a16="http://schemas.microsoft.com/office/drawing/2014/main" val="3907552172"/>
                    </a:ext>
                  </a:extLst>
                </a:gridCol>
                <a:gridCol w="938690">
                  <a:extLst>
                    <a:ext uri="{9D8B030D-6E8A-4147-A177-3AD203B41FA5}">
                      <a16:colId xmlns:a16="http://schemas.microsoft.com/office/drawing/2014/main" val="1726566116"/>
                    </a:ext>
                  </a:extLst>
                </a:gridCol>
              </a:tblGrid>
              <a:tr h="370840">
                <a:tc gridSpan="4">
                  <a:txBody>
                    <a:bodyPr/>
                    <a:lstStyle/>
                    <a:p>
                      <a:r>
                        <a:rPr lang="de-DE" dirty="0"/>
                        <a:t>News</a:t>
                      </a:r>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328886294"/>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graphicFrame>
        <p:nvGraphicFramePr>
          <p:cNvPr id="5" name="Tabelle 4">
            <a:extLst>
              <a:ext uri="{FF2B5EF4-FFF2-40B4-BE49-F238E27FC236}">
                <a16:creationId xmlns:a16="http://schemas.microsoft.com/office/drawing/2014/main" id="{DD22D36D-10F6-48F1-96D1-C50067EAAFCC}"/>
              </a:ext>
            </a:extLst>
          </p:cNvPr>
          <p:cNvGraphicFramePr>
            <a:graphicFrameLocks noGrp="1"/>
          </p:cNvGraphicFramePr>
          <p:nvPr/>
        </p:nvGraphicFramePr>
        <p:xfrm>
          <a:off x="1209683" y="3933056"/>
          <a:ext cx="3362316" cy="2016224"/>
        </p:xfrm>
        <a:graphic>
          <a:graphicData uri="http://schemas.openxmlformats.org/drawingml/2006/table">
            <a:tbl>
              <a:tblPr firstRow="1" bandRow="1">
                <a:tableStyleId>{5C22544A-7EE6-4342-B048-85BDC9FD1C3A}</a:tableStyleId>
              </a:tblPr>
              <a:tblGrid>
                <a:gridCol w="840579">
                  <a:extLst>
                    <a:ext uri="{9D8B030D-6E8A-4147-A177-3AD203B41FA5}">
                      <a16:colId xmlns:a16="http://schemas.microsoft.com/office/drawing/2014/main" val="848375264"/>
                    </a:ext>
                  </a:extLst>
                </a:gridCol>
                <a:gridCol w="840579">
                  <a:extLst>
                    <a:ext uri="{9D8B030D-6E8A-4147-A177-3AD203B41FA5}">
                      <a16:colId xmlns:a16="http://schemas.microsoft.com/office/drawing/2014/main" val="3021936075"/>
                    </a:ext>
                  </a:extLst>
                </a:gridCol>
                <a:gridCol w="840579">
                  <a:extLst>
                    <a:ext uri="{9D8B030D-6E8A-4147-A177-3AD203B41FA5}">
                      <a16:colId xmlns:a16="http://schemas.microsoft.com/office/drawing/2014/main" val="3907552172"/>
                    </a:ext>
                  </a:extLst>
                </a:gridCol>
                <a:gridCol w="840579">
                  <a:extLst>
                    <a:ext uri="{9D8B030D-6E8A-4147-A177-3AD203B41FA5}">
                      <a16:colId xmlns:a16="http://schemas.microsoft.com/office/drawing/2014/main" val="1726566116"/>
                    </a:ext>
                  </a:extLst>
                </a:gridCol>
              </a:tblGrid>
              <a:tr h="504056">
                <a:tc gridSpan="4">
                  <a:txBody>
                    <a:bodyPr/>
                    <a:lstStyle/>
                    <a:p>
                      <a:r>
                        <a:rPr lang="de-DE" dirty="0"/>
                        <a:t>Payments</a:t>
                      </a:r>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504056">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328886294"/>
                  </a:ext>
                </a:extLst>
              </a:tr>
              <a:tr h="504056">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504056">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pic>
        <p:nvPicPr>
          <p:cNvPr id="9" name="Grafik 8" descr="Flugzeug">
            <a:extLst>
              <a:ext uri="{FF2B5EF4-FFF2-40B4-BE49-F238E27FC236}">
                <a16:creationId xmlns:a16="http://schemas.microsoft.com/office/drawing/2014/main" id="{F235AD10-8045-44D8-865A-6DBBF5F0DB4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07904" y="2636912"/>
            <a:ext cx="313184" cy="264086"/>
          </a:xfrm>
          <a:prstGeom prst="rect">
            <a:avLst/>
          </a:prstGeom>
        </p:spPr>
      </p:pic>
      <p:pic>
        <p:nvPicPr>
          <p:cNvPr id="10" name="Grafik 9" descr="Flugzeug">
            <a:extLst>
              <a:ext uri="{FF2B5EF4-FFF2-40B4-BE49-F238E27FC236}">
                <a16:creationId xmlns:a16="http://schemas.microsoft.com/office/drawing/2014/main" id="{68B7E592-79EE-47FB-BFBF-ADDD8E0E58D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7904" y="2936917"/>
            <a:ext cx="313184" cy="311978"/>
          </a:xfrm>
          <a:prstGeom prst="rect">
            <a:avLst/>
          </a:prstGeom>
        </p:spPr>
      </p:pic>
      <p:pic>
        <p:nvPicPr>
          <p:cNvPr id="11" name="Grafik 10" descr="Flugzeug">
            <a:extLst>
              <a:ext uri="{FF2B5EF4-FFF2-40B4-BE49-F238E27FC236}">
                <a16:creationId xmlns:a16="http://schemas.microsoft.com/office/drawing/2014/main" id="{D8BA2139-1134-4F77-80A2-0515B915286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07904" y="3378422"/>
            <a:ext cx="313184" cy="264086"/>
          </a:xfrm>
          <a:prstGeom prst="rect">
            <a:avLst/>
          </a:prstGeom>
        </p:spPr>
      </p:pic>
      <p:pic>
        <p:nvPicPr>
          <p:cNvPr id="13" name="Grafik 12" descr="Häkchen">
            <a:extLst>
              <a:ext uri="{FF2B5EF4-FFF2-40B4-BE49-F238E27FC236}">
                <a16:creationId xmlns:a16="http://schemas.microsoft.com/office/drawing/2014/main" id="{7EF07B52-953E-4732-8340-931DB5C6E87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15410" y="2636912"/>
            <a:ext cx="243692" cy="243692"/>
          </a:xfrm>
          <a:prstGeom prst="rect">
            <a:avLst/>
          </a:prstGeom>
        </p:spPr>
      </p:pic>
      <p:pic>
        <p:nvPicPr>
          <p:cNvPr id="14" name="Grafik 13" descr="Häkchen">
            <a:extLst>
              <a:ext uri="{FF2B5EF4-FFF2-40B4-BE49-F238E27FC236}">
                <a16:creationId xmlns:a16="http://schemas.microsoft.com/office/drawing/2014/main" id="{32C40979-DCC5-45B2-A1EB-3F841FB0180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01875" y="3003590"/>
            <a:ext cx="243692" cy="243692"/>
          </a:xfrm>
          <a:prstGeom prst="rect">
            <a:avLst/>
          </a:prstGeom>
        </p:spPr>
      </p:pic>
      <p:graphicFrame>
        <p:nvGraphicFramePr>
          <p:cNvPr id="15" name="Tabelle 14">
            <a:extLst>
              <a:ext uri="{FF2B5EF4-FFF2-40B4-BE49-F238E27FC236}">
                <a16:creationId xmlns:a16="http://schemas.microsoft.com/office/drawing/2014/main" id="{B560CD96-E4C8-436D-9128-B2A1313B7A4B}"/>
              </a:ext>
            </a:extLst>
          </p:cNvPr>
          <p:cNvGraphicFramePr>
            <a:graphicFrameLocks noGrp="1"/>
          </p:cNvGraphicFramePr>
          <p:nvPr>
            <p:extLst>
              <p:ext uri="{D42A27DB-BD31-4B8C-83A1-F6EECF244321}">
                <p14:modId xmlns:p14="http://schemas.microsoft.com/office/powerpoint/2010/main" val="2469889651"/>
              </p:ext>
            </p:extLst>
          </p:nvPr>
        </p:nvGraphicFramePr>
        <p:xfrm>
          <a:off x="4860032" y="3894936"/>
          <a:ext cx="3754760" cy="2016224"/>
        </p:xfrm>
        <a:graphic>
          <a:graphicData uri="http://schemas.openxmlformats.org/drawingml/2006/table">
            <a:tbl>
              <a:tblPr firstRow="1" bandRow="1">
                <a:tableStyleId>{5C22544A-7EE6-4342-B048-85BDC9FD1C3A}</a:tableStyleId>
              </a:tblPr>
              <a:tblGrid>
                <a:gridCol w="938690">
                  <a:extLst>
                    <a:ext uri="{9D8B030D-6E8A-4147-A177-3AD203B41FA5}">
                      <a16:colId xmlns:a16="http://schemas.microsoft.com/office/drawing/2014/main" val="848375264"/>
                    </a:ext>
                  </a:extLst>
                </a:gridCol>
                <a:gridCol w="938690">
                  <a:extLst>
                    <a:ext uri="{9D8B030D-6E8A-4147-A177-3AD203B41FA5}">
                      <a16:colId xmlns:a16="http://schemas.microsoft.com/office/drawing/2014/main" val="3021936075"/>
                    </a:ext>
                  </a:extLst>
                </a:gridCol>
                <a:gridCol w="938690">
                  <a:extLst>
                    <a:ext uri="{9D8B030D-6E8A-4147-A177-3AD203B41FA5}">
                      <a16:colId xmlns:a16="http://schemas.microsoft.com/office/drawing/2014/main" val="3907552172"/>
                    </a:ext>
                  </a:extLst>
                </a:gridCol>
                <a:gridCol w="938690">
                  <a:extLst>
                    <a:ext uri="{9D8B030D-6E8A-4147-A177-3AD203B41FA5}">
                      <a16:colId xmlns:a16="http://schemas.microsoft.com/office/drawing/2014/main" val="1726566116"/>
                    </a:ext>
                  </a:extLst>
                </a:gridCol>
              </a:tblGrid>
              <a:tr h="498860">
                <a:tc gridSpan="4">
                  <a:txBody>
                    <a:bodyPr/>
                    <a:lstStyle/>
                    <a:p>
                      <a:r>
                        <a:rPr lang="de-DE" dirty="0"/>
                        <a:t>Service Intervalle</a:t>
                      </a:r>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505788">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328886294"/>
                  </a:ext>
                </a:extLst>
              </a:tr>
              <a:tr h="505788">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505788">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pic>
        <p:nvPicPr>
          <p:cNvPr id="18" name="Grafik 17" descr="Umschlag öffnen">
            <a:extLst>
              <a:ext uri="{FF2B5EF4-FFF2-40B4-BE49-F238E27FC236}">
                <a16:creationId xmlns:a16="http://schemas.microsoft.com/office/drawing/2014/main" id="{F061FB56-0A81-46AA-BAE9-205A93234AA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83933" y="2562648"/>
            <a:ext cx="504491" cy="383896"/>
          </a:xfrm>
          <a:prstGeom prst="rect">
            <a:avLst/>
          </a:prstGeom>
        </p:spPr>
      </p:pic>
      <p:pic>
        <p:nvPicPr>
          <p:cNvPr id="20" name="Grafik 19" descr="Umschlag">
            <a:extLst>
              <a:ext uri="{FF2B5EF4-FFF2-40B4-BE49-F238E27FC236}">
                <a16:creationId xmlns:a16="http://schemas.microsoft.com/office/drawing/2014/main" id="{ABA0F591-560F-4DA4-938E-CD1E34B7910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97359" y="2867025"/>
            <a:ext cx="504056" cy="516822"/>
          </a:xfrm>
          <a:prstGeom prst="rect">
            <a:avLst/>
          </a:prstGeom>
        </p:spPr>
      </p:pic>
      <p:pic>
        <p:nvPicPr>
          <p:cNvPr id="21" name="Grafik 20" descr="Umschlag öffnen">
            <a:extLst>
              <a:ext uri="{FF2B5EF4-FFF2-40B4-BE49-F238E27FC236}">
                <a16:creationId xmlns:a16="http://schemas.microsoft.com/office/drawing/2014/main" id="{1F3FE485-7114-429C-9AFB-48CF939BD6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84368" y="3306233"/>
            <a:ext cx="504491" cy="383896"/>
          </a:xfrm>
          <a:prstGeom prst="rect">
            <a:avLst/>
          </a:prstGeom>
        </p:spPr>
      </p:pic>
      <p:sp>
        <p:nvSpPr>
          <p:cNvPr id="22" name="Flussdiagramm: Verbinder 21">
            <a:extLst>
              <a:ext uri="{FF2B5EF4-FFF2-40B4-BE49-F238E27FC236}">
                <a16:creationId xmlns:a16="http://schemas.microsoft.com/office/drawing/2014/main" id="{6ED86095-2167-470C-B1E4-DCA090E7224B}"/>
              </a:ext>
            </a:extLst>
          </p:cNvPr>
          <p:cNvSpPr/>
          <p:nvPr/>
        </p:nvSpPr>
        <p:spPr>
          <a:xfrm>
            <a:off x="3923618" y="4586996"/>
            <a:ext cx="216024" cy="21602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Verbinder 22">
            <a:extLst>
              <a:ext uri="{FF2B5EF4-FFF2-40B4-BE49-F238E27FC236}">
                <a16:creationId xmlns:a16="http://schemas.microsoft.com/office/drawing/2014/main" id="{0DDB5187-72BF-443C-B043-76D13E85DDDE}"/>
              </a:ext>
            </a:extLst>
          </p:cNvPr>
          <p:cNvSpPr/>
          <p:nvPr/>
        </p:nvSpPr>
        <p:spPr>
          <a:xfrm>
            <a:off x="3923928" y="5093568"/>
            <a:ext cx="216024" cy="216024"/>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Verbinder 23">
            <a:extLst>
              <a:ext uri="{FF2B5EF4-FFF2-40B4-BE49-F238E27FC236}">
                <a16:creationId xmlns:a16="http://schemas.microsoft.com/office/drawing/2014/main" id="{AC66C9D4-C92C-42BD-91B7-D63C91E56E8A}"/>
              </a:ext>
            </a:extLst>
          </p:cNvPr>
          <p:cNvSpPr/>
          <p:nvPr/>
        </p:nvSpPr>
        <p:spPr>
          <a:xfrm>
            <a:off x="3923618" y="5600140"/>
            <a:ext cx="216024" cy="216024"/>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Verbinder 24">
            <a:extLst>
              <a:ext uri="{FF2B5EF4-FFF2-40B4-BE49-F238E27FC236}">
                <a16:creationId xmlns:a16="http://schemas.microsoft.com/office/drawing/2014/main" id="{7455308A-A681-4FA3-9B56-DD7CF930DE9A}"/>
              </a:ext>
            </a:extLst>
          </p:cNvPr>
          <p:cNvSpPr/>
          <p:nvPr/>
        </p:nvSpPr>
        <p:spPr>
          <a:xfrm>
            <a:off x="8028166" y="4582479"/>
            <a:ext cx="216024" cy="21602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Verbinder 25">
            <a:extLst>
              <a:ext uri="{FF2B5EF4-FFF2-40B4-BE49-F238E27FC236}">
                <a16:creationId xmlns:a16="http://schemas.microsoft.com/office/drawing/2014/main" id="{5FE777A6-889F-4C6F-A82C-CCBB146ABB42}"/>
              </a:ext>
            </a:extLst>
          </p:cNvPr>
          <p:cNvSpPr/>
          <p:nvPr/>
        </p:nvSpPr>
        <p:spPr>
          <a:xfrm>
            <a:off x="8011006" y="5030795"/>
            <a:ext cx="216024" cy="216024"/>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Verbinder 26">
            <a:extLst>
              <a:ext uri="{FF2B5EF4-FFF2-40B4-BE49-F238E27FC236}">
                <a16:creationId xmlns:a16="http://schemas.microsoft.com/office/drawing/2014/main" id="{54A4761A-56A2-4F10-AFBD-17DFDB999AED}"/>
              </a:ext>
            </a:extLst>
          </p:cNvPr>
          <p:cNvSpPr/>
          <p:nvPr/>
        </p:nvSpPr>
        <p:spPr>
          <a:xfrm>
            <a:off x="8028384" y="5517232"/>
            <a:ext cx="216024" cy="216024"/>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Rechteck 29">
            <a:extLst>
              <a:ext uri="{FF2B5EF4-FFF2-40B4-BE49-F238E27FC236}">
                <a16:creationId xmlns:a16="http://schemas.microsoft.com/office/drawing/2014/main" id="{9CE61FB5-C9DC-45F9-B509-52E047C9591E}"/>
              </a:ext>
            </a:extLst>
          </p:cNvPr>
          <p:cNvSpPr/>
          <p:nvPr/>
        </p:nvSpPr>
        <p:spPr>
          <a:xfrm>
            <a:off x="287523" y="1178749"/>
            <a:ext cx="8568952" cy="954107"/>
          </a:xfrm>
          <a:prstGeom prst="rect">
            <a:avLst/>
          </a:prstGeom>
        </p:spPr>
        <p:txBody>
          <a:bodyPr wrap="square">
            <a:spAutoFit/>
          </a:bodyPr>
          <a:lstStyle/>
          <a:p>
            <a:pPr lvl="1"/>
            <a:r>
              <a:rPr lang="de-DE" sz="1400" dirty="0"/>
              <a:t>Dient der Reservierung und Buchung von Flugzeugen. Erlaubt dem Kunden Dokumente zu hinterlegen. Soll das Dokumentenmanagement und die Aktualisierung der Unterlagen gewährleisten. Dient der Vereinfachung der Zahlungsvorgänge. Bietet dem Kunden die Möglichkeit aktuelle Informationen zum Unternehmen zu erhalten.</a:t>
            </a:r>
          </a:p>
        </p:txBody>
      </p:sp>
      <p:pic>
        <p:nvPicPr>
          <p:cNvPr id="32" name="Grafik 31" descr="Umschlag öffnen">
            <a:extLst>
              <a:ext uri="{FF2B5EF4-FFF2-40B4-BE49-F238E27FC236}">
                <a16:creationId xmlns:a16="http://schemas.microsoft.com/office/drawing/2014/main" id="{C434B905-1FCE-4342-BDE4-A4FC6EB6039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60350" y="2218674"/>
            <a:ext cx="378073" cy="287697"/>
          </a:xfrm>
          <a:prstGeom prst="rect">
            <a:avLst/>
          </a:prstGeom>
        </p:spPr>
      </p:pic>
      <p:pic>
        <p:nvPicPr>
          <p:cNvPr id="34" name="Grafik 33" descr="Werkzeug">
            <a:extLst>
              <a:ext uri="{FF2B5EF4-FFF2-40B4-BE49-F238E27FC236}">
                <a16:creationId xmlns:a16="http://schemas.microsoft.com/office/drawing/2014/main" id="{DDCA9DF6-28B4-44CC-BC4B-A56E691829FA}"/>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50609" y="3983525"/>
            <a:ext cx="287814" cy="287814"/>
          </a:xfrm>
          <a:prstGeom prst="rect">
            <a:avLst/>
          </a:prstGeom>
        </p:spPr>
      </p:pic>
      <p:pic>
        <p:nvPicPr>
          <p:cNvPr id="7" name="Grafik 6" descr="Handschlag">
            <a:extLst>
              <a:ext uri="{FF2B5EF4-FFF2-40B4-BE49-F238E27FC236}">
                <a16:creationId xmlns:a16="http://schemas.microsoft.com/office/drawing/2014/main" id="{1432C084-37D3-4100-B434-16DBEE79825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72295" y="2131972"/>
            <a:ext cx="511674" cy="511674"/>
          </a:xfrm>
          <a:prstGeom prst="rect">
            <a:avLst/>
          </a:prstGeom>
        </p:spPr>
      </p:pic>
      <p:pic>
        <p:nvPicPr>
          <p:cNvPr id="35" name="Grafik 34" descr="Münzen">
            <a:extLst>
              <a:ext uri="{FF2B5EF4-FFF2-40B4-BE49-F238E27FC236}">
                <a16:creationId xmlns:a16="http://schemas.microsoft.com/office/drawing/2014/main" id="{FB80F926-2DC9-4E6B-8563-246C8D37EA7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01267" y="3884128"/>
            <a:ext cx="601216" cy="601216"/>
          </a:xfrm>
          <a:prstGeom prst="rect">
            <a:avLst/>
          </a:prstGeom>
        </p:spPr>
      </p:pic>
      <p:sp>
        <p:nvSpPr>
          <p:cNvPr id="16" name="Datumsplatzhalter 15">
            <a:extLst>
              <a:ext uri="{FF2B5EF4-FFF2-40B4-BE49-F238E27FC236}">
                <a16:creationId xmlns:a16="http://schemas.microsoft.com/office/drawing/2014/main" id="{C7AE70B1-6F58-4DB1-AE45-107F402FCED1}"/>
              </a:ext>
            </a:extLst>
          </p:cNvPr>
          <p:cNvSpPr>
            <a:spLocks noGrp="1"/>
          </p:cNvSpPr>
          <p:nvPr>
            <p:ph type="dt" sz="half" idx="10"/>
          </p:nvPr>
        </p:nvSpPr>
        <p:spPr/>
        <p:txBody>
          <a:bodyPr/>
          <a:lstStyle/>
          <a:p>
            <a:fld id="{DC2291FB-D94E-42F7-BFCE-5F82B79F1FBD}" type="datetime1">
              <a:rPr lang="de-DE" smtClean="0"/>
              <a:t>24.03.2019</a:t>
            </a:fld>
            <a:endParaRPr lang="de-DE"/>
          </a:p>
        </p:txBody>
      </p:sp>
      <p:sp>
        <p:nvSpPr>
          <p:cNvPr id="17" name="Foliennummernplatzhalter 16">
            <a:extLst>
              <a:ext uri="{FF2B5EF4-FFF2-40B4-BE49-F238E27FC236}">
                <a16:creationId xmlns:a16="http://schemas.microsoft.com/office/drawing/2014/main" id="{B69B3466-0D31-4F62-8B82-D2275A65D150}"/>
              </a:ext>
            </a:extLst>
          </p:cNvPr>
          <p:cNvSpPr>
            <a:spLocks noGrp="1"/>
          </p:cNvSpPr>
          <p:nvPr>
            <p:ph type="sldNum" sz="quarter" idx="12"/>
          </p:nvPr>
        </p:nvSpPr>
        <p:spPr/>
        <p:txBody>
          <a:bodyPr/>
          <a:lstStyle/>
          <a:p>
            <a:fld id="{6C6AE60A-B69C-4790-82F7-3882EDF23186}" type="slidenum">
              <a:rPr lang="de-DE" smtClean="0"/>
              <a:t>13</a:t>
            </a:fld>
            <a:endParaRPr lang="de-DE"/>
          </a:p>
        </p:txBody>
      </p:sp>
      <p:sp>
        <p:nvSpPr>
          <p:cNvPr id="6" name="Fußzeilenplatzhalter 5">
            <a:extLst>
              <a:ext uri="{FF2B5EF4-FFF2-40B4-BE49-F238E27FC236}">
                <a16:creationId xmlns:a16="http://schemas.microsoft.com/office/drawing/2014/main" id="{B9F71252-66E2-4BD2-A9ED-886720A438F1}"/>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2701503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5244-9E3F-47ED-9D3A-8E189DD95D65}"/>
              </a:ext>
            </a:extLst>
          </p:cNvPr>
          <p:cNvSpPr>
            <a:spLocks noGrp="1"/>
          </p:cNvSpPr>
          <p:nvPr>
            <p:ph type="title"/>
          </p:nvPr>
        </p:nvSpPr>
        <p:spPr/>
        <p:txBody>
          <a:bodyPr/>
          <a:lstStyle/>
          <a:p>
            <a:r>
              <a:rPr lang="de-DE" u="sng" dirty="0"/>
              <a:t>Plane Data</a:t>
            </a:r>
          </a:p>
        </p:txBody>
      </p:sp>
      <p:graphicFrame>
        <p:nvGraphicFramePr>
          <p:cNvPr id="3" name="Tabelle 2">
            <a:extLst>
              <a:ext uri="{FF2B5EF4-FFF2-40B4-BE49-F238E27FC236}">
                <a16:creationId xmlns:a16="http://schemas.microsoft.com/office/drawing/2014/main" id="{D7AA657F-977A-4272-A7BB-D1512809BF1B}"/>
              </a:ext>
            </a:extLst>
          </p:cNvPr>
          <p:cNvGraphicFramePr>
            <a:graphicFrameLocks noGrp="1"/>
          </p:cNvGraphicFramePr>
          <p:nvPr>
            <p:extLst>
              <p:ext uri="{D42A27DB-BD31-4B8C-83A1-F6EECF244321}">
                <p14:modId xmlns:p14="http://schemas.microsoft.com/office/powerpoint/2010/main" val="1549621977"/>
              </p:ext>
            </p:extLst>
          </p:nvPr>
        </p:nvGraphicFramePr>
        <p:xfrm>
          <a:off x="1331640" y="2780928"/>
          <a:ext cx="6096000" cy="26619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411613320"/>
                    </a:ext>
                  </a:extLst>
                </a:gridCol>
                <a:gridCol w="3048000">
                  <a:extLst>
                    <a:ext uri="{9D8B030D-6E8A-4147-A177-3AD203B41FA5}">
                      <a16:colId xmlns:a16="http://schemas.microsoft.com/office/drawing/2014/main" val="2080164942"/>
                    </a:ext>
                  </a:extLst>
                </a:gridCol>
              </a:tblGrid>
              <a:tr h="139040">
                <a:tc>
                  <a:txBody>
                    <a:bodyPr/>
                    <a:lstStyle/>
                    <a:p>
                      <a:r>
                        <a:rPr lang="de-DE" dirty="0"/>
                        <a:t>Dateninhalte</a:t>
                      </a:r>
                    </a:p>
                  </a:txBody>
                  <a:tcPr/>
                </a:tc>
                <a:tc>
                  <a:txBody>
                    <a:bodyPr/>
                    <a:lstStyle/>
                    <a:p>
                      <a:endParaRPr lang="de-DE"/>
                    </a:p>
                  </a:txBody>
                  <a:tcPr/>
                </a:tc>
                <a:extLst>
                  <a:ext uri="{0D108BD9-81ED-4DB2-BD59-A6C34878D82A}">
                    <a16:rowId xmlns:a16="http://schemas.microsoft.com/office/drawing/2014/main" val="4091218286"/>
                  </a:ext>
                </a:extLst>
              </a:tr>
              <a:tr h="370840">
                <a:tc>
                  <a:txBody>
                    <a:bodyPr/>
                    <a:lstStyle/>
                    <a:p>
                      <a:r>
                        <a:rPr lang="de-DE" dirty="0"/>
                        <a:t>Flugzeugdaten</a:t>
                      </a:r>
                    </a:p>
                  </a:txBody>
                  <a:tcPr/>
                </a:tc>
                <a:tc>
                  <a:txBody>
                    <a:bodyPr/>
                    <a:lstStyle/>
                    <a:p>
                      <a:r>
                        <a:rPr lang="de-DE" dirty="0"/>
                        <a:t>-Herstellerangaben</a:t>
                      </a:r>
                    </a:p>
                    <a:p>
                      <a:r>
                        <a:rPr lang="de-DE" dirty="0"/>
                        <a:t>-Preise</a:t>
                      </a:r>
                    </a:p>
                    <a:p>
                      <a:r>
                        <a:rPr lang="de-DE" dirty="0"/>
                        <a:t>-Größen / Abmessungen</a:t>
                      </a:r>
                    </a:p>
                  </a:txBody>
                  <a:tcPr/>
                </a:tc>
                <a:extLst>
                  <a:ext uri="{0D108BD9-81ED-4DB2-BD59-A6C34878D82A}">
                    <a16:rowId xmlns:a16="http://schemas.microsoft.com/office/drawing/2014/main" val="400865220"/>
                  </a:ext>
                </a:extLst>
              </a:tr>
              <a:tr h="370840">
                <a:tc>
                  <a:txBody>
                    <a:bodyPr/>
                    <a:lstStyle/>
                    <a:p>
                      <a:r>
                        <a:rPr lang="de-DE" dirty="0"/>
                        <a:t>Wartungsdaten</a:t>
                      </a:r>
                    </a:p>
                  </a:txBody>
                  <a:tcPr/>
                </a:tc>
                <a:tc>
                  <a:txBody>
                    <a:bodyPr/>
                    <a:lstStyle/>
                    <a:p>
                      <a:r>
                        <a:rPr lang="de-DE" dirty="0"/>
                        <a:t>-Wartungsintervalle / -pläne</a:t>
                      </a:r>
                    </a:p>
                  </a:txBody>
                  <a:tcPr/>
                </a:tc>
                <a:extLst>
                  <a:ext uri="{0D108BD9-81ED-4DB2-BD59-A6C34878D82A}">
                    <a16:rowId xmlns:a16="http://schemas.microsoft.com/office/drawing/2014/main" val="186148103"/>
                  </a:ext>
                </a:extLst>
              </a:tr>
              <a:tr h="370840">
                <a:tc>
                  <a:txBody>
                    <a:bodyPr/>
                    <a:lstStyle/>
                    <a:p>
                      <a:r>
                        <a:rPr lang="de-DE" dirty="0"/>
                        <a:t>Standortdaten</a:t>
                      </a:r>
                    </a:p>
                  </a:txBody>
                  <a:tcPr/>
                </a:tc>
                <a:tc>
                  <a:txBody>
                    <a:bodyPr/>
                    <a:lstStyle/>
                    <a:p>
                      <a:r>
                        <a:rPr lang="de-DE" dirty="0"/>
                        <a:t>-Flughäfen</a:t>
                      </a:r>
                    </a:p>
                  </a:txBody>
                  <a:tcPr/>
                </a:tc>
                <a:extLst>
                  <a:ext uri="{0D108BD9-81ED-4DB2-BD59-A6C34878D82A}">
                    <a16:rowId xmlns:a16="http://schemas.microsoft.com/office/drawing/2014/main" val="1341246721"/>
                  </a:ext>
                </a:extLst>
              </a:tr>
              <a:tr h="370840">
                <a:tc>
                  <a:txBody>
                    <a:bodyPr/>
                    <a:lstStyle/>
                    <a:p>
                      <a:r>
                        <a:rPr lang="de-DE" dirty="0"/>
                        <a:t>Dokumente</a:t>
                      </a:r>
                    </a:p>
                  </a:txBody>
                  <a:tcPr/>
                </a:tc>
                <a:tc>
                  <a:txBody>
                    <a:bodyPr/>
                    <a:lstStyle/>
                    <a:p>
                      <a:r>
                        <a:rPr lang="de-DE" dirty="0"/>
                        <a:t>-Wartungsinformationen</a:t>
                      </a:r>
                    </a:p>
                    <a:p>
                      <a:endParaRPr lang="de-DE" dirty="0"/>
                    </a:p>
                  </a:txBody>
                  <a:tcPr/>
                </a:tc>
                <a:extLst>
                  <a:ext uri="{0D108BD9-81ED-4DB2-BD59-A6C34878D82A}">
                    <a16:rowId xmlns:a16="http://schemas.microsoft.com/office/drawing/2014/main" val="4197022401"/>
                  </a:ext>
                </a:extLst>
              </a:tr>
            </a:tbl>
          </a:graphicData>
        </a:graphic>
      </p:graphicFrame>
      <p:sp>
        <p:nvSpPr>
          <p:cNvPr id="4" name="Rechteck 3">
            <a:extLst>
              <a:ext uri="{FF2B5EF4-FFF2-40B4-BE49-F238E27FC236}">
                <a16:creationId xmlns:a16="http://schemas.microsoft.com/office/drawing/2014/main" id="{636C3C60-CD82-49C2-B132-DC0339300192}"/>
              </a:ext>
            </a:extLst>
          </p:cNvPr>
          <p:cNvSpPr/>
          <p:nvPr/>
        </p:nvSpPr>
        <p:spPr>
          <a:xfrm>
            <a:off x="397362" y="1268760"/>
            <a:ext cx="8568952" cy="1323439"/>
          </a:xfrm>
          <a:prstGeom prst="rect">
            <a:avLst/>
          </a:prstGeom>
        </p:spPr>
        <p:txBody>
          <a:bodyPr wrap="square">
            <a:spAutoFit/>
          </a:bodyPr>
          <a:lstStyle/>
          <a:p>
            <a:pPr lvl="1"/>
            <a:r>
              <a:rPr lang="de-DE" sz="1600" dirty="0"/>
              <a:t>Zu den Flugzeugdaten gehören Basisdaten und alle Dokumente.</a:t>
            </a:r>
          </a:p>
          <a:p>
            <a:pPr lvl="1"/>
            <a:r>
              <a:rPr lang="de-DE" sz="1600" dirty="0"/>
              <a:t>Berechnet werden müssen </a:t>
            </a:r>
          </a:p>
          <a:p>
            <a:pPr lvl="1"/>
            <a:r>
              <a:rPr lang="de-DE" sz="1600" dirty="0"/>
              <a:t>  -Wartungsintervalle </a:t>
            </a:r>
          </a:p>
          <a:p>
            <a:pPr lvl="1"/>
            <a:r>
              <a:rPr lang="de-DE" sz="1600" dirty="0"/>
              <a:t>  -Kosten</a:t>
            </a:r>
          </a:p>
          <a:p>
            <a:pPr lvl="1"/>
            <a:r>
              <a:rPr lang="de-DE" sz="1600" dirty="0"/>
              <a:t>  -Preise</a:t>
            </a:r>
          </a:p>
        </p:txBody>
      </p:sp>
      <p:sp>
        <p:nvSpPr>
          <p:cNvPr id="7" name="Datumsplatzhalter 6">
            <a:extLst>
              <a:ext uri="{FF2B5EF4-FFF2-40B4-BE49-F238E27FC236}">
                <a16:creationId xmlns:a16="http://schemas.microsoft.com/office/drawing/2014/main" id="{F5CD48D7-7980-4B69-A9B6-34829AC8BA6F}"/>
              </a:ext>
            </a:extLst>
          </p:cNvPr>
          <p:cNvSpPr>
            <a:spLocks noGrp="1"/>
          </p:cNvSpPr>
          <p:nvPr>
            <p:ph type="dt" sz="half" idx="10"/>
          </p:nvPr>
        </p:nvSpPr>
        <p:spPr/>
        <p:txBody>
          <a:bodyPr/>
          <a:lstStyle/>
          <a:p>
            <a:fld id="{22EEEB0D-F9D4-49FC-A219-4F11BE22AFBE}" type="datetime1">
              <a:rPr lang="de-DE" smtClean="0"/>
              <a:t>24.03.2019</a:t>
            </a:fld>
            <a:endParaRPr lang="de-DE"/>
          </a:p>
        </p:txBody>
      </p:sp>
      <p:sp>
        <p:nvSpPr>
          <p:cNvPr id="8" name="Foliennummernplatzhalter 7">
            <a:extLst>
              <a:ext uri="{FF2B5EF4-FFF2-40B4-BE49-F238E27FC236}">
                <a16:creationId xmlns:a16="http://schemas.microsoft.com/office/drawing/2014/main" id="{A69298CF-0616-483A-8E7B-6D32328DFF71}"/>
              </a:ext>
            </a:extLst>
          </p:cNvPr>
          <p:cNvSpPr>
            <a:spLocks noGrp="1"/>
          </p:cNvSpPr>
          <p:nvPr>
            <p:ph type="sldNum" sz="quarter" idx="12"/>
          </p:nvPr>
        </p:nvSpPr>
        <p:spPr/>
        <p:txBody>
          <a:bodyPr/>
          <a:lstStyle/>
          <a:p>
            <a:fld id="{6C6AE60A-B69C-4790-82F7-3882EDF23186}" type="slidenum">
              <a:rPr lang="de-DE" smtClean="0"/>
              <a:t>14</a:t>
            </a:fld>
            <a:endParaRPr lang="de-DE"/>
          </a:p>
        </p:txBody>
      </p:sp>
      <p:sp>
        <p:nvSpPr>
          <p:cNvPr id="5" name="Fußzeilenplatzhalter 4">
            <a:extLst>
              <a:ext uri="{FF2B5EF4-FFF2-40B4-BE49-F238E27FC236}">
                <a16:creationId xmlns:a16="http://schemas.microsoft.com/office/drawing/2014/main" id="{8D102D32-E531-42CE-9657-97C06F3E12B4}"/>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3283777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5244-9E3F-47ED-9D3A-8E189DD95D65}"/>
              </a:ext>
            </a:extLst>
          </p:cNvPr>
          <p:cNvSpPr>
            <a:spLocks noGrp="1"/>
          </p:cNvSpPr>
          <p:nvPr>
            <p:ph type="title"/>
          </p:nvPr>
        </p:nvSpPr>
        <p:spPr/>
        <p:txBody>
          <a:bodyPr/>
          <a:lstStyle/>
          <a:p>
            <a:r>
              <a:rPr lang="de-DE" u="sng" dirty="0"/>
              <a:t>Airports / Flugwerften</a:t>
            </a:r>
          </a:p>
        </p:txBody>
      </p:sp>
      <p:graphicFrame>
        <p:nvGraphicFramePr>
          <p:cNvPr id="3" name="Tabelle 2">
            <a:extLst>
              <a:ext uri="{FF2B5EF4-FFF2-40B4-BE49-F238E27FC236}">
                <a16:creationId xmlns:a16="http://schemas.microsoft.com/office/drawing/2014/main" id="{D7AA657F-977A-4272-A7BB-D1512809BF1B}"/>
              </a:ext>
            </a:extLst>
          </p:cNvPr>
          <p:cNvGraphicFramePr>
            <a:graphicFrameLocks noGrp="1"/>
          </p:cNvGraphicFramePr>
          <p:nvPr>
            <p:extLst>
              <p:ext uri="{D42A27DB-BD31-4B8C-83A1-F6EECF244321}">
                <p14:modId xmlns:p14="http://schemas.microsoft.com/office/powerpoint/2010/main" val="1679732409"/>
              </p:ext>
            </p:extLst>
          </p:nvPr>
        </p:nvGraphicFramePr>
        <p:xfrm>
          <a:off x="1331640" y="2504440"/>
          <a:ext cx="6096000" cy="33020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411613320"/>
                    </a:ext>
                  </a:extLst>
                </a:gridCol>
                <a:gridCol w="3048000">
                  <a:extLst>
                    <a:ext uri="{9D8B030D-6E8A-4147-A177-3AD203B41FA5}">
                      <a16:colId xmlns:a16="http://schemas.microsoft.com/office/drawing/2014/main" val="2080164942"/>
                    </a:ext>
                  </a:extLst>
                </a:gridCol>
              </a:tblGrid>
              <a:tr h="139040">
                <a:tc>
                  <a:txBody>
                    <a:bodyPr/>
                    <a:lstStyle/>
                    <a:p>
                      <a:r>
                        <a:rPr lang="de-DE" dirty="0"/>
                        <a:t>Dateninhalte</a:t>
                      </a:r>
                    </a:p>
                  </a:txBody>
                  <a:tcPr/>
                </a:tc>
                <a:tc>
                  <a:txBody>
                    <a:bodyPr/>
                    <a:lstStyle/>
                    <a:p>
                      <a:endParaRPr lang="de-DE"/>
                    </a:p>
                  </a:txBody>
                  <a:tcPr/>
                </a:tc>
                <a:extLst>
                  <a:ext uri="{0D108BD9-81ED-4DB2-BD59-A6C34878D82A}">
                    <a16:rowId xmlns:a16="http://schemas.microsoft.com/office/drawing/2014/main" val="4091218286"/>
                  </a:ext>
                </a:extLst>
              </a:tr>
              <a:tr h="370840">
                <a:tc>
                  <a:txBody>
                    <a:bodyPr/>
                    <a:lstStyle/>
                    <a:p>
                      <a:r>
                        <a:rPr lang="de-DE" dirty="0"/>
                        <a:t>Flugzeugdaten</a:t>
                      </a:r>
                    </a:p>
                  </a:txBody>
                  <a:tcPr/>
                </a:tc>
                <a:tc>
                  <a:txBody>
                    <a:bodyPr/>
                    <a:lstStyle/>
                    <a:p>
                      <a:r>
                        <a:rPr lang="de-DE" dirty="0"/>
                        <a:t>-Herstellerangaben</a:t>
                      </a:r>
                    </a:p>
                    <a:p>
                      <a:r>
                        <a:rPr lang="de-DE" dirty="0"/>
                        <a:t>-Preise</a:t>
                      </a:r>
                    </a:p>
                    <a:p>
                      <a:r>
                        <a:rPr lang="de-DE" dirty="0"/>
                        <a:t>-Größen / Abmessungen</a:t>
                      </a:r>
                    </a:p>
                  </a:txBody>
                  <a:tcPr/>
                </a:tc>
                <a:extLst>
                  <a:ext uri="{0D108BD9-81ED-4DB2-BD59-A6C34878D82A}">
                    <a16:rowId xmlns:a16="http://schemas.microsoft.com/office/drawing/2014/main" val="400865220"/>
                  </a:ext>
                </a:extLst>
              </a:tr>
              <a:tr h="185420">
                <a:tc>
                  <a:txBody>
                    <a:bodyPr/>
                    <a:lstStyle/>
                    <a:p>
                      <a:r>
                        <a:rPr lang="de-DE" dirty="0"/>
                        <a:t>Kosten</a:t>
                      </a:r>
                    </a:p>
                  </a:txBody>
                  <a:tcPr/>
                </a:tc>
                <a:tc>
                  <a:txBody>
                    <a:bodyPr/>
                    <a:lstStyle/>
                    <a:p>
                      <a:r>
                        <a:rPr lang="de-DE" dirty="0"/>
                        <a:t>-Start/Landegebühren</a:t>
                      </a:r>
                    </a:p>
                    <a:p>
                      <a:r>
                        <a:rPr lang="de-DE" dirty="0"/>
                        <a:t>-Tankkosten</a:t>
                      </a:r>
                    </a:p>
                  </a:txBody>
                  <a:tcPr/>
                </a:tc>
                <a:extLst>
                  <a:ext uri="{0D108BD9-81ED-4DB2-BD59-A6C34878D82A}">
                    <a16:rowId xmlns:a16="http://schemas.microsoft.com/office/drawing/2014/main" val="186148103"/>
                  </a:ext>
                </a:extLst>
              </a:tr>
              <a:tr h="185420">
                <a:tc>
                  <a:txBody>
                    <a:bodyPr/>
                    <a:lstStyle/>
                    <a:p>
                      <a:r>
                        <a:rPr lang="de-DE" dirty="0"/>
                        <a:t>Wartungsdaten</a:t>
                      </a:r>
                    </a:p>
                  </a:txBody>
                  <a:tcPr/>
                </a:tc>
                <a:tc>
                  <a:txBody>
                    <a:bodyPr/>
                    <a:lstStyle/>
                    <a:p>
                      <a:r>
                        <a:rPr lang="de-DE" dirty="0"/>
                        <a:t>-Intervalle</a:t>
                      </a:r>
                    </a:p>
                    <a:p>
                      <a:r>
                        <a:rPr lang="de-DE" dirty="0"/>
                        <a:t>-Kosten</a:t>
                      </a:r>
                    </a:p>
                  </a:txBody>
                  <a:tcPr/>
                </a:tc>
                <a:extLst>
                  <a:ext uri="{0D108BD9-81ED-4DB2-BD59-A6C34878D82A}">
                    <a16:rowId xmlns:a16="http://schemas.microsoft.com/office/drawing/2014/main" val="2726721023"/>
                  </a:ext>
                </a:extLst>
              </a:tr>
              <a:tr h="370840">
                <a:tc>
                  <a:txBody>
                    <a:bodyPr/>
                    <a:lstStyle/>
                    <a:p>
                      <a:r>
                        <a:rPr lang="de-DE" dirty="0"/>
                        <a:t>Standortdaten</a:t>
                      </a:r>
                    </a:p>
                  </a:txBody>
                  <a:tcPr/>
                </a:tc>
                <a:tc>
                  <a:txBody>
                    <a:bodyPr/>
                    <a:lstStyle/>
                    <a:p>
                      <a:r>
                        <a:rPr lang="de-DE" dirty="0"/>
                        <a:t>-Flughäfen</a:t>
                      </a:r>
                    </a:p>
                  </a:txBody>
                  <a:tcPr/>
                </a:tc>
                <a:extLst>
                  <a:ext uri="{0D108BD9-81ED-4DB2-BD59-A6C34878D82A}">
                    <a16:rowId xmlns:a16="http://schemas.microsoft.com/office/drawing/2014/main" val="1341246721"/>
                  </a:ext>
                </a:extLst>
              </a:tr>
              <a:tr h="370840">
                <a:tc>
                  <a:txBody>
                    <a:bodyPr/>
                    <a:lstStyle/>
                    <a:p>
                      <a:r>
                        <a:rPr lang="de-DE" dirty="0"/>
                        <a:t>Dokumente</a:t>
                      </a:r>
                    </a:p>
                  </a:txBody>
                  <a:tcPr/>
                </a:tc>
                <a:tc>
                  <a:txBody>
                    <a:bodyPr/>
                    <a:lstStyle/>
                    <a:p>
                      <a:endParaRPr lang="de-DE" dirty="0"/>
                    </a:p>
                  </a:txBody>
                  <a:tcPr/>
                </a:tc>
                <a:extLst>
                  <a:ext uri="{0D108BD9-81ED-4DB2-BD59-A6C34878D82A}">
                    <a16:rowId xmlns:a16="http://schemas.microsoft.com/office/drawing/2014/main" val="4197022401"/>
                  </a:ext>
                </a:extLst>
              </a:tr>
            </a:tbl>
          </a:graphicData>
        </a:graphic>
      </p:graphicFrame>
      <p:sp>
        <p:nvSpPr>
          <p:cNvPr id="4" name="Rechteck 3">
            <a:extLst>
              <a:ext uri="{FF2B5EF4-FFF2-40B4-BE49-F238E27FC236}">
                <a16:creationId xmlns:a16="http://schemas.microsoft.com/office/drawing/2014/main" id="{636C3C60-CD82-49C2-B132-DC0339300192}"/>
              </a:ext>
            </a:extLst>
          </p:cNvPr>
          <p:cNvSpPr/>
          <p:nvPr/>
        </p:nvSpPr>
        <p:spPr>
          <a:xfrm>
            <a:off x="323528" y="1441573"/>
            <a:ext cx="8568952" cy="1077218"/>
          </a:xfrm>
          <a:prstGeom prst="rect">
            <a:avLst/>
          </a:prstGeom>
        </p:spPr>
        <p:txBody>
          <a:bodyPr wrap="square">
            <a:spAutoFit/>
          </a:bodyPr>
          <a:lstStyle/>
          <a:p>
            <a:pPr lvl="1"/>
            <a:r>
              <a:rPr lang="de-DE" sz="1600" dirty="0"/>
              <a:t>Airports sind einerseits die Orte, an denen die Flugzeuge ihren Basisstandort haben. Andererseits sind sie Start-/Zielpunkte der Flüge. Hier können entsprechende Wartungsarbeiten an Flugzeugen in Flugwerften durchgeführt werden. </a:t>
            </a:r>
          </a:p>
          <a:p>
            <a:pPr lvl="1"/>
            <a:endParaRPr lang="de-DE" sz="1600" dirty="0"/>
          </a:p>
        </p:txBody>
      </p:sp>
      <p:sp>
        <p:nvSpPr>
          <p:cNvPr id="9" name="Datumsplatzhalter 8">
            <a:extLst>
              <a:ext uri="{FF2B5EF4-FFF2-40B4-BE49-F238E27FC236}">
                <a16:creationId xmlns:a16="http://schemas.microsoft.com/office/drawing/2014/main" id="{F752DD20-9538-43ED-903F-45D903C2A0EC}"/>
              </a:ext>
            </a:extLst>
          </p:cNvPr>
          <p:cNvSpPr>
            <a:spLocks noGrp="1"/>
          </p:cNvSpPr>
          <p:nvPr>
            <p:ph type="dt" sz="half" idx="10"/>
          </p:nvPr>
        </p:nvSpPr>
        <p:spPr/>
        <p:txBody>
          <a:bodyPr/>
          <a:lstStyle/>
          <a:p>
            <a:fld id="{48FA2E1D-1AAC-457F-BD87-674E9F4237F4}" type="datetime1">
              <a:rPr lang="de-DE" smtClean="0"/>
              <a:t>24.03.2019</a:t>
            </a:fld>
            <a:endParaRPr lang="de-DE"/>
          </a:p>
        </p:txBody>
      </p:sp>
      <p:sp>
        <p:nvSpPr>
          <p:cNvPr id="10" name="Foliennummernplatzhalter 9">
            <a:extLst>
              <a:ext uri="{FF2B5EF4-FFF2-40B4-BE49-F238E27FC236}">
                <a16:creationId xmlns:a16="http://schemas.microsoft.com/office/drawing/2014/main" id="{B7FC172F-FAAA-46FD-B845-39C376F79D09}"/>
              </a:ext>
            </a:extLst>
          </p:cNvPr>
          <p:cNvSpPr>
            <a:spLocks noGrp="1"/>
          </p:cNvSpPr>
          <p:nvPr>
            <p:ph type="sldNum" sz="quarter" idx="12"/>
          </p:nvPr>
        </p:nvSpPr>
        <p:spPr/>
        <p:txBody>
          <a:bodyPr/>
          <a:lstStyle/>
          <a:p>
            <a:fld id="{6C6AE60A-B69C-4790-82F7-3882EDF23186}" type="slidenum">
              <a:rPr lang="de-DE" smtClean="0"/>
              <a:t>15</a:t>
            </a:fld>
            <a:endParaRPr lang="de-DE"/>
          </a:p>
        </p:txBody>
      </p:sp>
      <p:sp>
        <p:nvSpPr>
          <p:cNvPr id="5" name="Fußzeilenplatzhalter 4">
            <a:extLst>
              <a:ext uri="{FF2B5EF4-FFF2-40B4-BE49-F238E27FC236}">
                <a16:creationId xmlns:a16="http://schemas.microsoft.com/office/drawing/2014/main" id="{9BAC5814-E63E-4440-A9F4-B9470F0684AE}"/>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2301117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5244-9E3F-47ED-9D3A-8E189DD95D65}"/>
              </a:ext>
            </a:extLst>
          </p:cNvPr>
          <p:cNvSpPr>
            <a:spLocks noGrp="1"/>
          </p:cNvSpPr>
          <p:nvPr>
            <p:ph type="title"/>
          </p:nvPr>
        </p:nvSpPr>
        <p:spPr/>
        <p:txBody>
          <a:bodyPr/>
          <a:lstStyle/>
          <a:p>
            <a:r>
              <a:rPr lang="de-DE" u="sng" dirty="0"/>
              <a:t>Flüge</a:t>
            </a:r>
          </a:p>
        </p:txBody>
      </p:sp>
      <p:graphicFrame>
        <p:nvGraphicFramePr>
          <p:cNvPr id="3" name="Tabelle 2">
            <a:extLst>
              <a:ext uri="{FF2B5EF4-FFF2-40B4-BE49-F238E27FC236}">
                <a16:creationId xmlns:a16="http://schemas.microsoft.com/office/drawing/2014/main" id="{D7AA657F-977A-4272-A7BB-D1512809BF1B}"/>
              </a:ext>
            </a:extLst>
          </p:cNvPr>
          <p:cNvGraphicFramePr>
            <a:graphicFrameLocks noGrp="1"/>
          </p:cNvGraphicFramePr>
          <p:nvPr>
            <p:extLst>
              <p:ext uri="{D42A27DB-BD31-4B8C-83A1-F6EECF244321}">
                <p14:modId xmlns:p14="http://schemas.microsoft.com/office/powerpoint/2010/main" val="1123546169"/>
              </p:ext>
            </p:extLst>
          </p:nvPr>
        </p:nvGraphicFramePr>
        <p:xfrm>
          <a:off x="1331640" y="2204864"/>
          <a:ext cx="6096000" cy="439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411613320"/>
                    </a:ext>
                  </a:extLst>
                </a:gridCol>
                <a:gridCol w="3048000">
                  <a:extLst>
                    <a:ext uri="{9D8B030D-6E8A-4147-A177-3AD203B41FA5}">
                      <a16:colId xmlns:a16="http://schemas.microsoft.com/office/drawing/2014/main" val="2080164942"/>
                    </a:ext>
                  </a:extLst>
                </a:gridCol>
              </a:tblGrid>
              <a:tr h="139040">
                <a:tc>
                  <a:txBody>
                    <a:bodyPr/>
                    <a:lstStyle/>
                    <a:p>
                      <a:r>
                        <a:rPr lang="de-DE" dirty="0"/>
                        <a:t>Dateninhalte</a:t>
                      </a:r>
                    </a:p>
                  </a:txBody>
                  <a:tcPr/>
                </a:tc>
                <a:tc>
                  <a:txBody>
                    <a:bodyPr/>
                    <a:lstStyle/>
                    <a:p>
                      <a:endParaRPr lang="de-DE"/>
                    </a:p>
                  </a:txBody>
                  <a:tcPr/>
                </a:tc>
                <a:extLst>
                  <a:ext uri="{0D108BD9-81ED-4DB2-BD59-A6C34878D82A}">
                    <a16:rowId xmlns:a16="http://schemas.microsoft.com/office/drawing/2014/main" val="4091218286"/>
                  </a:ext>
                </a:extLst>
              </a:tr>
              <a:tr h="457200">
                <a:tc>
                  <a:txBody>
                    <a:bodyPr/>
                    <a:lstStyle/>
                    <a:p>
                      <a:r>
                        <a:rPr lang="de-DE" dirty="0"/>
                        <a:t>Flugzeugdaten</a:t>
                      </a:r>
                    </a:p>
                  </a:txBody>
                  <a:tcPr/>
                </a:tc>
                <a:tc>
                  <a:txBody>
                    <a:bodyPr/>
                    <a:lstStyle/>
                    <a:p>
                      <a:r>
                        <a:rPr lang="de-DE" dirty="0"/>
                        <a:t>-Herstellerangaben</a:t>
                      </a:r>
                    </a:p>
                    <a:p>
                      <a:r>
                        <a:rPr lang="de-DE" dirty="0"/>
                        <a:t>-Preise</a:t>
                      </a:r>
                    </a:p>
                    <a:p>
                      <a:r>
                        <a:rPr lang="de-DE" dirty="0"/>
                        <a:t>-Größen / Abmessungen</a:t>
                      </a:r>
                    </a:p>
                  </a:txBody>
                  <a:tcPr/>
                </a:tc>
                <a:extLst>
                  <a:ext uri="{0D108BD9-81ED-4DB2-BD59-A6C34878D82A}">
                    <a16:rowId xmlns:a16="http://schemas.microsoft.com/office/drawing/2014/main" val="400865220"/>
                  </a:ext>
                </a:extLst>
              </a:tr>
              <a:tr h="457200">
                <a:tc>
                  <a:txBody>
                    <a:bodyPr/>
                    <a:lstStyle/>
                    <a:p>
                      <a:r>
                        <a:rPr lang="de-DE" dirty="0"/>
                        <a:t>Flugrouten</a:t>
                      </a:r>
                    </a:p>
                  </a:txBody>
                  <a:tcPr/>
                </a:tc>
                <a:tc>
                  <a:txBody>
                    <a:bodyPr/>
                    <a:lstStyle/>
                    <a:p>
                      <a:r>
                        <a:rPr lang="de-DE" dirty="0"/>
                        <a:t>-Start-/Landungen</a:t>
                      </a:r>
                    </a:p>
                    <a:p>
                      <a:r>
                        <a:rPr lang="de-DE" dirty="0"/>
                        <a:t>-Zwischenlandungen</a:t>
                      </a:r>
                    </a:p>
                    <a:p>
                      <a:r>
                        <a:rPr lang="de-DE" dirty="0"/>
                        <a:t>-Zeiten</a:t>
                      </a:r>
                    </a:p>
                    <a:p>
                      <a:r>
                        <a:rPr lang="de-DE" dirty="0"/>
                        <a:t>-Pläne</a:t>
                      </a:r>
                    </a:p>
                    <a:p>
                      <a:r>
                        <a:rPr lang="de-DE" dirty="0"/>
                        <a:t>-Routenpläne</a:t>
                      </a:r>
                    </a:p>
                  </a:txBody>
                  <a:tcPr/>
                </a:tc>
                <a:extLst>
                  <a:ext uri="{0D108BD9-81ED-4DB2-BD59-A6C34878D82A}">
                    <a16:rowId xmlns:a16="http://schemas.microsoft.com/office/drawing/2014/main" val="308740454"/>
                  </a:ext>
                </a:extLst>
              </a:tr>
              <a:tr h="370840">
                <a:tc>
                  <a:txBody>
                    <a:bodyPr/>
                    <a:lstStyle/>
                    <a:p>
                      <a:r>
                        <a:rPr lang="de-DE" dirty="0"/>
                        <a:t>Wartungsdaten</a:t>
                      </a:r>
                    </a:p>
                  </a:txBody>
                  <a:tcPr/>
                </a:tc>
                <a:tc>
                  <a:txBody>
                    <a:bodyPr/>
                    <a:lstStyle/>
                    <a:p>
                      <a:r>
                        <a:rPr lang="de-DE" dirty="0"/>
                        <a:t>-Zeiten / Intervalle</a:t>
                      </a:r>
                    </a:p>
                    <a:p>
                      <a:r>
                        <a:rPr lang="de-DE" dirty="0"/>
                        <a:t>-Kosten</a:t>
                      </a:r>
                    </a:p>
                  </a:txBody>
                  <a:tcPr/>
                </a:tc>
                <a:extLst>
                  <a:ext uri="{0D108BD9-81ED-4DB2-BD59-A6C34878D82A}">
                    <a16:rowId xmlns:a16="http://schemas.microsoft.com/office/drawing/2014/main" val="186148103"/>
                  </a:ext>
                </a:extLst>
              </a:tr>
              <a:tr h="370840">
                <a:tc>
                  <a:txBody>
                    <a:bodyPr/>
                    <a:lstStyle/>
                    <a:p>
                      <a:r>
                        <a:rPr lang="de-DE" dirty="0"/>
                        <a:t>Standortdaten</a:t>
                      </a:r>
                    </a:p>
                  </a:txBody>
                  <a:tcPr/>
                </a:tc>
                <a:tc>
                  <a:txBody>
                    <a:bodyPr/>
                    <a:lstStyle/>
                    <a:p>
                      <a:r>
                        <a:rPr lang="de-DE" dirty="0"/>
                        <a:t>-Flughäfen</a:t>
                      </a:r>
                    </a:p>
                  </a:txBody>
                  <a:tcPr/>
                </a:tc>
                <a:extLst>
                  <a:ext uri="{0D108BD9-81ED-4DB2-BD59-A6C34878D82A}">
                    <a16:rowId xmlns:a16="http://schemas.microsoft.com/office/drawing/2014/main" val="1341246721"/>
                  </a:ext>
                </a:extLst>
              </a:tr>
              <a:tr h="370840">
                <a:tc>
                  <a:txBody>
                    <a:bodyPr/>
                    <a:lstStyle/>
                    <a:p>
                      <a:r>
                        <a:rPr lang="de-DE" dirty="0"/>
                        <a:t>Dokumente</a:t>
                      </a:r>
                    </a:p>
                  </a:txBody>
                  <a:tcPr/>
                </a:tc>
                <a:tc>
                  <a:txBody>
                    <a:bodyPr/>
                    <a:lstStyle/>
                    <a:p>
                      <a:r>
                        <a:rPr lang="de-DE" dirty="0"/>
                        <a:t>-Bordbücher</a:t>
                      </a:r>
                    </a:p>
                    <a:p>
                      <a:r>
                        <a:rPr lang="de-DE" dirty="0"/>
                        <a:t>-Logs</a:t>
                      </a:r>
                    </a:p>
                  </a:txBody>
                  <a:tcPr/>
                </a:tc>
                <a:extLst>
                  <a:ext uri="{0D108BD9-81ED-4DB2-BD59-A6C34878D82A}">
                    <a16:rowId xmlns:a16="http://schemas.microsoft.com/office/drawing/2014/main" val="4197022401"/>
                  </a:ext>
                </a:extLst>
              </a:tr>
            </a:tbl>
          </a:graphicData>
        </a:graphic>
      </p:graphicFrame>
      <p:sp>
        <p:nvSpPr>
          <p:cNvPr id="4" name="Rechteck 3">
            <a:extLst>
              <a:ext uri="{FF2B5EF4-FFF2-40B4-BE49-F238E27FC236}">
                <a16:creationId xmlns:a16="http://schemas.microsoft.com/office/drawing/2014/main" id="{636C3C60-CD82-49C2-B132-DC0339300192}"/>
              </a:ext>
            </a:extLst>
          </p:cNvPr>
          <p:cNvSpPr/>
          <p:nvPr/>
        </p:nvSpPr>
        <p:spPr>
          <a:xfrm>
            <a:off x="287524" y="1196752"/>
            <a:ext cx="8568952" cy="830997"/>
          </a:xfrm>
          <a:prstGeom prst="rect">
            <a:avLst/>
          </a:prstGeom>
        </p:spPr>
        <p:txBody>
          <a:bodyPr wrap="square">
            <a:spAutoFit/>
          </a:bodyPr>
          <a:lstStyle/>
          <a:p>
            <a:pPr lvl="1"/>
            <a:r>
              <a:rPr lang="de-DE" sz="1600" dirty="0"/>
              <a:t>Zu den Flugzeugdaten gehören Angaben zu</a:t>
            </a:r>
          </a:p>
          <a:p>
            <a:pPr lvl="1"/>
            <a:r>
              <a:rPr lang="de-DE" sz="1600" dirty="0"/>
              <a:t>Berechnet werden müssen </a:t>
            </a:r>
          </a:p>
          <a:p>
            <a:pPr lvl="1"/>
            <a:r>
              <a:rPr lang="de-DE" sz="1600" dirty="0"/>
              <a:t>  -Wartungsintervalle </a:t>
            </a:r>
          </a:p>
        </p:txBody>
      </p:sp>
      <p:sp>
        <p:nvSpPr>
          <p:cNvPr id="7" name="Datumsplatzhalter 6">
            <a:extLst>
              <a:ext uri="{FF2B5EF4-FFF2-40B4-BE49-F238E27FC236}">
                <a16:creationId xmlns:a16="http://schemas.microsoft.com/office/drawing/2014/main" id="{9A8991AD-931F-42BA-A72B-34F7CB2BBA4F}"/>
              </a:ext>
            </a:extLst>
          </p:cNvPr>
          <p:cNvSpPr>
            <a:spLocks noGrp="1"/>
          </p:cNvSpPr>
          <p:nvPr>
            <p:ph type="dt" sz="half" idx="10"/>
          </p:nvPr>
        </p:nvSpPr>
        <p:spPr/>
        <p:txBody>
          <a:bodyPr/>
          <a:lstStyle/>
          <a:p>
            <a:fld id="{1E0011A7-E648-4DAC-8722-1745C7A6F16F}" type="datetime1">
              <a:rPr lang="de-DE" smtClean="0"/>
              <a:t>24.03.2019</a:t>
            </a:fld>
            <a:endParaRPr lang="de-DE"/>
          </a:p>
        </p:txBody>
      </p:sp>
      <p:sp>
        <p:nvSpPr>
          <p:cNvPr id="8" name="Foliennummernplatzhalter 7">
            <a:extLst>
              <a:ext uri="{FF2B5EF4-FFF2-40B4-BE49-F238E27FC236}">
                <a16:creationId xmlns:a16="http://schemas.microsoft.com/office/drawing/2014/main" id="{122AB0D1-F088-45A2-B331-08C468674113}"/>
              </a:ext>
            </a:extLst>
          </p:cNvPr>
          <p:cNvSpPr>
            <a:spLocks noGrp="1"/>
          </p:cNvSpPr>
          <p:nvPr>
            <p:ph type="sldNum" sz="quarter" idx="12"/>
          </p:nvPr>
        </p:nvSpPr>
        <p:spPr/>
        <p:txBody>
          <a:bodyPr/>
          <a:lstStyle/>
          <a:p>
            <a:fld id="{6C6AE60A-B69C-4790-82F7-3882EDF23186}" type="slidenum">
              <a:rPr lang="de-DE" smtClean="0"/>
              <a:t>16</a:t>
            </a:fld>
            <a:endParaRPr lang="de-DE"/>
          </a:p>
        </p:txBody>
      </p:sp>
      <p:sp>
        <p:nvSpPr>
          <p:cNvPr id="5" name="Fußzeilenplatzhalter 4">
            <a:extLst>
              <a:ext uri="{FF2B5EF4-FFF2-40B4-BE49-F238E27FC236}">
                <a16:creationId xmlns:a16="http://schemas.microsoft.com/office/drawing/2014/main" id="{4EB1CD72-35F1-43EF-AC2D-CF6C29778FEC}"/>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1859972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5244-9E3F-47ED-9D3A-8E189DD95D65}"/>
              </a:ext>
            </a:extLst>
          </p:cNvPr>
          <p:cNvSpPr>
            <a:spLocks noGrp="1"/>
          </p:cNvSpPr>
          <p:nvPr>
            <p:ph type="title"/>
          </p:nvPr>
        </p:nvSpPr>
        <p:spPr/>
        <p:txBody>
          <a:bodyPr>
            <a:normAutofit fontScale="90000"/>
          </a:bodyPr>
          <a:lstStyle/>
          <a:p>
            <a:r>
              <a:rPr lang="de-DE" u="sng" dirty="0" err="1"/>
              <a:t>Calculation</a:t>
            </a:r>
            <a:r>
              <a:rPr lang="de-DE" u="sng" dirty="0"/>
              <a:t> </a:t>
            </a:r>
            <a:r>
              <a:rPr lang="de-DE" u="sng" dirty="0" err="1"/>
              <a:t>Logic</a:t>
            </a:r>
            <a:br>
              <a:rPr lang="de-DE" u="sng" dirty="0"/>
            </a:br>
            <a:r>
              <a:rPr lang="de-DE" u="sng" dirty="0"/>
              <a:t>(Maintenance Plan)</a:t>
            </a:r>
          </a:p>
        </p:txBody>
      </p:sp>
      <p:sp>
        <p:nvSpPr>
          <p:cNvPr id="3" name="Rechteck 2">
            <a:extLst>
              <a:ext uri="{FF2B5EF4-FFF2-40B4-BE49-F238E27FC236}">
                <a16:creationId xmlns:a16="http://schemas.microsoft.com/office/drawing/2014/main" id="{18BDE9C4-7CB6-4089-B754-B241D4D67133}"/>
              </a:ext>
            </a:extLst>
          </p:cNvPr>
          <p:cNvSpPr/>
          <p:nvPr/>
        </p:nvSpPr>
        <p:spPr>
          <a:xfrm>
            <a:off x="755576" y="1916832"/>
            <a:ext cx="7704856"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By </a:t>
            </a:r>
            <a:r>
              <a:rPr lang="de-DE" dirty="0" err="1"/>
              <a:t>flight</a:t>
            </a:r>
            <a:r>
              <a:rPr lang="de-DE" dirty="0"/>
              <a:t> </a:t>
            </a:r>
            <a:r>
              <a:rPr lang="de-DE" dirty="0" err="1"/>
              <a:t>hour</a:t>
            </a:r>
            <a:endParaRPr lang="de-DE" dirty="0"/>
          </a:p>
        </p:txBody>
      </p:sp>
      <p:sp>
        <p:nvSpPr>
          <p:cNvPr id="4" name="Rechteck 3">
            <a:extLst>
              <a:ext uri="{FF2B5EF4-FFF2-40B4-BE49-F238E27FC236}">
                <a16:creationId xmlns:a16="http://schemas.microsoft.com/office/drawing/2014/main" id="{D2D7748C-42F6-459D-BDB0-AB3473EB5B66}"/>
              </a:ext>
            </a:extLst>
          </p:cNvPr>
          <p:cNvSpPr/>
          <p:nvPr/>
        </p:nvSpPr>
        <p:spPr>
          <a:xfrm>
            <a:off x="755576" y="4137496"/>
            <a:ext cx="7704856"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Annual</a:t>
            </a:r>
          </a:p>
        </p:txBody>
      </p:sp>
      <p:sp>
        <p:nvSpPr>
          <p:cNvPr id="7" name="Datumsplatzhalter 6">
            <a:extLst>
              <a:ext uri="{FF2B5EF4-FFF2-40B4-BE49-F238E27FC236}">
                <a16:creationId xmlns:a16="http://schemas.microsoft.com/office/drawing/2014/main" id="{7700946C-EEA4-47F8-AEFB-9495660FC1F5}"/>
              </a:ext>
            </a:extLst>
          </p:cNvPr>
          <p:cNvSpPr>
            <a:spLocks noGrp="1"/>
          </p:cNvSpPr>
          <p:nvPr>
            <p:ph type="dt" sz="half" idx="10"/>
          </p:nvPr>
        </p:nvSpPr>
        <p:spPr/>
        <p:txBody>
          <a:bodyPr/>
          <a:lstStyle/>
          <a:p>
            <a:fld id="{5E3F490C-B4AE-4852-A9F2-BC877B626934}" type="datetime1">
              <a:rPr lang="de-DE" smtClean="0"/>
              <a:t>24.03.2019</a:t>
            </a:fld>
            <a:endParaRPr lang="de-DE"/>
          </a:p>
        </p:txBody>
      </p:sp>
      <p:sp>
        <p:nvSpPr>
          <p:cNvPr id="8" name="Foliennummernplatzhalter 7">
            <a:extLst>
              <a:ext uri="{FF2B5EF4-FFF2-40B4-BE49-F238E27FC236}">
                <a16:creationId xmlns:a16="http://schemas.microsoft.com/office/drawing/2014/main" id="{7FA00653-8C05-4B1B-BC93-C75034095A81}"/>
              </a:ext>
            </a:extLst>
          </p:cNvPr>
          <p:cNvSpPr>
            <a:spLocks noGrp="1"/>
          </p:cNvSpPr>
          <p:nvPr>
            <p:ph type="sldNum" sz="quarter" idx="12"/>
          </p:nvPr>
        </p:nvSpPr>
        <p:spPr/>
        <p:txBody>
          <a:bodyPr/>
          <a:lstStyle/>
          <a:p>
            <a:fld id="{6C6AE60A-B69C-4790-82F7-3882EDF23186}" type="slidenum">
              <a:rPr lang="de-DE" smtClean="0"/>
              <a:t>17</a:t>
            </a:fld>
            <a:endParaRPr lang="de-DE"/>
          </a:p>
        </p:txBody>
      </p:sp>
      <p:sp>
        <p:nvSpPr>
          <p:cNvPr id="5" name="Fußzeilenplatzhalter 4">
            <a:extLst>
              <a:ext uri="{FF2B5EF4-FFF2-40B4-BE49-F238E27FC236}">
                <a16:creationId xmlns:a16="http://schemas.microsoft.com/office/drawing/2014/main" id="{19AC38FE-312F-4C69-B5F2-8D1CD5369CF3}"/>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3595247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90FAFE-2BD0-412F-97FD-5D8292A1AC76}"/>
              </a:ext>
            </a:extLst>
          </p:cNvPr>
          <p:cNvSpPr>
            <a:spLocks noGrp="1"/>
          </p:cNvSpPr>
          <p:nvPr>
            <p:ph type="title"/>
          </p:nvPr>
        </p:nvSpPr>
        <p:spPr/>
        <p:txBody>
          <a:bodyPr/>
          <a:lstStyle/>
          <a:p>
            <a:r>
              <a:rPr lang="de-DE" u="sng" dirty="0"/>
              <a:t>Wartungspläne</a:t>
            </a:r>
          </a:p>
        </p:txBody>
      </p:sp>
      <p:graphicFrame>
        <p:nvGraphicFramePr>
          <p:cNvPr id="3" name="Tabelle 2">
            <a:extLst>
              <a:ext uri="{FF2B5EF4-FFF2-40B4-BE49-F238E27FC236}">
                <a16:creationId xmlns:a16="http://schemas.microsoft.com/office/drawing/2014/main" id="{D1DBD637-7418-40B0-98B8-C0B664D09A1E}"/>
              </a:ext>
            </a:extLst>
          </p:cNvPr>
          <p:cNvGraphicFramePr>
            <a:graphicFrameLocks noGrp="1"/>
          </p:cNvGraphicFramePr>
          <p:nvPr>
            <p:extLst>
              <p:ext uri="{D42A27DB-BD31-4B8C-83A1-F6EECF244321}">
                <p14:modId xmlns:p14="http://schemas.microsoft.com/office/powerpoint/2010/main" val="3690684049"/>
              </p:ext>
            </p:extLst>
          </p:nvPr>
        </p:nvGraphicFramePr>
        <p:xfrm>
          <a:off x="1244004" y="2204864"/>
          <a:ext cx="7216427" cy="3600400"/>
        </p:xfrm>
        <a:graphic>
          <a:graphicData uri="http://schemas.openxmlformats.org/drawingml/2006/table">
            <a:tbl>
              <a:tblPr firstRow="1" bandRow="1">
                <a:tableStyleId>{5C22544A-7EE6-4342-B048-85BDC9FD1C3A}</a:tableStyleId>
              </a:tblPr>
              <a:tblGrid>
                <a:gridCol w="2193161">
                  <a:extLst>
                    <a:ext uri="{9D8B030D-6E8A-4147-A177-3AD203B41FA5}">
                      <a16:colId xmlns:a16="http://schemas.microsoft.com/office/drawing/2014/main" val="848375264"/>
                    </a:ext>
                  </a:extLst>
                </a:gridCol>
                <a:gridCol w="1422867">
                  <a:extLst>
                    <a:ext uri="{9D8B030D-6E8A-4147-A177-3AD203B41FA5}">
                      <a16:colId xmlns:a16="http://schemas.microsoft.com/office/drawing/2014/main" val="3021936075"/>
                    </a:ext>
                  </a:extLst>
                </a:gridCol>
                <a:gridCol w="1407238">
                  <a:extLst>
                    <a:ext uri="{9D8B030D-6E8A-4147-A177-3AD203B41FA5}">
                      <a16:colId xmlns:a16="http://schemas.microsoft.com/office/drawing/2014/main" val="3907552172"/>
                    </a:ext>
                  </a:extLst>
                </a:gridCol>
                <a:gridCol w="2193161">
                  <a:extLst>
                    <a:ext uri="{9D8B030D-6E8A-4147-A177-3AD203B41FA5}">
                      <a16:colId xmlns:a16="http://schemas.microsoft.com/office/drawing/2014/main" val="1726566116"/>
                    </a:ext>
                  </a:extLst>
                </a:gridCol>
              </a:tblGrid>
              <a:tr h="576064">
                <a:tc gridSpan="4">
                  <a:txBody>
                    <a:bodyPr/>
                    <a:lstStyle/>
                    <a:p>
                      <a:r>
                        <a:rPr lang="de-DE" dirty="0"/>
                        <a:t>Wartungsliste</a:t>
                      </a:r>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1008112">
                <a:tc>
                  <a:txBody>
                    <a:bodyPr/>
                    <a:lstStyle/>
                    <a:p>
                      <a:r>
                        <a:rPr lang="de-DE" b="1" dirty="0"/>
                        <a:t>Plane</a:t>
                      </a:r>
                    </a:p>
                  </a:txBody>
                  <a:tcPr/>
                </a:tc>
                <a:tc>
                  <a:txBody>
                    <a:bodyPr/>
                    <a:lstStyle/>
                    <a:p>
                      <a:r>
                        <a:rPr lang="de-DE" dirty="0"/>
                        <a:t>Letzte Wartung</a:t>
                      </a:r>
                    </a:p>
                  </a:txBody>
                  <a:tcPr/>
                </a:tc>
                <a:tc>
                  <a:txBody>
                    <a:bodyPr/>
                    <a:lstStyle/>
                    <a:p>
                      <a:r>
                        <a:rPr lang="de-DE" dirty="0"/>
                        <a:t>Nächste Wartung</a:t>
                      </a:r>
                    </a:p>
                  </a:txBody>
                  <a:tcPr/>
                </a:tc>
                <a:tc>
                  <a:txBody>
                    <a:bodyPr/>
                    <a:lstStyle/>
                    <a:p>
                      <a:endParaRPr lang="de-DE" dirty="0"/>
                    </a:p>
                  </a:txBody>
                  <a:tcPr/>
                </a:tc>
                <a:extLst>
                  <a:ext uri="{0D108BD9-81ED-4DB2-BD59-A6C34878D82A}">
                    <a16:rowId xmlns:a16="http://schemas.microsoft.com/office/drawing/2014/main" val="1328886294"/>
                  </a:ext>
                </a:extLst>
              </a:tr>
              <a:tr h="1008112">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1008112">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sp>
        <p:nvSpPr>
          <p:cNvPr id="4" name="Flussdiagramm: Verbinder 3">
            <a:extLst>
              <a:ext uri="{FF2B5EF4-FFF2-40B4-BE49-F238E27FC236}">
                <a16:creationId xmlns:a16="http://schemas.microsoft.com/office/drawing/2014/main" id="{16D2AC25-677B-4F98-9986-C36E4CC8991D}"/>
              </a:ext>
            </a:extLst>
          </p:cNvPr>
          <p:cNvSpPr/>
          <p:nvPr/>
        </p:nvSpPr>
        <p:spPr>
          <a:xfrm>
            <a:off x="7164288" y="4077072"/>
            <a:ext cx="216024" cy="216024"/>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Verbinder 4">
            <a:extLst>
              <a:ext uri="{FF2B5EF4-FFF2-40B4-BE49-F238E27FC236}">
                <a16:creationId xmlns:a16="http://schemas.microsoft.com/office/drawing/2014/main" id="{59291636-715C-472E-AF16-97AE83D9220B}"/>
              </a:ext>
            </a:extLst>
          </p:cNvPr>
          <p:cNvSpPr/>
          <p:nvPr/>
        </p:nvSpPr>
        <p:spPr>
          <a:xfrm>
            <a:off x="7164288" y="5157192"/>
            <a:ext cx="216024" cy="216024"/>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Grafik 5" descr="Flugzeug">
            <a:extLst>
              <a:ext uri="{FF2B5EF4-FFF2-40B4-BE49-F238E27FC236}">
                <a16:creationId xmlns:a16="http://schemas.microsoft.com/office/drawing/2014/main" id="{79420FC8-AA66-4516-943E-9326C4B701C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7664" y="4064000"/>
            <a:ext cx="313184" cy="264086"/>
          </a:xfrm>
          <a:prstGeom prst="rect">
            <a:avLst/>
          </a:prstGeom>
        </p:spPr>
      </p:pic>
      <p:pic>
        <p:nvPicPr>
          <p:cNvPr id="7" name="Grafik 6" descr="Flugzeug">
            <a:extLst>
              <a:ext uri="{FF2B5EF4-FFF2-40B4-BE49-F238E27FC236}">
                <a16:creationId xmlns:a16="http://schemas.microsoft.com/office/drawing/2014/main" id="{6789B8BA-868C-4585-BF98-FA202D2D374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4312" y="5131748"/>
            <a:ext cx="313184" cy="264086"/>
          </a:xfrm>
          <a:prstGeom prst="rect">
            <a:avLst/>
          </a:prstGeom>
        </p:spPr>
      </p:pic>
      <p:pic>
        <p:nvPicPr>
          <p:cNvPr id="10" name="Grafik 9" descr="Umschlag">
            <a:extLst>
              <a:ext uri="{FF2B5EF4-FFF2-40B4-BE49-F238E27FC236}">
                <a16:creationId xmlns:a16="http://schemas.microsoft.com/office/drawing/2014/main" id="{2FB88DBF-8FEC-4726-AB97-C3AB27C847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44208" y="3957214"/>
            <a:ext cx="455740" cy="455740"/>
          </a:xfrm>
          <a:prstGeom prst="rect">
            <a:avLst/>
          </a:prstGeom>
        </p:spPr>
      </p:pic>
      <p:pic>
        <p:nvPicPr>
          <p:cNvPr id="11" name="Grafik 10" descr="Umschlag">
            <a:extLst>
              <a:ext uri="{FF2B5EF4-FFF2-40B4-BE49-F238E27FC236}">
                <a16:creationId xmlns:a16="http://schemas.microsoft.com/office/drawing/2014/main" id="{CC04C90D-7C39-4124-A056-1167D87C8F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44208" y="5035921"/>
            <a:ext cx="455740" cy="455740"/>
          </a:xfrm>
          <a:prstGeom prst="rect">
            <a:avLst/>
          </a:prstGeom>
        </p:spPr>
      </p:pic>
      <p:sp>
        <p:nvSpPr>
          <p:cNvPr id="12" name="Flussdiagramm: Prozess 11">
            <a:extLst>
              <a:ext uri="{FF2B5EF4-FFF2-40B4-BE49-F238E27FC236}">
                <a16:creationId xmlns:a16="http://schemas.microsoft.com/office/drawing/2014/main" id="{800440BD-FC2E-4F8E-9F5D-4088051551E9}"/>
              </a:ext>
            </a:extLst>
          </p:cNvPr>
          <p:cNvSpPr/>
          <p:nvPr/>
        </p:nvSpPr>
        <p:spPr>
          <a:xfrm>
            <a:off x="1035794" y="1433060"/>
            <a:ext cx="7632846" cy="553424"/>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tx1"/>
                </a:solidFill>
              </a:rPr>
              <a:t>Diese Seite gibt Aufschluss über aktuelle und errechnete Wartungspläne einzelner Flugzeuge und der gesamten Flugzeugflotte.</a:t>
            </a:r>
          </a:p>
          <a:p>
            <a:endParaRPr lang="de-DE" sz="1200" dirty="0"/>
          </a:p>
        </p:txBody>
      </p:sp>
      <p:pic>
        <p:nvPicPr>
          <p:cNvPr id="13" name="Grafik 12" descr="Werkzeug">
            <a:extLst>
              <a:ext uri="{FF2B5EF4-FFF2-40B4-BE49-F238E27FC236}">
                <a16:creationId xmlns:a16="http://schemas.microsoft.com/office/drawing/2014/main" id="{81A5BD39-B7E3-4BCA-AA61-9229C23BA6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40352" y="2276872"/>
            <a:ext cx="432048" cy="432048"/>
          </a:xfrm>
          <a:prstGeom prst="rect">
            <a:avLst/>
          </a:prstGeom>
        </p:spPr>
      </p:pic>
      <p:sp>
        <p:nvSpPr>
          <p:cNvPr id="14" name="Datumsplatzhalter 13">
            <a:extLst>
              <a:ext uri="{FF2B5EF4-FFF2-40B4-BE49-F238E27FC236}">
                <a16:creationId xmlns:a16="http://schemas.microsoft.com/office/drawing/2014/main" id="{CDCE9264-365A-4FE0-8B46-76592702C667}"/>
              </a:ext>
            </a:extLst>
          </p:cNvPr>
          <p:cNvSpPr>
            <a:spLocks noGrp="1"/>
          </p:cNvSpPr>
          <p:nvPr>
            <p:ph type="dt" sz="half" idx="10"/>
          </p:nvPr>
        </p:nvSpPr>
        <p:spPr/>
        <p:txBody>
          <a:bodyPr/>
          <a:lstStyle/>
          <a:p>
            <a:fld id="{E0E0B005-6603-4AD1-96BE-7ED6DD765CFB}" type="datetime1">
              <a:rPr lang="de-DE" smtClean="0"/>
              <a:t>24.03.2019</a:t>
            </a:fld>
            <a:endParaRPr lang="de-DE"/>
          </a:p>
        </p:txBody>
      </p:sp>
      <p:sp>
        <p:nvSpPr>
          <p:cNvPr id="15" name="Foliennummernplatzhalter 14">
            <a:extLst>
              <a:ext uri="{FF2B5EF4-FFF2-40B4-BE49-F238E27FC236}">
                <a16:creationId xmlns:a16="http://schemas.microsoft.com/office/drawing/2014/main" id="{EA5C8E0C-7D0D-4C9D-8084-A60E179D5068}"/>
              </a:ext>
            </a:extLst>
          </p:cNvPr>
          <p:cNvSpPr>
            <a:spLocks noGrp="1"/>
          </p:cNvSpPr>
          <p:nvPr>
            <p:ph type="sldNum" sz="quarter" idx="12"/>
          </p:nvPr>
        </p:nvSpPr>
        <p:spPr/>
        <p:txBody>
          <a:bodyPr/>
          <a:lstStyle/>
          <a:p>
            <a:fld id="{6C6AE60A-B69C-4790-82F7-3882EDF23186}" type="slidenum">
              <a:rPr lang="de-DE" smtClean="0"/>
              <a:t>18</a:t>
            </a:fld>
            <a:endParaRPr lang="de-DE"/>
          </a:p>
        </p:txBody>
      </p:sp>
      <p:sp>
        <p:nvSpPr>
          <p:cNvPr id="8" name="Fußzeilenplatzhalter 7">
            <a:extLst>
              <a:ext uri="{FF2B5EF4-FFF2-40B4-BE49-F238E27FC236}">
                <a16:creationId xmlns:a16="http://schemas.microsoft.com/office/drawing/2014/main" id="{EEB6137E-C51A-4666-B4BF-B6B0B2C74B74}"/>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2028277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A35D7-EA9A-41EB-9374-64A8E5D5F17B}"/>
              </a:ext>
            </a:extLst>
          </p:cNvPr>
          <p:cNvSpPr>
            <a:spLocks noGrp="1"/>
          </p:cNvSpPr>
          <p:nvPr>
            <p:ph type="title"/>
          </p:nvPr>
        </p:nvSpPr>
        <p:spPr/>
        <p:txBody>
          <a:bodyPr/>
          <a:lstStyle/>
          <a:p>
            <a:r>
              <a:rPr lang="de-DE" u="sng" dirty="0"/>
              <a:t>Reservierungen / Buchungen</a:t>
            </a:r>
          </a:p>
        </p:txBody>
      </p:sp>
      <p:graphicFrame>
        <p:nvGraphicFramePr>
          <p:cNvPr id="3" name="Tabelle 2">
            <a:extLst>
              <a:ext uri="{FF2B5EF4-FFF2-40B4-BE49-F238E27FC236}">
                <a16:creationId xmlns:a16="http://schemas.microsoft.com/office/drawing/2014/main" id="{A0BFD55E-4A09-4E13-A660-1AB20D75D6F7}"/>
              </a:ext>
            </a:extLst>
          </p:cNvPr>
          <p:cNvGraphicFramePr>
            <a:graphicFrameLocks noGrp="1"/>
          </p:cNvGraphicFramePr>
          <p:nvPr>
            <p:extLst>
              <p:ext uri="{D42A27DB-BD31-4B8C-83A1-F6EECF244321}">
                <p14:modId xmlns:p14="http://schemas.microsoft.com/office/powerpoint/2010/main" val="891044566"/>
              </p:ext>
            </p:extLst>
          </p:nvPr>
        </p:nvGraphicFramePr>
        <p:xfrm>
          <a:off x="1210733" y="2731219"/>
          <a:ext cx="7216428" cy="3600400"/>
        </p:xfrm>
        <a:graphic>
          <a:graphicData uri="http://schemas.openxmlformats.org/drawingml/2006/table">
            <a:tbl>
              <a:tblPr firstRow="1" bandRow="1">
                <a:tableStyleId>{5C22544A-7EE6-4342-B048-85BDC9FD1C3A}</a:tableStyleId>
              </a:tblPr>
              <a:tblGrid>
                <a:gridCol w="807716">
                  <a:extLst>
                    <a:ext uri="{9D8B030D-6E8A-4147-A177-3AD203B41FA5}">
                      <a16:colId xmlns:a16="http://schemas.microsoft.com/office/drawing/2014/main" val="848375264"/>
                    </a:ext>
                  </a:extLst>
                </a:gridCol>
                <a:gridCol w="1296144">
                  <a:extLst>
                    <a:ext uri="{9D8B030D-6E8A-4147-A177-3AD203B41FA5}">
                      <a16:colId xmlns:a16="http://schemas.microsoft.com/office/drawing/2014/main" val="3021936075"/>
                    </a:ext>
                  </a:extLst>
                </a:gridCol>
                <a:gridCol w="1512169">
                  <a:extLst>
                    <a:ext uri="{9D8B030D-6E8A-4147-A177-3AD203B41FA5}">
                      <a16:colId xmlns:a16="http://schemas.microsoft.com/office/drawing/2014/main" val="4250171787"/>
                    </a:ext>
                  </a:extLst>
                </a:gridCol>
                <a:gridCol w="1407238">
                  <a:extLst>
                    <a:ext uri="{9D8B030D-6E8A-4147-A177-3AD203B41FA5}">
                      <a16:colId xmlns:a16="http://schemas.microsoft.com/office/drawing/2014/main" val="3907552172"/>
                    </a:ext>
                  </a:extLst>
                </a:gridCol>
                <a:gridCol w="2193161">
                  <a:extLst>
                    <a:ext uri="{9D8B030D-6E8A-4147-A177-3AD203B41FA5}">
                      <a16:colId xmlns:a16="http://schemas.microsoft.com/office/drawing/2014/main" val="1726566116"/>
                    </a:ext>
                  </a:extLst>
                </a:gridCol>
              </a:tblGrid>
              <a:tr h="576064">
                <a:tc gridSpan="5">
                  <a:txBody>
                    <a:bodyPr/>
                    <a:lstStyle/>
                    <a:p>
                      <a:r>
                        <a:rPr lang="de-DE" dirty="0" err="1"/>
                        <a:t>Available</a:t>
                      </a:r>
                      <a:r>
                        <a:rPr lang="de-DE" dirty="0"/>
                        <a:t> / </a:t>
                      </a:r>
                      <a:r>
                        <a:rPr lang="de-DE" dirty="0" err="1"/>
                        <a:t>Reserved</a:t>
                      </a:r>
                      <a:r>
                        <a:rPr lang="de-DE" dirty="0"/>
                        <a:t> / </a:t>
                      </a:r>
                      <a:r>
                        <a:rPr lang="de-DE" dirty="0" err="1"/>
                        <a:t>Booked</a:t>
                      </a:r>
                      <a:r>
                        <a:rPr lang="de-DE" dirty="0"/>
                        <a:t> Planes</a:t>
                      </a:r>
                    </a:p>
                  </a:txBody>
                  <a:tcPr/>
                </a:tc>
                <a:tc hMerge="1">
                  <a:txBody>
                    <a:bodyPr/>
                    <a:lstStyle/>
                    <a:p>
                      <a:endParaRPr lang="de-DE"/>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1008112">
                <a:tc>
                  <a:txBody>
                    <a:bodyPr/>
                    <a:lstStyle/>
                    <a:p>
                      <a:r>
                        <a:rPr lang="de-DE" b="1" dirty="0"/>
                        <a:t>Plane</a:t>
                      </a:r>
                    </a:p>
                  </a:txBody>
                  <a:tcPr/>
                </a:tc>
                <a:tc>
                  <a:txBody>
                    <a:bodyPr/>
                    <a:lstStyle/>
                    <a:p>
                      <a:r>
                        <a:rPr lang="de-DE" dirty="0"/>
                        <a:t>Kunde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Reservation / Booking</a:t>
                      </a:r>
                    </a:p>
                    <a:p>
                      <a:endParaRPr lang="de-DE" dirty="0"/>
                    </a:p>
                  </a:txBody>
                  <a:tcPr/>
                </a:tc>
                <a:tc>
                  <a:txBody>
                    <a:bodyPr/>
                    <a:lstStyle/>
                    <a:p>
                      <a:r>
                        <a:rPr lang="de-DE" dirty="0"/>
                        <a:t>Payment</a:t>
                      </a:r>
                    </a:p>
                  </a:txBody>
                  <a:tcPr/>
                </a:tc>
                <a:tc>
                  <a:txBody>
                    <a:bodyPr/>
                    <a:lstStyle/>
                    <a:p>
                      <a:endParaRPr lang="de-DE" dirty="0"/>
                    </a:p>
                  </a:txBody>
                  <a:tcPr/>
                </a:tc>
                <a:extLst>
                  <a:ext uri="{0D108BD9-81ED-4DB2-BD59-A6C34878D82A}">
                    <a16:rowId xmlns:a16="http://schemas.microsoft.com/office/drawing/2014/main" val="1328886294"/>
                  </a:ext>
                </a:extLst>
              </a:tr>
              <a:tr h="1008112">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1008112">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pic>
        <p:nvPicPr>
          <p:cNvPr id="9" name="Grafik 8" descr="Flugzeug">
            <a:extLst>
              <a:ext uri="{FF2B5EF4-FFF2-40B4-BE49-F238E27FC236}">
                <a16:creationId xmlns:a16="http://schemas.microsoft.com/office/drawing/2014/main" id="{F235AD10-8045-44D8-865A-6DBBF5F0DB4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2360" y="3645024"/>
            <a:ext cx="313184" cy="264086"/>
          </a:xfrm>
          <a:prstGeom prst="rect">
            <a:avLst/>
          </a:prstGeom>
        </p:spPr>
      </p:pic>
      <p:pic>
        <p:nvPicPr>
          <p:cNvPr id="10" name="Grafik 9" descr="Flugzeug">
            <a:extLst>
              <a:ext uri="{FF2B5EF4-FFF2-40B4-BE49-F238E27FC236}">
                <a16:creationId xmlns:a16="http://schemas.microsoft.com/office/drawing/2014/main" id="{68B7E592-79EE-47FB-BFBF-ADDD8E0E58D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12360" y="4476696"/>
            <a:ext cx="313184" cy="311978"/>
          </a:xfrm>
          <a:prstGeom prst="rect">
            <a:avLst/>
          </a:prstGeom>
        </p:spPr>
      </p:pic>
      <p:pic>
        <p:nvPicPr>
          <p:cNvPr id="11" name="Grafik 10" descr="Flugzeug">
            <a:extLst>
              <a:ext uri="{FF2B5EF4-FFF2-40B4-BE49-F238E27FC236}">
                <a16:creationId xmlns:a16="http://schemas.microsoft.com/office/drawing/2014/main" id="{D8BA2139-1134-4F77-80A2-0515B915286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2360" y="5657455"/>
            <a:ext cx="313184" cy="264086"/>
          </a:xfrm>
          <a:prstGeom prst="rect">
            <a:avLst/>
          </a:prstGeom>
        </p:spPr>
      </p:pic>
      <p:pic>
        <p:nvPicPr>
          <p:cNvPr id="13" name="Grafik 12" descr="Häkchen">
            <a:extLst>
              <a:ext uri="{FF2B5EF4-FFF2-40B4-BE49-F238E27FC236}">
                <a16:creationId xmlns:a16="http://schemas.microsoft.com/office/drawing/2014/main" id="{7EF07B52-953E-4732-8340-931DB5C6E87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45183" y="3753387"/>
            <a:ext cx="243692" cy="243692"/>
          </a:xfrm>
          <a:prstGeom prst="rect">
            <a:avLst/>
          </a:prstGeom>
        </p:spPr>
      </p:pic>
      <p:pic>
        <p:nvPicPr>
          <p:cNvPr id="14" name="Grafik 13" descr="Häkchen">
            <a:extLst>
              <a:ext uri="{FF2B5EF4-FFF2-40B4-BE49-F238E27FC236}">
                <a16:creationId xmlns:a16="http://schemas.microsoft.com/office/drawing/2014/main" id="{32C40979-DCC5-45B2-A1EB-3F841FB0180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45183" y="4545874"/>
            <a:ext cx="243692" cy="243692"/>
          </a:xfrm>
          <a:prstGeom prst="rect">
            <a:avLst/>
          </a:prstGeom>
        </p:spPr>
      </p:pic>
      <p:pic>
        <p:nvPicPr>
          <p:cNvPr id="8" name="Grafik 7" descr="Drucker">
            <a:extLst>
              <a:ext uri="{FF2B5EF4-FFF2-40B4-BE49-F238E27FC236}">
                <a16:creationId xmlns:a16="http://schemas.microsoft.com/office/drawing/2014/main" id="{8F483112-7468-4BB1-AF3F-7DD73FB555B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02055" y="3621461"/>
            <a:ext cx="289493" cy="289493"/>
          </a:xfrm>
          <a:prstGeom prst="rect">
            <a:avLst/>
          </a:prstGeom>
        </p:spPr>
      </p:pic>
      <p:pic>
        <p:nvPicPr>
          <p:cNvPr id="16" name="Grafik 15" descr="Umschlag">
            <a:extLst>
              <a:ext uri="{FF2B5EF4-FFF2-40B4-BE49-F238E27FC236}">
                <a16:creationId xmlns:a16="http://schemas.microsoft.com/office/drawing/2014/main" id="{218E93B9-0168-46E1-B6A6-5559A03EF8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33936" y="3525517"/>
            <a:ext cx="455740" cy="455740"/>
          </a:xfrm>
          <a:prstGeom prst="rect">
            <a:avLst/>
          </a:prstGeom>
        </p:spPr>
      </p:pic>
      <p:pic>
        <p:nvPicPr>
          <p:cNvPr id="21" name="Grafik 20" descr="Drucker">
            <a:extLst>
              <a:ext uri="{FF2B5EF4-FFF2-40B4-BE49-F238E27FC236}">
                <a16:creationId xmlns:a16="http://schemas.microsoft.com/office/drawing/2014/main" id="{A7409F8C-44BF-47A7-AF9E-8077DBA608A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77124" y="4599878"/>
            <a:ext cx="289493" cy="289493"/>
          </a:xfrm>
          <a:prstGeom prst="rect">
            <a:avLst/>
          </a:prstGeom>
        </p:spPr>
      </p:pic>
      <p:pic>
        <p:nvPicPr>
          <p:cNvPr id="22" name="Grafik 21" descr="Umschlag">
            <a:extLst>
              <a:ext uri="{FF2B5EF4-FFF2-40B4-BE49-F238E27FC236}">
                <a16:creationId xmlns:a16="http://schemas.microsoft.com/office/drawing/2014/main" id="{E637B6D8-D6E0-4D63-AAC6-CD721C5E6B0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09005" y="4503934"/>
            <a:ext cx="455740" cy="455740"/>
          </a:xfrm>
          <a:prstGeom prst="rect">
            <a:avLst/>
          </a:prstGeom>
        </p:spPr>
      </p:pic>
      <p:pic>
        <p:nvPicPr>
          <p:cNvPr id="23" name="Grafik 22" descr="Drucker">
            <a:extLst>
              <a:ext uri="{FF2B5EF4-FFF2-40B4-BE49-F238E27FC236}">
                <a16:creationId xmlns:a16="http://schemas.microsoft.com/office/drawing/2014/main" id="{3813AE20-041E-4277-8719-C06E2B84345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77124" y="5576664"/>
            <a:ext cx="289493" cy="289493"/>
          </a:xfrm>
          <a:prstGeom prst="rect">
            <a:avLst/>
          </a:prstGeom>
        </p:spPr>
      </p:pic>
      <p:pic>
        <p:nvPicPr>
          <p:cNvPr id="24" name="Grafik 23" descr="Umschlag">
            <a:extLst>
              <a:ext uri="{FF2B5EF4-FFF2-40B4-BE49-F238E27FC236}">
                <a16:creationId xmlns:a16="http://schemas.microsoft.com/office/drawing/2014/main" id="{82D0B12C-A3D6-48C0-97B3-87D6697EE6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61618" y="5493540"/>
            <a:ext cx="455740" cy="455740"/>
          </a:xfrm>
          <a:prstGeom prst="rect">
            <a:avLst/>
          </a:prstGeom>
        </p:spPr>
      </p:pic>
      <p:sp>
        <p:nvSpPr>
          <p:cNvPr id="5" name="Flussdiagramm: Prozess 4">
            <a:extLst>
              <a:ext uri="{FF2B5EF4-FFF2-40B4-BE49-F238E27FC236}">
                <a16:creationId xmlns:a16="http://schemas.microsoft.com/office/drawing/2014/main" id="{75184C26-1BE5-445F-9A57-B4DBC9FEC69D}"/>
              </a:ext>
            </a:extLst>
          </p:cNvPr>
          <p:cNvSpPr/>
          <p:nvPr/>
        </p:nvSpPr>
        <p:spPr>
          <a:xfrm>
            <a:off x="1115616" y="1268760"/>
            <a:ext cx="7273259" cy="740144"/>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tx1"/>
                </a:solidFill>
              </a:rPr>
              <a:t>Übersicht über Angaben zum Flugzeug in Listenform. Dazu gehören die Reservierungen / Buchungen (Kunden) und Zahlungen). </a:t>
            </a:r>
          </a:p>
          <a:p>
            <a:r>
              <a:rPr lang="de-DE" sz="1200" dirty="0">
                <a:solidFill>
                  <a:schemeClr val="tx1"/>
                </a:solidFill>
              </a:rPr>
              <a:t>Es besteht hier die Möglichkeit die Buchungen bzw. Zahlungsinformationen zu bearbeiten, zu drucken und zu bestätigen.</a:t>
            </a:r>
            <a:endParaRPr lang="de-DE" sz="1200" dirty="0"/>
          </a:p>
        </p:txBody>
      </p:sp>
      <p:sp>
        <p:nvSpPr>
          <p:cNvPr id="6" name="Flussdiagramm: Prozess 5">
            <a:extLst>
              <a:ext uri="{FF2B5EF4-FFF2-40B4-BE49-F238E27FC236}">
                <a16:creationId xmlns:a16="http://schemas.microsoft.com/office/drawing/2014/main" id="{DE115888-99DE-4453-B7EF-4B45728A9803}"/>
              </a:ext>
            </a:extLst>
          </p:cNvPr>
          <p:cNvSpPr/>
          <p:nvPr/>
        </p:nvSpPr>
        <p:spPr>
          <a:xfrm>
            <a:off x="2267744" y="2132856"/>
            <a:ext cx="1080120" cy="2160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t>11.12.2019</a:t>
            </a:r>
          </a:p>
        </p:txBody>
      </p:sp>
      <p:pic>
        <p:nvPicPr>
          <p:cNvPr id="27" name="Grafik 26" descr="Drucker">
            <a:extLst>
              <a:ext uri="{FF2B5EF4-FFF2-40B4-BE49-F238E27FC236}">
                <a16:creationId xmlns:a16="http://schemas.microsoft.com/office/drawing/2014/main" id="{C15B886D-CC96-4B7F-887D-BCD072599AE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61806" y="2858093"/>
            <a:ext cx="289493" cy="289493"/>
          </a:xfrm>
          <a:prstGeom prst="rect">
            <a:avLst/>
          </a:prstGeom>
        </p:spPr>
      </p:pic>
      <p:pic>
        <p:nvPicPr>
          <p:cNvPr id="28" name="Grafik 27" descr="Umschlag">
            <a:extLst>
              <a:ext uri="{FF2B5EF4-FFF2-40B4-BE49-F238E27FC236}">
                <a16:creationId xmlns:a16="http://schemas.microsoft.com/office/drawing/2014/main" id="{31721477-EDA6-494D-B818-74BCBBA927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22151" y="2763127"/>
            <a:ext cx="455740" cy="455740"/>
          </a:xfrm>
          <a:prstGeom prst="rect">
            <a:avLst/>
          </a:prstGeom>
        </p:spPr>
      </p:pic>
      <p:sp>
        <p:nvSpPr>
          <p:cNvPr id="7" name="Rechteck 6">
            <a:extLst>
              <a:ext uri="{FF2B5EF4-FFF2-40B4-BE49-F238E27FC236}">
                <a16:creationId xmlns:a16="http://schemas.microsoft.com/office/drawing/2014/main" id="{82C5232A-79E8-409B-B011-972BD0AE99A0}"/>
              </a:ext>
            </a:extLst>
          </p:cNvPr>
          <p:cNvSpPr/>
          <p:nvPr/>
        </p:nvSpPr>
        <p:spPr>
          <a:xfrm>
            <a:off x="1403648" y="2132856"/>
            <a:ext cx="648072" cy="1625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dirty="0"/>
              <a:t>Von</a:t>
            </a:r>
          </a:p>
        </p:txBody>
      </p:sp>
      <p:sp>
        <p:nvSpPr>
          <p:cNvPr id="29" name="Rechteck 28">
            <a:extLst>
              <a:ext uri="{FF2B5EF4-FFF2-40B4-BE49-F238E27FC236}">
                <a16:creationId xmlns:a16="http://schemas.microsoft.com/office/drawing/2014/main" id="{5C2A6155-FC53-4928-A497-08CF0AB13F54}"/>
              </a:ext>
            </a:extLst>
          </p:cNvPr>
          <p:cNvSpPr/>
          <p:nvPr/>
        </p:nvSpPr>
        <p:spPr>
          <a:xfrm>
            <a:off x="3522248" y="2132856"/>
            <a:ext cx="648072" cy="1581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dirty="0"/>
              <a:t>Bis</a:t>
            </a:r>
          </a:p>
        </p:txBody>
      </p:sp>
      <p:sp>
        <p:nvSpPr>
          <p:cNvPr id="30" name="Rechteck 29">
            <a:extLst>
              <a:ext uri="{FF2B5EF4-FFF2-40B4-BE49-F238E27FC236}">
                <a16:creationId xmlns:a16="http://schemas.microsoft.com/office/drawing/2014/main" id="{24197C77-F7CB-41BD-AA10-84D655B1D6A4}"/>
              </a:ext>
            </a:extLst>
          </p:cNvPr>
          <p:cNvSpPr/>
          <p:nvPr/>
        </p:nvSpPr>
        <p:spPr>
          <a:xfrm>
            <a:off x="1403648" y="2474336"/>
            <a:ext cx="648072" cy="1625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dirty="0"/>
              <a:t>Wo</a:t>
            </a:r>
          </a:p>
        </p:txBody>
      </p:sp>
      <p:sp>
        <p:nvSpPr>
          <p:cNvPr id="31" name="Flussdiagramm: Prozess 30">
            <a:extLst>
              <a:ext uri="{FF2B5EF4-FFF2-40B4-BE49-F238E27FC236}">
                <a16:creationId xmlns:a16="http://schemas.microsoft.com/office/drawing/2014/main" id="{0E4AAAF3-B193-4D15-B6B4-12F41AF2F5E9}"/>
              </a:ext>
            </a:extLst>
          </p:cNvPr>
          <p:cNvSpPr/>
          <p:nvPr/>
        </p:nvSpPr>
        <p:spPr>
          <a:xfrm>
            <a:off x="4344704" y="2127470"/>
            <a:ext cx="1080120" cy="2160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t>13.12.2019</a:t>
            </a:r>
          </a:p>
        </p:txBody>
      </p:sp>
      <p:sp>
        <p:nvSpPr>
          <p:cNvPr id="32" name="Flussdiagramm: Prozess 31">
            <a:extLst>
              <a:ext uri="{FF2B5EF4-FFF2-40B4-BE49-F238E27FC236}">
                <a16:creationId xmlns:a16="http://schemas.microsoft.com/office/drawing/2014/main" id="{A84080F0-E9F8-4964-B9C8-24513BFC8C55}"/>
              </a:ext>
            </a:extLst>
          </p:cNvPr>
          <p:cNvSpPr/>
          <p:nvPr/>
        </p:nvSpPr>
        <p:spPr>
          <a:xfrm>
            <a:off x="2267744" y="2451670"/>
            <a:ext cx="1080120" cy="2160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t>Augsburg</a:t>
            </a:r>
          </a:p>
        </p:txBody>
      </p:sp>
      <p:sp>
        <p:nvSpPr>
          <p:cNvPr id="33" name="Flussdiagramm: Prozess 32">
            <a:extLst>
              <a:ext uri="{FF2B5EF4-FFF2-40B4-BE49-F238E27FC236}">
                <a16:creationId xmlns:a16="http://schemas.microsoft.com/office/drawing/2014/main" id="{758E8B15-5C1A-4F71-A861-8B0C512A7638}"/>
              </a:ext>
            </a:extLst>
          </p:cNvPr>
          <p:cNvSpPr/>
          <p:nvPr/>
        </p:nvSpPr>
        <p:spPr>
          <a:xfrm>
            <a:off x="4345969" y="2483433"/>
            <a:ext cx="1080120" cy="2160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t>Cessna</a:t>
            </a:r>
          </a:p>
        </p:txBody>
      </p:sp>
      <p:sp>
        <p:nvSpPr>
          <p:cNvPr id="35" name="Rechteck 34">
            <a:extLst>
              <a:ext uri="{FF2B5EF4-FFF2-40B4-BE49-F238E27FC236}">
                <a16:creationId xmlns:a16="http://schemas.microsoft.com/office/drawing/2014/main" id="{2BDE4A78-A584-4122-9F2C-1B27FD87153D}"/>
              </a:ext>
            </a:extLst>
          </p:cNvPr>
          <p:cNvSpPr/>
          <p:nvPr/>
        </p:nvSpPr>
        <p:spPr>
          <a:xfrm>
            <a:off x="3522248" y="2471474"/>
            <a:ext cx="648072" cy="1625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dirty="0"/>
              <a:t>Typ</a:t>
            </a:r>
          </a:p>
        </p:txBody>
      </p:sp>
      <p:sp>
        <p:nvSpPr>
          <p:cNvPr id="36" name="Rechteck 35">
            <a:extLst>
              <a:ext uri="{FF2B5EF4-FFF2-40B4-BE49-F238E27FC236}">
                <a16:creationId xmlns:a16="http://schemas.microsoft.com/office/drawing/2014/main" id="{24CFDAA1-9718-4AE8-AEFD-986E9726A94C}"/>
              </a:ext>
            </a:extLst>
          </p:cNvPr>
          <p:cNvSpPr/>
          <p:nvPr/>
        </p:nvSpPr>
        <p:spPr>
          <a:xfrm>
            <a:off x="5669841" y="2483431"/>
            <a:ext cx="1032213" cy="216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dirty="0"/>
              <a:t>Flugzeug</a:t>
            </a:r>
          </a:p>
        </p:txBody>
      </p:sp>
      <p:sp>
        <p:nvSpPr>
          <p:cNvPr id="37" name="Flussdiagramm: Prozess 36">
            <a:extLst>
              <a:ext uri="{FF2B5EF4-FFF2-40B4-BE49-F238E27FC236}">
                <a16:creationId xmlns:a16="http://schemas.microsoft.com/office/drawing/2014/main" id="{A2B76ACD-477B-4B76-A6AC-462D23ACD6BF}"/>
              </a:ext>
            </a:extLst>
          </p:cNvPr>
          <p:cNvSpPr/>
          <p:nvPr/>
        </p:nvSpPr>
        <p:spPr>
          <a:xfrm>
            <a:off x="6796815" y="2474342"/>
            <a:ext cx="1080120" cy="216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t>KA-Z2323</a:t>
            </a:r>
          </a:p>
        </p:txBody>
      </p:sp>
      <p:sp>
        <p:nvSpPr>
          <p:cNvPr id="20" name="Datumsplatzhalter 19">
            <a:extLst>
              <a:ext uri="{FF2B5EF4-FFF2-40B4-BE49-F238E27FC236}">
                <a16:creationId xmlns:a16="http://schemas.microsoft.com/office/drawing/2014/main" id="{94B67822-201A-4804-BC4C-B21FD8F44BAF}"/>
              </a:ext>
            </a:extLst>
          </p:cNvPr>
          <p:cNvSpPr>
            <a:spLocks noGrp="1"/>
          </p:cNvSpPr>
          <p:nvPr>
            <p:ph type="dt" sz="half" idx="10"/>
          </p:nvPr>
        </p:nvSpPr>
        <p:spPr/>
        <p:txBody>
          <a:bodyPr/>
          <a:lstStyle/>
          <a:p>
            <a:fld id="{20559C48-A43D-4842-B721-033E46AD94FA}" type="datetime1">
              <a:rPr lang="de-DE" smtClean="0"/>
              <a:t>24.03.2019</a:t>
            </a:fld>
            <a:endParaRPr lang="de-DE"/>
          </a:p>
        </p:txBody>
      </p:sp>
      <p:sp>
        <p:nvSpPr>
          <p:cNvPr id="38" name="Foliennummernplatzhalter 37">
            <a:extLst>
              <a:ext uri="{FF2B5EF4-FFF2-40B4-BE49-F238E27FC236}">
                <a16:creationId xmlns:a16="http://schemas.microsoft.com/office/drawing/2014/main" id="{909DAF59-2BEB-4B6E-8DCE-10CD8D3C0F44}"/>
              </a:ext>
            </a:extLst>
          </p:cNvPr>
          <p:cNvSpPr>
            <a:spLocks noGrp="1"/>
          </p:cNvSpPr>
          <p:nvPr>
            <p:ph type="sldNum" sz="quarter" idx="12"/>
          </p:nvPr>
        </p:nvSpPr>
        <p:spPr/>
        <p:txBody>
          <a:bodyPr/>
          <a:lstStyle/>
          <a:p>
            <a:fld id="{6C6AE60A-B69C-4790-82F7-3882EDF23186}" type="slidenum">
              <a:rPr lang="de-DE" smtClean="0"/>
              <a:t>19</a:t>
            </a:fld>
            <a:endParaRPr lang="de-DE"/>
          </a:p>
        </p:txBody>
      </p:sp>
      <p:sp>
        <p:nvSpPr>
          <p:cNvPr id="4" name="Fußzeilenplatzhalter 3">
            <a:extLst>
              <a:ext uri="{FF2B5EF4-FFF2-40B4-BE49-F238E27FC236}">
                <a16:creationId xmlns:a16="http://schemas.microsoft.com/office/drawing/2014/main" id="{7957EADB-9387-4368-B5F0-C883C2DFFFE5}"/>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3162325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3C30FB-ED21-4F8E-B59C-37905DC7A646}"/>
              </a:ext>
            </a:extLst>
          </p:cNvPr>
          <p:cNvSpPr>
            <a:spLocks noGrp="1"/>
          </p:cNvSpPr>
          <p:nvPr>
            <p:ph type="title"/>
          </p:nvPr>
        </p:nvSpPr>
        <p:spPr/>
        <p:txBody>
          <a:bodyPr/>
          <a:lstStyle/>
          <a:p>
            <a:r>
              <a:rPr lang="de-DE" u="sng" dirty="0"/>
              <a:t>Prototyp</a:t>
            </a:r>
          </a:p>
        </p:txBody>
      </p:sp>
      <p:sp>
        <p:nvSpPr>
          <p:cNvPr id="3" name="Datumsplatzhalter 2">
            <a:extLst>
              <a:ext uri="{FF2B5EF4-FFF2-40B4-BE49-F238E27FC236}">
                <a16:creationId xmlns:a16="http://schemas.microsoft.com/office/drawing/2014/main" id="{84D69D9E-EBA8-4704-BFB7-C638D6EBF13B}"/>
              </a:ext>
            </a:extLst>
          </p:cNvPr>
          <p:cNvSpPr>
            <a:spLocks noGrp="1"/>
          </p:cNvSpPr>
          <p:nvPr>
            <p:ph type="dt" sz="half" idx="10"/>
          </p:nvPr>
        </p:nvSpPr>
        <p:spPr/>
        <p:txBody>
          <a:bodyPr/>
          <a:lstStyle/>
          <a:p>
            <a:fld id="{28D711D6-E15C-4F04-893C-C98EFC0CCC54}" type="datetime1">
              <a:rPr lang="de-DE" smtClean="0"/>
              <a:t>24.03.2019</a:t>
            </a:fld>
            <a:endParaRPr lang="de-DE"/>
          </a:p>
        </p:txBody>
      </p:sp>
      <p:sp>
        <p:nvSpPr>
          <p:cNvPr id="4" name="Fußzeilenplatzhalter 3">
            <a:extLst>
              <a:ext uri="{FF2B5EF4-FFF2-40B4-BE49-F238E27FC236}">
                <a16:creationId xmlns:a16="http://schemas.microsoft.com/office/drawing/2014/main" id="{3EE01BD2-EC51-4F44-A1BD-1415643B47E4}"/>
              </a:ext>
            </a:extLst>
          </p:cNvPr>
          <p:cNvSpPr>
            <a:spLocks noGrp="1"/>
          </p:cNvSpPr>
          <p:nvPr>
            <p:ph type="ftr" sz="quarter" idx="11"/>
          </p:nvPr>
        </p:nvSpPr>
        <p:spPr/>
        <p:txBody>
          <a:bodyPr/>
          <a:lstStyle/>
          <a:p>
            <a:r>
              <a:rPr lang="de-DE"/>
              <a:t>Anne Richter</a:t>
            </a:r>
          </a:p>
        </p:txBody>
      </p:sp>
      <p:sp>
        <p:nvSpPr>
          <p:cNvPr id="5" name="Foliennummernplatzhalter 4">
            <a:extLst>
              <a:ext uri="{FF2B5EF4-FFF2-40B4-BE49-F238E27FC236}">
                <a16:creationId xmlns:a16="http://schemas.microsoft.com/office/drawing/2014/main" id="{FA30B8F6-7086-47EF-8C83-DE07BA4D7FEF}"/>
              </a:ext>
            </a:extLst>
          </p:cNvPr>
          <p:cNvSpPr>
            <a:spLocks noGrp="1"/>
          </p:cNvSpPr>
          <p:nvPr>
            <p:ph type="sldNum" sz="quarter" idx="12"/>
          </p:nvPr>
        </p:nvSpPr>
        <p:spPr/>
        <p:txBody>
          <a:bodyPr/>
          <a:lstStyle/>
          <a:p>
            <a:fld id="{6C6AE60A-B69C-4790-82F7-3882EDF23186}" type="slidenum">
              <a:rPr lang="de-DE" smtClean="0"/>
              <a:t>2</a:t>
            </a:fld>
            <a:endParaRPr lang="de-DE"/>
          </a:p>
        </p:txBody>
      </p:sp>
      <p:pic>
        <p:nvPicPr>
          <p:cNvPr id="7" name="Grafik 6">
            <a:extLst>
              <a:ext uri="{FF2B5EF4-FFF2-40B4-BE49-F238E27FC236}">
                <a16:creationId xmlns:a16="http://schemas.microsoft.com/office/drawing/2014/main" id="{2263293C-E8AF-4390-AD39-09796722CF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1321594"/>
            <a:ext cx="7776864" cy="4214812"/>
          </a:xfrm>
          <a:prstGeom prst="rect">
            <a:avLst/>
          </a:prstGeom>
        </p:spPr>
      </p:pic>
    </p:spTree>
    <p:extLst>
      <p:ext uri="{BB962C8B-B14F-4D97-AF65-F5344CB8AC3E}">
        <p14:creationId xmlns:p14="http://schemas.microsoft.com/office/powerpoint/2010/main" val="585769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90FAFE-2BD0-412F-97FD-5D8292A1AC76}"/>
              </a:ext>
            </a:extLst>
          </p:cNvPr>
          <p:cNvSpPr>
            <a:spLocks noGrp="1"/>
          </p:cNvSpPr>
          <p:nvPr>
            <p:ph type="title"/>
          </p:nvPr>
        </p:nvSpPr>
        <p:spPr/>
        <p:txBody>
          <a:bodyPr/>
          <a:lstStyle/>
          <a:p>
            <a:r>
              <a:rPr lang="de-DE" u="sng" dirty="0" err="1"/>
              <a:t>Invoice</a:t>
            </a:r>
            <a:endParaRPr lang="de-DE" u="sng" dirty="0"/>
          </a:p>
        </p:txBody>
      </p:sp>
      <p:pic>
        <p:nvPicPr>
          <p:cNvPr id="5" name="Grafik 4" descr="Vertrag">
            <a:extLst>
              <a:ext uri="{FF2B5EF4-FFF2-40B4-BE49-F238E27FC236}">
                <a16:creationId xmlns:a16="http://schemas.microsoft.com/office/drawing/2014/main" id="{5C344750-2FA6-48A9-8BAC-57592A559F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7763" y="2132856"/>
            <a:ext cx="4212469" cy="3533254"/>
          </a:xfrm>
          <a:prstGeom prst="rect">
            <a:avLst/>
          </a:prstGeom>
        </p:spPr>
      </p:pic>
      <p:sp>
        <p:nvSpPr>
          <p:cNvPr id="4" name="Flussdiagramm: Prozess 3">
            <a:extLst>
              <a:ext uri="{FF2B5EF4-FFF2-40B4-BE49-F238E27FC236}">
                <a16:creationId xmlns:a16="http://schemas.microsoft.com/office/drawing/2014/main" id="{7AFC594A-EEC8-418A-B669-FE7DEFB2BB2E}"/>
              </a:ext>
            </a:extLst>
          </p:cNvPr>
          <p:cNvSpPr/>
          <p:nvPr/>
        </p:nvSpPr>
        <p:spPr>
          <a:xfrm>
            <a:off x="1115616" y="1268760"/>
            <a:ext cx="7273259" cy="740144"/>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tx1"/>
                </a:solidFill>
              </a:rPr>
              <a:t>Dieses Kapitel beschäftigt sich mit der Rechnungserstellung für die Kunden. Dazu gehört die Verarbeitung von Informationen zu Reservierungen / Flugbuchungen, Flügen und Kundeninformationen. Es muss gleichzeitig berücksichtigt werden, dass eine Rabattierung auf die einzelnen Buchungen in verschiedenen Stufen erfolgen kann.</a:t>
            </a:r>
            <a:endParaRPr lang="de-DE" sz="1200" dirty="0"/>
          </a:p>
        </p:txBody>
      </p:sp>
      <p:sp>
        <p:nvSpPr>
          <p:cNvPr id="7" name="Datumsplatzhalter 6">
            <a:extLst>
              <a:ext uri="{FF2B5EF4-FFF2-40B4-BE49-F238E27FC236}">
                <a16:creationId xmlns:a16="http://schemas.microsoft.com/office/drawing/2014/main" id="{FD19967C-9C89-4794-8D2B-DA586CE05C4E}"/>
              </a:ext>
            </a:extLst>
          </p:cNvPr>
          <p:cNvSpPr>
            <a:spLocks noGrp="1"/>
          </p:cNvSpPr>
          <p:nvPr>
            <p:ph type="dt" sz="half" idx="10"/>
          </p:nvPr>
        </p:nvSpPr>
        <p:spPr/>
        <p:txBody>
          <a:bodyPr/>
          <a:lstStyle/>
          <a:p>
            <a:fld id="{A81FE34F-351E-4717-8FB6-46EBBFAA0BB9}" type="datetime1">
              <a:rPr lang="de-DE" smtClean="0"/>
              <a:t>24.03.2019</a:t>
            </a:fld>
            <a:endParaRPr lang="de-DE"/>
          </a:p>
        </p:txBody>
      </p:sp>
      <p:sp>
        <p:nvSpPr>
          <p:cNvPr id="8" name="Foliennummernplatzhalter 7">
            <a:extLst>
              <a:ext uri="{FF2B5EF4-FFF2-40B4-BE49-F238E27FC236}">
                <a16:creationId xmlns:a16="http://schemas.microsoft.com/office/drawing/2014/main" id="{43590582-2E2E-4277-A4AB-C4535D86E873}"/>
              </a:ext>
            </a:extLst>
          </p:cNvPr>
          <p:cNvSpPr>
            <a:spLocks noGrp="1"/>
          </p:cNvSpPr>
          <p:nvPr>
            <p:ph type="sldNum" sz="quarter" idx="12"/>
          </p:nvPr>
        </p:nvSpPr>
        <p:spPr/>
        <p:txBody>
          <a:bodyPr/>
          <a:lstStyle/>
          <a:p>
            <a:fld id="{6C6AE60A-B69C-4790-82F7-3882EDF23186}" type="slidenum">
              <a:rPr lang="de-DE" smtClean="0"/>
              <a:t>20</a:t>
            </a:fld>
            <a:endParaRPr lang="de-DE"/>
          </a:p>
        </p:txBody>
      </p:sp>
      <p:sp>
        <p:nvSpPr>
          <p:cNvPr id="3" name="Fußzeilenplatzhalter 2">
            <a:extLst>
              <a:ext uri="{FF2B5EF4-FFF2-40B4-BE49-F238E27FC236}">
                <a16:creationId xmlns:a16="http://schemas.microsoft.com/office/drawing/2014/main" id="{85194322-F229-498A-98F6-2FB689B0A57C}"/>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1839482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A35D7-EA9A-41EB-9374-64A8E5D5F17B}"/>
              </a:ext>
            </a:extLst>
          </p:cNvPr>
          <p:cNvSpPr>
            <a:spLocks noGrp="1"/>
          </p:cNvSpPr>
          <p:nvPr>
            <p:ph type="title"/>
          </p:nvPr>
        </p:nvSpPr>
        <p:spPr/>
        <p:txBody>
          <a:bodyPr/>
          <a:lstStyle/>
          <a:p>
            <a:r>
              <a:rPr lang="de-DE" u="sng" dirty="0"/>
              <a:t>Payments</a:t>
            </a:r>
          </a:p>
        </p:txBody>
      </p:sp>
      <p:graphicFrame>
        <p:nvGraphicFramePr>
          <p:cNvPr id="3" name="Tabelle 2">
            <a:extLst>
              <a:ext uri="{FF2B5EF4-FFF2-40B4-BE49-F238E27FC236}">
                <a16:creationId xmlns:a16="http://schemas.microsoft.com/office/drawing/2014/main" id="{A0BFD55E-4A09-4E13-A660-1AB20D75D6F7}"/>
              </a:ext>
            </a:extLst>
          </p:cNvPr>
          <p:cNvGraphicFramePr>
            <a:graphicFrameLocks noGrp="1"/>
          </p:cNvGraphicFramePr>
          <p:nvPr>
            <p:extLst>
              <p:ext uri="{D42A27DB-BD31-4B8C-83A1-F6EECF244321}">
                <p14:modId xmlns:p14="http://schemas.microsoft.com/office/powerpoint/2010/main" val="1233817211"/>
              </p:ext>
            </p:extLst>
          </p:nvPr>
        </p:nvGraphicFramePr>
        <p:xfrm>
          <a:off x="1244004" y="2125610"/>
          <a:ext cx="3327996" cy="1735436"/>
        </p:xfrm>
        <a:graphic>
          <a:graphicData uri="http://schemas.openxmlformats.org/drawingml/2006/table">
            <a:tbl>
              <a:tblPr firstRow="1" bandRow="1">
                <a:tableStyleId>{5C22544A-7EE6-4342-B048-85BDC9FD1C3A}</a:tableStyleId>
              </a:tblPr>
              <a:tblGrid>
                <a:gridCol w="1011419">
                  <a:extLst>
                    <a:ext uri="{9D8B030D-6E8A-4147-A177-3AD203B41FA5}">
                      <a16:colId xmlns:a16="http://schemas.microsoft.com/office/drawing/2014/main" val="848375264"/>
                    </a:ext>
                  </a:extLst>
                </a:gridCol>
                <a:gridCol w="293739">
                  <a:extLst>
                    <a:ext uri="{9D8B030D-6E8A-4147-A177-3AD203B41FA5}">
                      <a16:colId xmlns:a16="http://schemas.microsoft.com/office/drawing/2014/main" val="3021936075"/>
                    </a:ext>
                  </a:extLst>
                </a:gridCol>
                <a:gridCol w="1011419">
                  <a:extLst>
                    <a:ext uri="{9D8B030D-6E8A-4147-A177-3AD203B41FA5}">
                      <a16:colId xmlns:a16="http://schemas.microsoft.com/office/drawing/2014/main" val="3907552172"/>
                    </a:ext>
                  </a:extLst>
                </a:gridCol>
                <a:gridCol w="1011419">
                  <a:extLst>
                    <a:ext uri="{9D8B030D-6E8A-4147-A177-3AD203B41FA5}">
                      <a16:colId xmlns:a16="http://schemas.microsoft.com/office/drawing/2014/main" val="1726566116"/>
                    </a:ext>
                  </a:extLst>
                </a:gridCol>
              </a:tblGrid>
              <a:tr h="433859">
                <a:tc gridSpan="4">
                  <a:txBody>
                    <a:bodyPr/>
                    <a:lstStyle/>
                    <a:p>
                      <a:r>
                        <a:rPr lang="de-DE" dirty="0"/>
                        <a:t>Payments</a:t>
                      </a:r>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433859">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328886294"/>
                  </a:ext>
                </a:extLst>
              </a:tr>
              <a:tr h="433859">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433859">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graphicFrame>
        <p:nvGraphicFramePr>
          <p:cNvPr id="4" name="Tabelle 3">
            <a:extLst>
              <a:ext uri="{FF2B5EF4-FFF2-40B4-BE49-F238E27FC236}">
                <a16:creationId xmlns:a16="http://schemas.microsoft.com/office/drawing/2014/main" id="{9D07DC95-074D-4F24-9B5C-3CB7AC086F02}"/>
              </a:ext>
            </a:extLst>
          </p:cNvPr>
          <p:cNvGraphicFramePr>
            <a:graphicFrameLocks noGrp="1"/>
          </p:cNvGraphicFramePr>
          <p:nvPr>
            <p:extLst>
              <p:ext uri="{D42A27DB-BD31-4B8C-83A1-F6EECF244321}">
                <p14:modId xmlns:p14="http://schemas.microsoft.com/office/powerpoint/2010/main" val="2528546143"/>
              </p:ext>
            </p:extLst>
          </p:nvPr>
        </p:nvGraphicFramePr>
        <p:xfrm>
          <a:off x="4860032" y="2204864"/>
          <a:ext cx="3754760" cy="1483360"/>
        </p:xfrm>
        <a:graphic>
          <a:graphicData uri="http://schemas.openxmlformats.org/drawingml/2006/table">
            <a:tbl>
              <a:tblPr firstRow="1" bandRow="1">
                <a:tableStyleId>{5C22544A-7EE6-4342-B048-85BDC9FD1C3A}</a:tableStyleId>
              </a:tblPr>
              <a:tblGrid>
                <a:gridCol w="938690">
                  <a:extLst>
                    <a:ext uri="{9D8B030D-6E8A-4147-A177-3AD203B41FA5}">
                      <a16:colId xmlns:a16="http://schemas.microsoft.com/office/drawing/2014/main" val="848375264"/>
                    </a:ext>
                  </a:extLst>
                </a:gridCol>
                <a:gridCol w="938690">
                  <a:extLst>
                    <a:ext uri="{9D8B030D-6E8A-4147-A177-3AD203B41FA5}">
                      <a16:colId xmlns:a16="http://schemas.microsoft.com/office/drawing/2014/main" val="3021936075"/>
                    </a:ext>
                  </a:extLst>
                </a:gridCol>
                <a:gridCol w="938690">
                  <a:extLst>
                    <a:ext uri="{9D8B030D-6E8A-4147-A177-3AD203B41FA5}">
                      <a16:colId xmlns:a16="http://schemas.microsoft.com/office/drawing/2014/main" val="3907552172"/>
                    </a:ext>
                  </a:extLst>
                </a:gridCol>
                <a:gridCol w="938690">
                  <a:extLst>
                    <a:ext uri="{9D8B030D-6E8A-4147-A177-3AD203B41FA5}">
                      <a16:colId xmlns:a16="http://schemas.microsoft.com/office/drawing/2014/main" val="1726566116"/>
                    </a:ext>
                  </a:extLst>
                </a:gridCol>
              </a:tblGrid>
              <a:tr h="370840">
                <a:tc gridSpan="4">
                  <a:txBody>
                    <a:bodyPr/>
                    <a:lstStyle/>
                    <a:p>
                      <a:r>
                        <a:rPr lang="de-DE" dirty="0"/>
                        <a:t>Messages</a:t>
                      </a:r>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328886294"/>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graphicFrame>
        <p:nvGraphicFramePr>
          <p:cNvPr id="5" name="Tabelle 4">
            <a:extLst>
              <a:ext uri="{FF2B5EF4-FFF2-40B4-BE49-F238E27FC236}">
                <a16:creationId xmlns:a16="http://schemas.microsoft.com/office/drawing/2014/main" id="{DD22D36D-10F6-48F1-96D1-C50067EAAFCC}"/>
              </a:ext>
            </a:extLst>
          </p:cNvPr>
          <p:cNvGraphicFramePr>
            <a:graphicFrameLocks noGrp="1"/>
          </p:cNvGraphicFramePr>
          <p:nvPr>
            <p:extLst>
              <p:ext uri="{D42A27DB-BD31-4B8C-83A1-F6EECF244321}">
                <p14:modId xmlns:p14="http://schemas.microsoft.com/office/powerpoint/2010/main" val="3396530136"/>
              </p:ext>
            </p:extLst>
          </p:nvPr>
        </p:nvGraphicFramePr>
        <p:xfrm>
          <a:off x="1209683" y="3933056"/>
          <a:ext cx="3362316" cy="2016224"/>
        </p:xfrm>
        <a:graphic>
          <a:graphicData uri="http://schemas.openxmlformats.org/drawingml/2006/table">
            <a:tbl>
              <a:tblPr firstRow="1" bandRow="1">
                <a:tableStyleId>{5C22544A-7EE6-4342-B048-85BDC9FD1C3A}</a:tableStyleId>
              </a:tblPr>
              <a:tblGrid>
                <a:gridCol w="840579">
                  <a:extLst>
                    <a:ext uri="{9D8B030D-6E8A-4147-A177-3AD203B41FA5}">
                      <a16:colId xmlns:a16="http://schemas.microsoft.com/office/drawing/2014/main" val="848375264"/>
                    </a:ext>
                  </a:extLst>
                </a:gridCol>
                <a:gridCol w="840579">
                  <a:extLst>
                    <a:ext uri="{9D8B030D-6E8A-4147-A177-3AD203B41FA5}">
                      <a16:colId xmlns:a16="http://schemas.microsoft.com/office/drawing/2014/main" val="3021936075"/>
                    </a:ext>
                  </a:extLst>
                </a:gridCol>
                <a:gridCol w="840579">
                  <a:extLst>
                    <a:ext uri="{9D8B030D-6E8A-4147-A177-3AD203B41FA5}">
                      <a16:colId xmlns:a16="http://schemas.microsoft.com/office/drawing/2014/main" val="3907552172"/>
                    </a:ext>
                  </a:extLst>
                </a:gridCol>
                <a:gridCol w="840579">
                  <a:extLst>
                    <a:ext uri="{9D8B030D-6E8A-4147-A177-3AD203B41FA5}">
                      <a16:colId xmlns:a16="http://schemas.microsoft.com/office/drawing/2014/main" val="1726566116"/>
                    </a:ext>
                  </a:extLst>
                </a:gridCol>
              </a:tblGrid>
              <a:tr h="504056">
                <a:tc gridSpan="4">
                  <a:txBody>
                    <a:bodyPr/>
                    <a:lstStyle/>
                    <a:p>
                      <a:r>
                        <a:rPr lang="de-DE" dirty="0"/>
                        <a:t>CASH FLOW</a:t>
                      </a:r>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504056">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328886294"/>
                  </a:ext>
                </a:extLst>
              </a:tr>
              <a:tr h="504056">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504056">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sp>
        <p:nvSpPr>
          <p:cNvPr id="7" name="Flussdiagramm: Verbinder 6">
            <a:extLst>
              <a:ext uri="{FF2B5EF4-FFF2-40B4-BE49-F238E27FC236}">
                <a16:creationId xmlns:a16="http://schemas.microsoft.com/office/drawing/2014/main" id="{4BD5326A-52BC-4E5A-8428-F36EFD03FA00}"/>
              </a:ext>
            </a:extLst>
          </p:cNvPr>
          <p:cNvSpPr/>
          <p:nvPr/>
        </p:nvSpPr>
        <p:spPr>
          <a:xfrm>
            <a:off x="3923928" y="2708920"/>
            <a:ext cx="216024" cy="21602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Verbinder 15">
            <a:extLst>
              <a:ext uri="{FF2B5EF4-FFF2-40B4-BE49-F238E27FC236}">
                <a16:creationId xmlns:a16="http://schemas.microsoft.com/office/drawing/2014/main" id="{3C18D894-C7CE-4060-8AEA-EBE5394E2BA5}"/>
              </a:ext>
            </a:extLst>
          </p:cNvPr>
          <p:cNvSpPr/>
          <p:nvPr/>
        </p:nvSpPr>
        <p:spPr>
          <a:xfrm>
            <a:off x="3923928" y="3068960"/>
            <a:ext cx="216024" cy="216024"/>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Verbinder 16">
            <a:extLst>
              <a:ext uri="{FF2B5EF4-FFF2-40B4-BE49-F238E27FC236}">
                <a16:creationId xmlns:a16="http://schemas.microsoft.com/office/drawing/2014/main" id="{DCD95A7A-5C48-4EAD-B321-99F2CD6626CA}"/>
              </a:ext>
            </a:extLst>
          </p:cNvPr>
          <p:cNvSpPr/>
          <p:nvPr/>
        </p:nvSpPr>
        <p:spPr>
          <a:xfrm>
            <a:off x="3923928" y="3573016"/>
            <a:ext cx="216024" cy="216024"/>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8" name="Diagramm 17">
            <a:extLst>
              <a:ext uri="{FF2B5EF4-FFF2-40B4-BE49-F238E27FC236}">
                <a16:creationId xmlns:a16="http://schemas.microsoft.com/office/drawing/2014/main" id="{1CC23D6B-AB23-4B3E-A2F7-2F7853372794}"/>
              </a:ext>
            </a:extLst>
          </p:cNvPr>
          <p:cNvGraphicFramePr/>
          <p:nvPr>
            <p:extLst>
              <p:ext uri="{D42A27DB-BD31-4B8C-83A1-F6EECF244321}">
                <p14:modId xmlns:p14="http://schemas.microsoft.com/office/powerpoint/2010/main" val="4209075708"/>
              </p:ext>
            </p:extLst>
          </p:nvPr>
        </p:nvGraphicFramePr>
        <p:xfrm>
          <a:off x="4798298" y="4005064"/>
          <a:ext cx="3900263" cy="2016224"/>
        </p:xfrm>
        <a:graphic>
          <a:graphicData uri="http://schemas.openxmlformats.org/drawingml/2006/chart">
            <c:chart xmlns:c="http://schemas.openxmlformats.org/drawingml/2006/chart" xmlns:r="http://schemas.openxmlformats.org/officeDocument/2006/relationships" r:id="rId2"/>
          </a:graphicData>
        </a:graphic>
      </p:graphicFrame>
      <p:sp>
        <p:nvSpPr>
          <p:cNvPr id="10" name="Flussdiagramm: Prozess 9">
            <a:extLst>
              <a:ext uri="{FF2B5EF4-FFF2-40B4-BE49-F238E27FC236}">
                <a16:creationId xmlns:a16="http://schemas.microsoft.com/office/drawing/2014/main" id="{CAD0BC98-1BEF-40FD-AFEA-2ECB4853B9EA}"/>
              </a:ext>
            </a:extLst>
          </p:cNvPr>
          <p:cNvSpPr/>
          <p:nvPr/>
        </p:nvSpPr>
        <p:spPr>
          <a:xfrm>
            <a:off x="1115616" y="1268760"/>
            <a:ext cx="7273259" cy="740144"/>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tx1"/>
                </a:solidFill>
              </a:rPr>
              <a:t>Gibt eine Übersicht über alle Zahlungsvorgänge.</a:t>
            </a:r>
          </a:p>
          <a:p>
            <a:r>
              <a:rPr lang="de-DE" sz="1200" dirty="0">
                <a:solidFill>
                  <a:schemeClr val="tx1"/>
                </a:solidFill>
              </a:rPr>
              <a:t>Einerseits betrifft das die Zahlungsvorgänge in Bezug zu den Kunden. Andererseits betrifft es auch die Zahlungen an Lieferanten und Dienstleister.</a:t>
            </a:r>
            <a:endParaRPr lang="de-DE" sz="1200" dirty="0"/>
          </a:p>
        </p:txBody>
      </p:sp>
      <p:pic>
        <p:nvPicPr>
          <p:cNvPr id="12" name="Grafik 11" descr="Umschlag">
            <a:extLst>
              <a:ext uri="{FF2B5EF4-FFF2-40B4-BE49-F238E27FC236}">
                <a16:creationId xmlns:a16="http://schemas.microsoft.com/office/drawing/2014/main" id="{147CDB7F-F500-4C45-BCA3-5065DDAF58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8384" y="2183715"/>
            <a:ext cx="455740" cy="455740"/>
          </a:xfrm>
          <a:prstGeom prst="rect">
            <a:avLst/>
          </a:prstGeom>
        </p:spPr>
      </p:pic>
      <p:pic>
        <p:nvPicPr>
          <p:cNvPr id="8" name="Grafik 7" descr="Aufwärtstrend">
            <a:extLst>
              <a:ext uri="{FF2B5EF4-FFF2-40B4-BE49-F238E27FC236}">
                <a16:creationId xmlns:a16="http://schemas.microsoft.com/office/drawing/2014/main" id="{0809B586-FD54-4EEA-AA3E-01BD485354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49858" y="3895792"/>
            <a:ext cx="580188" cy="580188"/>
          </a:xfrm>
          <a:prstGeom prst="rect">
            <a:avLst/>
          </a:prstGeom>
        </p:spPr>
      </p:pic>
      <p:pic>
        <p:nvPicPr>
          <p:cNvPr id="15" name="Grafik 14" descr="Münzen">
            <a:extLst>
              <a:ext uri="{FF2B5EF4-FFF2-40B4-BE49-F238E27FC236}">
                <a16:creationId xmlns:a16="http://schemas.microsoft.com/office/drawing/2014/main" id="{1AEE1FF7-C334-445E-A90E-878F34B752D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85482" y="2094410"/>
            <a:ext cx="470494" cy="470494"/>
          </a:xfrm>
          <a:prstGeom prst="rect">
            <a:avLst/>
          </a:prstGeom>
        </p:spPr>
      </p:pic>
      <p:sp>
        <p:nvSpPr>
          <p:cNvPr id="14" name="Datumsplatzhalter 13">
            <a:extLst>
              <a:ext uri="{FF2B5EF4-FFF2-40B4-BE49-F238E27FC236}">
                <a16:creationId xmlns:a16="http://schemas.microsoft.com/office/drawing/2014/main" id="{7F09900C-759A-4813-A710-5CD952679158}"/>
              </a:ext>
            </a:extLst>
          </p:cNvPr>
          <p:cNvSpPr>
            <a:spLocks noGrp="1"/>
          </p:cNvSpPr>
          <p:nvPr>
            <p:ph type="dt" sz="half" idx="10"/>
          </p:nvPr>
        </p:nvSpPr>
        <p:spPr/>
        <p:txBody>
          <a:bodyPr/>
          <a:lstStyle/>
          <a:p>
            <a:fld id="{5D04929F-DDB7-47F9-B7D6-169867D1B49F}" type="datetime1">
              <a:rPr lang="de-DE" smtClean="0"/>
              <a:t>24.03.2019</a:t>
            </a:fld>
            <a:endParaRPr lang="de-DE"/>
          </a:p>
        </p:txBody>
      </p:sp>
      <p:sp>
        <p:nvSpPr>
          <p:cNvPr id="19" name="Foliennummernplatzhalter 18">
            <a:extLst>
              <a:ext uri="{FF2B5EF4-FFF2-40B4-BE49-F238E27FC236}">
                <a16:creationId xmlns:a16="http://schemas.microsoft.com/office/drawing/2014/main" id="{72C8F522-600B-406D-BCDB-BCCE52B53653}"/>
              </a:ext>
            </a:extLst>
          </p:cNvPr>
          <p:cNvSpPr>
            <a:spLocks noGrp="1"/>
          </p:cNvSpPr>
          <p:nvPr>
            <p:ph type="sldNum" sz="quarter" idx="12"/>
          </p:nvPr>
        </p:nvSpPr>
        <p:spPr/>
        <p:txBody>
          <a:bodyPr/>
          <a:lstStyle/>
          <a:p>
            <a:fld id="{6C6AE60A-B69C-4790-82F7-3882EDF23186}" type="slidenum">
              <a:rPr lang="de-DE" smtClean="0"/>
              <a:t>21</a:t>
            </a:fld>
            <a:endParaRPr lang="de-DE"/>
          </a:p>
        </p:txBody>
      </p:sp>
      <p:sp>
        <p:nvSpPr>
          <p:cNvPr id="6" name="Fußzeilenplatzhalter 5">
            <a:extLst>
              <a:ext uri="{FF2B5EF4-FFF2-40B4-BE49-F238E27FC236}">
                <a16:creationId xmlns:a16="http://schemas.microsoft.com/office/drawing/2014/main" id="{4D5A0F96-FDAD-4FD0-900A-1BDA82E4D827}"/>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1932183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90FAFE-2BD0-412F-97FD-5D8292A1AC76}"/>
              </a:ext>
            </a:extLst>
          </p:cNvPr>
          <p:cNvSpPr>
            <a:spLocks noGrp="1"/>
          </p:cNvSpPr>
          <p:nvPr>
            <p:ph type="title"/>
          </p:nvPr>
        </p:nvSpPr>
        <p:spPr/>
        <p:txBody>
          <a:bodyPr/>
          <a:lstStyle/>
          <a:p>
            <a:r>
              <a:rPr lang="de-DE" u="sng" dirty="0"/>
              <a:t>Payment Details</a:t>
            </a:r>
          </a:p>
        </p:txBody>
      </p:sp>
      <p:graphicFrame>
        <p:nvGraphicFramePr>
          <p:cNvPr id="3" name="Tabelle 2">
            <a:extLst>
              <a:ext uri="{FF2B5EF4-FFF2-40B4-BE49-F238E27FC236}">
                <a16:creationId xmlns:a16="http://schemas.microsoft.com/office/drawing/2014/main" id="{D1DBD637-7418-40B0-98B8-C0B664D09A1E}"/>
              </a:ext>
            </a:extLst>
          </p:cNvPr>
          <p:cNvGraphicFramePr>
            <a:graphicFrameLocks noGrp="1"/>
          </p:cNvGraphicFramePr>
          <p:nvPr>
            <p:extLst>
              <p:ext uri="{D42A27DB-BD31-4B8C-83A1-F6EECF244321}">
                <p14:modId xmlns:p14="http://schemas.microsoft.com/office/powerpoint/2010/main" val="3015433653"/>
              </p:ext>
            </p:extLst>
          </p:nvPr>
        </p:nvGraphicFramePr>
        <p:xfrm>
          <a:off x="1244004" y="2204864"/>
          <a:ext cx="7216427" cy="3600400"/>
        </p:xfrm>
        <a:graphic>
          <a:graphicData uri="http://schemas.openxmlformats.org/drawingml/2006/table">
            <a:tbl>
              <a:tblPr firstRow="1" bandRow="1">
                <a:tableStyleId>{5C22544A-7EE6-4342-B048-85BDC9FD1C3A}</a:tableStyleId>
              </a:tblPr>
              <a:tblGrid>
                <a:gridCol w="2193161">
                  <a:extLst>
                    <a:ext uri="{9D8B030D-6E8A-4147-A177-3AD203B41FA5}">
                      <a16:colId xmlns:a16="http://schemas.microsoft.com/office/drawing/2014/main" val="848375264"/>
                    </a:ext>
                  </a:extLst>
                </a:gridCol>
                <a:gridCol w="1422867">
                  <a:extLst>
                    <a:ext uri="{9D8B030D-6E8A-4147-A177-3AD203B41FA5}">
                      <a16:colId xmlns:a16="http://schemas.microsoft.com/office/drawing/2014/main" val="3021936075"/>
                    </a:ext>
                  </a:extLst>
                </a:gridCol>
                <a:gridCol w="1407238">
                  <a:extLst>
                    <a:ext uri="{9D8B030D-6E8A-4147-A177-3AD203B41FA5}">
                      <a16:colId xmlns:a16="http://schemas.microsoft.com/office/drawing/2014/main" val="3907552172"/>
                    </a:ext>
                  </a:extLst>
                </a:gridCol>
                <a:gridCol w="2193161">
                  <a:extLst>
                    <a:ext uri="{9D8B030D-6E8A-4147-A177-3AD203B41FA5}">
                      <a16:colId xmlns:a16="http://schemas.microsoft.com/office/drawing/2014/main" val="1726566116"/>
                    </a:ext>
                  </a:extLst>
                </a:gridCol>
              </a:tblGrid>
              <a:tr h="576064">
                <a:tc gridSpan="4">
                  <a:txBody>
                    <a:bodyPr/>
                    <a:lstStyle/>
                    <a:p>
                      <a:r>
                        <a:rPr lang="de-DE" dirty="0"/>
                        <a:t>Payments / Details</a:t>
                      </a:r>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1008112">
                <a:tc>
                  <a:txBody>
                    <a:bodyPr/>
                    <a:lstStyle/>
                    <a:p>
                      <a:r>
                        <a:rPr lang="de-DE" b="1" dirty="0"/>
                        <a:t>Plane</a:t>
                      </a:r>
                    </a:p>
                  </a:txBody>
                  <a:tcPr/>
                </a:tc>
                <a:tc>
                  <a:txBody>
                    <a:bodyPr/>
                    <a:lstStyle/>
                    <a:p>
                      <a:r>
                        <a:rPr lang="de-DE" dirty="0"/>
                        <a:t>Reservation / Booking</a:t>
                      </a:r>
                    </a:p>
                  </a:txBody>
                  <a:tcPr/>
                </a:tc>
                <a:tc>
                  <a:txBody>
                    <a:bodyPr/>
                    <a:lstStyle/>
                    <a:p>
                      <a:r>
                        <a:rPr lang="de-DE" dirty="0"/>
                        <a:t>Payment</a:t>
                      </a:r>
                    </a:p>
                  </a:txBody>
                  <a:tcPr/>
                </a:tc>
                <a:tc>
                  <a:txBody>
                    <a:bodyPr/>
                    <a:lstStyle/>
                    <a:p>
                      <a:endParaRPr lang="de-DE" dirty="0"/>
                    </a:p>
                  </a:txBody>
                  <a:tcPr/>
                </a:tc>
                <a:extLst>
                  <a:ext uri="{0D108BD9-81ED-4DB2-BD59-A6C34878D82A}">
                    <a16:rowId xmlns:a16="http://schemas.microsoft.com/office/drawing/2014/main" val="1328886294"/>
                  </a:ext>
                </a:extLst>
              </a:tr>
              <a:tr h="1008112">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1008112">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sp>
        <p:nvSpPr>
          <p:cNvPr id="4" name="Flussdiagramm: Prozess 3">
            <a:extLst>
              <a:ext uri="{FF2B5EF4-FFF2-40B4-BE49-F238E27FC236}">
                <a16:creationId xmlns:a16="http://schemas.microsoft.com/office/drawing/2014/main" id="{5F4C95B0-5610-407B-AB65-7543FD8E7D9D}"/>
              </a:ext>
            </a:extLst>
          </p:cNvPr>
          <p:cNvSpPr/>
          <p:nvPr/>
        </p:nvSpPr>
        <p:spPr>
          <a:xfrm>
            <a:off x="1115616" y="1268760"/>
            <a:ext cx="7273259" cy="740144"/>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tx1"/>
                </a:solidFill>
              </a:rPr>
              <a:t>Es folgen weitere Seiten mit Übersichten hinsichtlich des Accountings / Finance, deren Zuordnung zu den einzelnen Flugzeugen / Kunden und die steuerliche Behandlung von Zahlungsvorgängen.</a:t>
            </a:r>
            <a:endParaRPr lang="de-DE" sz="1200" dirty="0"/>
          </a:p>
        </p:txBody>
      </p:sp>
      <p:pic>
        <p:nvPicPr>
          <p:cNvPr id="5" name="Grafik 4" descr="Umschlag">
            <a:extLst>
              <a:ext uri="{FF2B5EF4-FFF2-40B4-BE49-F238E27FC236}">
                <a16:creationId xmlns:a16="http://schemas.microsoft.com/office/drawing/2014/main" id="{CEA810D7-E71D-48ED-8563-322ADC5FB5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44256" y="3933056"/>
            <a:ext cx="455740" cy="455740"/>
          </a:xfrm>
          <a:prstGeom prst="rect">
            <a:avLst/>
          </a:prstGeom>
        </p:spPr>
      </p:pic>
      <p:pic>
        <p:nvPicPr>
          <p:cNvPr id="6" name="Grafik 5" descr="Drucker">
            <a:extLst>
              <a:ext uri="{FF2B5EF4-FFF2-40B4-BE49-F238E27FC236}">
                <a16:creationId xmlns:a16="http://schemas.microsoft.com/office/drawing/2014/main" id="{29D5CE09-42DE-4E48-AB5F-F9A9F31D801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28383" y="4005064"/>
            <a:ext cx="289493" cy="289493"/>
          </a:xfrm>
          <a:prstGeom prst="rect">
            <a:avLst/>
          </a:prstGeom>
        </p:spPr>
      </p:pic>
      <p:pic>
        <p:nvPicPr>
          <p:cNvPr id="7" name="Grafik 6" descr="Umschlag">
            <a:extLst>
              <a:ext uri="{FF2B5EF4-FFF2-40B4-BE49-F238E27FC236}">
                <a16:creationId xmlns:a16="http://schemas.microsoft.com/office/drawing/2014/main" id="{7F59EB79-429C-4F24-9352-2423FC37A0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6199" y="5013176"/>
            <a:ext cx="455740" cy="455740"/>
          </a:xfrm>
          <a:prstGeom prst="rect">
            <a:avLst/>
          </a:prstGeom>
        </p:spPr>
      </p:pic>
      <p:pic>
        <p:nvPicPr>
          <p:cNvPr id="8" name="Grafik 7" descr="Drucker">
            <a:extLst>
              <a:ext uri="{FF2B5EF4-FFF2-40B4-BE49-F238E27FC236}">
                <a16:creationId xmlns:a16="http://schemas.microsoft.com/office/drawing/2014/main" id="{617EAD2E-1236-4071-B12F-C6A66392CD3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20326" y="5120000"/>
            <a:ext cx="289493" cy="289493"/>
          </a:xfrm>
          <a:prstGeom prst="rect">
            <a:avLst/>
          </a:prstGeom>
        </p:spPr>
      </p:pic>
      <p:pic>
        <p:nvPicPr>
          <p:cNvPr id="9" name="Grafik 8" descr="Münzen">
            <a:extLst>
              <a:ext uri="{FF2B5EF4-FFF2-40B4-BE49-F238E27FC236}">
                <a16:creationId xmlns:a16="http://schemas.microsoft.com/office/drawing/2014/main" id="{0ED375F5-9BB0-475D-8337-269EBA7927C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27775" y="2167136"/>
            <a:ext cx="601216" cy="601216"/>
          </a:xfrm>
          <a:prstGeom prst="rect">
            <a:avLst/>
          </a:prstGeom>
        </p:spPr>
      </p:pic>
      <p:sp>
        <p:nvSpPr>
          <p:cNvPr id="12" name="Datumsplatzhalter 11">
            <a:extLst>
              <a:ext uri="{FF2B5EF4-FFF2-40B4-BE49-F238E27FC236}">
                <a16:creationId xmlns:a16="http://schemas.microsoft.com/office/drawing/2014/main" id="{33DBD012-32BB-4EF6-8283-3FC7CC7BE920}"/>
              </a:ext>
            </a:extLst>
          </p:cNvPr>
          <p:cNvSpPr>
            <a:spLocks noGrp="1"/>
          </p:cNvSpPr>
          <p:nvPr>
            <p:ph type="dt" sz="half" idx="10"/>
          </p:nvPr>
        </p:nvSpPr>
        <p:spPr/>
        <p:txBody>
          <a:bodyPr/>
          <a:lstStyle/>
          <a:p>
            <a:fld id="{98FFE7FD-651A-406C-B1C4-12D7DDD4514E}" type="datetime1">
              <a:rPr lang="de-DE" smtClean="0"/>
              <a:t>24.03.2019</a:t>
            </a:fld>
            <a:endParaRPr lang="de-DE"/>
          </a:p>
        </p:txBody>
      </p:sp>
      <p:sp>
        <p:nvSpPr>
          <p:cNvPr id="13" name="Foliennummernplatzhalter 12">
            <a:extLst>
              <a:ext uri="{FF2B5EF4-FFF2-40B4-BE49-F238E27FC236}">
                <a16:creationId xmlns:a16="http://schemas.microsoft.com/office/drawing/2014/main" id="{972A21C0-E82B-4848-A018-B31F21770DC4}"/>
              </a:ext>
            </a:extLst>
          </p:cNvPr>
          <p:cNvSpPr>
            <a:spLocks noGrp="1"/>
          </p:cNvSpPr>
          <p:nvPr>
            <p:ph type="sldNum" sz="quarter" idx="12"/>
          </p:nvPr>
        </p:nvSpPr>
        <p:spPr/>
        <p:txBody>
          <a:bodyPr/>
          <a:lstStyle/>
          <a:p>
            <a:fld id="{6C6AE60A-B69C-4790-82F7-3882EDF23186}" type="slidenum">
              <a:rPr lang="de-DE" smtClean="0"/>
              <a:t>22</a:t>
            </a:fld>
            <a:endParaRPr lang="de-DE"/>
          </a:p>
        </p:txBody>
      </p:sp>
      <p:sp>
        <p:nvSpPr>
          <p:cNvPr id="10" name="Fußzeilenplatzhalter 9">
            <a:extLst>
              <a:ext uri="{FF2B5EF4-FFF2-40B4-BE49-F238E27FC236}">
                <a16:creationId xmlns:a16="http://schemas.microsoft.com/office/drawing/2014/main" id="{2983D22D-5946-4E90-86EF-FA728E739369}"/>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1357229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A35D7-EA9A-41EB-9374-64A8E5D5F17B}"/>
              </a:ext>
            </a:extLst>
          </p:cNvPr>
          <p:cNvSpPr>
            <a:spLocks noGrp="1"/>
          </p:cNvSpPr>
          <p:nvPr>
            <p:ph type="title"/>
          </p:nvPr>
        </p:nvSpPr>
        <p:spPr/>
        <p:txBody>
          <a:bodyPr/>
          <a:lstStyle/>
          <a:p>
            <a:r>
              <a:rPr lang="de-DE" u="sng" dirty="0"/>
              <a:t>GuV</a:t>
            </a:r>
          </a:p>
        </p:txBody>
      </p:sp>
      <p:graphicFrame>
        <p:nvGraphicFramePr>
          <p:cNvPr id="5" name="Tabelle 4">
            <a:extLst>
              <a:ext uri="{FF2B5EF4-FFF2-40B4-BE49-F238E27FC236}">
                <a16:creationId xmlns:a16="http://schemas.microsoft.com/office/drawing/2014/main" id="{DD22D36D-10F6-48F1-96D1-C50067EAAFCC}"/>
              </a:ext>
            </a:extLst>
          </p:cNvPr>
          <p:cNvGraphicFramePr>
            <a:graphicFrameLocks noGrp="1"/>
          </p:cNvGraphicFramePr>
          <p:nvPr>
            <p:extLst>
              <p:ext uri="{D42A27DB-BD31-4B8C-83A1-F6EECF244321}">
                <p14:modId xmlns:p14="http://schemas.microsoft.com/office/powerpoint/2010/main" val="2375562879"/>
              </p:ext>
            </p:extLst>
          </p:nvPr>
        </p:nvGraphicFramePr>
        <p:xfrm>
          <a:off x="827584" y="2060848"/>
          <a:ext cx="4032444" cy="3888432"/>
        </p:xfrm>
        <a:graphic>
          <a:graphicData uri="http://schemas.openxmlformats.org/drawingml/2006/table">
            <a:tbl>
              <a:tblPr firstRow="1" bandRow="1">
                <a:tableStyleId>{5C22544A-7EE6-4342-B048-85BDC9FD1C3A}</a:tableStyleId>
              </a:tblPr>
              <a:tblGrid>
                <a:gridCol w="1008111">
                  <a:extLst>
                    <a:ext uri="{9D8B030D-6E8A-4147-A177-3AD203B41FA5}">
                      <a16:colId xmlns:a16="http://schemas.microsoft.com/office/drawing/2014/main" val="848375264"/>
                    </a:ext>
                  </a:extLst>
                </a:gridCol>
                <a:gridCol w="1008111">
                  <a:extLst>
                    <a:ext uri="{9D8B030D-6E8A-4147-A177-3AD203B41FA5}">
                      <a16:colId xmlns:a16="http://schemas.microsoft.com/office/drawing/2014/main" val="3021936075"/>
                    </a:ext>
                  </a:extLst>
                </a:gridCol>
                <a:gridCol w="1008111">
                  <a:extLst>
                    <a:ext uri="{9D8B030D-6E8A-4147-A177-3AD203B41FA5}">
                      <a16:colId xmlns:a16="http://schemas.microsoft.com/office/drawing/2014/main" val="3907552172"/>
                    </a:ext>
                  </a:extLst>
                </a:gridCol>
                <a:gridCol w="1008111">
                  <a:extLst>
                    <a:ext uri="{9D8B030D-6E8A-4147-A177-3AD203B41FA5}">
                      <a16:colId xmlns:a16="http://schemas.microsoft.com/office/drawing/2014/main" val="1726566116"/>
                    </a:ext>
                  </a:extLst>
                </a:gridCol>
              </a:tblGrid>
              <a:tr h="972108">
                <a:tc gridSpan="4">
                  <a:txBody>
                    <a:bodyPr/>
                    <a:lstStyle/>
                    <a:p>
                      <a:r>
                        <a:rPr lang="de-DE" dirty="0"/>
                        <a:t>Accounting</a:t>
                      </a:r>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3940384750"/>
                  </a:ext>
                </a:extLst>
              </a:tr>
              <a:tr h="972108">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328886294"/>
                  </a:ext>
                </a:extLst>
              </a:tr>
              <a:tr h="972108">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972108">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graphicFrame>
        <p:nvGraphicFramePr>
          <p:cNvPr id="18" name="Diagramm 17">
            <a:extLst>
              <a:ext uri="{FF2B5EF4-FFF2-40B4-BE49-F238E27FC236}">
                <a16:creationId xmlns:a16="http://schemas.microsoft.com/office/drawing/2014/main" id="{1CC23D6B-AB23-4B3E-A2F7-2F7853372794}"/>
              </a:ext>
            </a:extLst>
          </p:cNvPr>
          <p:cNvGraphicFramePr/>
          <p:nvPr>
            <p:extLst>
              <p:ext uri="{D42A27DB-BD31-4B8C-83A1-F6EECF244321}">
                <p14:modId xmlns:p14="http://schemas.microsoft.com/office/powerpoint/2010/main" val="1271509282"/>
              </p:ext>
            </p:extLst>
          </p:nvPr>
        </p:nvGraphicFramePr>
        <p:xfrm>
          <a:off x="5004048" y="1455986"/>
          <a:ext cx="3900263" cy="20162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Diagramm 9">
            <a:extLst>
              <a:ext uri="{FF2B5EF4-FFF2-40B4-BE49-F238E27FC236}">
                <a16:creationId xmlns:a16="http://schemas.microsoft.com/office/drawing/2014/main" id="{11B5836E-C53B-4BFC-B619-9BF2DB5C0FBA}"/>
              </a:ext>
            </a:extLst>
          </p:cNvPr>
          <p:cNvGraphicFramePr/>
          <p:nvPr>
            <p:extLst>
              <p:ext uri="{D42A27DB-BD31-4B8C-83A1-F6EECF244321}">
                <p14:modId xmlns:p14="http://schemas.microsoft.com/office/powerpoint/2010/main" val="1591366510"/>
              </p:ext>
            </p:extLst>
          </p:nvPr>
        </p:nvGraphicFramePr>
        <p:xfrm>
          <a:off x="5021808" y="3510558"/>
          <a:ext cx="3900263" cy="2016224"/>
        </p:xfrm>
        <a:graphic>
          <a:graphicData uri="http://schemas.openxmlformats.org/drawingml/2006/chart">
            <c:chart xmlns:c="http://schemas.openxmlformats.org/drawingml/2006/chart" xmlns:r="http://schemas.openxmlformats.org/officeDocument/2006/relationships" r:id="rId3"/>
          </a:graphicData>
        </a:graphic>
      </p:graphicFrame>
      <p:sp>
        <p:nvSpPr>
          <p:cNvPr id="6" name="Flussdiagramm: Prozess 5">
            <a:extLst>
              <a:ext uri="{FF2B5EF4-FFF2-40B4-BE49-F238E27FC236}">
                <a16:creationId xmlns:a16="http://schemas.microsoft.com/office/drawing/2014/main" id="{9BCA1C99-79A3-48CA-9C53-918685ED838A}"/>
              </a:ext>
            </a:extLst>
          </p:cNvPr>
          <p:cNvSpPr/>
          <p:nvPr/>
        </p:nvSpPr>
        <p:spPr>
          <a:xfrm>
            <a:off x="827585" y="1268760"/>
            <a:ext cx="3900264" cy="740144"/>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tx1"/>
                </a:solidFill>
              </a:rPr>
              <a:t>Diese Seite gibt einen Überblick über die Buchungen im Accounting und deren Zuordnung zu den Zahlungsvorgängen.</a:t>
            </a:r>
            <a:endParaRPr lang="de-DE" sz="1200" dirty="0"/>
          </a:p>
        </p:txBody>
      </p:sp>
      <p:pic>
        <p:nvPicPr>
          <p:cNvPr id="7" name="Grafik 6" descr="Aufwärtstrend">
            <a:extLst>
              <a:ext uri="{FF2B5EF4-FFF2-40B4-BE49-F238E27FC236}">
                <a16:creationId xmlns:a16="http://schemas.microsoft.com/office/drawing/2014/main" id="{7EB3E497-CF2B-49D7-BA6B-4600F9C8AA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1756" y="2174004"/>
            <a:ext cx="580188" cy="580188"/>
          </a:xfrm>
          <a:prstGeom prst="rect">
            <a:avLst/>
          </a:prstGeom>
        </p:spPr>
      </p:pic>
      <p:sp>
        <p:nvSpPr>
          <p:cNvPr id="8" name="Datumsplatzhalter 7">
            <a:extLst>
              <a:ext uri="{FF2B5EF4-FFF2-40B4-BE49-F238E27FC236}">
                <a16:creationId xmlns:a16="http://schemas.microsoft.com/office/drawing/2014/main" id="{50F79587-6C32-4AB6-9D50-BEF6F486F398}"/>
              </a:ext>
            </a:extLst>
          </p:cNvPr>
          <p:cNvSpPr>
            <a:spLocks noGrp="1"/>
          </p:cNvSpPr>
          <p:nvPr>
            <p:ph type="dt" sz="half" idx="10"/>
          </p:nvPr>
        </p:nvSpPr>
        <p:spPr/>
        <p:txBody>
          <a:bodyPr/>
          <a:lstStyle/>
          <a:p>
            <a:fld id="{FE85A9F8-3625-4570-ABA8-974FA255268C}" type="datetime1">
              <a:rPr lang="de-DE" smtClean="0"/>
              <a:t>24.03.2019</a:t>
            </a:fld>
            <a:endParaRPr lang="de-DE"/>
          </a:p>
        </p:txBody>
      </p:sp>
      <p:sp>
        <p:nvSpPr>
          <p:cNvPr id="9" name="Foliennummernplatzhalter 8">
            <a:extLst>
              <a:ext uri="{FF2B5EF4-FFF2-40B4-BE49-F238E27FC236}">
                <a16:creationId xmlns:a16="http://schemas.microsoft.com/office/drawing/2014/main" id="{61F361A8-79D6-4ADB-A578-5AA734DDD0F1}"/>
              </a:ext>
            </a:extLst>
          </p:cNvPr>
          <p:cNvSpPr>
            <a:spLocks noGrp="1"/>
          </p:cNvSpPr>
          <p:nvPr>
            <p:ph type="sldNum" sz="quarter" idx="12"/>
          </p:nvPr>
        </p:nvSpPr>
        <p:spPr/>
        <p:txBody>
          <a:bodyPr/>
          <a:lstStyle/>
          <a:p>
            <a:fld id="{6C6AE60A-B69C-4790-82F7-3882EDF23186}" type="slidenum">
              <a:rPr lang="de-DE" smtClean="0"/>
              <a:t>23</a:t>
            </a:fld>
            <a:endParaRPr lang="de-DE"/>
          </a:p>
        </p:txBody>
      </p:sp>
      <p:sp>
        <p:nvSpPr>
          <p:cNvPr id="3" name="Fußzeilenplatzhalter 2">
            <a:extLst>
              <a:ext uri="{FF2B5EF4-FFF2-40B4-BE49-F238E27FC236}">
                <a16:creationId xmlns:a16="http://schemas.microsoft.com/office/drawing/2014/main" id="{6A1ADFA2-DBEC-4AEF-A0CF-2FE87E0DDC30}"/>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199870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90FAFE-2BD0-412F-97FD-5D8292A1AC76}"/>
              </a:ext>
            </a:extLst>
          </p:cNvPr>
          <p:cNvSpPr>
            <a:spLocks noGrp="1"/>
          </p:cNvSpPr>
          <p:nvPr>
            <p:ph type="title"/>
          </p:nvPr>
        </p:nvSpPr>
        <p:spPr>
          <a:xfrm>
            <a:off x="457200" y="274638"/>
            <a:ext cx="8229600" cy="922114"/>
          </a:xfrm>
        </p:spPr>
        <p:txBody>
          <a:bodyPr>
            <a:normAutofit fontScale="90000"/>
          </a:bodyPr>
          <a:lstStyle/>
          <a:p>
            <a:r>
              <a:rPr lang="de-DE" u="sng" dirty="0" err="1"/>
              <a:t>Documents</a:t>
            </a:r>
            <a:r>
              <a:rPr lang="de-DE" u="sng" dirty="0"/>
              <a:t> </a:t>
            </a:r>
            <a:br>
              <a:rPr lang="de-DE" u="sng" dirty="0"/>
            </a:br>
            <a:r>
              <a:rPr lang="de-DE" u="sng" dirty="0"/>
              <a:t>(DMS)</a:t>
            </a:r>
          </a:p>
        </p:txBody>
      </p:sp>
      <p:graphicFrame>
        <p:nvGraphicFramePr>
          <p:cNvPr id="3" name="Tabelle 2">
            <a:extLst>
              <a:ext uri="{FF2B5EF4-FFF2-40B4-BE49-F238E27FC236}">
                <a16:creationId xmlns:a16="http://schemas.microsoft.com/office/drawing/2014/main" id="{D1DBD637-7418-40B0-98B8-C0B664D09A1E}"/>
              </a:ext>
            </a:extLst>
          </p:cNvPr>
          <p:cNvGraphicFramePr>
            <a:graphicFrameLocks noGrp="1"/>
          </p:cNvGraphicFramePr>
          <p:nvPr>
            <p:extLst>
              <p:ext uri="{D42A27DB-BD31-4B8C-83A1-F6EECF244321}">
                <p14:modId xmlns:p14="http://schemas.microsoft.com/office/powerpoint/2010/main" val="1112171096"/>
              </p:ext>
            </p:extLst>
          </p:nvPr>
        </p:nvGraphicFramePr>
        <p:xfrm>
          <a:off x="1003044" y="2884371"/>
          <a:ext cx="7216427" cy="3504338"/>
        </p:xfrm>
        <a:graphic>
          <a:graphicData uri="http://schemas.openxmlformats.org/drawingml/2006/table">
            <a:tbl>
              <a:tblPr firstRow="1" bandRow="1">
                <a:tableStyleId>{5C22544A-7EE6-4342-B048-85BDC9FD1C3A}</a:tableStyleId>
              </a:tblPr>
              <a:tblGrid>
                <a:gridCol w="2193161">
                  <a:extLst>
                    <a:ext uri="{9D8B030D-6E8A-4147-A177-3AD203B41FA5}">
                      <a16:colId xmlns:a16="http://schemas.microsoft.com/office/drawing/2014/main" val="848375264"/>
                    </a:ext>
                  </a:extLst>
                </a:gridCol>
                <a:gridCol w="1422867">
                  <a:extLst>
                    <a:ext uri="{9D8B030D-6E8A-4147-A177-3AD203B41FA5}">
                      <a16:colId xmlns:a16="http://schemas.microsoft.com/office/drawing/2014/main" val="3021936075"/>
                    </a:ext>
                  </a:extLst>
                </a:gridCol>
                <a:gridCol w="1407238">
                  <a:extLst>
                    <a:ext uri="{9D8B030D-6E8A-4147-A177-3AD203B41FA5}">
                      <a16:colId xmlns:a16="http://schemas.microsoft.com/office/drawing/2014/main" val="3907552172"/>
                    </a:ext>
                  </a:extLst>
                </a:gridCol>
                <a:gridCol w="731054">
                  <a:extLst>
                    <a:ext uri="{9D8B030D-6E8A-4147-A177-3AD203B41FA5}">
                      <a16:colId xmlns:a16="http://schemas.microsoft.com/office/drawing/2014/main" val="1726566116"/>
                    </a:ext>
                  </a:extLst>
                </a:gridCol>
                <a:gridCol w="731053">
                  <a:extLst>
                    <a:ext uri="{9D8B030D-6E8A-4147-A177-3AD203B41FA5}">
                      <a16:colId xmlns:a16="http://schemas.microsoft.com/office/drawing/2014/main" val="1949658715"/>
                    </a:ext>
                  </a:extLst>
                </a:gridCol>
                <a:gridCol w="731054">
                  <a:extLst>
                    <a:ext uri="{9D8B030D-6E8A-4147-A177-3AD203B41FA5}">
                      <a16:colId xmlns:a16="http://schemas.microsoft.com/office/drawing/2014/main" val="116766382"/>
                    </a:ext>
                  </a:extLst>
                </a:gridCol>
              </a:tblGrid>
              <a:tr h="514582">
                <a:tc gridSpan="6">
                  <a:txBody>
                    <a:bodyPr/>
                    <a:lstStyle/>
                    <a:p>
                      <a:r>
                        <a:rPr lang="de-DE" dirty="0" err="1"/>
                        <a:t>Document</a:t>
                      </a:r>
                      <a:endParaRPr lang="de-DE" dirty="0"/>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940384750"/>
                  </a:ext>
                </a:extLst>
              </a:tr>
              <a:tr h="1156362">
                <a:tc>
                  <a:txBody>
                    <a:bodyPr/>
                    <a:lstStyle/>
                    <a:p>
                      <a:r>
                        <a:rPr lang="de-DE" b="1" dirty="0"/>
                        <a:t>Title</a:t>
                      </a:r>
                    </a:p>
                  </a:txBody>
                  <a:tcPr/>
                </a:tc>
                <a:tc>
                  <a:txBody>
                    <a:bodyPr/>
                    <a:lstStyle/>
                    <a:p>
                      <a:r>
                        <a:rPr lang="de-DE" dirty="0"/>
                        <a:t>Type</a:t>
                      </a:r>
                    </a:p>
                  </a:txBody>
                  <a:tcPr/>
                </a:tc>
                <a:tc>
                  <a:txBody>
                    <a:bodyPr/>
                    <a:lstStyle/>
                    <a:p>
                      <a:r>
                        <a:rPr lang="de-DE" dirty="0" err="1"/>
                        <a:t>required</a:t>
                      </a:r>
                      <a:endParaRPr lang="de-DE" dirty="0"/>
                    </a:p>
                  </a:txBody>
                  <a:tcPr/>
                </a:tc>
                <a:tc>
                  <a:txBody>
                    <a:bodyPr/>
                    <a:lstStyle/>
                    <a:p>
                      <a:r>
                        <a:rPr lang="de-DE" dirty="0"/>
                        <a:t>State </a:t>
                      </a:r>
                    </a:p>
                  </a:txBody>
                  <a:tcPr/>
                </a:tc>
                <a:tc>
                  <a:txBody>
                    <a:bodyPr/>
                    <a:lstStyle/>
                    <a:p>
                      <a:r>
                        <a:rPr lang="de-DE" dirty="0"/>
                        <a:t>Customer / Contact</a:t>
                      </a:r>
                    </a:p>
                  </a:txBody>
                  <a:tcPr/>
                </a:tc>
                <a:tc>
                  <a:txBody>
                    <a:bodyPr/>
                    <a:lstStyle/>
                    <a:p>
                      <a:r>
                        <a:rPr lang="de-DE" dirty="0"/>
                        <a:t>Plane</a:t>
                      </a:r>
                    </a:p>
                  </a:txBody>
                  <a:tcPr/>
                </a:tc>
                <a:extLst>
                  <a:ext uri="{0D108BD9-81ED-4DB2-BD59-A6C34878D82A}">
                    <a16:rowId xmlns:a16="http://schemas.microsoft.com/office/drawing/2014/main" val="1328886294"/>
                  </a:ext>
                </a:extLst>
              </a:tr>
              <a:tr h="900518">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900518">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sp>
        <p:nvSpPr>
          <p:cNvPr id="7" name="Flussdiagramm: Prozess 6">
            <a:extLst>
              <a:ext uri="{FF2B5EF4-FFF2-40B4-BE49-F238E27FC236}">
                <a16:creationId xmlns:a16="http://schemas.microsoft.com/office/drawing/2014/main" id="{A1C02F8D-05A9-4D75-A6C1-655854513DB8}"/>
              </a:ext>
            </a:extLst>
          </p:cNvPr>
          <p:cNvSpPr/>
          <p:nvPr/>
        </p:nvSpPr>
        <p:spPr>
          <a:xfrm>
            <a:off x="1022919" y="1916832"/>
            <a:ext cx="7632846" cy="553424"/>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tx1"/>
                </a:solidFill>
              </a:rPr>
              <a:t>Es müssen zahlreiche Dokumente im Tool verwaltet werden. </a:t>
            </a:r>
          </a:p>
          <a:p>
            <a:r>
              <a:rPr lang="de-DE" sz="1200" dirty="0">
                <a:solidFill>
                  <a:schemeClr val="tx1"/>
                </a:solidFill>
              </a:rPr>
              <a:t>-für Flugzeuge</a:t>
            </a:r>
          </a:p>
          <a:p>
            <a:r>
              <a:rPr lang="de-DE" sz="1200" dirty="0">
                <a:solidFill>
                  <a:schemeClr val="tx1"/>
                </a:solidFill>
              </a:rPr>
              <a:t>  -für Wartungsarbeiten</a:t>
            </a:r>
          </a:p>
          <a:p>
            <a:r>
              <a:rPr lang="de-DE" sz="1200" dirty="0">
                <a:solidFill>
                  <a:schemeClr val="tx1"/>
                </a:solidFill>
              </a:rPr>
              <a:t>-für Piloten</a:t>
            </a:r>
          </a:p>
          <a:p>
            <a:r>
              <a:rPr lang="de-DE" sz="1200" dirty="0">
                <a:solidFill>
                  <a:schemeClr val="tx1"/>
                </a:solidFill>
              </a:rPr>
              <a:t>-für Zahlungen</a:t>
            </a:r>
          </a:p>
          <a:p>
            <a:r>
              <a:rPr lang="de-DE" sz="1200" dirty="0">
                <a:solidFill>
                  <a:schemeClr val="tx1"/>
                </a:solidFill>
              </a:rPr>
              <a:t>Die Dokumente müssen mit ihren Gültigkeiten verwaltet werden</a:t>
            </a:r>
          </a:p>
          <a:p>
            <a:r>
              <a:rPr lang="de-DE" sz="1200" dirty="0">
                <a:solidFill>
                  <a:schemeClr val="tx1"/>
                </a:solidFill>
              </a:rPr>
              <a:t>-Teilweise müssen Daten zu den Dokumenten erfasst werden (z.B.: Logbuch)</a:t>
            </a:r>
          </a:p>
          <a:p>
            <a:r>
              <a:rPr lang="de-DE" sz="1200" dirty="0">
                <a:solidFill>
                  <a:schemeClr val="tx1"/>
                </a:solidFill>
              </a:rPr>
              <a:t>-Wenn möglich können die Dokumente hochgeladen werden.</a:t>
            </a:r>
          </a:p>
          <a:p>
            <a:endParaRPr lang="de-DE" sz="1200" dirty="0"/>
          </a:p>
        </p:txBody>
      </p:sp>
      <p:pic>
        <p:nvPicPr>
          <p:cNvPr id="12" name="Grafik 11" descr="Dokument">
            <a:extLst>
              <a:ext uri="{FF2B5EF4-FFF2-40B4-BE49-F238E27FC236}">
                <a16:creationId xmlns:a16="http://schemas.microsoft.com/office/drawing/2014/main" id="{BAB6AEB0-953B-49FD-831A-2028EFCD9D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24328" y="2952499"/>
            <a:ext cx="475674" cy="475674"/>
          </a:xfrm>
          <a:prstGeom prst="rect">
            <a:avLst/>
          </a:prstGeom>
        </p:spPr>
      </p:pic>
      <p:sp>
        <p:nvSpPr>
          <p:cNvPr id="15" name="Datumsplatzhalter 14">
            <a:extLst>
              <a:ext uri="{FF2B5EF4-FFF2-40B4-BE49-F238E27FC236}">
                <a16:creationId xmlns:a16="http://schemas.microsoft.com/office/drawing/2014/main" id="{F20A671C-33BB-4844-AB89-408A5C03BDF6}"/>
              </a:ext>
            </a:extLst>
          </p:cNvPr>
          <p:cNvSpPr>
            <a:spLocks noGrp="1"/>
          </p:cNvSpPr>
          <p:nvPr>
            <p:ph type="dt" sz="half" idx="10"/>
          </p:nvPr>
        </p:nvSpPr>
        <p:spPr/>
        <p:txBody>
          <a:bodyPr/>
          <a:lstStyle/>
          <a:p>
            <a:fld id="{74AF5328-7D37-4E12-B04A-F8DA27DBD785}" type="datetime1">
              <a:rPr lang="de-DE" smtClean="0"/>
              <a:t>24.03.2019</a:t>
            </a:fld>
            <a:endParaRPr lang="de-DE"/>
          </a:p>
        </p:txBody>
      </p:sp>
      <p:sp>
        <p:nvSpPr>
          <p:cNvPr id="16" name="Foliennummernplatzhalter 15">
            <a:extLst>
              <a:ext uri="{FF2B5EF4-FFF2-40B4-BE49-F238E27FC236}">
                <a16:creationId xmlns:a16="http://schemas.microsoft.com/office/drawing/2014/main" id="{64530E55-B612-4CBD-8C8A-033D1C4B2A75}"/>
              </a:ext>
            </a:extLst>
          </p:cNvPr>
          <p:cNvSpPr>
            <a:spLocks noGrp="1"/>
          </p:cNvSpPr>
          <p:nvPr>
            <p:ph type="sldNum" sz="quarter" idx="12"/>
          </p:nvPr>
        </p:nvSpPr>
        <p:spPr/>
        <p:txBody>
          <a:bodyPr/>
          <a:lstStyle/>
          <a:p>
            <a:fld id="{6C6AE60A-B69C-4790-82F7-3882EDF23186}" type="slidenum">
              <a:rPr lang="de-DE" smtClean="0"/>
              <a:t>24</a:t>
            </a:fld>
            <a:endParaRPr lang="de-DE"/>
          </a:p>
        </p:txBody>
      </p:sp>
      <p:sp>
        <p:nvSpPr>
          <p:cNvPr id="4" name="Fußzeilenplatzhalter 3">
            <a:extLst>
              <a:ext uri="{FF2B5EF4-FFF2-40B4-BE49-F238E27FC236}">
                <a16:creationId xmlns:a16="http://schemas.microsoft.com/office/drawing/2014/main" id="{33581F45-9B21-444E-9E42-35960D4F9985}"/>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4242475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5244-9E3F-47ED-9D3A-8E189DD95D65}"/>
              </a:ext>
            </a:extLst>
          </p:cNvPr>
          <p:cNvSpPr>
            <a:spLocks noGrp="1"/>
          </p:cNvSpPr>
          <p:nvPr>
            <p:ph type="title"/>
          </p:nvPr>
        </p:nvSpPr>
        <p:spPr/>
        <p:txBody>
          <a:bodyPr>
            <a:normAutofit fontScale="90000"/>
          </a:bodyPr>
          <a:lstStyle/>
          <a:p>
            <a:r>
              <a:rPr lang="de-DE" u="sng" dirty="0"/>
              <a:t>Log Book</a:t>
            </a:r>
            <a:br>
              <a:rPr lang="de-DE" u="sng" dirty="0"/>
            </a:br>
            <a:r>
              <a:rPr lang="de-DE" u="sng" dirty="0"/>
              <a:t>(plane / </a:t>
            </a:r>
            <a:r>
              <a:rPr lang="de-DE" u="sng" dirty="0" err="1"/>
              <a:t>radio</a:t>
            </a:r>
            <a:r>
              <a:rPr lang="de-DE" u="sng" dirty="0"/>
              <a:t>) </a:t>
            </a:r>
          </a:p>
        </p:txBody>
      </p:sp>
      <p:graphicFrame>
        <p:nvGraphicFramePr>
          <p:cNvPr id="3" name="Tabelle 2">
            <a:extLst>
              <a:ext uri="{FF2B5EF4-FFF2-40B4-BE49-F238E27FC236}">
                <a16:creationId xmlns:a16="http://schemas.microsoft.com/office/drawing/2014/main" id="{07591222-6C50-4267-B9CE-5511E2282CDD}"/>
              </a:ext>
            </a:extLst>
          </p:cNvPr>
          <p:cNvGraphicFramePr>
            <a:graphicFrameLocks noGrp="1"/>
          </p:cNvGraphicFramePr>
          <p:nvPr>
            <p:extLst>
              <p:ext uri="{D42A27DB-BD31-4B8C-83A1-F6EECF244321}">
                <p14:modId xmlns:p14="http://schemas.microsoft.com/office/powerpoint/2010/main" val="2374024540"/>
              </p:ext>
            </p:extLst>
          </p:nvPr>
        </p:nvGraphicFramePr>
        <p:xfrm>
          <a:off x="963786" y="2348880"/>
          <a:ext cx="7216427" cy="3781008"/>
        </p:xfrm>
        <a:graphic>
          <a:graphicData uri="http://schemas.openxmlformats.org/drawingml/2006/table">
            <a:tbl>
              <a:tblPr firstRow="1" bandRow="1">
                <a:tableStyleId>{5C22544A-7EE6-4342-B048-85BDC9FD1C3A}</a:tableStyleId>
              </a:tblPr>
              <a:tblGrid>
                <a:gridCol w="2193161">
                  <a:extLst>
                    <a:ext uri="{9D8B030D-6E8A-4147-A177-3AD203B41FA5}">
                      <a16:colId xmlns:a16="http://schemas.microsoft.com/office/drawing/2014/main" val="848375264"/>
                    </a:ext>
                  </a:extLst>
                </a:gridCol>
                <a:gridCol w="1422867">
                  <a:extLst>
                    <a:ext uri="{9D8B030D-6E8A-4147-A177-3AD203B41FA5}">
                      <a16:colId xmlns:a16="http://schemas.microsoft.com/office/drawing/2014/main" val="3021936075"/>
                    </a:ext>
                  </a:extLst>
                </a:gridCol>
                <a:gridCol w="1407238">
                  <a:extLst>
                    <a:ext uri="{9D8B030D-6E8A-4147-A177-3AD203B41FA5}">
                      <a16:colId xmlns:a16="http://schemas.microsoft.com/office/drawing/2014/main" val="3907552172"/>
                    </a:ext>
                  </a:extLst>
                </a:gridCol>
                <a:gridCol w="731054">
                  <a:extLst>
                    <a:ext uri="{9D8B030D-6E8A-4147-A177-3AD203B41FA5}">
                      <a16:colId xmlns:a16="http://schemas.microsoft.com/office/drawing/2014/main" val="1726566116"/>
                    </a:ext>
                  </a:extLst>
                </a:gridCol>
                <a:gridCol w="731053">
                  <a:extLst>
                    <a:ext uri="{9D8B030D-6E8A-4147-A177-3AD203B41FA5}">
                      <a16:colId xmlns:a16="http://schemas.microsoft.com/office/drawing/2014/main" val="1949658715"/>
                    </a:ext>
                  </a:extLst>
                </a:gridCol>
                <a:gridCol w="731054">
                  <a:extLst>
                    <a:ext uri="{9D8B030D-6E8A-4147-A177-3AD203B41FA5}">
                      <a16:colId xmlns:a16="http://schemas.microsoft.com/office/drawing/2014/main" val="116766382"/>
                    </a:ext>
                  </a:extLst>
                </a:gridCol>
              </a:tblGrid>
              <a:tr h="576064">
                <a:tc gridSpan="6">
                  <a:txBody>
                    <a:bodyPr/>
                    <a:lstStyle/>
                    <a:p>
                      <a:r>
                        <a:rPr lang="de-DE" dirty="0" err="1"/>
                        <a:t>Document</a:t>
                      </a:r>
                      <a:endParaRPr lang="de-DE" dirty="0"/>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940384750"/>
                  </a:ext>
                </a:extLst>
              </a:tr>
              <a:tr h="1008112">
                <a:tc>
                  <a:txBody>
                    <a:bodyPr/>
                    <a:lstStyle/>
                    <a:p>
                      <a:r>
                        <a:rPr lang="de-DE" b="1" dirty="0"/>
                        <a:t>Title</a:t>
                      </a:r>
                    </a:p>
                  </a:txBody>
                  <a:tcPr/>
                </a:tc>
                <a:tc>
                  <a:txBody>
                    <a:bodyPr/>
                    <a:lstStyle/>
                    <a:p>
                      <a:r>
                        <a:rPr lang="de-DE" dirty="0"/>
                        <a:t>Type</a:t>
                      </a:r>
                    </a:p>
                  </a:txBody>
                  <a:tcPr/>
                </a:tc>
                <a:tc>
                  <a:txBody>
                    <a:bodyPr/>
                    <a:lstStyle/>
                    <a:p>
                      <a:r>
                        <a:rPr lang="de-DE" dirty="0" err="1"/>
                        <a:t>required</a:t>
                      </a:r>
                      <a:endParaRPr lang="de-DE" dirty="0"/>
                    </a:p>
                  </a:txBody>
                  <a:tcPr/>
                </a:tc>
                <a:tc>
                  <a:txBody>
                    <a:bodyPr/>
                    <a:lstStyle/>
                    <a:p>
                      <a:r>
                        <a:rPr lang="de-DE" dirty="0"/>
                        <a:t>State </a:t>
                      </a:r>
                    </a:p>
                  </a:txBody>
                  <a:tcPr/>
                </a:tc>
                <a:tc>
                  <a:txBody>
                    <a:bodyPr/>
                    <a:lstStyle/>
                    <a:p>
                      <a:r>
                        <a:rPr lang="de-DE" dirty="0"/>
                        <a:t>Customer / Contact</a:t>
                      </a:r>
                    </a:p>
                  </a:txBody>
                  <a:tcPr/>
                </a:tc>
                <a:tc>
                  <a:txBody>
                    <a:bodyPr/>
                    <a:lstStyle/>
                    <a:p>
                      <a:r>
                        <a:rPr lang="de-DE" dirty="0"/>
                        <a:t>Plane</a:t>
                      </a:r>
                    </a:p>
                  </a:txBody>
                  <a:tcPr/>
                </a:tc>
                <a:extLst>
                  <a:ext uri="{0D108BD9-81ED-4DB2-BD59-A6C34878D82A}">
                    <a16:rowId xmlns:a16="http://schemas.microsoft.com/office/drawing/2014/main" val="1328886294"/>
                  </a:ext>
                </a:extLst>
              </a:tr>
              <a:tr h="1008112">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2720403737"/>
                  </a:ext>
                </a:extLst>
              </a:tr>
              <a:tr h="1008112">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892133437"/>
                  </a:ext>
                </a:extLst>
              </a:tr>
            </a:tbl>
          </a:graphicData>
        </a:graphic>
      </p:graphicFrame>
      <p:sp>
        <p:nvSpPr>
          <p:cNvPr id="11" name="Flussdiagramm: Prozess 10">
            <a:extLst>
              <a:ext uri="{FF2B5EF4-FFF2-40B4-BE49-F238E27FC236}">
                <a16:creationId xmlns:a16="http://schemas.microsoft.com/office/drawing/2014/main" id="{2C5B4ED1-2AE2-4EAB-94E3-EE098A6A09BE}"/>
              </a:ext>
            </a:extLst>
          </p:cNvPr>
          <p:cNvSpPr/>
          <p:nvPr/>
        </p:nvSpPr>
        <p:spPr>
          <a:xfrm>
            <a:off x="1022919" y="1916832"/>
            <a:ext cx="7632846" cy="553424"/>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tx1"/>
                </a:solidFill>
              </a:rPr>
              <a:t>Über diese Seite werden Detaildaten angezeigt und können Datensätze erfasst werden.</a:t>
            </a:r>
          </a:p>
          <a:p>
            <a:endParaRPr lang="de-DE" sz="1200" dirty="0"/>
          </a:p>
        </p:txBody>
      </p:sp>
      <p:pic>
        <p:nvPicPr>
          <p:cNvPr id="14" name="Grafik 13" descr="Dokument">
            <a:extLst>
              <a:ext uri="{FF2B5EF4-FFF2-40B4-BE49-F238E27FC236}">
                <a16:creationId xmlns:a16="http://schemas.microsoft.com/office/drawing/2014/main" id="{A3C25F24-CF78-485D-B0C5-C7242AAAB8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6336" y="2929096"/>
            <a:ext cx="475674" cy="475674"/>
          </a:xfrm>
          <a:prstGeom prst="rect">
            <a:avLst/>
          </a:prstGeom>
        </p:spPr>
      </p:pic>
      <p:sp>
        <p:nvSpPr>
          <p:cNvPr id="17" name="Datumsplatzhalter 16">
            <a:extLst>
              <a:ext uri="{FF2B5EF4-FFF2-40B4-BE49-F238E27FC236}">
                <a16:creationId xmlns:a16="http://schemas.microsoft.com/office/drawing/2014/main" id="{F3120B85-256D-414B-ACE8-735C26699ECA}"/>
              </a:ext>
            </a:extLst>
          </p:cNvPr>
          <p:cNvSpPr>
            <a:spLocks noGrp="1"/>
          </p:cNvSpPr>
          <p:nvPr>
            <p:ph type="dt" sz="half" idx="10"/>
          </p:nvPr>
        </p:nvSpPr>
        <p:spPr/>
        <p:txBody>
          <a:bodyPr/>
          <a:lstStyle/>
          <a:p>
            <a:fld id="{5D985DC2-5010-40E4-BB66-978C60478B92}" type="datetime1">
              <a:rPr lang="de-DE" smtClean="0"/>
              <a:t>24.03.2019</a:t>
            </a:fld>
            <a:endParaRPr lang="de-DE"/>
          </a:p>
        </p:txBody>
      </p:sp>
      <p:sp>
        <p:nvSpPr>
          <p:cNvPr id="18" name="Foliennummernplatzhalter 17">
            <a:extLst>
              <a:ext uri="{FF2B5EF4-FFF2-40B4-BE49-F238E27FC236}">
                <a16:creationId xmlns:a16="http://schemas.microsoft.com/office/drawing/2014/main" id="{1C1C65C4-C546-459B-BAD4-097C8BA5C2DE}"/>
              </a:ext>
            </a:extLst>
          </p:cNvPr>
          <p:cNvSpPr>
            <a:spLocks noGrp="1"/>
          </p:cNvSpPr>
          <p:nvPr>
            <p:ph type="sldNum" sz="quarter" idx="12"/>
          </p:nvPr>
        </p:nvSpPr>
        <p:spPr/>
        <p:txBody>
          <a:bodyPr/>
          <a:lstStyle/>
          <a:p>
            <a:fld id="{6C6AE60A-B69C-4790-82F7-3882EDF23186}" type="slidenum">
              <a:rPr lang="de-DE" smtClean="0"/>
              <a:t>25</a:t>
            </a:fld>
            <a:endParaRPr lang="de-DE"/>
          </a:p>
        </p:txBody>
      </p:sp>
      <p:sp>
        <p:nvSpPr>
          <p:cNvPr id="4" name="Fußzeilenplatzhalter 3">
            <a:extLst>
              <a:ext uri="{FF2B5EF4-FFF2-40B4-BE49-F238E27FC236}">
                <a16:creationId xmlns:a16="http://schemas.microsoft.com/office/drawing/2014/main" id="{F2E619E3-CF62-40A8-9316-492D6232593C}"/>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1304367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C903F2-6DE2-44C0-BF29-CA150020A30F}"/>
              </a:ext>
            </a:extLst>
          </p:cNvPr>
          <p:cNvSpPr>
            <a:spLocks noGrp="1"/>
          </p:cNvSpPr>
          <p:nvPr>
            <p:ph type="title"/>
          </p:nvPr>
        </p:nvSpPr>
        <p:spPr/>
        <p:txBody>
          <a:bodyPr/>
          <a:lstStyle/>
          <a:p>
            <a:r>
              <a:rPr lang="de-DE" u="sng" dirty="0"/>
              <a:t>Kosten</a:t>
            </a:r>
          </a:p>
        </p:txBody>
      </p:sp>
      <p:sp>
        <p:nvSpPr>
          <p:cNvPr id="3" name="Inhaltsplatzhalter 2">
            <a:extLst>
              <a:ext uri="{FF2B5EF4-FFF2-40B4-BE49-F238E27FC236}">
                <a16:creationId xmlns:a16="http://schemas.microsoft.com/office/drawing/2014/main" id="{3034A21E-CC82-4582-A743-975B353AF400}"/>
              </a:ext>
            </a:extLst>
          </p:cNvPr>
          <p:cNvSpPr>
            <a:spLocks noGrp="1"/>
          </p:cNvSpPr>
          <p:nvPr>
            <p:ph idx="1"/>
          </p:nvPr>
        </p:nvSpPr>
        <p:spPr/>
        <p:txBody>
          <a:bodyPr>
            <a:normAutofit fontScale="92500" lnSpcReduction="20000"/>
          </a:bodyPr>
          <a:lstStyle/>
          <a:p>
            <a:r>
              <a:rPr lang="de-DE" dirty="0"/>
              <a:t>Equipment</a:t>
            </a:r>
          </a:p>
          <a:p>
            <a:r>
              <a:rPr lang="de-DE" dirty="0"/>
              <a:t>Lizenzen</a:t>
            </a:r>
          </a:p>
          <a:p>
            <a:r>
              <a:rPr lang="de-DE" dirty="0"/>
              <a:t>Entwicklung</a:t>
            </a:r>
          </a:p>
          <a:p>
            <a:r>
              <a:rPr lang="de-DE" dirty="0"/>
              <a:t>Mitarbeiter</a:t>
            </a:r>
          </a:p>
          <a:p>
            <a:pPr marL="0" indent="0">
              <a:buNone/>
            </a:pPr>
            <a:endParaRPr lang="de-DE" dirty="0"/>
          </a:p>
          <a:p>
            <a:r>
              <a:rPr lang="de-DE" dirty="0"/>
              <a:t>Nach Aufwand</a:t>
            </a:r>
          </a:p>
          <a:p>
            <a:pPr lvl="1"/>
            <a:r>
              <a:rPr lang="de-DE" dirty="0"/>
              <a:t>Webentwicklung</a:t>
            </a:r>
          </a:p>
          <a:p>
            <a:pPr lvl="2"/>
            <a:r>
              <a:rPr lang="de-DE" dirty="0"/>
              <a:t>Kunde</a:t>
            </a:r>
          </a:p>
          <a:p>
            <a:pPr lvl="2"/>
            <a:r>
              <a:rPr lang="de-DE" dirty="0"/>
              <a:t>Vermietung</a:t>
            </a:r>
          </a:p>
          <a:p>
            <a:pPr lvl="1"/>
            <a:r>
              <a:rPr lang="de-DE" dirty="0"/>
              <a:t>App</a:t>
            </a:r>
          </a:p>
        </p:txBody>
      </p:sp>
      <p:sp>
        <p:nvSpPr>
          <p:cNvPr id="6" name="Datumsplatzhalter 5">
            <a:extLst>
              <a:ext uri="{FF2B5EF4-FFF2-40B4-BE49-F238E27FC236}">
                <a16:creationId xmlns:a16="http://schemas.microsoft.com/office/drawing/2014/main" id="{AC381680-AC0D-4B15-A4FB-DD6DB03F4197}"/>
              </a:ext>
            </a:extLst>
          </p:cNvPr>
          <p:cNvSpPr>
            <a:spLocks noGrp="1"/>
          </p:cNvSpPr>
          <p:nvPr>
            <p:ph type="dt" sz="half" idx="10"/>
          </p:nvPr>
        </p:nvSpPr>
        <p:spPr/>
        <p:txBody>
          <a:bodyPr/>
          <a:lstStyle/>
          <a:p>
            <a:fld id="{0B614D59-09AB-4CB8-8F8A-F04945D1E5C1}" type="datetime1">
              <a:rPr lang="de-DE" smtClean="0"/>
              <a:t>24.03.2019</a:t>
            </a:fld>
            <a:endParaRPr lang="de-DE"/>
          </a:p>
        </p:txBody>
      </p:sp>
      <p:sp>
        <p:nvSpPr>
          <p:cNvPr id="7" name="Foliennummernplatzhalter 6">
            <a:extLst>
              <a:ext uri="{FF2B5EF4-FFF2-40B4-BE49-F238E27FC236}">
                <a16:creationId xmlns:a16="http://schemas.microsoft.com/office/drawing/2014/main" id="{EF688090-2610-47BC-AF28-577018A94792}"/>
              </a:ext>
            </a:extLst>
          </p:cNvPr>
          <p:cNvSpPr>
            <a:spLocks noGrp="1"/>
          </p:cNvSpPr>
          <p:nvPr>
            <p:ph type="sldNum" sz="quarter" idx="12"/>
          </p:nvPr>
        </p:nvSpPr>
        <p:spPr/>
        <p:txBody>
          <a:bodyPr/>
          <a:lstStyle/>
          <a:p>
            <a:fld id="{6C6AE60A-B69C-4790-82F7-3882EDF23186}" type="slidenum">
              <a:rPr lang="de-DE" smtClean="0"/>
              <a:t>26</a:t>
            </a:fld>
            <a:endParaRPr lang="de-DE"/>
          </a:p>
        </p:txBody>
      </p:sp>
      <p:sp>
        <p:nvSpPr>
          <p:cNvPr id="4" name="Fußzeilenplatzhalter 3">
            <a:extLst>
              <a:ext uri="{FF2B5EF4-FFF2-40B4-BE49-F238E27FC236}">
                <a16:creationId xmlns:a16="http://schemas.microsoft.com/office/drawing/2014/main" id="{6C0091E1-18A6-4F4C-9177-9429F372900D}"/>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2342317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2EFCD-755C-4164-B30F-18D6437F5996}"/>
              </a:ext>
            </a:extLst>
          </p:cNvPr>
          <p:cNvSpPr>
            <a:spLocks noGrp="1"/>
          </p:cNvSpPr>
          <p:nvPr>
            <p:ph type="title"/>
          </p:nvPr>
        </p:nvSpPr>
        <p:spPr/>
        <p:txBody>
          <a:bodyPr/>
          <a:lstStyle/>
          <a:p>
            <a:r>
              <a:rPr lang="de-DE" u="sng" dirty="0"/>
              <a:t>Equipment / Lizenzen</a:t>
            </a:r>
          </a:p>
        </p:txBody>
      </p:sp>
      <p:sp>
        <p:nvSpPr>
          <p:cNvPr id="3" name="Inhaltsplatzhalter 2">
            <a:extLst>
              <a:ext uri="{FF2B5EF4-FFF2-40B4-BE49-F238E27FC236}">
                <a16:creationId xmlns:a16="http://schemas.microsoft.com/office/drawing/2014/main" id="{1E3DE90A-D857-45AE-AF5A-E26BE3647A5F}"/>
              </a:ext>
            </a:extLst>
          </p:cNvPr>
          <p:cNvSpPr>
            <a:spLocks noGrp="1"/>
          </p:cNvSpPr>
          <p:nvPr>
            <p:ph idx="1"/>
          </p:nvPr>
        </p:nvSpPr>
        <p:spPr/>
        <p:txBody>
          <a:bodyPr>
            <a:normAutofit fontScale="62500" lnSpcReduction="20000"/>
          </a:bodyPr>
          <a:lstStyle/>
          <a:p>
            <a:r>
              <a:rPr lang="de-DE" dirty="0"/>
              <a:t>PC</a:t>
            </a:r>
          </a:p>
          <a:p>
            <a:r>
              <a:rPr lang="de-DE" dirty="0"/>
              <a:t>Server</a:t>
            </a:r>
          </a:p>
          <a:p>
            <a:endParaRPr lang="de-DE" dirty="0"/>
          </a:p>
          <a:p>
            <a:r>
              <a:rPr lang="de-DE" dirty="0"/>
              <a:t>Lizenzen / Bereitstellungskosten</a:t>
            </a:r>
          </a:p>
          <a:p>
            <a:pPr lvl="1"/>
            <a:r>
              <a:rPr lang="de-DE" dirty="0" err="1"/>
              <a:t>Betriebsystem</a:t>
            </a:r>
            <a:endParaRPr lang="de-DE" dirty="0"/>
          </a:p>
          <a:p>
            <a:pPr lvl="1"/>
            <a:r>
              <a:rPr lang="de-DE" dirty="0"/>
              <a:t>Datenbanken</a:t>
            </a:r>
          </a:p>
          <a:p>
            <a:pPr lvl="1"/>
            <a:r>
              <a:rPr lang="de-DE" dirty="0"/>
              <a:t>App</a:t>
            </a:r>
          </a:p>
          <a:p>
            <a:pPr lvl="1"/>
            <a:r>
              <a:rPr lang="de-DE" dirty="0"/>
              <a:t>Entwicklungstools</a:t>
            </a:r>
          </a:p>
          <a:p>
            <a:pPr lvl="1"/>
            <a:r>
              <a:rPr lang="de-DE" dirty="0"/>
              <a:t>Bereitstellungsgebühren</a:t>
            </a:r>
          </a:p>
          <a:p>
            <a:pPr lvl="1"/>
            <a:r>
              <a:rPr lang="de-DE" dirty="0"/>
              <a:t>Paymentanbindung / Emailanbindung / Serveranbindung (Netzadresse)</a:t>
            </a:r>
          </a:p>
          <a:p>
            <a:pPr lvl="1"/>
            <a:endParaRPr lang="de-DE" dirty="0"/>
          </a:p>
          <a:p>
            <a:pPr marL="514350" indent="-457200"/>
            <a:r>
              <a:rPr lang="de-DE" dirty="0"/>
              <a:t>Wartungskosten</a:t>
            </a:r>
          </a:p>
          <a:p>
            <a:pPr marL="914400" lvl="1" indent="-457200"/>
            <a:r>
              <a:rPr lang="de-DE" dirty="0"/>
              <a:t>Equipment</a:t>
            </a:r>
          </a:p>
          <a:p>
            <a:pPr marL="914400" lvl="1" indent="-457200"/>
            <a:r>
              <a:rPr lang="de-DE" dirty="0"/>
              <a:t>Produkte</a:t>
            </a:r>
          </a:p>
        </p:txBody>
      </p:sp>
      <p:sp>
        <p:nvSpPr>
          <p:cNvPr id="6" name="Datumsplatzhalter 5">
            <a:extLst>
              <a:ext uri="{FF2B5EF4-FFF2-40B4-BE49-F238E27FC236}">
                <a16:creationId xmlns:a16="http://schemas.microsoft.com/office/drawing/2014/main" id="{CFF9F801-8D2D-47DE-BB2E-A13EC47B69B6}"/>
              </a:ext>
            </a:extLst>
          </p:cNvPr>
          <p:cNvSpPr>
            <a:spLocks noGrp="1"/>
          </p:cNvSpPr>
          <p:nvPr>
            <p:ph type="dt" sz="half" idx="10"/>
          </p:nvPr>
        </p:nvSpPr>
        <p:spPr/>
        <p:txBody>
          <a:bodyPr/>
          <a:lstStyle/>
          <a:p>
            <a:fld id="{31E4ED37-8751-4E88-A547-1DBD413EBECE}" type="datetime1">
              <a:rPr lang="de-DE" smtClean="0"/>
              <a:t>24.03.2019</a:t>
            </a:fld>
            <a:endParaRPr lang="de-DE"/>
          </a:p>
        </p:txBody>
      </p:sp>
      <p:sp>
        <p:nvSpPr>
          <p:cNvPr id="7" name="Foliennummernplatzhalter 6">
            <a:extLst>
              <a:ext uri="{FF2B5EF4-FFF2-40B4-BE49-F238E27FC236}">
                <a16:creationId xmlns:a16="http://schemas.microsoft.com/office/drawing/2014/main" id="{4C7AFD72-82A8-421E-96F4-5A5A73FB93B4}"/>
              </a:ext>
            </a:extLst>
          </p:cNvPr>
          <p:cNvSpPr>
            <a:spLocks noGrp="1"/>
          </p:cNvSpPr>
          <p:nvPr>
            <p:ph type="sldNum" sz="quarter" idx="12"/>
          </p:nvPr>
        </p:nvSpPr>
        <p:spPr/>
        <p:txBody>
          <a:bodyPr/>
          <a:lstStyle/>
          <a:p>
            <a:fld id="{6C6AE60A-B69C-4790-82F7-3882EDF23186}" type="slidenum">
              <a:rPr lang="de-DE" smtClean="0"/>
              <a:t>27</a:t>
            </a:fld>
            <a:endParaRPr lang="de-DE"/>
          </a:p>
        </p:txBody>
      </p:sp>
      <p:sp>
        <p:nvSpPr>
          <p:cNvPr id="4" name="Fußzeilenplatzhalter 3">
            <a:extLst>
              <a:ext uri="{FF2B5EF4-FFF2-40B4-BE49-F238E27FC236}">
                <a16:creationId xmlns:a16="http://schemas.microsoft.com/office/drawing/2014/main" id="{046511FA-B146-4191-8D6F-68D083CE3D7D}"/>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2851580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EC646D-9B3C-4102-9CCD-22F0D41B2048}"/>
              </a:ext>
            </a:extLst>
          </p:cNvPr>
          <p:cNvSpPr>
            <a:spLocks noGrp="1"/>
          </p:cNvSpPr>
          <p:nvPr>
            <p:ph type="title"/>
          </p:nvPr>
        </p:nvSpPr>
        <p:spPr/>
        <p:txBody>
          <a:bodyPr/>
          <a:lstStyle/>
          <a:p>
            <a:r>
              <a:rPr lang="de-DE" u="sng" dirty="0"/>
              <a:t>Impressum</a:t>
            </a:r>
          </a:p>
        </p:txBody>
      </p:sp>
      <p:sp>
        <p:nvSpPr>
          <p:cNvPr id="3" name="Inhaltsplatzhalter 2">
            <a:extLst>
              <a:ext uri="{FF2B5EF4-FFF2-40B4-BE49-F238E27FC236}">
                <a16:creationId xmlns:a16="http://schemas.microsoft.com/office/drawing/2014/main" id="{57E898DE-F010-42D8-B695-1CBDC721AE44}"/>
              </a:ext>
            </a:extLst>
          </p:cNvPr>
          <p:cNvSpPr>
            <a:spLocks noGrp="1"/>
          </p:cNvSpPr>
          <p:nvPr>
            <p:ph idx="1"/>
          </p:nvPr>
        </p:nvSpPr>
        <p:spPr/>
        <p:txBody>
          <a:bodyPr/>
          <a:lstStyle/>
          <a:p>
            <a:r>
              <a:rPr lang="de-DE" dirty="0"/>
              <a:t>Datenschutzerklärung</a:t>
            </a:r>
          </a:p>
          <a:p>
            <a:r>
              <a:rPr lang="de-DE" dirty="0"/>
              <a:t>Kontaktdaten</a:t>
            </a:r>
          </a:p>
          <a:p>
            <a:pPr marL="0" indent="0">
              <a:buNone/>
            </a:pPr>
            <a:endParaRPr lang="de-DE" dirty="0"/>
          </a:p>
          <a:p>
            <a:endParaRPr lang="de-DE" dirty="0"/>
          </a:p>
        </p:txBody>
      </p:sp>
      <p:sp>
        <p:nvSpPr>
          <p:cNvPr id="6" name="Datumsplatzhalter 5">
            <a:extLst>
              <a:ext uri="{FF2B5EF4-FFF2-40B4-BE49-F238E27FC236}">
                <a16:creationId xmlns:a16="http://schemas.microsoft.com/office/drawing/2014/main" id="{73238A1A-EC8C-4911-8858-A2AE2C0DB097}"/>
              </a:ext>
            </a:extLst>
          </p:cNvPr>
          <p:cNvSpPr>
            <a:spLocks noGrp="1"/>
          </p:cNvSpPr>
          <p:nvPr>
            <p:ph type="dt" sz="half" idx="10"/>
          </p:nvPr>
        </p:nvSpPr>
        <p:spPr/>
        <p:txBody>
          <a:bodyPr/>
          <a:lstStyle/>
          <a:p>
            <a:fld id="{C4745DB4-0A7C-4E0F-8BBA-28779FB888E4}" type="datetime1">
              <a:rPr lang="de-DE" smtClean="0"/>
              <a:t>24.03.2019</a:t>
            </a:fld>
            <a:endParaRPr lang="de-DE"/>
          </a:p>
        </p:txBody>
      </p:sp>
      <p:sp>
        <p:nvSpPr>
          <p:cNvPr id="7" name="Foliennummernplatzhalter 6">
            <a:extLst>
              <a:ext uri="{FF2B5EF4-FFF2-40B4-BE49-F238E27FC236}">
                <a16:creationId xmlns:a16="http://schemas.microsoft.com/office/drawing/2014/main" id="{2094A4D5-746A-419A-9B0B-0FD4BAF1483A}"/>
              </a:ext>
            </a:extLst>
          </p:cNvPr>
          <p:cNvSpPr>
            <a:spLocks noGrp="1"/>
          </p:cNvSpPr>
          <p:nvPr>
            <p:ph type="sldNum" sz="quarter" idx="12"/>
          </p:nvPr>
        </p:nvSpPr>
        <p:spPr/>
        <p:txBody>
          <a:bodyPr/>
          <a:lstStyle/>
          <a:p>
            <a:fld id="{6C6AE60A-B69C-4790-82F7-3882EDF23186}" type="slidenum">
              <a:rPr lang="de-DE" smtClean="0"/>
              <a:t>28</a:t>
            </a:fld>
            <a:endParaRPr lang="de-DE"/>
          </a:p>
        </p:txBody>
      </p:sp>
      <p:sp>
        <p:nvSpPr>
          <p:cNvPr id="4" name="Fußzeilenplatzhalter 3">
            <a:extLst>
              <a:ext uri="{FF2B5EF4-FFF2-40B4-BE49-F238E27FC236}">
                <a16:creationId xmlns:a16="http://schemas.microsoft.com/office/drawing/2014/main" id="{B35A18F7-523B-4E89-ACEC-8784F607F596}"/>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4111901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33"/>
            <a:ext cx="6483094"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Picture 13">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25000"/>
          <a:stretch/>
        </p:blipFill>
        <p:spPr>
          <a:xfrm>
            <a:off x="-1" y="1"/>
            <a:ext cx="9144000" cy="6858000"/>
          </a:xfrm>
          <a:prstGeom prst="rect">
            <a:avLst/>
          </a:prstGeom>
        </p:spPr>
      </p:pic>
      <p:sp>
        <p:nvSpPr>
          <p:cNvPr id="16"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5428" y="4444"/>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5" name="Grafik 4">
            <a:extLst>
              <a:ext uri="{FF2B5EF4-FFF2-40B4-BE49-F238E27FC236}">
                <a16:creationId xmlns:a16="http://schemas.microsoft.com/office/drawing/2014/main" id="{6606E6FE-73CC-49D2-AC19-570FB834C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1138" y="207621"/>
            <a:ext cx="2789568" cy="1245342"/>
          </a:xfrm>
          <a:prstGeom prst="rect">
            <a:avLst/>
          </a:prstGeom>
        </p:spPr>
      </p:pic>
      <p:sp>
        <p:nvSpPr>
          <p:cNvPr id="18"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90"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fik 6">
            <a:extLst>
              <a:ext uri="{FF2B5EF4-FFF2-40B4-BE49-F238E27FC236}">
                <a16:creationId xmlns:a16="http://schemas.microsoft.com/office/drawing/2014/main" id="{E2DD9696-984B-49E6-95DB-B976A7D626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242" y="3645024"/>
            <a:ext cx="2730573" cy="2670429"/>
          </a:xfrm>
          <a:prstGeom prst="rect">
            <a:avLst/>
          </a:prstGeom>
        </p:spPr>
      </p:pic>
      <p:sp>
        <p:nvSpPr>
          <p:cNvPr id="3" name="Inhaltsplatzhalter 2">
            <a:extLst>
              <a:ext uri="{FF2B5EF4-FFF2-40B4-BE49-F238E27FC236}">
                <a16:creationId xmlns:a16="http://schemas.microsoft.com/office/drawing/2014/main" id="{7E27C199-E9C2-4B4A-81E8-970ABB80CDE3}"/>
              </a:ext>
            </a:extLst>
          </p:cNvPr>
          <p:cNvSpPr>
            <a:spLocks noGrp="1"/>
          </p:cNvSpPr>
          <p:nvPr>
            <p:ph idx="1"/>
          </p:nvPr>
        </p:nvSpPr>
        <p:spPr>
          <a:xfrm>
            <a:off x="4965328" y="2674509"/>
            <a:ext cx="3733184" cy="2729467"/>
          </a:xfrm>
        </p:spPr>
        <p:txBody>
          <a:bodyPr anchor="ctr">
            <a:normAutofit/>
          </a:bodyPr>
          <a:lstStyle/>
          <a:p>
            <a:pPr marL="0" indent="0">
              <a:buNone/>
            </a:pPr>
            <a:endParaRPr lang="de-DE" sz="1500">
              <a:solidFill>
                <a:srgbClr val="000000"/>
              </a:solidFill>
            </a:endParaRPr>
          </a:p>
          <a:p>
            <a:pPr marL="0" indent="0">
              <a:buNone/>
            </a:pPr>
            <a:endParaRPr lang="de-DE" sz="1500">
              <a:solidFill>
                <a:srgbClr val="000000"/>
              </a:solidFill>
            </a:endParaRPr>
          </a:p>
          <a:p>
            <a:pPr marL="0" indent="0">
              <a:buNone/>
            </a:pPr>
            <a:r>
              <a:rPr lang="de-DE" sz="1500">
                <a:solidFill>
                  <a:srgbClr val="000000"/>
                </a:solidFill>
              </a:rPr>
              <a:t>ENDE</a:t>
            </a:r>
          </a:p>
        </p:txBody>
      </p:sp>
      <p:sp>
        <p:nvSpPr>
          <p:cNvPr id="10" name="Datumsplatzhalter 9">
            <a:extLst>
              <a:ext uri="{FF2B5EF4-FFF2-40B4-BE49-F238E27FC236}">
                <a16:creationId xmlns:a16="http://schemas.microsoft.com/office/drawing/2014/main" id="{FD9E461D-E63E-4CD2-8E61-BC138DA299E0}"/>
              </a:ext>
            </a:extLst>
          </p:cNvPr>
          <p:cNvSpPr>
            <a:spLocks noGrp="1"/>
          </p:cNvSpPr>
          <p:nvPr>
            <p:ph type="dt" sz="half" idx="10"/>
          </p:nvPr>
        </p:nvSpPr>
        <p:spPr/>
        <p:txBody>
          <a:bodyPr/>
          <a:lstStyle/>
          <a:p>
            <a:fld id="{5257644F-5298-4352-AD10-601968934D82}" type="datetime1">
              <a:rPr lang="de-DE" smtClean="0"/>
              <a:t>24.03.2019</a:t>
            </a:fld>
            <a:endParaRPr lang="de-DE"/>
          </a:p>
        </p:txBody>
      </p:sp>
      <p:sp>
        <p:nvSpPr>
          <p:cNvPr id="11" name="Foliennummernplatzhalter 10">
            <a:extLst>
              <a:ext uri="{FF2B5EF4-FFF2-40B4-BE49-F238E27FC236}">
                <a16:creationId xmlns:a16="http://schemas.microsoft.com/office/drawing/2014/main" id="{826CA283-5A79-4EC7-8649-71EB1FA1E6C1}"/>
              </a:ext>
            </a:extLst>
          </p:cNvPr>
          <p:cNvSpPr>
            <a:spLocks noGrp="1"/>
          </p:cNvSpPr>
          <p:nvPr>
            <p:ph type="sldNum" sz="quarter" idx="12"/>
          </p:nvPr>
        </p:nvSpPr>
        <p:spPr/>
        <p:txBody>
          <a:bodyPr/>
          <a:lstStyle/>
          <a:p>
            <a:fld id="{6C6AE60A-B69C-4790-82F7-3882EDF23186}" type="slidenum">
              <a:rPr lang="de-DE" smtClean="0"/>
              <a:t>29</a:t>
            </a:fld>
            <a:endParaRPr lang="de-DE"/>
          </a:p>
        </p:txBody>
      </p:sp>
      <p:sp>
        <p:nvSpPr>
          <p:cNvPr id="2" name="Fußzeilenplatzhalter 1">
            <a:extLst>
              <a:ext uri="{FF2B5EF4-FFF2-40B4-BE49-F238E27FC236}">
                <a16:creationId xmlns:a16="http://schemas.microsoft.com/office/drawing/2014/main" id="{B182A51E-14B4-4B4F-925E-4943459F2AA7}"/>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1425338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BAF12B-5F43-47D6-BC1A-C4EDBCD64925}"/>
              </a:ext>
            </a:extLst>
          </p:cNvPr>
          <p:cNvSpPr>
            <a:spLocks noGrp="1"/>
          </p:cNvSpPr>
          <p:nvPr>
            <p:ph type="title"/>
          </p:nvPr>
        </p:nvSpPr>
        <p:spPr/>
        <p:txBody>
          <a:bodyPr>
            <a:normAutofit fontScale="90000"/>
          </a:bodyPr>
          <a:lstStyle/>
          <a:p>
            <a:r>
              <a:rPr lang="de-DE" u="sng" dirty="0"/>
              <a:t>Entwicklung eines Flugzeugverwaltungstools</a:t>
            </a:r>
          </a:p>
        </p:txBody>
      </p:sp>
      <p:sp>
        <p:nvSpPr>
          <p:cNvPr id="3" name="Inhaltsplatzhalter 2">
            <a:extLst>
              <a:ext uri="{FF2B5EF4-FFF2-40B4-BE49-F238E27FC236}">
                <a16:creationId xmlns:a16="http://schemas.microsoft.com/office/drawing/2014/main" id="{6B3680FB-3820-40A3-B444-B9F383337136}"/>
              </a:ext>
            </a:extLst>
          </p:cNvPr>
          <p:cNvSpPr>
            <a:spLocks noGrp="1"/>
          </p:cNvSpPr>
          <p:nvPr>
            <p:ph idx="1"/>
          </p:nvPr>
        </p:nvSpPr>
        <p:spPr/>
        <p:txBody>
          <a:bodyPr>
            <a:normAutofit fontScale="47500" lnSpcReduction="20000"/>
          </a:bodyPr>
          <a:lstStyle/>
          <a:p>
            <a:r>
              <a:rPr lang="de-DE" dirty="0" err="1"/>
              <a:t>Gaudl</a:t>
            </a:r>
            <a:r>
              <a:rPr lang="de-DE" dirty="0"/>
              <a:t> Flugzeugvermietung ist eine Firma, die Flugzeuge an Piloten und andere Firmen vermietet.</a:t>
            </a:r>
          </a:p>
          <a:p>
            <a:r>
              <a:rPr lang="de-DE" dirty="0"/>
              <a:t>Um die Flugzeugvermietung zu vereinfachen, ist es erforderlich die Datenverarbeitung zu verbessern. Um den Kunden eine einfache Buchung zu gewährleisten und den Vermieter bei der Gewinnung des Überblick über die finanziellen Situation zu vereinfachen. </a:t>
            </a:r>
          </a:p>
          <a:p>
            <a:r>
              <a:rPr lang="de-DE" dirty="0"/>
              <a:t>Dazu ist es angedacht 3 verschiedene Tools zu entwickeln.</a:t>
            </a:r>
          </a:p>
          <a:p>
            <a:r>
              <a:rPr lang="de-DE" dirty="0"/>
              <a:t>Für die Reservierung und Buchung der Flugzeuge wird eine Webapplikation entwickelt. Darüber wird es dem Kunden der </a:t>
            </a:r>
            <a:r>
              <a:rPr lang="de-DE" dirty="0" err="1"/>
              <a:t>Gaudl</a:t>
            </a:r>
            <a:r>
              <a:rPr lang="de-DE" dirty="0"/>
              <a:t> Flugzeugvermietung erlaubt die Flugzeuge online zu buchen.</a:t>
            </a:r>
          </a:p>
          <a:p>
            <a:pPr lvl="1"/>
            <a:r>
              <a:rPr lang="de-DE" dirty="0"/>
              <a:t>Der erste Schritt ist die Bereitstellung einer Webapplikation</a:t>
            </a:r>
          </a:p>
          <a:p>
            <a:pPr lvl="1"/>
            <a:r>
              <a:rPr lang="de-DE" dirty="0"/>
              <a:t>Zu einem späteren Zeitpunkt ist die Entwicklung einer Android / </a:t>
            </a:r>
            <a:r>
              <a:rPr lang="de-DE" dirty="0" err="1"/>
              <a:t>Iphone</a:t>
            </a:r>
            <a:r>
              <a:rPr lang="de-DE" dirty="0"/>
              <a:t> App angedacht.</a:t>
            </a:r>
          </a:p>
          <a:p>
            <a:r>
              <a:rPr lang="de-DE" dirty="0"/>
              <a:t>Für die Verwaltung der Daten zu Kunden und Flugzeugen wird dem Flugzeugvermieter eine Webapplikation bereitgestellt.</a:t>
            </a:r>
          </a:p>
          <a:p>
            <a:pPr lvl="1"/>
            <a:r>
              <a:rPr lang="de-DE" dirty="0"/>
              <a:t>In dieser Applikation erfolgt </a:t>
            </a:r>
          </a:p>
          <a:p>
            <a:pPr lvl="2"/>
            <a:r>
              <a:rPr lang="de-DE" dirty="0"/>
              <a:t>die Verwaltung der Flugzeuge</a:t>
            </a:r>
          </a:p>
          <a:p>
            <a:pPr lvl="2"/>
            <a:r>
              <a:rPr lang="de-DE" dirty="0"/>
              <a:t>Die Verwaltung der Zahlungen</a:t>
            </a:r>
          </a:p>
          <a:p>
            <a:pPr lvl="2"/>
            <a:r>
              <a:rPr lang="de-DE" dirty="0"/>
              <a:t>Die Verwaltung der Kundendaten</a:t>
            </a:r>
          </a:p>
          <a:p>
            <a:r>
              <a:rPr lang="de-DE" dirty="0"/>
              <a:t>In der folgenden Präsentation wird dargestellt, was entwickelt werden soll, der Projektverlauf und die Basisdaten für die Projektkalkulation.</a:t>
            </a:r>
          </a:p>
          <a:p>
            <a:r>
              <a:rPr lang="de-DE" dirty="0"/>
              <a:t>Die Tools werden mandantenfähig entwickelt um eine Mehrfachnutzung und Kostenreduzierung hinsichtlich der Entwicklungskosten zu erwirken.</a:t>
            </a:r>
          </a:p>
        </p:txBody>
      </p:sp>
      <p:sp>
        <p:nvSpPr>
          <p:cNvPr id="6" name="Datumsplatzhalter 5">
            <a:extLst>
              <a:ext uri="{FF2B5EF4-FFF2-40B4-BE49-F238E27FC236}">
                <a16:creationId xmlns:a16="http://schemas.microsoft.com/office/drawing/2014/main" id="{A5F71A13-3EE3-440C-8959-50701C80D3B8}"/>
              </a:ext>
            </a:extLst>
          </p:cNvPr>
          <p:cNvSpPr>
            <a:spLocks noGrp="1"/>
          </p:cNvSpPr>
          <p:nvPr>
            <p:ph type="dt" sz="half" idx="10"/>
          </p:nvPr>
        </p:nvSpPr>
        <p:spPr/>
        <p:txBody>
          <a:bodyPr/>
          <a:lstStyle/>
          <a:p>
            <a:fld id="{C1731A21-927D-40F5-81DE-6A158AFD0CB8}" type="datetime1">
              <a:rPr lang="de-DE" smtClean="0"/>
              <a:t>24.03.2019</a:t>
            </a:fld>
            <a:endParaRPr lang="de-DE"/>
          </a:p>
        </p:txBody>
      </p:sp>
      <p:sp>
        <p:nvSpPr>
          <p:cNvPr id="7" name="Foliennummernplatzhalter 6">
            <a:extLst>
              <a:ext uri="{FF2B5EF4-FFF2-40B4-BE49-F238E27FC236}">
                <a16:creationId xmlns:a16="http://schemas.microsoft.com/office/drawing/2014/main" id="{5C5F065A-DF06-4D73-97F3-D57713F410D4}"/>
              </a:ext>
            </a:extLst>
          </p:cNvPr>
          <p:cNvSpPr>
            <a:spLocks noGrp="1"/>
          </p:cNvSpPr>
          <p:nvPr>
            <p:ph type="sldNum" sz="quarter" idx="12"/>
          </p:nvPr>
        </p:nvSpPr>
        <p:spPr/>
        <p:txBody>
          <a:bodyPr/>
          <a:lstStyle/>
          <a:p>
            <a:fld id="{6C6AE60A-B69C-4790-82F7-3882EDF23186}" type="slidenum">
              <a:rPr lang="de-DE" smtClean="0"/>
              <a:t>3</a:t>
            </a:fld>
            <a:endParaRPr lang="de-DE"/>
          </a:p>
        </p:txBody>
      </p:sp>
      <p:sp>
        <p:nvSpPr>
          <p:cNvPr id="4" name="Fußzeilenplatzhalter 3">
            <a:extLst>
              <a:ext uri="{FF2B5EF4-FFF2-40B4-BE49-F238E27FC236}">
                <a16:creationId xmlns:a16="http://schemas.microsoft.com/office/drawing/2014/main" id="{EE427BDC-C712-4013-8553-D77A594F8FBE}"/>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410840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DE2090-6F08-4F96-BFBC-92E44A45D9EC}"/>
              </a:ext>
            </a:extLst>
          </p:cNvPr>
          <p:cNvSpPr>
            <a:spLocks noGrp="1"/>
          </p:cNvSpPr>
          <p:nvPr>
            <p:ph type="title"/>
          </p:nvPr>
        </p:nvSpPr>
        <p:spPr/>
        <p:txBody>
          <a:bodyPr/>
          <a:lstStyle/>
          <a:p>
            <a:r>
              <a:rPr lang="de-DE" u="sng" dirty="0"/>
              <a:t>Applikationsübersicht</a:t>
            </a:r>
          </a:p>
        </p:txBody>
      </p:sp>
      <p:sp>
        <p:nvSpPr>
          <p:cNvPr id="3" name="Inhaltsplatzhalter 2">
            <a:extLst>
              <a:ext uri="{FF2B5EF4-FFF2-40B4-BE49-F238E27FC236}">
                <a16:creationId xmlns:a16="http://schemas.microsoft.com/office/drawing/2014/main" id="{5147E0A8-6C20-4707-AC9C-0DD1F688A864}"/>
              </a:ext>
            </a:extLst>
          </p:cNvPr>
          <p:cNvSpPr>
            <a:spLocks noGrp="1"/>
          </p:cNvSpPr>
          <p:nvPr>
            <p:ph idx="1"/>
          </p:nvPr>
        </p:nvSpPr>
        <p:spPr/>
        <p:txBody>
          <a:bodyPr/>
          <a:lstStyle/>
          <a:p>
            <a:r>
              <a:rPr lang="de-DE" dirty="0"/>
              <a:t>Webapplikation - </a:t>
            </a:r>
            <a:r>
              <a:rPr lang="de-DE" dirty="0">
                <a:hlinkClick r:id="rId2" action="ppaction://hlinksldjump"/>
              </a:rPr>
              <a:t>Vermieter</a:t>
            </a:r>
            <a:endParaRPr lang="de-DE" dirty="0"/>
          </a:p>
          <a:p>
            <a:r>
              <a:rPr lang="de-DE" dirty="0"/>
              <a:t>Webapplikation - </a:t>
            </a:r>
            <a:r>
              <a:rPr lang="de-DE" dirty="0">
                <a:hlinkClick r:id="rId3" action="ppaction://hlinksldjump"/>
              </a:rPr>
              <a:t>Kunde</a:t>
            </a:r>
            <a:endParaRPr lang="de-DE" dirty="0"/>
          </a:p>
          <a:p>
            <a:r>
              <a:rPr lang="de-DE" dirty="0" err="1"/>
              <a:t>Mobilapp</a:t>
            </a:r>
            <a:r>
              <a:rPr lang="de-DE" dirty="0"/>
              <a:t> - </a:t>
            </a:r>
            <a:r>
              <a:rPr lang="de-DE" dirty="0">
                <a:hlinkClick r:id="rId3" action="ppaction://hlinksldjump"/>
              </a:rPr>
              <a:t>Kunde</a:t>
            </a:r>
            <a:endParaRPr lang="de-DE" dirty="0"/>
          </a:p>
        </p:txBody>
      </p:sp>
      <p:sp>
        <p:nvSpPr>
          <p:cNvPr id="6" name="Datumsplatzhalter 5">
            <a:extLst>
              <a:ext uri="{FF2B5EF4-FFF2-40B4-BE49-F238E27FC236}">
                <a16:creationId xmlns:a16="http://schemas.microsoft.com/office/drawing/2014/main" id="{74E6B9F7-3BF8-4986-B2A3-843CFC1D6879}"/>
              </a:ext>
            </a:extLst>
          </p:cNvPr>
          <p:cNvSpPr>
            <a:spLocks noGrp="1"/>
          </p:cNvSpPr>
          <p:nvPr>
            <p:ph type="dt" sz="half" idx="10"/>
          </p:nvPr>
        </p:nvSpPr>
        <p:spPr/>
        <p:txBody>
          <a:bodyPr/>
          <a:lstStyle/>
          <a:p>
            <a:fld id="{DF1097ED-DFD8-457A-A30C-6620DD8782AD}" type="datetime1">
              <a:rPr lang="de-DE" smtClean="0"/>
              <a:t>24.03.2019</a:t>
            </a:fld>
            <a:endParaRPr lang="de-DE"/>
          </a:p>
        </p:txBody>
      </p:sp>
      <p:sp>
        <p:nvSpPr>
          <p:cNvPr id="7" name="Foliennummernplatzhalter 6">
            <a:extLst>
              <a:ext uri="{FF2B5EF4-FFF2-40B4-BE49-F238E27FC236}">
                <a16:creationId xmlns:a16="http://schemas.microsoft.com/office/drawing/2014/main" id="{C02E28A0-67BE-40AE-85AF-EC154E77FF96}"/>
              </a:ext>
            </a:extLst>
          </p:cNvPr>
          <p:cNvSpPr>
            <a:spLocks noGrp="1"/>
          </p:cNvSpPr>
          <p:nvPr>
            <p:ph type="sldNum" sz="quarter" idx="12"/>
          </p:nvPr>
        </p:nvSpPr>
        <p:spPr/>
        <p:txBody>
          <a:bodyPr/>
          <a:lstStyle/>
          <a:p>
            <a:fld id="{6C6AE60A-B69C-4790-82F7-3882EDF23186}" type="slidenum">
              <a:rPr lang="de-DE" smtClean="0"/>
              <a:t>4</a:t>
            </a:fld>
            <a:endParaRPr lang="de-DE"/>
          </a:p>
        </p:txBody>
      </p:sp>
      <p:sp>
        <p:nvSpPr>
          <p:cNvPr id="4" name="Fußzeilenplatzhalter 3">
            <a:extLst>
              <a:ext uri="{FF2B5EF4-FFF2-40B4-BE49-F238E27FC236}">
                <a16:creationId xmlns:a16="http://schemas.microsoft.com/office/drawing/2014/main" id="{7D3C5FC3-F96D-4215-A2F8-400871466EA8}"/>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200359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9179BE-3312-4DD8-A592-51D04657C2F6}"/>
              </a:ext>
            </a:extLst>
          </p:cNvPr>
          <p:cNvSpPr>
            <a:spLocks noGrp="1"/>
          </p:cNvSpPr>
          <p:nvPr>
            <p:ph type="title"/>
          </p:nvPr>
        </p:nvSpPr>
        <p:spPr/>
        <p:txBody>
          <a:bodyPr/>
          <a:lstStyle/>
          <a:p>
            <a:r>
              <a:rPr lang="de-DE" u="sng" dirty="0"/>
              <a:t>Projektverlauf</a:t>
            </a:r>
            <a:endParaRPr lang="de-DE" dirty="0"/>
          </a:p>
        </p:txBody>
      </p:sp>
      <p:graphicFrame>
        <p:nvGraphicFramePr>
          <p:cNvPr id="3" name="Tabelle 2">
            <a:extLst>
              <a:ext uri="{FF2B5EF4-FFF2-40B4-BE49-F238E27FC236}">
                <a16:creationId xmlns:a16="http://schemas.microsoft.com/office/drawing/2014/main" id="{D3195C44-BB2F-483E-A009-0CFFFCCF380C}"/>
              </a:ext>
            </a:extLst>
          </p:cNvPr>
          <p:cNvGraphicFramePr>
            <a:graphicFrameLocks noGrp="1"/>
          </p:cNvGraphicFramePr>
          <p:nvPr>
            <p:extLst>
              <p:ext uri="{D42A27DB-BD31-4B8C-83A1-F6EECF244321}">
                <p14:modId xmlns:p14="http://schemas.microsoft.com/office/powerpoint/2010/main" val="3532829595"/>
              </p:ext>
            </p:extLst>
          </p:nvPr>
        </p:nvGraphicFramePr>
        <p:xfrm>
          <a:off x="1524000" y="1397000"/>
          <a:ext cx="6096000" cy="4770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923897079"/>
                    </a:ext>
                  </a:extLst>
                </a:gridCol>
                <a:gridCol w="3048000">
                  <a:extLst>
                    <a:ext uri="{9D8B030D-6E8A-4147-A177-3AD203B41FA5}">
                      <a16:colId xmlns:a16="http://schemas.microsoft.com/office/drawing/2014/main" val="892891526"/>
                    </a:ext>
                  </a:extLst>
                </a:gridCol>
              </a:tblGrid>
              <a:tr h="370840">
                <a:tc>
                  <a:txBody>
                    <a:bodyPr/>
                    <a:lstStyle/>
                    <a:p>
                      <a:pPr marL="285750" indent="-285750">
                        <a:buFont typeface="Arial" panose="020B0604020202020204" pitchFamily="34" charset="0"/>
                        <a:buChar char="•"/>
                      </a:pPr>
                      <a:r>
                        <a:rPr lang="de-DE" dirty="0"/>
                        <a:t>Thema</a:t>
                      </a:r>
                    </a:p>
                  </a:txBody>
                  <a:tcPr/>
                </a:tc>
                <a:tc>
                  <a:txBody>
                    <a:bodyPr/>
                    <a:lstStyle/>
                    <a:p>
                      <a:r>
                        <a:rPr lang="de-DE" dirty="0"/>
                        <a:t>Meilenstein</a:t>
                      </a:r>
                    </a:p>
                  </a:txBody>
                  <a:tcPr/>
                </a:tc>
                <a:extLst>
                  <a:ext uri="{0D108BD9-81ED-4DB2-BD59-A6C34878D82A}">
                    <a16:rowId xmlns:a16="http://schemas.microsoft.com/office/drawing/2014/main" val="120402824"/>
                  </a:ext>
                </a:extLst>
              </a:tr>
              <a:tr h="370840">
                <a:tc>
                  <a:txBody>
                    <a:bodyPr/>
                    <a:lstStyle/>
                    <a:p>
                      <a:pPr marL="285750" indent="-285750">
                        <a:buFont typeface="Arial" panose="020B0604020202020204" pitchFamily="34" charset="0"/>
                        <a:buChar char="•"/>
                      </a:pPr>
                      <a:r>
                        <a:rPr lang="de-DE" b="1" dirty="0"/>
                        <a:t>Entwicklung Basisversion</a:t>
                      </a:r>
                    </a:p>
                    <a:p>
                      <a:pPr marL="742950" lvl="1" indent="-285750">
                        <a:buFont typeface="Arial" panose="020B0604020202020204" pitchFamily="34" charset="0"/>
                        <a:buChar char="•"/>
                      </a:pPr>
                      <a:r>
                        <a:rPr lang="de-DE" dirty="0"/>
                        <a:t>Kundenapplikation</a:t>
                      </a:r>
                    </a:p>
                    <a:p>
                      <a:pPr marL="742950" lvl="1" indent="-285750">
                        <a:buFont typeface="Arial" panose="020B0604020202020204" pitchFamily="34" charset="0"/>
                        <a:buChar char="•"/>
                      </a:pPr>
                      <a:r>
                        <a:rPr lang="de-DE" dirty="0"/>
                        <a:t>Vermieterapplikation</a:t>
                      </a:r>
                    </a:p>
                    <a:p>
                      <a:pPr marL="285750" indent="-285750">
                        <a:buFont typeface="Arial" panose="020B0604020202020204" pitchFamily="34" charset="0"/>
                        <a:buChar char="•"/>
                      </a:pPr>
                      <a:endParaRPr lang="de-DE" dirty="0"/>
                    </a:p>
                  </a:txBody>
                  <a:tcPr/>
                </a:tc>
                <a:tc>
                  <a:txBody>
                    <a:bodyPr/>
                    <a:lstStyle/>
                    <a:p>
                      <a:r>
                        <a:rPr lang="de-DE" dirty="0"/>
                        <a:t>Meilenstein 1</a:t>
                      </a:r>
                    </a:p>
                  </a:txBody>
                  <a:tcPr/>
                </a:tc>
                <a:extLst>
                  <a:ext uri="{0D108BD9-81ED-4DB2-BD59-A6C34878D82A}">
                    <a16:rowId xmlns:a16="http://schemas.microsoft.com/office/drawing/2014/main" val="152896019"/>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1" dirty="0"/>
                        <a:t>Einrichtung der Server / PC</a:t>
                      </a:r>
                    </a:p>
                  </a:txBody>
                  <a:tcPr/>
                </a:tc>
                <a:tc>
                  <a:txBody>
                    <a:bodyPr/>
                    <a:lstStyle/>
                    <a:p>
                      <a:r>
                        <a:rPr lang="de-DE" dirty="0"/>
                        <a:t>Meilenstein 2</a:t>
                      </a:r>
                    </a:p>
                  </a:txBody>
                  <a:tcPr/>
                </a:tc>
                <a:extLst>
                  <a:ext uri="{0D108BD9-81ED-4DB2-BD59-A6C34878D82A}">
                    <a16:rowId xmlns:a16="http://schemas.microsoft.com/office/drawing/2014/main" val="3380420001"/>
                  </a:ext>
                </a:extLst>
              </a:tr>
              <a:tr h="4572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1" dirty="0"/>
                        <a:t>Bereitstellung der Basisversion für Kundentests</a:t>
                      </a:r>
                    </a:p>
                  </a:txBody>
                  <a:tcPr/>
                </a:tc>
                <a:tc>
                  <a:txBody>
                    <a:bodyPr/>
                    <a:lstStyle/>
                    <a:p>
                      <a:r>
                        <a:rPr lang="de-DE" dirty="0"/>
                        <a:t>Meilenstein 3</a:t>
                      </a:r>
                    </a:p>
                  </a:txBody>
                  <a:tcPr/>
                </a:tc>
                <a:extLst>
                  <a:ext uri="{0D108BD9-81ED-4DB2-BD59-A6C34878D82A}">
                    <a16:rowId xmlns:a16="http://schemas.microsoft.com/office/drawing/2014/main" val="2600264576"/>
                  </a:ext>
                </a:extLst>
              </a:tr>
              <a:tr h="4572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1" dirty="0"/>
                        <a:t>Abnahme der Basisversion durch den Kunden</a:t>
                      </a:r>
                    </a:p>
                  </a:txBody>
                  <a:tcPr/>
                </a:tc>
                <a:tc>
                  <a:txBody>
                    <a:bodyPr/>
                    <a:lstStyle/>
                    <a:p>
                      <a:r>
                        <a:rPr lang="de-DE" dirty="0"/>
                        <a:t>Meilenstein 4</a:t>
                      </a:r>
                    </a:p>
                  </a:txBody>
                  <a:tcPr/>
                </a:tc>
                <a:extLst>
                  <a:ext uri="{0D108BD9-81ED-4DB2-BD59-A6C34878D82A}">
                    <a16:rowId xmlns:a16="http://schemas.microsoft.com/office/drawing/2014/main" val="2100053282"/>
                  </a:ext>
                </a:extLst>
              </a:tr>
              <a:tr h="370840">
                <a:tc>
                  <a:txBody>
                    <a:bodyPr/>
                    <a:lstStyle/>
                    <a:p>
                      <a:pPr marL="285750" indent="-285750">
                        <a:buFont typeface="Arial" panose="020B0604020202020204" pitchFamily="34" charset="0"/>
                        <a:buChar char="•"/>
                      </a:pPr>
                      <a:r>
                        <a:rPr lang="de-DE" b="1" dirty="0"/>
                        <a:t>Entwicklung der App</a:t>
                      </a:r>
                    </a:p>
                  </a:txBody>
                  <a:tcPr/>
                </a:tc>
                <a:tc>
                  <a:txBody>
                    <a:bodyPr/>
                    <a:lstStyle/>
                    <a:p>
                      <a:r>
                        <a:rPr lang="de-DE" dirty="0"/>
                        <a:t>Meilenstein 5</a:t>
                      </a:r>
                    </a:p>
                  </a:txBody>
                  <a:tcPr/>
                </a:tc>
                <a:extLst>
                  <a:ext uri="{0D108BD9-81ED-4DB2-BD59-A6C34878D82A}">
                    <a16:rowId xmlns:a16="http://schemas.microsoft.com/office/drawing/2014/main" val="3665296343"/>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1" dirty="0"/>
                        <a:t>Bereitstellung App-Version Kunde</a:t>
                      </a:r>
                    </a:p>
                    <a:p>
                      <a:endParaRPr lang="de-DE" dirty="0"/>
                    </a:p>
                  </a:txBody>
                  <a:tcPr/>
                </a:tc>
                <a:tc>
                  <a:txBody>
                    <a:bodyPr/>
                    <a:lstStyle/>
                    <a:p>
                      <a:r>
                        <a:rPr lang="de-DE" dirty="0"/>
                        <a:t>Meilenstein 6</a:t>
                      </a:r>
                    </a:p>
                  </a:txBody>
                  <a:tcPr/>
                </a:tc>
                <a:extLst>
                  <a:ext uri="{0D108BD9-81ED-4DB2-BD59-A6C34878D82A}">
                    <a16:rowId xmlns:a16="http://schemas.microsoft.com/office/drawing/2014/main" val="1549619223"/>
                  </a:ext>
                </a:extLst>
              </a:tr>
            </a:tbl>
          </a:graphicData>
        </a:graphic>
      </p:graphicFrame>
      <p:sp>
        <p:nvSpPr>
          <p:cNvPr id="6" name="Datumsplatzhalter 5">
            <a:extLst>
              <a:ext uri="{FF2B5EF4-FFF2-40B4-BE49-F238E27FC236}">
                <a16:creationId xmlns:a16="http://schemas.microsoft.com/office/drawing/2014/main" id="{CB61266D-F728-44BF-A349-8B5EDE2E2794}"/>
              </a:ext>
            </a:extLst>
          </p:cNvPr>
          <p:cNvSpPr>
            <a:spLocks noGrp="1"/>
          </p:cNvSpPr>
          <p:nvPr>
            <p:ph type="dt" sz="half" idx="10"/>
          </p:nvPr>
        </p:nvSpPr>
        <p:spPr/>
        <p:txBody>
          <a:bodyPr/>
          <a:lstStyle/>
          <a:p>
            <a:fld id="{D0A0FFC7-4B79-4508-BA07-40CC5BCB1E99}" type="datetime1">
              <a:rPr lang="de-DE" smtClean="0"/>
              <a:t>24.03.2019</a:t>
            </a:fld>
            <a:endParaRPr lang="de-DE"/>
          </a:p>
        </p:txBody>
      </p:sp>
      <p:sp>
        <p:nvSpPr>
          <p:cNvPr id="7" name="Foliennummernplatzhalter 6">
            <a:extLst>
              <a:ext uri="{FF2B5EF4-FFF2-40B4-BE49-F238E27FC236}">
                <a16:creationId xmlns:a16="http://schemas.microsoft.com/office/drawing/2014/main" id="{1B495E02-26BD-430B-977E-A610A094BF2B}"/>
              </a:ext>
            </a:extLst>
          </p:cNvPr>
          <p:cNvSpPr>
            <a:spLocks noGrp="1"/>
          </p:cNvSpPr>
          <p:nvPr>
            <p:ph type="sldNum" sz="quarter" idx="12"/>
          </p:nvPr>
        </p:nvSpPr>
        <p:spPr/>
        <p:txBody>
          <a:bodyPr/>
          <a:lstStyle/>
          <a:p>
            <a:fld id="{6C6AE60A-B69C-4790-82F7-3882EDF23186}" type="slidenum">
              <a:rPr lang="de-DE" smtClean="0"/>
              <a:t>5</a:t>
            </a:fld>
            <a:endParaRPr lang="de-DE"/>
          </a:p>
        </p:txBody>
      </p:sp>
      <p:sp>
        <p:nvSpPr>
          <p:cNvPr id="4" name="Fußzeilenplatzhalter 3">
            <a:extLst>
              <a:ext uri="{FF2B5EF4-FFF2-40B4-BE49-F238E27FC236}">
                <a16:creationId xmlns:a16="http://schemas.microsoft.com/office/drawing/2014/main" id="{D2C44A2D-71B8-4413-942F-09D10DA25F4A}"/>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197612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51B1BB-542E-4B23-93DE-128080630706}"/>
              </a:ext>
            </a:extLst>
          </p:cNvPr>
          <p:cNvSpPr>
            <a:spLocks noGrp="1"/>
          </p:cNvSpPr>
          <p:nvPr>
            <p:ph type="title"/>
          </p:nvPr>
        </p:nvSpPr>
        <p:spPr/>
        <p:txBody>
          <a:bodyPr/>
          <a:lstStyle/>
          <a:p>
            <a:r>
              <a:rPr lang="de-DE" u="sng" dirty="0"/>
              <a:t>Applikationen</a:t>
            </a:r>
          </a:p>
        </p:txBody>
      </p:sp>
      <p:sp>
        <p:nvSpPr>
          <p:cNvPr id="3" name="Rechteck 2">
            <a:extLst>
              <a:ext uri="{FF2B5EF4-FFF2-40B4-BE49-F238E27FC236}">
                <a16:creationId xmlns:a16="http://schemas.microsoft.com/office/drawing/2014/main" id="{759A6E25-6584-4287-8D6F-3AACCFA10552}"/>
              </a:ext>
            </a:extLst>
          </p:cNvPr>
          <p:cNvSpPr/>
          <p:nvPr/>
        </p:nvSpPr>
        <p:spPr>
          <a:xfrm>
            <a:off x="451892" y="1412776"/>
            <a:ext cx="2664296" cy="403244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u="sng" dirty="0">
                <a:solidFill>
                  <a:schemeClr val="tx1"/>
                </a:solidFill>
              </a:rPr>
              <a:t>Vermieter</a:t>
            </a:r>
          </a:p>
          <a:p>
            <a:pPr algn="ctr"/>
            <a:r>
              <a:rPr lang="de-DE" dirty="0">
                <a:solidFill>
                  <a:schemeClr val="tx1"/>
                </a:solidFill>
              </a:rPr>
              <a:t>-bietet Flugzeuge</a:t>
            </a:r>
          </a:p>
          <a:p>
            <a:pPr algn="ctr"/>
            <a:r>
              <a:rPr lang="de-DE" dirty="0">
                <a:solidFill>
                  <a:schemeClr val="tx1"/>
                </a:solidFill>
              </a:rPr>
              <a:t>-kümmert sich um die Flugvorbereitenden </a:t>
            </a:r>
            <a:r>
              <a:rPr lang="de-DE" dirty="0" err="1">
                <a:solidFill>
                  <a:schemeClr val="tx1"/>
                </a:solidFill>
              </a:rPr>
              <a:t>Massnahmen</a:t>
            </a:r>
            <a:endParaRPr lang="de-DE" dirty="0">
              <a:solidFill>
                <a:schemeClr val="tx1"/>
              </a:solidFill>
            </a:endParaRPr>
          </a:p>
          <a:p>
            <a:pPr algn="ctr"/>
            <a:r>
              <a:rPr lang="de-DE" dirty="0">
                <a:solidFill>
                  <a:schemeClr val="tx1"/>
                </a:solidFill>
              </a:rPr>
              <a:t>-verwaltet die Zahlungen</a:t>
            </a:r>
          </a:p>
        </p:txBody>
      </p:sp>
      <p:sp>
        <p:nvSpPr>
          <p:cNvPr id="4" name="Rechteck 3">
            <a:extLst>
              <a:ext uri="{FF2B5EF4-FFF2-40B4-BE49-F238E27FC236}">
                <a16:creationId xmlns:a16="http://schemas.microsoft.com/office/drawing/2014/main" id="{94193705-48B7-4730-B2E5-D622CB969539}"/>
              </a:ext>
            </a:extLst>
          </p:cNvPr>
          <p:cNvSpPr/>
          <p:nvPr/>
        </p:nvSpPr>
        <p:spPr>
          <a:xfrm>
            <a:off x="3234544" y="1772816"/>
            <a:ext cx="2664296" cy="367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u="sng" dirty="0"/>
          </a:p>
          <a:p>
            <a:pPr algn="ctr"/>
            <a:r>
              <a:rPr lang="de-DE" u="sng" dirty="0"/>
              <a:t>Web</a:t>
            </a:r>
          </a:p>
          <a:p>
            <a:pPr algn="ctr"/>
            <a:r>
              <a:rPr lang="de-DE" dirty="0"/>
              <a:t>-ermöglicht die Online Erfassung von Daten </a:t>
            </a:r>
          </a:p>
          <a:p>
            <a:pPr algn="ctr"/>
            <a:r>
              <a:rPr lang="de-DE" dirty="0"/>
              <a:t>-Reservierung / Buchung</a:t>
            </a:r>
          </a:p>
          <a:p>
            <a:pPr algn="ctr"/>
            <a:r>
              <a:rPr lang="de-DE" dirty="0"/>
              <a:t>-Zahlungsvorgänge</a:t>
            </a:r>
          </a:p>
        </p:txBody>
      </p:sp>
      <p:sp>
        <p:nvSpPr>
          <p:cNvPr id="5" name="Rechteck 4">
            <a:extLst>
              <a:ext uri="{FF2B5EF4-FFF2-40B4-BE49-F238E27FC236}">
                <a16:creationId xmlns:a16="http://schemas.microsoft.com/office/drawing/2014/main" id="{3E75AA6C-D833-4F3F-AD13-0145F7D2EA43}"/>
              </a:ext>
            </a:extLst>
          </p:cNvPr>
          <p:cNvSpPr/>
          <p:nvPr/>
        </p:nvSpPr>
        <p:spPr>
          <a:xfrm>
            <a:off x="6022504" y="1772816"/>
            <a:ext cx="2664296" cy="367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u="sng" dirty="0"/>
          </a:p>
          <a:p>
            <a:pPr algn="ctr"/>
            <a:endParaRPr lang="de-DE" u="sng" dirty="0"/>
          </a:p>
          <a:p>
            <a:pPr algn="ctr"/>
            <a:endParaRPr lang="de-DE" u="sng" dirty="0"/>
          </a:p>
          <a:p>
            <a:pPr algn="ctr"/>
            <a:endParaRPr lang="de-DE" u="sng" dirty="0"/>
          </a:p>
          <a:p>
            <a:pPr algn="ctr"/>
            <a:r>
              <a:rPr lang="de-DE" u="sng" dirty="0"/>
              <a:t>App</a:t>
            </a:r>
          </a:p>
          <a:p>
            <a:pPr algn="ctr"/>
            <a:r>
              <a:rPr lang="de-DE" dirty="0"/>
              <a:t>-ermöglicht Online und Offline Erfassung von </a:t>
            </a:r>
          </a:p>
          <a:p>
            <a:pPr algn="ctr"/>
            <a:r>
              <a:rPr lang="de-DE" dirty="0"/>
              <a:t>Daten</a:t>
            </a:r>
          </a:p>
          <a:p>
            <a:pPr algn="ctr"/>
            <a:r>
              <a:rPr lang="de-DE" dirty="0"/>
              <a:t>-dient der Schnellerfassung</a:t>
            </a:r>
          </a:p>
          <a:p>
            <a:pPr algn="ctr"/>
            <a:r>
              <a:rPr lang="de-DE" dirty="0"/>
              <a:t>-dient zur schnellen Überblicksgewinnung</a:t>
            </a:r>
          </a:p>
        </p:txBody>
      </p:sp>
      <p:sp>
        <p:nvSpPr>
          <p:cNvPr id="6" name="Rechteck 5">
            <a:extLst>
              <a:ext uri="{FF2B5EF4-FFF2-40B4-BE49-F238E27FC236}">
                <a16:creationId xmlns:a16="http://schemas.microsoft.com/office/drawing/2014/main" id="{F4CCC6ED-BBE8-45B8-9EB2-FA602865D038}"/>
              </a:ext>
            </a:extLst>
          </p:cNvPr>
          <p:cNvSpPr/>
          <p:nvPr/>
        </p:nvSpPr>
        <p:spPr>
          <a:xfrm>
            <a:off x="3239852" y="1412776"/>
            <a:ext cx="5446948" cy="144016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a:solidFill>
                  <a:schemeClr val="tx1"/>
                </a:solidFill>
              </a:rPr>
              <a:t>Kunde</a:t>
            </a:r>
          </a:p>
          <a:p>
            <a:pPr algn="ctr"/>
            <a:r>
              <a:rPr lang="de-DE" dirty="0">
                <a:solidFill>
                  <a:schemeClr val="tx1"/>
                </a:solidFill>
              </a:rPr>
              <a:t>-mietet die Flugzeuge für einen bestimmten Zeitraum</a:t>
            </a:r>
          </a:p>
          <a:p>
            <a:pPr algn="ctr"/>
            <a:r>
              <a:rPr lang="de-DE" dirty="0">
                <a:solidFill>
                  <a:schemeClr val="tx1"/>
                </a:solidFill>
              </a:rPr>
              <a:t>-erfasst die Daten zu notwendigen Dokumenten / den absolvierten Flügen</a:t>
            </a:r>
          </a:p>
          <a:p>
            <a:pPr algn="ctr"/>
            <a:r>
              <a:rPr lang="de-DE" dirty="0">
                <a:solidFill>
                  <a:schemeClr val="tx1"/>
                </a:solidFill>
              </a:rPr>
              <a:t>-leistet die Zahlungen</a:t>
            </a:r>
          </a:p>
        </p:txBody>
      </p:sp>
      <p:sp>
        <p:nvSpPr>
          <p:cNvPr id="9" name="Datumsplatzhalter 8">
            <a:extLst>
              <a:ext uri="{FF2B5EF4-FFF2-40B4-BE49-F238E27FC236}">
                <a16:creationId xmlns:a16="http://schemas.microsoft.com/office/drawing/2014/main" id="{62D3A309-4FE2-45CB-9ECE-2D9FE3C64281}"/>
              </a:ext>
            </a:extLst>
          </p:cNvPr>
          <p:cNvSpPr>
            <a:spLocks noGrp="1"/>
          </p:cNvSpPr>
          <p:nvPr>
            <p:ph type="dt" sz="half" idx="10"/>
          </p:nvPr>
        </p:nvSpPr>
        <p:spPr/>
        <p:txBody>
          <a:bodyPr/>
          <a:lstStyle/>
          <a:p>
            <a:fld id="{E5D0078D-1912-4FBA-A28D-975E00C8554B}" type="datetime1">
              <a:rPr lang="de-DE" smtClean="0"/>
              <a:t>24.03.2019</a:t>
            </a:fld>
            <a:endParaRPr lang="de-DE"/>
          </a:p>
        </p:txBody>
      </p:sp>
      <p:sp>
        <p:nvSpPr>
          <p:cNvPr id="10" name="Foliennummernplatzhalter 9">
            <a:extLst>
              <a:ext uri="{FF2B5EF4-FFF2-40B4-BE49-F238E27FC236}">
                <a16:creationId xmlns:a16="http://schemas.microsoft.com/office/drawing/2014/main" id="{3A43BD78-43BE-4FE7-BD91-9F7D85B19CC8}"/>
              </a:ext>
            </a:extLst>
          </p:cNvPr>
          <p:cNvSpPr>
            <a:spLocks noGrp="1"/>
          </p:cNvSpPr>
          <p:nvPr>
            <p:ph type="sldNum" sz="quarter" idx="12"/>
          </p:nvPr>
        </p:nvSpPr>
        <p:spPr/>
        <p:txBody>
          <a:bodyPr/>
          <a:lstStyle/>
          <a:p>
            <a:fld id="{6C6AE60A-B69C-4790-82F7-3882EDF23186}" type="slidenum">
              <a:rPr lang="de-DE" smtClean="0"/>
              <a:t>6</a:t>
            </a:fld>
            <a:endParaRPr lang="de-DE"/>
          </a:p>
        </p:txBody>
      </p:sp>
      <p:sp>
        <p:nvSpPr>
          <p:cNvPr id="7" name="Fußzeilenplatzhalter 6">
            <a:extLst>
              <a:ext uri="{FF2B5EF4-FFF2-40B4-BE49-F238E27FC236}">
                <a16:creationId xmlns:a16="http://schemas.microsoft.com/office/drawing/2014/main" id="{6B19E33D-1CC0-4136-9449-9167265A16B6}"/>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168974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5B8E4B-744F-4127-8695-2A0237EB8489}"/>
              </a:ext>
            </a:extLst>
          </p:cNvPr>
          <p:cNvSpPr>
            <a:spLocks noGrp="1"/>
          </p:cNvSpPr>
          <p:nvPr>
            <p:ph type="title"/>
          </p:nvPr>
        </p:nvSpPr>
        <p:spPr/>
        <p:txBody>
          <a:bodyPr/>
          <a:lstStyle/>
          <a:p>
            <a:r>
              <a:rPr lang="de-DE" u="sng" dirty="0"/>
              <a:t>Vermieter - Webapplikation</a:t>
            </a:r>
          </a:p>
        </p:txBody>
      </p:sp>
      <p:graphicFrame>
        <p:nvGraphicFramePr>
          <p:cNvPr id="4" name="Tabelle 3">
            <a:extLst>
              <a:ext uri="{FF2B5EF4-FFF2-40B4-BE49-F238E27FC236}">
                <a16:creationId xmlns:a16="http://schemas.microsoft.com/office/drawing/2014/main" id="{185DB4E0-75CA-42EB-9C64-5F2BCAF76DED}"/>
              </a:ext>
            </a:extLst>
          </p:cNvPr>
          <p:cNvGraphicFramePr>
            <a:graphicFrameLocks noGrp="1"/>
          </p:cNvGraphicFramePr>
          <p:nvPr>
            <p:extLst>
              <p:ext uri="{D42A27DB-BD31-4B8C-83A1-F6EECF244321}">
                <p14:modId xmlns:p14="http://schemas.microsoft.com/office/powerpoint/2010/main" val="4027801183"/>
              </p:ext>
            </p:extLst>
          </p:nvPr>
        </p:nvGraphicFramePr>
        <p:xfrm>
          <a:off x="611560" y="1844824"/>
          <a:ext cx="8075240" cy="4455234"/>
        </p:xfrm>
        <a:graphic>
          <a:graphicData uri="http://schemas.openxmlformats.org/drawingml/2006/table">
            <a:tbl>
              <a:tblPr firstRow="1" bandRow="1">
                <a:tableStyleId>{5C22544A-7EE6-4342-B048-85BDC9FD1C3A}</a:tableStyleId>
              </a:tblPr>
              <a:tblGrid>
                <a:gridCol w="4037620">
                  <a:extLst>
                    <a:ext uri="{9D8B030D-6E8A-4147-A177-3AD203B41FA5}">
                      <a16:colId xmlns:a16="http://schemas.microsoft.com/office/drawing/2014/main" val="3643876002"/>
                    </a:ext>
                  </a:extLst>
                </a:gridCol>
                <a:gridCol w="4037620">
                  <a:extLst>
                    <a:ext uri="{9D8B030D-6E8A-4147-A177-3AD203B41FA5}">
                      <a16:colId xmlns:a16="http://schemas.microsoft.com/office/drawing/2014/main" val="510090720"/>
                    </a:ext>
                  </a:extLst>
                </a:gridCol>
              </a:tblGrid>
              <a:tr h="292137">
                <a:tc>
                  <a:txBody>
                    <a:bodyPr/>
                    <a:lstStyle/>
                    <a:p>
                      <a:r>
                        <a:rPr lang="de-DE" sz="800" dirty="0"/>
                        <a:t>Inhalte</a:t>
                      </a:r>
                    </a:p>
                  </a:txBody>
                  <a:tcPr/>
                </a:tc>
                <a:tc>
                  <a:txBody>
                    <a:bodyPr/>
                    <a:lstStyle/>
                    <a:p>
                      <a:endParaRPr lang="de-DE" sz="800" dirty="0"/>
                    </a:p>
                  </a:txBody>
                  <a:tcPr/>
                </a:tc>
                <a:extLst>
                  <a:ext uri="{0D108BD9-81ED-4DB2-BD59-A6C34878D82A}">
                    <a16:rowId xmlns:a16="http://schemas.microsoft.com/office/drawing/2014/main" val="3339699257"/>
                  </a:ext>
                </a:extLst>
              </a:tr>
              <a:tr h="677069">
                <a:tc>
                  <a:txBody>
                    <a:bodyPr/>
                    <a:lstStyle/>
                    <a:p>
                      <a:r>
                        <a:rPr lang="de-DE" sz="800" dirty="0" err="1"/>
                        <a:t>Overview</a:t>
                      </a:r>
                      <a:endParaRPr lang="de-DE" sz="800" dirty="0"/>
                    </a:p>
                    <a:p>
                      <a:endParaRPr lang="de-DE"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800" dirty="0"/>
                        <a:t>-News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800" dirty="0"/>
                        <a:t>-Zahlungen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800" dirty="0"/>
                        <a:t>-Buchungen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800" dirty="0"/>
                        <a:t>-Termine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800" dirty="0"/>
                        <a:t>-Auswahl: Diagramm Buchungen / Zahlungen</a:t>
                      </a:r>
                    </a:p>
                  </a:txBody>
                  <a:tcPr/>
                </a:tc>
                <a:extLst>
                  <a:ext uri="{0D108BD9-81ED-4DB2-BD59-A6C34878D82A}">
                    <a16:rowId xmlns:a16="http://schemas.microsoft.com/office/drawing/2014/main" val="4067402578"/>
                  </a:ext>
                </a:extLst>
              </a:tr>
              <a:tr h="918880">
                <a:tc>
                  <a:txBody>
                    <a:bodyPr/>
                    <a:lstStyle/>
                    <a:p>
                      <a:r>
                        <a:rPr lang="de-DE" sz="800" dirty="0"/>
                        <a:t>Flugzeuge</a:t>
                      </a:r>
                    </a:p>
                    <a:p>
                      <a:r>
                        <a:rPr lang="de-DE" sz="8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800" dirty="0"/>
                        <a:t>-Basisangaben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de-DE" sz="800" dirty="0"/>
                        <a:t>-Werften</a:t>
                      </a:r>
                    </a:p>
                    <a:p>
                      <a:pPr marL="457200" lvl="1" indent="0">
                        <a:buNone/>
                      </a:pPr>
                      <a:r>
                        <a:rPr lang="de-DE" sz="800" dirty="0"/>
                        <a:t>-Reparaturzyklen</a:t>
                      </a:r>
                    </a:p>
                    <a:p>
                      <a:pPr marL="0" lvl="0" indent="0">
                        <a:buNone/>
                      </a:pPr>
                      <a:r>
                        <a:rPr lang="de-DE" sz="800" dirty="0"/>
                        <a:t>-Reservierungen + Buchungen</a:t>
                      </a:r>
                    </a:p>
                    <a:p>
                      <a:pPr marL="0" lvl="0" indent="0">
                        <a:buNone/>
                      </a:pPr>
                      <a:r>
                        <a:rPr lang="de-DE" sz="800" dirty="0"/>
                        <a:t>-Bordbücher + Unterlagen</a:t>
                      </a:r>
                    </a:p>
                    <a:p>
                      <a:pPr marL="0" lvl="0" indent="0">
                        <a:buNone/>
                      </a:pPr>
                      <a:r>
                        <a:rPr lang="de-DE" sz="800" dirty="0"/>
                        <a:t>-Verwaltung der Wartungsintervalle</a:t>
                      </a:r>
                    </a:p>
                    <a:p>
                      <a:pPr lvl="0"/>
                      <a:r>
                        <a:rPr lang="de-DE" sz="800" dirty="0"/>
                        <a:t>-Flüge Rentabilität</a:t>
                      </a:r>
                    </a:p>
                  </a:txBody>
                  <a:tcPr/>
                </a:tc>
                <a:extLst>
                  <a:ext uri="{0D108BD9-81ED-4DB2-BD59-A6C34878D82A}">
                    <a16:rowId xmlns:a16="http://schemas.microsoft.com/office/drawing/2014/main" val="3350186260"/>
                  </a:ext>
                </a:extLst>
              </a:tr>
              <a:tr h="336157">
                <a:tc>
                  <a:txBody>
                    <a:bodyPr/>
                    <a:lstStyle/>
                    <a:p>
                      <a:r>
                        <a:rPr lang="de-DE" sz="800" dirty="0"/>
                        <a:t>Flugdaten</a:t>
                      </a:r>
                    </a:p>
                  </a:txBody>
                  <a:tcPr/>
                </a:tc>
                <a:tc>
                  <a:txBody>
                    <a:bodyPr/>
                    <a:lstStyle/>
                    <a:p>
                      <a:r>
                        <a:rPr lang="de-DE" sz="800" dirty="0"/>
                        <a:t>-Airports</a:t>
                      </a:r>
                    </a:p>
                    <a:p>
                      <a:r>
                        <a:rPr lang="de-DE" sz="800" dirty="0"/>
                        <a:t>-Flüge</a:t>
                      </a:r>
                    </a:p>
                  </a:txBody>
                  <a:tcPr/>
                </a:tc>
                <a:extLst>
                  <a:ext uri="{0D108BD9-81ED-4DB2-BD59-A6C34878D82A}">
                    <a16:rowId xmlns:a16="http://schemas.microsoft.com/office/drawing/2014/main" val="1101985422"/>
                  </a:ext>
                </a:extLst>
              </a:tr>
              <a:tr h="732342">
                <a:tc>
                  <a:txBody>
                    <a:bodyPr/>
                    <a:lstStyle/>
                    <a:p>
                      <a:r>
                        <a:rPr lang="de-DE" sz="800" dirty="0"/>
                        <a:t>Kundendaten</a:t>
                      </a:r>
                    </a:p>
                  </a:txBody>
                  <a:tcPr/>
                </a:tc>
                <a:tc>
                  <a:txBody>
                    <a:bodyPr/>
                    <a:lstStyle/>
                    <a:p>
                      <a:r>
                        <a:rPr lang="de-DE" sz="800" dirty="0"/>
                        <a:t>-persönliche Daten</a:t>
                      </a:r>
                    </a:p>
                    <a:p>
                      <a:r>
                        <a:rPr lang="de-DE" sz="800" dirty="0"/>
                        <a:t>-Dokumente (Ablaufverifizierung)</a:t>
                      </a:r>
                    </a:p>
                    <a:p>
                      <a:r>
                        <a:rPr lang="de-DE" sz="800" dirty="0"/>
                        <a:t>-Reservierungen / Buchungen</a:t>
                      </a:r>
                    </a:p>
                    <a:p>
                      <a:r>
                        <a:rPr lang="de-DE" sz="800" dirty="0"/>
                        <a:t>-Rechnungen</a:t>
                      </a:r>
                    </a:p>
                    <a:p>
                      <a:r>
                        <a:rPr lang="de-DE" sz="800" dirty="0"/>
                        <a:t>-Zahlungen</a:t>
                      </a:r>
                    </a:p>
                  </a:txBody>
                  <a:tcPr/>
                </a:tc>
                <a:extLst>
                  <a:ext uri="{0D108BD9-81ED-4DB2-BD59-A6C34878D82A}">
                    <a16:rowId xmlns:a16="http://schemas.microsoft.com/office/drawing/2014/main" val="1749918888"/>
                  </a:ext>
                </a:extLst>
              </a:tr>
              <a:tr h="864404">
                <a:tc>
                  <a:txBody>
                    <a:bodyPr/>
                    <a:lstStyle/>
                    <a:p>
                      <a:r>
                        <a:rPr lang="de-DE" sz="800" dirty="0"/>
                        <a:t>Zahlungsdaten</a:t>
                      </a:r>
                    </a:p>
                  </a:txBody>
                  <a:tcPr/>
                </a:tc>
                <a:tc>
                  <a:txBody>
                    <a:bodyPr/>
                    <a:lstStyle/>
                    <a:p>
                      <a:r>
                        <a:rPr lang="de-DE" sz="800" dirty="0"/>
                        <a:t>-Rechnungslegung incl. Rabattierungen</a:t>
                      </a:r>
                    </a:p>
                    <a:p>
                      <a:r>
                        <a:rPr lang="de-DE" sz="800" dirty="0"/>
                        <a:t>-Zahlungsvorgänge</a:t>
                      </a:r>
                    </a:p>
                    <a:p>
                      <a:r>
                        <a:rPr lang="de-DE" sz="800" dirty="0"/>
                        <a:t>  Zahlungseingänge</a:t>
                      </a:r>
                    </a:p>
                    <a:p>
                      <a:r>
                        <a:rPr lang="de-DE" sz="800" dirty="0"/>
                        <a:t>  Zahlungsausgänge</a:t>
                      </a:r>
                    </a:p>
                    <a:p>
                      <a:r>
                        <a:rPr lang="de-DE" sz="800" dirty="0"/>
                        <a:t>-Cash Flow</a:t>
                      </a:r>
                    </a:p>
                    <a:p>
                      <a:r>
                        <a:rPr lang="de-DE" sz="800" dirty="0"/>
                        <a:t>-GuV</a:t>
                      </a:r>
                    </a:p>
                  </a:txBody>
                  <a:tcPr/>
                </a:tc>
                <a:extLst>
                  <a:ext uri="{0D108BD9-81ED-4DB2-BD59-A6C34878D82A}">
                    <a16:rowId xmlns:a16="http://schemas.microsoft.com/office/drawing/2014/main" val="1183703767"/>
                  </a:ext>
                </a:extLst>
              </a:tr>
              <a:tr h="292137">
                <a:tc>
                  <a:txBody>
                    <a:bodyPr/>
                    <a:lstStyle/>
                    <a:p>
                      <a:r>
                        <a:rPr lang="de-DE" sz="800" dirty="0"/>
                        <a:t>Basisdaten</a:t>
                      </a:r>
                    </a:p>
                  </a:txBody>
                  <a:tcPr/>
                </a:tc>
                <a:tc>
                  <a:txBody>
                    <a:bodyPr/>
                    <a:lstStyle/>
                    <a:p>
                      <a:r>
                        <a:rPr lang="de-DE" sz="800" dirty="0"/>
                        <a:t>-Firmenangaben</a:t>
                      </a:r>
                    </a:p>
                  </a:txBody>
                  <a:tcPr/>
                </a:tc>
                <a:extLst>
                  <a:ext uri="{0D108BD9-81ED-4DB2-BD59-A6C34878D82A}">
                    <a16:rowId xmlns:a16="http://schemas.microsoft.com/office/drawing/2014/main" val="947060931"/>
                  </a:ext>
                </a:extLst>
              </a:tr>
              <a:tr h="292137">
                <a:tc>
                  <a:txBody>
                    <a:bodyPr/>
                    <a:lstStyle/>
                    <a:p>
                      <a:r>
                        <a:rPr lang="de-DE" sz="800" dirty="0" err="1"/>
                        <a:t>Reportings</a:t>
                      </a:r>
                      <a:endParaRPr lang="de-DE" sz="800" dirty="0"/>
                    </a:p>
                  </a:txBody>
                  <a:tcPr/>
                </a:tc>
                <a:tc>
                  <a:txBody>
                    <a:bodyPr/>
                    <a:lstStyle/>
                    <a:p>
                      <a:endParaRPr lang="de-DE" sz="800" dirty="0"/>
                    </a:p>
                  </a:txBody>
                  <a:tcPr/>
                </a:tc>
                <a:extLst>
                  <a:ext uri="{0D108BD9-81ED-4DB2-BD59-A6C34878D82A}">
                    <a16:rowId xmlns:a16="http://schemas.microsoft.com/office/drawing/2014/main" val="1517074026"/>
                  </a:ext>
                </a:extLst>
              </a:tr>
            </a:tbl>
          </a:graphicData>
        </a:graphic>
      </p:graphicFrame>
      <p:sp>
        <p:nvSpPr>
          <p:cNvPr id="5" name="Rechteck 4">
            <a:extLst>
              <a:ext uri="{FF2B5EF4-FFF2-40B4-BE49-F238E27FC236}">
                <a16:creationId xmlns:a16="http://schemas.microsoft.com/office/drawing/2014/main" id="{270DFE2C-5931-4391-914A-FEB89E0C97D2}"/>
              </a:ext>
            </a:extLst>
          </p:cNvPr>
          <p:cNvSpPr/>
          <p:nvPr/>
        </p:nvSpPr>
        <p:spPr>
          <a:xfrm>
            <a:off x="107504" y="1340768"/>
            <a:ext cx="8712968" cy="461665"/>
          </a:xfrm>
          <a:prstGeom prst="rect">
            <a:avLst/>
          </a:prstGeom>
        </p:spPr>
        <p:txBody>
          <a:bodyPr wrap="square">
            <a:spAutoFit/>
          </a:bodyPr>
          <a:lstStyle/>
          <a:p>
            <a:pPr lvl="1"/>
            <a:r>
              <a:rPr lang="de-DE" sz="1200" dirty="0"/>
              <a:t>Als mandantenbasiertes System dient die Applikation der Verwaltung der Flugzeuge, der Einhaltung der Wartungspläne, der Erfassung von Kundendaten und der Verwaltung der Zahlungsabläufe.</a:t>
            </a:r>
          </a:p>
        </p:txBody>
      </p:sp>
      <p:sp>
        <p:nvSpPr>
          <p:cNvPr id="8" name="Datumsplatzhalter 7">
            <a:extLst>
              <a:ext uri="{FF2B5EF4-FFF2-40B4-BE49-F238E27FC236}">
                <a16:creationId xmlns:a16="http://schemas.microsoft.com/office/drawing/2014/main" id="{D7756A34-0048-4F6B-B0D3-A265A4028712}"/>
              </a:ext>
            </a:extLst>
          </p:cNvPr>
          <p:cNvSpPr>
            <a:spLocks noGrp="1"/>
          </p:cNvSpPr>
          <p:nvPr>
            <p:ph type="dt" sz="half" idx="10"/>
          </p:nvPr>
        </p:nvSpPr>
        <p:spPr/>
        <p:txBody>
          <a:bodyPr/>
          <a:lstStyle/>
          <a:p>
            <a:fld id="{DFB56F0F-DE49-4D2C-A077-E98E6E757C74}" type="datetime1">
              <a:rPr lang="de-DE" smtClean="0"/>
              <a:t>24.03.2019</a:t>
            </a:fld>
            <a:endParaRPr lang="de-DE"/>
          </a:p>
        </p:txBody>
      </p:sp>
      <p:sp>
        <p:nvSpPr>
          <p:cNvPr id="9" name="Foliennummernplatzhalter 8">
            <a:extLst>
              <a:ext uri="{FF2B5EF4-FFF2-40B4-BE49-F238E27FC236}">
                <a16:creationId xmlns:a16="http://schemas.microsoft.com/office/drawing/2014/main" id="{30B548A0-A5F7-43B1-BD8E-62F5FB3E2FA6}"/>
              </a:ext>
            </a:extLst>
          </p:cNvPr>
          <p:cNvSpPr>
            <a:spLocks noGrp="1"/>
          </p:cNvSpPr>
          <p:nvPr>
            <p:ph type="sldNum" sz="quarter" idx="12"/>
          </p:nvPr>
        </p:nvSpPr>
        <p:spPr/>
        <p:txBody>
          <a:bodyPr/>
          <a:lstStyle/>
          <a:p>
            <a:fld id="{6C6AE60A-B69C-4790-82F7-3882EDF23186}" type="slidenum">
              <a:rPr lang="de-DE" smtClean="0"/>
              <a:t>7</a:t>
            </a:fld>
            <a:endParaRPr lang="de-DE"/>
          </a:p>
        </p:txBody>
      </p:sp>
      <p:sp>
        <p:nvSpPr>
          <p:cNvPr id="3" name="Fußzeilenplatzhalter 2">
            <a:extLst>
              <a:ext uri="{FF2B5EF4-FFF2-40B4-BE49-F238E27FC236}">
                <a16:creationId xmlns:a16="http://schemas.microsoft.com/office/drawing/2014/main" id="{0464C3F3-0880-4F20-8C1A-46E7E7F7FE3D}"/>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678615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295246-3445-40AB-AB0B-CAA6ACF36BBD}"/>
              </a:ext>
            </a:extLst>
          </p:cNvPr>
          <p:cNvSpPr>
            <a:spLocks noGrp="1"/>
          </p:cNvSpPr>
          <p:nvPr>
            <p:ph type="title"/>
          </p:nvPr>
        </p:nvSpPr>
        <p:spPr/>
        <p:txBody>
          <a:bodyPr/>
          <a:lstStyle/>
          <a:p>
            <a:r>
              <a:rPr lang="de-DE" u="sng" dirty="0"/>
              <a:t>Kunden - Webapplikation</a:t>
            </a:r>
          </a:p>
        </p:txBody>
      </p:sp>
      <p:sp>
        <p:nvSpPr>
          <p:cNvPr id="4" name="Rechteck 3">
            <a:extLst>
              <a:ext uri="{FF2B5EF4-FFF2-40B4-BE49-F238E27FC236}">
                <a16:creationId xmlns:a16="http://schemas.microsoft.com/office/drawing/2014/main" id="{08133A69-F234-4F10-9951-368207DED576}"/>
              </a:ext>
            </a:extLst>
          </p:cNvPr>
          <p:cNvSpPr/>
          <p:nvPr/>
        </p:nvSpPr>
        <p:spPr>
          <a:xfrm>
            <a:off x="251520" y="1268760"/>
            <a:ext cx="8568952" cy="553998"/>
          </a:xfrm>
          <a:prstGeom prst="rect">
            <a:avLst/>
          </a:prstGeom>
        </p:spPr>
        <p:txBody>
          <a:bodyPr wrap="square">
            <a:spAutoFit/>
          </a:bodyPr>
          <a:lstStyle/>
          <a:p>
            <a:pPr lvl="1"/>
            <a:r>
              <a:rPr lang="de-DE" sz="1000" dirty="0"/>
              <a:t>Dient der Reservierung und Buchung von Flugzeugen. Erlaubt dem Kunden Dokumente zu hinterlegen. Soll das Dokumentenmanagement und die Aktualisierung der Unterlagen gewährleisten. Dient der Vereinfachung der Zahlungsvorgänge. Bietet dem Kunden die Möglichkeit aktuelle Informationen zum Unternehmen zu erhalten.</a:t>
            </a:r>
          </a:p>
        </p:txBody>
      </p:sp>
      <p:graphicFrame>
        <p:nvGraphicFramePr>
          <p:cNvPr id="5" name="Tabelle 4">
            <a:extLst>
              <a:ext uri="{FF2B5EF4-FFF2-40B4-BE49-F238E27FC236}">
                <a16:creationId xmlns:a16="http://schemas.microsoft.com/office/drawing/2014/main" id="{AD72B19A-A2B1-4555-954F-B811635F4D27}"/>
              </a:ext>
            </a:extLst>
          </p:cNvPr>
          <p:cNvGraphicFramePr>
            <a:graphicFrameLocks noGrp="1"/>
          </p:cNvGraphicFramePr>
          <p:nvPr>
            <p:extLst>
              <p:ext uri="{D42A27DB-BD31-4B8C-83A1-F6EECF244321}">
                <p14:modId xmlns:p14="http://schemas.microsoft.com/office/powerpoint/2010/main" val="128405019"/>
              </p:ext>
            </p:extLst>
          </p:nvPr>
        </p:nvGraphicFramePr>
        <p:xfrm>
          <a:off x="672169" y="1881852"/>
          <a:ext cx="8003232" cy="4458869"/>
        </p:xfrm>
        <a:graphic>
          <a:graphicData uri="http://schemas.openxmlformats.org/drawingml/2006/table">
            <a:tbl>
              <a:tblPr firstRow="1" bandRow="1">
                <a:tableStyleId>{5C22544A-7EE6-4342-B048-85BDC9FD1C3A}</a:tableStyleId>
              </a:tblPr>
              <a:tblGrid>
                <a:gridCol w="3384376">
                  <a:extLst>
                    <a:ext uri="{9D8B030D-6E8A-4147-A177-3AD203B41FA5}">
                      <a16:colId xmlns:a16="http://schemas.microsoft.com/office/drawing/2014/main" val="635186367"/>
                    </a:ext>
                  </a:extLst>
                </a:gridCol>
                <a:gridCol w="4618856">
                  <a:extLst>
                    <a:ext uri="{9D8B030D-6E8A-4147-A177-3AD203B41FA5}">
                      <a16:colId xmlns:a16="http://schemas.microsoft.com/office/drawing/2014/main" val="3363666826"/>
                    </a:ext>
                  </a:extLst>
                </a:gridCol>
              </a:tblGrid>
              <a:tr h="288897">
                <a:tc>
                  <a:txBody>
                    <a:bodyPr/>
                    <a:lstStyle/>
                    <a:p>
                      <a:r>
                        <a:rPr lang="de-DE" sz="800" dirty="0"/>
                        <a:t>Funktionalitäten</a:t>
                      </a:r>
                    </a:p>
                  </a:txBody>
                  <a:tcPr/>
                </a:tc>
                <a:tc>
                  <a:txBody>
                    <a:bodyPr/>
                    <a:lstStyle/>
                    <a:p>
                      <a:endParaRPr lang="de-DE" sz="800"/>
                    </a:p>
                  </a:txBody>
                  <a:tcPr/>
                </a:tc>
                <a:extLst>
                  <a:ext uri="{0D108BD9-81ED-4DB2-BD59-A6C34878D82A}">
                    <a16:rowId xmlns:a16="http://schemas.microsoft.com/office/drawing/2014/main" val="2977285952"/>
                  </a:ext>
                </a:extLst>
              </a:tr>
              <a:tr h="1068526">
                <a:tc>
                  <a:txBody>
                    <a:bodyPr/>
                    <a:lstStyle/>
                    <a:p>
                      <a:r>
                        <a:rPr lang="de-DE" sz="800" dirty="0" err="1"/>
                        <a:t>Overview</a:t>
                      </a:r>
                      <a:endParaRPr lang="de-DE" sz="800" dirty="0"/>
                    </a:p>
                  </a:txBody>
                  <a:tcPr/>
                </a:tc>
                <a:tc>
                  <a:txBody>
                    <a:bodyPr/>
                    <a:lstStyle/>
                    <a:p>
                      <a:r>
                        <a:rPr lang="de-DE" sz="800" dirty="0"/>
                        <a:t>-Kurzinformationen zur Firma</a:t>
                      </a:r>
                    </a:p>
                    <a:p>
                      <a:r>
                        <a:rPr lang="de-DE" sz="800" dirty="0"/>
                        <a:t>-Aktuelle Angebote</a:t>
                      </a:r>
                    </a:p>
                    <a:p>
                      <a:r>
                        <a:rPr lang="de-DE" sz="800" dirty="0"/>
                        <a:t>-Reservierungen / Buchungen</a:t>
                      </a:r>
                    </a:p>
                    <a:p>
                      <a:r>
                        <a:rPr lang="de-DE" sz="800" dirty="0"/>
                        <a:t>-Zahlungen (Status / offene)</a:t>
                      </a:r>
                    </a:p>
                    <a:p>
                      <a:r>
                        <a:rPr lang="de-DE" sz="800" dirty="0"/>
                        <a:t>-News</a:t>
                      </a:r>
                    </a:p>
                    <a:p>
                      <a:r>
                        <a:rPr lang="de-DE" sz="800" dirty="0"/>
                        <a:t>-Dokumentenübersicht (Ablaufdatum, fehlende Dokumente)</a:t>
                      </a:r>
                    </a:p>
                  </a:txBody>
                  <a:tcPr/>
                </a:tc>
                <a:extLst>
                  <a:ext uri="{0D108BD9-81ED-4DB2-BD59-A6C34878D82A}">
                    <a16:rowId xmlns:a16="http://schemas.microsoft.com/office/drawing/2014/main" val="2819132120"/>
                  </a:ext>
                </a:extLst>
              </a:tr>
              <a:tr h="902311">
                <a:tc>
                  <a:txBody>
                    <a:bodyPr/>
                    <a:lstStyle/>
                    <a:p>
                      <a:r>
                        <a:rPr lang="de-DE" sz="800" dirty="0"/>
                        <a:t>Reservierung und Buchung von Flugzeugen</a:t>
                      </a:r>
                    </a:p>
                  </a:txBody>
                  <a:tcPr/>
                </a:tc>
                <a:tc>
                  <a:txBody>
                    <a:bodyPr/>
                    <a:lstStyle/>
                    <a:p>
                      <a:r>
                        <a:rPr lang="de-DE" sz="800" dirty="0"/>
                        <a:t>-Auswahl </a:t>
                      </a:r>
                    </a:p>
                    <a:p>
                      <a:pPr marL="742950" lvl="1" indent="-285750">
                        <a:buFont typeface="Arial" panose="020B0604020202020204" pitchFamily="34" charset="0"/>
                        <a:buChar char="•"/>
                      </a:pPr>
                      <a:r>
                        <a:rPr lang="de-DE" sz="800" dirty="0"/>
                        <a:t>Nach Zeitraum</a:t>
                      </a:r>
                    </a:p>
                    <a:p>
                      <a:pPr marL="742950" lvl="1" indent="-285750">
                        <a:buFont typeface="Arial" panose="020B0604020202020204" pitchFamily="34" charset="0"/>
                        <a:buChar char="•"/>
                      </a:pPr>
                      <a:r>
                        <a:rPr lang="de-DE" sz="800" dirty="0"/>
                        <a:t>Flugplatz</a:t>
                      </a:r>
                    </a:p>
                    <a:p>
                      <a:pPr marL="742950" lvl="1" indent="-285750">
                        <a:buFont typeface="Arial" panose="020B0604020202020204" pitchFamily="34" charset="0"/>
                        <a:buChar char="•"/>
                      </a:pPr>
                      <a:r>
                        <a:rPr lang="de-DE" sz="800" dirty="0"/>
                        <a:t>Flugzeug(-typ)</a:t>
                      </a:r>
                    </a:p>
                    <a:p>
                      <a:pPr marL="0" lvl="0" indent="0">
                        <a:buFont typeface="Arial" panose="020B0604020202020204" pitchFamily="34" charset="0"/>
                        <a:buNone/>
                      </a:pPr>
                      <a:r>
                        <a:rPr lang="de-DE" sz="800" dirty="0"/>
                        <a:t>-Emailinformation über die Reservierungen / Buchungen</a:t>
                      </a:r>
                    </a:p>
                  </a:txBody>
                  <a:tcPr/>
                </a:tc>
                <a:extLst>
                  <a:ext uri="{0D108BD9-81ED-4DB2-BD59-A6C34878D82A}">
                    <a16:rowId xmlns:a16="http://schemas.microsoft.com/office/drawing/2014/main" val="1021232399"/>
                  </a:ext>
                </a:extLst>
              </a:tr>
              <a:tr h="736095">
                <a:tc>
                  <a:txBody>
                    <a:bodyPr/>
                    <a:lstStyle/>
                    <a:p>
                      <a:r>
                        <a:rPr lang="de-DE" sz="800" dirty="0"/>
                        <a:t>Verwaltung der Zahlungsabläufe</a:t>
                      </a:r>
                    </a:p>
                  </a:txBody>
                  <a:tcPr/>
                </a:tc>
                <a:tc>
                  <a:txBody>
                    <a:bodyPr/>
                    <a:lstStyle/>
                    <a:p>
                      <a:r>
                        <a:rPr lang="de-DE" sz="800" dirty="0"/>
                        <a:t>-Rechnungslegung per Email</a:t>
                      </a:r>
                    </a:p>
                    <a:p>
                      <a:r>
                        <a:rPr lang="de-DE" sz="800" dirty="0"/>
                        <a:t>-Darstellung der Zahlungseingänge</a:t>
                      </a:r>
                    </a:p>
                    <a:p>
                      <a:r>
                        <a:rPr lang="de-DE" sz="800" dirty="0"/>
                        <a:t>(Automatisierungen der Zahlungen erfolgen frühestens in der 2. Ausbaustufe)</a:t>
                      </a:r>
                    </a:p>
                  </a:txBody>
                  <a:tcPr/>
                </a:tc>
                <a:extLst>
                  <a:ext uri="{0D108BD9-81ED-4DB2-BD59-A6C34878D82A}">
                    <a16:rowId xmlns:a16="http://schemas.microsoft.com/office/drawing/2014/main" val="3785025878"/>
                  </a:ext>
                </a:extLst>
              </a:tr>
              <a:tr h="332386">
                <a:tc>
                  <a:txBody>
                    <a:bodyPr/>
                    <a:lstStyle/>
                    <a:p>
                      <a:r>
                        <a:rPr lang="de-DE" sz="800" dirty="0"/>
                        <a:t>Dokumentenmanagement</a:t>
                      </a:r>
                    </a:p>
                  </a:txBody>
                  <a:tcPr/>
                </a:tc>
                <a:tc>
                  <a:txBody>
                    <a:bodyPr/>
                    <a:lstStyle/>
                    <a:p>
                      <a:r>
                        <a:rPr lang="de-DE" sz="800" dirty="0"/>
                        <a:t>-Erfassung der Dokumentendaten (Upload der Dokumente)</a:t>
                      </a:r>
                    </a:p>
                    <a:p>
                      <a:r>
                        <a:rPr lang="de-DE" sz="800" dirty="0"/>
                        <a:t>-Verwaltung der Ablauffristen mit automatischer Benachrichtigung</a:t>
                      </a:r>
                    </a:p>
                  </a:txBody>
                  <a:tcPr/>
                </a:tc>
                <a:extLst>
                  <a:ext uri="{0D108BD9-81ED-4DB2-BD59-A6C34878D82A}">
                    <a16:rowId xmlns:a16="http://schemas.microsoft.com/office/drawing/2014/main" val="28030271"/>
                  </a:ext>
                </a:extLst>
              </a:tr>
              <a:tr h="453253">
                <a:tc>
                  <a:txBody>
                    <a:bodyPr/>
                    <a:lstStyle/>
                    <a:p>
                      <a:r>
                        <a:rPr lang="de-DE" sz="800" dirty="0"/>
                        <a:t>Flüge</a:t>
                      </a:r>
                    </a:p>
                  </a:txBody>
                  <a:tcPr/>
                </a:tc>
                <a:tc>
                  <a:txBody>
                    <a:bodyPr/>
                    <a:lstStyle/>
                    <a:p>
                      <a:r>
                        <a:rPr lang="de-DE" sz="800" dirty="0"/>
                        <a:t>-Informationen zu Airports</a:t>
                      </a:r>
                    </a:p>
                    <a:p>
                      <a:r>
                        <a:rPr lang="de-DE" sz="800" dirty="0"/>
                        <a:t>-Informationen zu Flugrouten</a:t>
                      </a:r>
                    </a:p>
                    <a:p>
                      <a:r>
                        <a:rPr lang="de-DE" sz="800" dirty="0"/>
                        <a:t>-Datenerfassung zu Logbüchern (Bordbuch, Radio-Log)</a:t>
                      </a:r>
                    </a:p>
                  </a:txBody>
                  <a:tcPr/>
                </a:tc>
                <a:extLst>
                  <a:ext uri="{0D108BD9-81ED-4DB2-BD59-A6C34878D82A}">
                    <a16:rowId xmlns:a16="http://schemas.microsoft.com/office/drawing/2014/main" val="1958926607"/>
                  </a:ext>
                </a:extLst>
              </a:tr>
              <a:tr h="453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800" dirty="0"/>
                        <a:t>Profilverwaltung</a:t>
                      </a:r>
                    </a:p>
                  </a:txBody>
                  <a:tcPr/>
                </a:tc>
                <a:tc>
                  <a:txBody>
                    <a:bodyPr/>
                    <a:lstStyle/>
                    <a:p>
                      <a:r>
                        <a:rPr lang="de-DE" sz="800" dirty="0"/>
                        <a:t>Verwaltung der Profildaten</a:t>
                      </a:r>
                    </a:p>
                    <a:p>
                      <a:r>
                        <a:rPr lang="de-DE" sz="800" dirty="0"/>
                        <a:t>-persönliche Daten</a:t>
                      </a:r>
                    </a:p>
                    <a:p>
                      <a:r>
                        <a:rPr lang="de-DE" sz="800" dirty="0"/>
                        <a:t>-Passwörter</a:t>
                      </a:r>
                    </a:p>
                  </a:txBody>
                  <a:tcPr/>
                </a:tc>
                <a:extLst>
                  <a:ext uri="{0D108BD9-81ED-4DB2-BD59-A6C34878D82A}">
                    <a16:rowId xmlns:a16="http://schemas.microsoft.com/office/drawing/2014/main" val="732013194"/>
                  </a:ext>
                </a:extLst>
              </a:tr>
              <a:tr h="211518">
                <a:tc>
                  <a:txBody>
                    <a:bodyPr/>
                    <a:lstStyle/>
                    <a:p>
                      <a:r>
                        <a:rPr lang="de-DE" sz="800" dirty="0"/>
                        <a:t>Impressum</a:t>
                      </a:r>
                    </a:p>
                  </a:txBody>
                  <a:tcPr/>
                </a:tc>
                <a:tc>
                  <a:txBody>
                    <a:bodyPr/>
                    <a:lstStyle/>
                    <a:p>
                      <a:endParaRPr lang="de-DE" sz="800" dirty="0"/>
                    </a:p>
                  </a:txBody>
                  <a:tcPr/>
                </a:tc>
                <a:extLst>
                  <a:ext uri="{0D108BD9-81ED-4DB2-BD59-A6C34878D82A}">
                    <a16:rowId xmlns:a16="http://schemas.microsoft.com/office/drawing/2014/main" val="3407673989"/>
                  </a:ext>
                </a:extLst>
              </a:tr>
            </a:tbl>
          </a:graphicData>
        </a:graphic>
      </p:graphicFrame>
      <p:sp>
        <p:nvSpPr>
          <p:cNvPr id="8" name="Datumsplatzhalter 7">
            <a:extLst>
              <a:ext uri="{FF2B5EF4-FFF2-40B4-BE49-F238E27FC236}">
                <a16:creationId xmlns:a16="http://schemas.microsoft.com/office/drawing/2014/main" id="{A894712C-F85C-4D39-9703-EC9338194F72}"/>
              </a:ext>
            </a:extLst>
          </p:cNvPr>
          <p:cNvSpPr>
            <a:spLocks noGrp="1"/>
          </p:cNvSpPr>
          <p:nvPr>
            <p:ph type="dt" sz="half" idx="10"/>
          </p:nvPr>
        </p:nvSpPr>
        <p:spPr/>
        <p:txBody>
          <a:bodyPr/>
          <a:lstStyle/>
          <a:p>
            <a:fld id="{1385DBCC-1EA0-44CC-A0CB-362E61BB0964}" type="datetime1">
              <a:rPr lang="de-DE" smtClean="0"/>
              <a:t>24.03.2019</a:t>
            </a:fld>
            <a:endParaRPr lang="de-DE"/>
          </a:p>
        </p:txBody>
      </p:sp>
      <p:sp>
        <p:nvSpPr>
          <p:cNvPr id="9" name="Foliennummernplatzhalter 8">
            <a:extLst>
              <a:ext uri="{FF2B5EF4-FFF2-40B4-BE49-F238E27FC236}">
                <a16:creationId xmlns:a16="http://schemas.microsoft.com/office/drawing/2014/main" id="{84552252-2972-40D7-8542-4EE95C13ABA6}"/>
              </a:ext>
            </a:extLst>
          </p:cNvPr>
          <p:cNvSpPr>
            <a:spLocks noGrp="1"/>
          </p:cNvSpPr>
          <p:nvPr>
            <p:ph type="sldNum" sz="quarter" idx="12"/>
          </p:nvPr>
        </p:nvSpPr>
        <p:spPr/>
        <p:txBody>
          <a:bodyPr/>
          <a:lstStyle/>
          <a:p>
            <a:fld id="{6C6AE60A-B69C-4790-82F7-3882EDF23186}" type="slidenum">
              <a:rPr lang="de-DE" smtClean="0"/>
              <a:t>8</a:t>
            </a:fld>
            <a:endParaRPr lang="de-DE"/>
          </a:p>
        </p:txBody>
      </p:sp>
      <p:sp>
        <p:nvSpPr>
          <p:cNvPr id="3" name="Fußzeilenplatzhalter 2">
            <a:extLst>
              <a:ext uri="{FF2B5EF4-FFF2-40B4-BE49-F238E27FC236}">
                <a16:creationId xmlns:a16="http://schemas.microsoft.com/office/drawing/2014/main" id="{6D472AC0-168E-4633-BB42-7B9A17604CE1}"/>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3350517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295246-3445-40AB-AB0B-CAA6ACF36BBD}"/>
              </a:ext>
            </a:extLst>
          </p:cNvPr>
          <p:cNvSpPr>
            <a:spLocks noGrp="1"/>
          </p:cNvSpPr>
          <p:nvPr>
            <p:ph type="title"/>
          </p:nvPr>
        </p:nvSpPr>
        <p:spPr/>
        <p:txBody>
          <a:bodyPr/>
          <a:lstStyle/>
          <a:p>
            <a:r>
              <a:rPr lang="de-DE" u="sng" dirty="0"/>
              <a:t>Kunden – App (Android / </a:t>
            </a:r>
            <a:r>
              <a:rPr lang="de-DE" u="sng" dirty="0" err="1"/>
              <a:t>Iphone</a:t>
            </a:r>
            <a:r>
              <a:rPr lang="de-DE" u="sng" dirty="0"/>
              <a:t>)</a:t>
            </a:r>
          </a:p>
        </p:txBody>
      </p:sp>
      <p:sp>
        <p:nvSpPr>
          <p:cNvPr id="4" name="Rechteck 3">
            <a:extLst>
              <a:ext uri="{FF2B5EF4-FFF2-40B4-BE49-F238E27FC236}">
                <a16:creationId xmlns:a16="http://schemas.microsoft.com/office/drawing/2014/main" id="{08133A69-F234-4F10-9951-368207DED576}"/>
              </a:ext>
            </a:extLst>
          </p:cNvPr>
          <p:cNvSpPr/>
          <p:nvPr/>
        </p:nvSpPr>
        <p:spPr>
          <a:xfrm>
            <a:off x="287524" y="1211268"/>
            <a:ext cx="8568952" cy="707886"/>
          </a:xfrm>
          <a:prstGeom prst="rect">
            <a:avLst/>
          </a:prstGeom>
        </p:spPr>
        <p:txBody>
          <a:bodyPr wrap="square">
            <a:spAutoFit/>
          </a:bodyPr>
          <a:lstStyle/>
          <a:p>
            <a:pPr lvl="1"/>
            <a:r>
              <a:rPr lang="de-DE" sz="1000" dirty="0"/>
              <a:t>Die App bietet die Möglichkeit Daten schnell von verschiedensten Orten zu erfassen und abzurufen. Dazu zählt die Reservierung und Buchungen vorgenommen werden können. Daten zu Dokumenten können leichter erfasst werden. Das Pflegen von Logbuchinformationen soll vereinfacht werden. Eine Benachrichtigung zu aktuellen Themen soll erleichtert werden. Es soll die Möglichkeit geschaffen werden, Daten auch offline zu pflegen und dann in das zentrale Tool zu übernehmen. Es kann u.U. der Umfang der Funktionalitäten etwas eingeschränkter sein als bei der Webapplikation).</a:t>
            </a:r>
          </a:p>
        </p:txBody>
      </p:sp>
      <p:graphicFrame>
        <p:nvGraphicFramePr>
          <p:cNvPr id="5" name="Tabelle 4">
            <a:extLst>
              <a:ext uri="{FF2B5EF4-FFF2-40B4-BE49-F238E27FC236}">
                <a16:creationId xmlns:a16="http://schemas.microsoft.com/office/drawing/2014/main" id="{AD72B19A-A2B1-4555-954F-B811635F4D27}"/>
              </a:ext>
            </a:extLst>
          </p:cNvPr>
          <p:cNvGraphicFramePr>
            <a:graphicFrameLocks noGrp="1"/>
          </p:cNvGraphicFramePr>
          <p:nvPr>
            <p:extLst>
              <p:ext uri="{D42A27DB-BD31-4B8C-83A1-F6EECF244321}">
                <p14:modId xmlns:p14="http://schemas.microsoft.com/office/powerpoint/2010/main" val="1464970967"/>
              </p:ext>
            </p:extLst>
          </p:nvPr>
        </p:nvGraphicFramePr>
        <p:xfrm>
          <a:off x="707410" y="2114625"/>
          <a:ext cx="8003232" cy="3977693"/>
        </p:xfrm>
        <a:graphic>
          <a:graphicData uri="http://schemas.openxmlformats.org/drawingml/2006/table">
            <a:tbl>
              <a:tblPr firstRow="1" bandRow="1">
                <a:tableStyleId>{5C22544A-7EE6-4342-B048-85BDC9FD1C3A}</a:tableStyleId>
              </a:tblPr>
              <a:tblGrid>
                <a:gridCol w="3384376">
                  <a:extLst>
                    <a:ext uri="{9D8B030D-6E8A-4147-A177-3AD203B41FA5}">
                      <a16:colId xmlns:a16="http://schemas.microsoft.com/office/drawing/2014/main" val="635186367"/>
                    </a:ext>
                  </a:extLst>
                </a:gridCol>
                <a:gridCol w="4618856">
                  <a:extLst>
                    <a:ext uri="{9D8B030D-6E8A-4147-A177-3AD203B41FA5}">
                      <a16:colId xmlns:a16="http://schemas.microsoft.com/office/drawing/2014/main" val="3363666826"/>
                    </a:ext>
                  </a:extLst>
                </a:gridCol>
              </a:tblGrid>
              <a:tr h="288897">
                <a:tc>
                  <a:txBody>
                    <a:bodyPr/>
                    <a:lstStyle/>
                    <a:p>
                      <a:r>
                        <a:rPr lang="de-DE" sz="800" dirty="0"/>
                        <a:t>Funktionalitäten</a:t>
                      </a:r>
                    </a:p>
                  </a:txBody>
                  <a:tcPr/>
                </a:tc>
                <a:tc>
                  <a:txBody>
                    <a:bodyPr/>
                    <a:lstStyle/>
                    <a:p>
                      <a:endParaRPr lang="de-DE" sz="800"/>
                    </a:p>
                  </a:txBody>
                  <a:tcPr/>
                </a:tc>
                <a:extLst>
                  <a:ext uri="{0D108BD9-81ED-4DB2-BD59-A6C34878D82A}">
                    <a16:rowId xmlns:a16="http://schemas.microsoft.com/office/drawing/2014/main" val="2977285952"/>
                  </a:ext>
                </a:extLst>
              </a:tr>
              <a:tr h="857604">
                <a:tc>
                  <a:txBody>
                    <a:bodyPr/>
                    <a:lstStyle/>
                    <a:p>
                      <a:r>
                        <a:rPr lang="de-DE" sz="800" dirty="0" err="1"/>
                        <a:t>Overview</a:t>
                      </a:r>
                      <a:endParaRPr lang="de-DE" sz="800" dirty="0"/>
                    </a:p>
                  </a:txBody>
                  <a:tcPr/>
                </a:tc>
                <a:tc>
                  <a:txBody>
                    <a:bodyPr/>
                    <a:lstStyle/>
                    <a:p>
                      <a:r>
                        <a:rPr lang="de-DE" sz="800" dirty="0"/>
                        <a:t>-Kurzinformationen zur Firma</a:t>
                      </a:r>
                    </a:p>
                    <a:p>
                      <a:r>
                        <a:rPr lang="de-DE" sz="800" dirty="0"/>
                        <a:t>-Aktuelle Angebote</a:t>
                      </a:r>
                    </a:p>
                    <a:p>
                      <a:r>
                        <a:rPr lang="de-DE" sz="800" dirty="0"/>
                        <a:t>-Reservierungen / Buchungen</a:t>
                      </a:r>
                    </a:p>
                    <a:p>
                      <a:r>
                        <a:rPr lang="de-DE" sz="800" dirty="0"/>
                        <a:t>-Zahlungen (Status / offene)</a:t>
                      </a:r>
                    </a:p>
                    <a:p>
                      <a:r>
                        <a:rPr lang="de-DE" sz="800" dirty="0"/>
                        <a:t>-News</a:t>
                      </a:r>
                    </a:p>
                    <a:p>
                      <a:r>
                        <a:rPr lang="de-DE" sz="800" dirty="0"/>
                        <a:t>-Dokumentenübersicht (Ablaufdatum, fehlende Dokumente)</a:t>
                      </a:r>
                    </a:p>
                  </a:txBody>
                  <a:tcPr/>
                </a:tc>
                <a:extLst>
                  <a:ext uri="{0D108BD9-81ED-4DB2-BD59-A6C34878D82A}">
                    <a16:rowId xmlns:a16="http://schemas.microsoft.com/office/drawing/2014/main" val="2819132120"/>
                  </a:ext>
                </a:extLst>
              </a:tr>
              <a:tr h="902311">
                <a:tc>
                  <a:txBody>
                    <a:bodyPr/>
                    <a:lstStyle/>
                    <a:p>
                      <a:r>
                        <a:rPr lang="de-DE" sz="800" dirty="0"/>
                        <a:t>Reservierung und Buchung von Flugzeugen</a:t>
                      </a:r>
                    </a:p>
                  </a:txBody>
                  <a:tcPr/>
                </a:tc>
                <a:tc>
                  <a:txBody>
                    <a:bodyPr/>
                    <a:lstStyle/>
                    <a:p>
                      <a:r>
                        <a:rPr lang="de-DE" sz="800" dirty="0"/>
                        <a:t>-Auswahl </a:t>
                      </a:r>
                    </a:p>
                    <a:p>
                      <a:pPr marL="742950" lvl="1" indent="-285750">
                        <a:buFont typeface="Arial" panose="020B0604020202020204" pitchFamily="34" charset="0"/>
                        <a:buChar char="•"/>
                      </a:pPr>
                      <a:r>
                        <a:rPr lang="de-DE" sz="800" dirty="0"/>
                        <a:t>Nach Zeitraum</a:t>
                      </a:r>
                    </a:p>
                    <a:p>
                      <a:pPr marL="742950" lvl="1" indent="-285750">
                        <a:buFont typeface="Arial" panose="020B0604020202020204" pitchFamily="34" charset="0"/>
                        <a:buChar char="•"/>
                      </a:pPr>
                      <a:r>
                        <a:rPr lang="de-DE" sz="800" dirty="0"/>
                        <a:t>Flugplatz</a:t>
                      </a:r>
                    </a:p>
                    <a:p>
                      <a:pPr marL="742950" lvl="1" indent="-285750">
                        <a:buFont typeface="Arial" panose="020B0604020202020204" pitchFamily="34" charset="0"/>
                        <a:buChar char="•"/>
                      </a:pPr>
                      <a:r>
                        <a:rPr lang="de-DE" sz="800" dirty="0"/>
                        <a:t>Flugzeug(-typ)</a:t>
                      </a:r>
                    </a:p>
                    <a:p>
                      <a:pPr marL="0" lvl="0" indent="0">
                        <a:buFont typeface="Arial" panose="020B0604020202020204" pitchFamily="34" charset="0"/>
                        <a:buNone/>
                      </a:pPr>
                      <a:r>
                        <a:rPr lang="de-DE" sz="800" dirty="0"/>
                        <a:t>-Emailinformation über die Reservierungen / Buchungen</a:t>
                      </a:r>
                    </a:p>
                  </a:txBody>
                  <a:tcPr/>
                </a:tc>
                <a:extLst>
                  <a:ext uri="{0D108BD9-81ED-4DB2-BD59-A6C34878D82A}">
                    <a16:rowId xmlns:a16="http://schemas.microsoft.com/office/drawing/2014/main" val="1021232399"/>
                  </a:ext>
                </a:extLst>
              </a:tr>
              <a:tr h="465841">
                <a:tc>
                  <a:txBody>
                    <a:bodyPr/>
                    <a:lstStyle/>
                    <a:p>
                      <a:r>
                        <a:rPr lang="de-DE" sz="800" dirty="0"/>
                        <a:t>Verwaltung der Zahlungsabläufe</a:t>
                      </a:r>
                    </a:p>
                  </a:txBody>
                  <a:tcPr/>
                </a:tc>
                <a:tc>
                  <a:txBody>
                    <a:bodyPr/>
                    <a:lstStyle/>
                    <a:p>
                      <a:r>
                        <a:rPr lang="de-DE" sz="800" dirty="0"/>
                        <a:t>-Rechnungslegung per Email</a:t>
                      </a:r>
                    </a:p>
                    <a:p>
                      <a:r>
                        <a:rPr lang="de-DE" sz="800" dirty="0"/>
                        <a:t>-Darstellung der Zahlungseingänge</a:t>
                      </a:r>
                    </a:p>
                    <a:p>
                      <a:r>
                        <a:rPr lang="de-DE" sz="800" dirty="0"/>
                        <a:t>(Automatisierungen der Zahlungen erfolgen frühestens in der 2. Ausbaustufe)</a:t>
                      </a:r>
                    </a:p>
                  </a:txBody>
                  <a:tcPr/>
                </a:tc>
                <a:extLst>
                  <a:ext uri="{0D108BD9-81ED-4DB2-BD59-A6C34878D82A}">
                    <a16:rowId xmlns:a16="http://schemas.microsoft.com/office/drawing/2014/main" val="3785025878"/>
                  </a:ext>
                </a:extLst>
              </a:tr>
              <a:tr h="332386">
                <a:tc>
                  <a:txBody>
                    <a:bodyPr/>
                    <a:lstStyle/>
                    <a:p>
                      <a:r>
                        <a:rPr lang="de-DE" sz="800" dirty="0"/>
                        <a:t>Dokumentenmanagement</a:t>
                      </a:r>
                    </a:p>
                  </a:txBody>
                  <a:tcPr/>
                </a:tc>
                <a:tc>
                  <a:txBody>
                    <a:bodyPr/>
                    <a:lstStyle/>
                    <a:p>
                      <a:r>
                        <a:rPr lang="de-DE" sz="800" dirty="0"/>
                        <a:t>-Erfassung der Dokumentendaten (Upload der Dokumente)</a:t>
                      </a:r>
                    </a:p>
                    <a:p>
                      <a:r>
                        <a:rPr lang="de-DE" sz="800" dirty="0"/>
                        <a:t>-Verwaltung der Ablauffristen mit automatischer Benachrichtigung</a:t>
                      </a:r>
                    </a:p>
                  </a:txBody>
                  <a:tcPr/>
                </a:tc>
                <a:extLst>
                  <a:ext uri="{0D108BD9-81ED-4DB2-BD59-A6C34878D82A}">
                    <a16:rowId xmlns:a16="http://schemas.microsoft.com/office/drawing/2014/main" val="28030271"/>
                  </a:ext>
                </a:extLst>
              </a:tr>
              <a:tr h="453253">
                <a:tc>
                  <a:txBody>
                    <a:bodyPr/>
                    <a:lstStyle/>
                    <a:p>
                      <a:r>
                        <a:rPr lang="de-DE" sz="800" dirty="0"/>
                        <a:t>Flüge</a:t>
                      </a:r>
                    </a:p>
                  </a:txBody>
                  <a:tcPr/>
                </a:tc>
                <a:tc>
                  <a:txBody>
                    <a:bodyPr/>
                    <a:lstStyle/>
                    <a:p>
                      <a:r>
                        <a:rPr lang="de-DE" sz="800" dirty="0"/>
                        <a:t>-Informationen zu Airports</a:t>
                      </a:r>
                    </a:p>
                    <a:p>
                      <a:r>
                        <a:rPr lang="de-DE" sz="800" dirty="0"/>
                        <a:t>-Informationen zu Flugrouten</a:t>
                      </a:r>
                    </a:p>
                    <a:p>
                      <a:r>
                        <a:rPr lang="de-DE" sz="800" dirty="0"/>
                        <a:t>-Datenerfassung zu Logbüchern (Bordbuch, Radio-Log)</a:t>
                      </a:r>
                    </a:p>
                  </a:txBody>
                  <a:tcPr/>
                </a:tc>
                <a:extLst>
                  <a:ext uri="{0D108BD9-81ED-4DB2-BD59-A6C34878D82A}">
                    <a16:rowId xmlns:a16="http://schemas.microsoft.com/office/drawing/2014/main" val="1958926607"/>
                  </a:ext>
                </a:extLst>
              </a:tr>
              <a:tr h="453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800" dirty="0"/>
                        <a:t>Profilverwaltung</a:t>
                      </a:r>
                    </a:p>
                  </a:txBody>
                  <a:tcPr/>
                </a:tc>
                <a:tc>
                  <a:txBody>
                    <a:bodyPr/>
                    <a:lstStyle/>
                    <a:p>
                      <a:r>
                        <a:rPr lang="de-DE" sz="800" dirty="0"/>
                        <a:t>Verwaltung der Profildaten</a:t>
                      </a:r>
                    </a:p>
                    <a:p>
                      <a:r>
                        <a:rPr lang="de-DE" sz="800" dirty="0"/>
                        <a:t>-persönliche Daten</a:t>
                      </a:r>
                    </a:p>
                    <a:p>
                      <a:r>
                        <a:rPr lang="de-DE" sz="800" dirty="0"/>
                        <a:t>-Passwörter</a:t>
                      </a:r>
                    </a:p>
                  </a:txBody>
                  <a:tcPr/>
                </a:tc>
                <a:extLst>
                  <a:ext uri="{0D108BD9-81ED-4DB2-BD59-A6C34878D82A}">
                    <a16:rowId xmlns:a16="http://schemas.microsoft.com/office/drawing/2014/main" val="732013194"/>
                  </a:ext>
                </a:extLst>
              </a:tr>
              <a:tr h="211518">
                <a:tc>
                  <a:txBody>
                    <a:bodyPr/>
                    <a:lstStyle/>
                    <a:p>
                      <a:r>
                        <a:rPr lang="de-DE" sz="800" dirty="0"/>
                        <a:t>Impressum</a:t>
                      </a:r>
                    </a:p>
                  </a:txBody>
                  <a:tcPr/>
                </a:tc>
                <a:tc>
                  <a:txBody>
                    <a:bodyPr/>
                    <a:lstStyle/>
                    <a:p>
                      <a:endParaRPr lang="de-DE" sz="800" dirty="0"/>
                    </a:p>
                  </a:txBody>
                  <a:tcPr/>
                </a:tc>
                <a:extLst>
                  <a:ext uri="{0D108BD9-81ED-4DB2-BD59-A6C34878D82A}">
                    <a16:rowId xmlns:a16="http://schemas.microsoft.com/office/drawing/2014/main" val="3407673989"/>
                  </a:ext>
                </a:extLst>
              </a:tr>
            </a:tbl>
          </a:graphicData>
        </a:graphic>
      </p:graphicFrame>
      <p:sp>
        <p:nvSpPr>
          <p:cNvPr id="7" name="Datumsplatzhalter 6">
            <a:extLst>
              <a:ext uri="{FF2B5EF4-FFF2-40B4-BE49-F238E27FC236}">
                <a16:creationId xmlns:a16="http://schemas.microsoft.com/office/drawing/2014/main" id="{7EDA2537-1BC6-4CE3-9DCF-891CCF3875D5}"/>
              </a:ext>
            </a:extLst>
          </p:cNvPr>
          <p:cNvSpPr>
            <a:spLocks noGrp="1"/>
          </p:cNvSpPr>
          <p:nvPr>
            <p:ph type="dt" sz="half" idx="10"/>
          </p:nvPr>
        </p:nvSpPr>
        <p:spPr/>
        <p:txBody>
          <a:bodyPr/>
          <a:lstStyle/>
          <a:p>
            <a:fld id="{EC8E3108-5074-4472-B552-57D117FA88C9}" type="datetime1">
              <a:rPr lang="de-DE" smtClean="0"/>
              <a:t>24.03.2019</a:t>
            </a:fld>
            <a:endParaRPr lang="de-DE"/>
          </a:p>
        </p:txBody>
      </p:sp>
      <p:sp>
        <p:nvSpPr>
          <p:cNvPr id="8" name="Foliennummernplatzhalter 7">
            <a:extLst>
              <a:ext uri="{FF2B5EF4-FFF2-40B4-BE49-F238E27FC236}">
                <a16:creationId xmlns:a16="http://schemas.microsoft.com/office/drawing/2014/main" id="{44DDB2EC-D5C2-4784-957F-AE886625DA6F}"/>
              </a:ext>
            </a:extLst>
          </p:cNvPr>
          <p:cNvSpPr>
            <a:spLocks noGrp="1"/>
          </p:cNvSpPr>
          <p:nvPr>
            <p:ph type="sldNum" sz="quarter" idx="12"/>
          </p:nvPr>
        </p:nvSpPr>
        <p:spPr/>
        <p:txBody>
          <a:bodyPr/>
          <a:lstStyle/>
          <a:p>
            <a:fld id="{6C6AE60A-B69C-4790-82F7-3882EDF23186}" type="slidenum">
              <a:rPr lang="de-DE" smtClean="0"/>
              <a:t>9</a:t>
            </a:fld>
            <a:endParaRPr lang="de-DE"/>
          </a:p>
        </p:txBody>
      </p:sp>
      <p:sp>
        <p:nvSpPr>
          <p:cNvPr id="3" name="Fußzeilenplatzhalter 2">
            <a:extLst>
              <a:ext uri="{FF2B5EF4-FFF2-40B4-BE49-F238E27FC236}">
                <a16:creationId xmlns:a16="http://schemas.microsoft.com/office/drawing/2014/main" id="{0857895E-7C0C-4DDA-A030-90EC10C25CFE}"/>
              </a:ext>
            </a:extLst>
          </p:cNvPr>
          <p:cNvSpPr>
            <a:spLocks noGrp="1"/>
          </p:cNvSpPr>
          <p:nvPr>
            <p:ph type="ftr" sz="quarter" idx="11"/>
          </p:nvPr>
        </p:nvSpPr>
        <p:spPr/>
        <p:txBody>
          <a:bodyPr/>
          <a:lstStyle/>
          <a:p>
            <a:r>
              <a:rPr lang="de-DE"/>
              <a:t>Anne Richter</a:t>
            </a:r>
          </a:p>
        </p:txBody>
      </p:sp>
    </p:spTree>
    <p:extLst>
      <p:ext uri="{BB962C8B-B14F-4D97-AF65-F5344CB8AC3E}">
        <p14:creationId xmlns:p14="http://schemas.microsoft.com/office/powerpoint/2010/main" val="1160159246"/>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1542</Words>
  <Application>Microsoft Office PowerPoint</Application>
  <PresentationFormat>Bildschirmpräsentation (4:3)</PresentationFormat>
  <Paragraphs>443</Paragraphs>
  <Slides>29</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29</vt:i4>
      </vt:variant>
    </vt:vector>
  </HeadingPairs>
  <TitlesOfParts>
    <vt:vector size="32" baseType="lpstr">
      <vt:lpstr>Arial</vt:lpstr>
      <vt:lpstr>Calibri</vt:lpstr>
      <vt:lpstr>Larissa-Design</vt:lpstr>
      <vt:lpstr>GAUDL Flugzeugvermietung Verwaltungstool</vt:lpstr>
      <vt:lpstr>Prototyp</vt:lpstr>
      <vt:lpstr>Entwicklung eines Flugzeugverwaltungstools</vt:lpstr>
      <vt:lpstr>Applikationsübersicht</vt:lpstr>
      <vt:lpstr>Projektverlauf</vt:lpstr>
      <vt:lpstr>Applikationen</vt:lpstr>
      <vt:lpstr>Vermieter - Webapplikation</vt:lpstr>
      <vt:lpstr>Kunden - Webapplikation</vt:lpstr>
      <vt:lpstr>Kunden – App (Android / Iphone)</vt:lpstr>
      <vt:lpstr>Vermieter</vt:lpstr>
      <vt:lpstr>Kunde</vt:lpstr>
      <vt:lpstr>Pilot</vt:lpstr>
      <vt:lpstr>Plane</vt:lpstr>
      <vt:lpstr>Plane Data</vt:lpstr>
      <vt:lpstr>Airports / Flugwerften</vt:lpstr>
      <vt:lpstr>Flüge</vt:lpstr>
      <vt:lpstr>Calculation Logic (Maintenance Plan)</vt:lpstr>
      <vt:lpstr>Wartungspläne</vt:lpstr>
      <vt:lpstr>Reservierungen / Buchungen</vt:lpstr>
      <vt:lpstr>Invoice</vt:lpstr>
      <vt:lpstr>Payments</vt:lpstr>
      <vt:lpstr>Payment Details</vt:lpstr>
      <vt:lpstr>GuV</vt:lpstr>
      <vt:lpstr>Documents  (DMS)</vt:lpstr>
      <vt:lpstr>Log Book (plane / radio) </vt:lpstr>
      <vt:lpstr>Kosten</vt:lpstr>
      <vt:lpstr>Equipment / Lizenzen</vt:lpstr>
      <vt:lpstr>Impressum</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GAUDL Flugzeugvermietung Verwaltungstool</dc:title>
  <dc:creator>Anne Richter</dc:creator>
  <cp:lastModifiedBy>Anne Richter</cp:lastModifiedBy>
  <cp:revision>4</cp:revision>
  <dcterms:created xsi:type="dcterms:W3CDTF">2019-03-14T22:52:15Z</dcterms:created>
  <dcterms:modified xsi:type="dcterms:W3CDTF">2019-03-24T07:48:13Z</dcterms:modified>
</cp:coreProperties>
</file>