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91" r:id="rId2"/>
    <p:sldId id="271" r:id="rId3"/>
    <p:sldId id="272" r:id="rId4"/>
    <p:sldId id="258" r:id="rId5"/>
    <p:sldId id="259" r:id="rId6"/>
    <p:sldId id="260" r:id="rId7"/>
    <p:sldId id="261" r:id="rId8"/>
    <p:sldId id="292" r:id="rId9"/>
    <p:sldId id="293" r:id="rId10"/>
    <p:sldId id="297" r:id="rId11"/>
    <p:sldId id="298" r:id="rId12"/>
    <p:sldId id="296" r:id="rId13"/>
    <p:sldId id="299" r:id="rId14"/>
    <p:sldId id="300" r:id="rId15"/>
    <p:sldId id="301" r:id="rId16"/>
    <p:sldId id="302" r:id="rId17"/>
    <p:sldId id="303" r:id="rId18"/>
    <p:sldId id="275" r:id="rId19"/>
    <p:sldId id="279" r:id="rId20"/>
    <p:sldId id="294" r:id="rId21"/>
    <p:sldId id="295" r:id="rId22"/>
    <p:sldId id="288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BC9B3-2B9A-4611-803D-E9D0567B5AFF}" type="datetimeFigureOut">
              <a:rPr lang="en-IN" smtClean="0"/>
              <a:pPr/>
              <a:t>03-07-2017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E5895-141D-4C18-B97C-50F5CA991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5748990-93DE-48E8-B5E5-02DF8DCC6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49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DESIGN A PROTOTYPE OF SLAM ROBOT USING LIDAR SENSOR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114800"/>
            <a:ext cx="6629400" cy="1524000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 smtClean="0">
                <a:solidFill>
                  <a:schemeClr val="tx1"/>
                </a:solidFill>
              </a:rPr>
              <a:t>Mentor- Dr. </a:t>
            </a:r>
            <a:r>
              <a:rPr lang="en-IN" sz="9600" dirty="0" err="1" smtClean="0">
                <a:solidFill>
                  <a:schemeClr val="tx1"/>
                </a:solidFill>
              </a:rPr>
              <a:t>M.K.Meshram</a:t>
            </a:r>
            <a:r>
              <a:rPr lang="en-IN" sz="9600" dirty="0" smtClean="0">
                <a:solidFill>
                  <a:schemeClr val="tx1"/>
                </a:solidFill>
              </a:rPr>
              <a:t>, Dept of Electronics </a:t>
            </a:r>
            <a:r>
              <a:rPr lang="en-IN" sz="9600" dirty="0" err="1" smtClean="0">
                <a:solidFill>
                  <a:schemeClr val="tx1"/>
                </a:solidFill>
              </a:rPr>
              <a:t>Engg</a:t>
            </a:r>
            <a:endParaRPr lang="en-IN" sz="9600" dirty="0" smtClean="0">
              <a:solidFill>
                <a:schemeClr val="tx1"/>
              </a:solidFill>
            </a:endParaRPr>
          </a:p>
          <a:p>
            <a:endParaRPr lang="en-IN" sz="9600" dirty="0" smtClean="0">
              <a:solidFill>
                <a:schemeClr val="tx1"/>
              </a:solidFill>
            </a:endParaRPr>
          </a:p>
          <a:p>
            <a:r>
              <a:rPr lang="en-IN" sz="9600" dirty="0" smtClean="0">
                <a:solidFill>
                  <a:schemeClr val="tx1"/>
                </a:solidFill>
              </a:rPr>
              <a:t>Team Members – </a:t>
            </a:r>
            <a:r>
              <a:rPr lang="en-IN" sz="9600" dirty="0" err="1" smtClean="0">
                <a:solidFill>
                  <a:schemeClr val="tx1"/>
                </a:solidFill>
              </a:rPr>
              <a:t>Pranava</a:t>
            </a:r>
            <a:r>
              <a:rPr lang="en-IN" sz="9600" dirty="0" smtClean="0">
                <a:solidFill>
                  <a:schemeClr val="tx1"/>
                </a:solidFill>
              </a:rPr>
              <a:t>, </a:t>
            </a:r>
            <a:r>
              <a:rPr lang="en-IN" sz="9600" dirty="0" err="1" smtClean="0">
                <a:solidFill>
                  <a:schemeClr val="tx1"/>
                </a:solidFill>
              </a:rPr>
              <a:t>Soujanya</a:t>
            </a:r>
            <a:r>
              <a:rPr lang="en-IN" sz="9600" dirty="0" smtClean="0">
                <a:solidFill>
                  <a:schemeClr val="tx1"/>
                </a:solidFill>
              </a:rPr>
              <a:t>, </a:t>
            </a:r>
            <a:r>
              <a:rPr lang="en-IN" sz="9600" dirty="0" err="1" smtClean="0">
                <a:solidFill>
                  <a:schemeClr val="tx1"/>
                </a:solidFill>
              </a:rPr>
              <a:t>Akshay</a:t>
            </a:r>
            <a:r>
              <a:rPr lang="en-IN" sz="9600" dirty="0" smtClean="0">
                <a:solidFill>
                  <a:schemeClr val="tx1"/>
                </a:solidFill>
              </a:rPr>
              <a:t>, </a:t>
            </a:r>
            <a:r>
              <a:rPr lang="en-IN" sz="9600" dirty="0" err="1" smtClean="0">
                <a:solidFill>
                  <a:schemeClr val="tx1"/>
                </a:solidFill>
              </a:rPr>
              <a:t>Jayantha</a:t>
            </a:r>
            <a:endParaRPr lang="en-IN" sz="96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0192"/>
            <a:ext cx="7696199" cy="12493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SLAM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SLAM is central to a range of indoor, outdoor, in air and underwater applications for both manned and autonomous vehicles.</a:t>
            </a:r>
          </a:p>
          <a:p>
            <a:r>
              <a:rPr lang="en-IN" dirty="0" smtClean="0"/>
              <a:t>Examples:</a:t>
            </a:r>
          </a:p>
          <a:p>
            <a:pPr lvl="1"/>
            <a:r>
              <a:rPr lang="en-IN" dirty="0" smtClean="0"/>
              <a:t>At home: vacuum cleaner, lawn mower</a:t>
            </a:r>
          </a:p>
          <a:p>
            <a:pPr lvl="1"/>
            <a:r>
              <a:rPr lang="en-IN" dirty="0" smtClean="0"/>
              <a:t>Air: surveillance with unmanned air vehicles</a:t>
            </a:r>
          </a:p>
          <a:p>
            <a:pPr lvl="1"/>
            <a:r>
              <a:rPr lang="en-IN" dirty="0" smtClean="0"/>
              <a:t>Underwater: reef monitoring</a:t>
            </a:r>
          </a:p>
          <a:p>
            <a:pPr lvl="1"/>
            <a:r>
              <a:rPr lang="en-IN" dirty="0" smtClean="0"/>
              <a:t>Underground: exploration of mines</a:t>
            </a:r>
          </a:p>
          <a:p>
            <a:pPr lvl="1"/>
            <a:r>
              <a:rPr lang="en-IN" dirty="0" smtClean="0"/>
              <a:t>Space: terrain mapping for localization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82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Applications of 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056" t="26381" r="19858" b="8653"/>
          <a:stretch/>
        </p:blipFill>
        <p:spPr bwMode="auto">
          <a:xfrm>
            <a:off x="1143000" y="1371600"/>
            <a:ext cx="7848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047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aim to apply SLAM in indoor environments.</a:t>
            </a:r>
          </a:p>
          <a:p>
            <a:r>
              <a:rPr lang="en-IN" dirty="0" smtClean="0"/>
              <a:t>It would be helpful to navigate autonomously and tackle obstacles.</a:t>
            </a:r>
          </a:p>
          <a:p>
            <a:r>
              <a:rPr lang="en-IN" dirty="0" smtClean="0"/>
              <a:t>Applications-</a:t>
            </a:r>
          </a:p>
          <a:p>
            <a:pPr lvl="1"/>
            <a:r>
              <a:rPr lang="en-IN" dirty="0" smtClean="0"/>
              <a:t>Autonomous wheelchairs - beginning step for </a:t>
            </a:r>
            <a:r>
              <a:rPr lang="en-IN" b="1" i="1" dirty="0" smtClean="0"/>
              <a:t>VOCOWA</a:t>
            </a:r>
            <a:r>
              <a:rPr lang="en-IN" dirty="0" smtClean="0"/>
              <a:t>- </a:t>
            </a:r>
            <a:r>
              <a:rPr lang="en-IN" b="1" i="1" dirty="0" err="1" smtClean="0"/>
              <a:t>VO</a:t>
            </a:r>
            <a:r>
              <a:rPr lang="en-IN" dirty="0" err="1" smtClean="0"/>
              <a:t>ice</a:t>
            </a:r>
            <a:r>
              <a:rPr lang="en-IN" dirty="0" smtClean="0"/>
              <a:t> </a:t>
            </a:r>
            <a:r>
              <a:rPr lang="en-IN" b="1" i="1" dirty="0" err="1" smtClean="0"/>
              <a:t>CO</a:t>
            </a:r>
            <a:r>
              <a:rPr lang="en-IN" dirty="0" err="1" smtClean="0"/>
              <a:t>ntrolled</a:t>
            </a:r>
            <a:r>
              <a:rPr lang="en-IN" dirty="0" smtClean="0"/>
              <a:t> </a:t>
            </a:r>
            <a:r>
              <a:rPr lang="en-IN" b="1" i="1" dirty="0" smtClean="0"/>
              <a:t>W</a:t>
            </a:r>
            <a:r>
              <a:rPr lang="en-IN" dirty="0" smtClean="0"/>
              <a:t>heelchair </a:t>
            </a:r>
            <a:r>
              <a:rPr lang="en-IN" b="1" i="1" dirty="0" smtClean="0"/>
              <a:t>A</a:t>
            </a:r>
            <a:r>
              <a:rPr lang="en-IN" dirty="0" smtClean="0"/>
              <a:t>utonomous.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Done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 used-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LIDAR Sensor</a:t>
            </a:r>
          </a:p>
          <a:p>
            <a:pPr marL="971550" lvl="1" indent="-514350">
              <a:buNone/>
            </a:pPr>
            <a:r>
              <a:rPr lang="en-IN" dirty="0" smtClean="0"/>
              <a:t>	Purpose - For distance measurement</a:t>
            </a:r>
          </a:p>
          <a:p>
            <a:pPr marL="971550" lvl="1" indent="-514350">
              <a:buNone/>
            </a:pPr>
            <a:r>
              <a:rPr lang="en-IN" dirty="0" smtClean="0"/>
              <a:t>	Input – I2C signal from </a:t>
            </a:r>
            <a:r>
              <a:rPr lang="en-IN" dirty="0" err="1" smtClean="0"/>
              <a:t>arduino</a:t>
            </a:r>
            <a:endParaRPr lang="en-IN" dirty="0" smtClean="0"/>
          </a:p>
          <a:p>
            <a:pPr marL="971550" lvl="1" indent="-514350">
              <a:buNone/>
            </a:pPr>
            <a:r>
              <a:rPr lang="en-IN" dirty="0" smtClean="0"/>
              <a:t>	Output – Time elapsed</a:t>
            </a:r>
          </a:p>
          <a:p>
            <a:pPr lvl="1"/>
            <a:endParaRPr lang="en-IN" dirty="0"/>
          </a:p>
        </p:txBody>
      </p:sp>
      <p:pic>
        <p:nvPicPr>
          <p:cNvPr id="4" name="Picture 3" descr="14032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40386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03237"/>
            <a:ext cx="8229600" cy="5668963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 smtClean="0"/>
              <a:t>2. Stepper Motor</a:t>
            </a:r>
          </a:p>
          <a:p>
            <a:pPr marL="514350" indent="-514350">
              <a:buNone/>
            </a:pPr>
            <a:r>
              <a:rPr lang="en-IN" dirty="0" smtClean="0"/>
              <a:t>	Purpose- For rotating the LIDAR</a:t>
            </a:r>
          </a:p>
          <a:p>
            <a:pPr marL="514350" indent="-514350">
              <a:buNone/>
            </a:pPr>
            <a:r>
              <a:rPr lang="en-IN" dirty="0" smtClean="0"/>
              <a:t>	Input-</a:t>
            </a:r>
          </a:p>
          <a:p>
            <a:pPr marL="514350" indent="-514350">
              <a:buNone/>
            </a:pPr>
            <a:r>
              <a:rPr lang="en-IN" dirty="0" smtClean="0"/>
              <a:t>	Output-</a:t>
            </a:r>
          </a:p>
          <a:p>
            <a:pPr marL="514350" indent="-514350">
              <a:buNone/>
            </a:pPr>
            <a:r>
              <a:rPr lang="en-IN" dirty="0" smtClean="0"/>
              <a:t>	Mode of Operation- 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4" name="Picture 3" descr="324-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4038600"/>
            <a:ext cx="3479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LIDAR sensor was attached to the shaft of the stepper motor so as to rotate it and get a complete 360 degree view of the environment.</a:t>
            </a:r>
          </a:p>
          <a:p>
            <a:r>
              <a:rPr lang="en-IN" dirty="0" smtClean="0"/>
              <a:t>200 steps-----?????</a:t>
            </a:r>
            <a:endParaRPr lang="en-IN" dirty="0"/>
          </a:p>
        </p:txBody>
      </p:sp>
      <p:sp>
        <p:nvSpPr>
          <p:cNvPr id="5122" name="AutoShape 2" descr="https://cdn.sparkfun.com/assets/parts/1/1/8/4/9/14032-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70616_2031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914400"/>
            <a:ext cx="6629400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implemented SLAM with a known location of the robot. </a:t>
            </a:r>
          </a:p>
          <a:p>
            <a:r>
              <a:rPr lang="en-IN" dirty="0" smtClean="0"/>
              <a:t>Results-  demo </a:t>
            </a:r>
            <a:r>
              <a:rPr lang="en-IN" dirty="0" err="1" smtClean="0"/>
              <a:t>envo</a:t>
            </a:r>
            <a:r>
              <a:rPr lang="en-IN" dirty="0" smtClean="0"/>
              <a:t> + map generated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The Three SLAM paradigms</a:t>
            </a:r>
            <a:endParaRPr lang="de-CH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Most of the SLAM algorithms are based on the following three different approaches:</a:t>
            </a:r>
          </a:p>
          <a:p>
            <a:pPr lvl="1"/>
            <a:r>
              <a:rPr lang="en-US" altLang="en-US" smtClean="0"/>
              <a:t>Extended Kalman Filter SLAM: (called EKF SLAM)</a:t>
            </a:r>
          </a:p>
          <a:p>
            <a:pPr lvl="1"/>
            <a:r>
              <a:rPr lang="en-US" altLang="en-US" smtClean="0"/>
              <a:t>Particle Filter SLAM: (called FAST SLAM)</a:t>
            </a:r>
          </a:p>
          <a:p>
            <a:pPr lvl="1"/>
            <a:r>
              <a:rPr lang="en-US" altLang="en-US" smtClean="0"/>
              <a:t>Graph-Based SLAM</a:t>
            </a:r>
            <a:endParaRPr lang="de-CH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5 - Localization and Mapping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5</a:t>
            </a:r>
          </a:p>
          <a:p>
            <a:pPr>
              <a:defRPr/>
            </a:pPr>
            <a:fld id="{D4123AD6-1C57-46BC-A017-3CDEE044D33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52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</a:t>
            </a:r>
            <a:r>
              <a:rPr lang="en-US" smtClean="0"/>
              <a:t>main SLAM </a:t>
            </a:r>
            <a:r>
              <a:rPr lang="en-US" dirty="0"/>
              <a:t>Algorithms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err="1"/>
              <a:t>Kalman</a:t>
            </a:r>
            <a:r>
              <a:rPr lang="en-US" dirty="0"/>
              <a:t> Filter (EKF) SLAM</a:t>
            </a:r>
          </a:p>
          <a:p>
            <a:pPr lvl="1"/>
            <a:r>
              <a:rPr lang="en-US" dirty="0"/>
              <a:t>Solves online SLAM problem</a:t>
            </a:r>
          </a:p>
          <a:p>
            <a:pPr lvl="1"/>
            <a:r>
              <a:rPr lang="en-US" dirty="0"/>
              <a:t>Uses a </a:t>
            </a:r>
            <a:r>
              <a:rPr lang="en-US" dirty="0" err="1"/>
              <a:t>linearized</a:t>
            </a:r>
            <a:r>
              <a:rPr lang="en-US" dirty="0"/>
              <a:t> Gaussian probability distribution model</a:t>
            </a:r>
          </a:p>
          <a:p>
            <a:r>
              <a:rPr lang="en-US" dirty="0" err="1"/>
              <a:t>FastSLAM</a:t>
            </a:r>
            <a:endParaRPr lang="en-US" dirty="0"/>
          </a:p>
          <a:p>
            <a:pPr lvl="1"/>
            <a:r>
              <a:rPr lang="en-US" dirty="0"/>
              <a:t>Solves full SLAM problem</a:t>
            </a:r>
          </a:p>
          <a:p>
            <a:pPr lvl="1"/>
            <a:r>
              <a:rPr lang="en-US" dirty="0"/>
              <a:t>Uses a sampled particle filter distribution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380" y="1822357"/>
            <a:ext cx="6908800" cy="1438835"/>
          </a:xfrm>
          <a:custGeom>
            <a:avLst/>
            <a:gdLst/>
            <a:ahLst/>
            <a:cxnLst/>
            <a:rect l="l" t="t" r="r" b="b"/>
            <a:pathLst>
              <a:path w="7599680" h="1630679">
                <a:moveTo>
                  <a:pt x="7445209" y="0"/>
                </a:moveTo>
                <a:lnTo>
                  <a:pt x="151685" y="18"/>
                </a:lnTo>
                <a:lnTo>
                  <a:pt x="109017" y="6702"/>
                </a:lnTo>
                <a:lnTo>
                  <a:pt x="71091" y="24248"/>
                </a:lnTo>
                <a:lnTo>
                  <a:pt x="39601" y="50962"/>
                </a:lnTo>
                <a:lnTo>
                  <a:pt x="16242" y="85149"/>
                </a:lnTo>
                <a:lnTo>
                  <a:pt x="2708" y="125115"/>
                </a:lnTo>
                <a:lnTo>
                  <a:pt x="0" y="1478657"/>
                </a:lnTo>
                <a:lnTo>
                  <a:pt x="916" y="1493302"/>
                </a:lnTo>
                <a:lnTo>
                  <a:pt x="11408" y="1534577"/>
                </a:lnTo>
                <a:lnTo>
                  <a:pt x="32199" y="1570546"/>
                </a:lnTo>
                <a:lnTo>
                  <a:pt x="61592" y="1599514"/>
                </a:lnTo>
                <a:lnTo>
                  <a:pt x="97894" y="1619786"/>
                </a:lnTo>
                <a:lnTo>
                  <a:pt x="139410" y="1629668"/>
                </a:lnTo>
                <a:lnTo>
                  <a:pt x="154115" y="1630361"/>
                </a:lnTo>
                <a:lnTo>
                  <a:pt x="7447638" y="1630342"/>
                </a:lnTo>
                <a:lnTo>
                  <a:pt x="7490306" y="1623658"/>
                </a:lnTo>
                <a:lnTo>
                  <a:pt x="7528232" y="1606112"/>
                </a:lnTo>
                <a:lnTo>
                  <a:pt x="7559722" y="1579398"/>
                </a:lnTo>
                <a:lnTo>
                  <a:pt x="7583081" y="1545211"/>
                </a:lnTo>
                <a:lnTo>
                  <a:pt x="7596615" y="1505245"/>
                </a:lnTo>
                <a:lnTo>
                  <a:pt x="7599323" y="151703"/>
                </a:lnTo>
                <a:lnTo>
                  <a:pt x="7598407" y="137059"/>
                </a:lnTo>
                <a:lnTo>
                  <a:pt x="7587915" y="95783"/>
                </a:lnTo>
                <a:lnTo>
                  <a:pt x="7567124" y="59814"/>
                </a:lnTo>
                <a:lnTo>
                  <a:pt x="7537731" y="30847"/>
                </a:lnTo>
                <a:lnTo>
                  <a:pt x="7501429" y="10574"/>
                </a:lnTo>
                <a:lnTo>
                  <a:pt x="7459913" y="692"/>
                </a:lnTo>
                <a:lnTo>
                  <a:pt x="744520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8363" y="1822358"/>
            <a:ext cx="6908800" cy="1438835"/>
          </a:xfrm>
          <a:custGeom>
            <a:avLst/>
            <a:gdLst/>
            <a:ahLst/>
            <a:cxnLst/>
            <a:rect l="l" t="t" r="r" b="b"/>
            <a:pathLst>
              <a:path w="7599680" h="1630679">
                <a:moveTo>
                  <a:pt x="0" y="154133"/>
                </a:moveTo>
                <a:lnTo>
                  <a:pt x="6042" y="111256"/>
                </a:lnTo>
                <a:lnTo>
                  <a:pt x="23039" y="73028"/>
                </a:lnTo>
                <a:lnTo>
                  <a:pt x="49297" y="41143"/>
                </a:lnTo>
                <a:lnTo>
                  <a:pt x="83120" y="17297"/>
                </a:lnTo>
                <a:lnTo>
                  <a:pt x="122815" y="3183"/>
                </a:lnTo>
                <a:lnTo>
                  <a:pt x="7445227" y="0"/>
                </a:lnTo>
                <a:lnTo>
                  <a:pt x="7459931" y="692"/>
                </a:lnTo>
                <a:lnTo>
                  <a:pt x="7501447" y="10574"/>
                </a:lnTo>
                <a:lnTo>
                  <a:pt x="7537749" y="30846"/>
                </a:lnTo>
                <a:lnTo>
                  <a:pt x="7567142" y="59814"/>
                </a:lnTo>
                <a:lnTo>
                  <a:pt x="7587933" y="95783"/>
                </a:lnTo>
                <a:lnTo>
                  <a:pt x="7598425" y="137058"/>
                </a:lnTo>
                <a:lnTo>
                  <a:pt x="7599361" y="1476227"/>
                </a:lnTo>
                <a:lnTo>
                  <a:pt x="7598668" y="1490931"/>
                </a:lnTo>
                <a:lnTo>
                  <a:pt x="7588786" y="1532447"/>
                </a:lnTo>
                <a:lnTo>
                  <a:pt x="7568514" y="1568749"/>
                </a:lnTo>
                <a:lnTo>
                  <a:pt x="7539546" y="1598143"/>
                </a:lnTo>
                <a:lnTo>
                  <a:pt x="7503577" y="1618933"/>
                </a:lnTo>
                <a:lnTo>
                  <a:pt x="7462302" y="1629426"/>
                </a:lnTo>
                <a:lnTo>
                  <a:pt x="154133" y="1630361"/>
                </a:lnTo>
                <a:lnTo>
                  <a:pt x="139429" y="1629668"/>
                </a:lnTo>
                <a:lnTo>
                  <a:pt x="97913" y="1619786"/>
                </a:lnTo>
                <a:lnTo>
                  <a:pt x="61611" y="1599514"/>
                </a:lnTo>
                <a:lnTo>
                  <a:pt x="32218" y="1570546"/>
                </a:lnTo>
                <a:lnTo>
                  <a:pt x="11427" y="1534577"/>
                </a:lnTo>
                <a:lnTo>
                  <a:pt x="935" y="1493302"/>
                </a:lnTo>
                <a:lnTo>
                  <a:pt x="0" y="15413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405017"/>
            <a:ext cx="8229600" cy="882243"/>
          </a:xfrm>
          <a:prstGeom prst="rect">
            <a:avLst/>
          </a:prstGeom>
        </p:spPr>
        <p:txBody>
          <a:bodyPr vert="horz" wrap="square" lIns="0" tIns="203127" rIns="0" bIns="0" rtlCol="0">
            <a:spAutoFit/>
          </a:bodyPr>
          <a:lstStyle/>
          <a:p>
            <a:pPr marL="280333"/>
            <a:r>
              <a:rPr lang="en-IN" spc="-4" dirty="0" smtClean="0"/>
              <a:t>What is SLAM?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287029" y="6141033"/>
            <a:ext cx="2522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/>
            <a:fld id="{81D60167-4931-47E6-BA6A-407CBD079E47}" type="slidenum">
              <a:rPr spc="-9" dirty="0"/>
              <a:pPr marL="22791"/>
              <a:t>2</a:t>
            </a:fld>
            <a:endParaRPr spc="-9" dirty="0"/>
          </a:p>
        </p:txBody>
      </p:sp>
      <p:sp>
        <p:nvSpPr>
          <p:cNvPr id="5" name="object 5"/>
          <p:cNvSpPr txBox="1"/>
          <p:nvPr/>
        </p:nvSpPr>
        <p:spPr>
          <a:xfrm>
            <a:off x="1354570" y="2075848"/>
            <a:ext cx="6415232" cy="100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>
              <a:lnSpc>
                <a:spcPct val="99000"/>
              </a:lnSpc>
            </a:pPr>
            <a:r>
              <a:rPr sz="2200" b="1" spc="-4" dirty="0">
                <a:latin typeface="Verdana"/>
                <a:cs typeface="Verdana"/>
              </a:rPr>
              <a:t>SLA</a:t>
            </a:r>
            <a:r>
              <a:rPr sz="2200" b="1" dirty="0">
                <a:latin typeface="Verdana"/>
                <a:cs typeface="Verdana"/>
              </a:rPr>
              <a:t>M</a:t>
            </a:r>
            <a:r>
              <a:rPr sz="2200" b="1" spc="-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s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the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8" dirty="0">
                <a:latin typeface="Verdana"/>
                <a:cs typeface="Verdana"/>
              </a:rPr>
              <a:t>p</a:t>
            </a:r>
            <a:r>
              <a:rPr sz="2200" spc="-13" dirty="0">
                <a:latin typeface="Verdana"/>
                <a:cs typeface="Verdana"/>
              </a:rPr>
              <a:t>rocess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8" dirty="0">
                <a:latin typeface="Verdana"/>
                <a:cs typeface="Verdana"/>
              </a:rPr>
              <a:t>b</a:t>
            </a:r>
            <a:r>
              <a:rPr sz="2200" spc="-13" dirty="0">
                <a:latin typeface="Verdana"/>
                <a:cs typeface="Verdana"/>
              </a:rPr>
              <a:t>y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</a:t>
            </a:r>
            <a:r>
              <a:rPr sz="2200" spc="-18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ch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ro</a:t>
            </a:r>
            <a:r>
              <a:rPr sz="2200" spc="-18" dirty="0">
                <a:latin typeface="Verdana"/>
                <a:cs typeface="Verdana"/>
              </a:rPr>
              <a:t>b</a:t>
            </a:r>
            <a:r>
              <a:rPr sz="2200" spc="-13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b="1" spc="-4" dirty="0">
                <a:latin typeface="Verdana"/>
                <a:cs typeface="Verdana"/>
              </a:rPr>
              <a:t>builds </a:t>
            </a:r>
            <a:r>
              <a:rPr sz="2200" b="1" spc="-18" dirty="0">
                <a:latin typeface="Verdana"/>
                <a:cs typeface="Verdana"/>
              </a:rPr>
              <a:t>a</a:t>
            </a:r>
            <a:r>
              <a:rPr sz="2200" b="1" spc="-4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map</a:t>
            </a:r>
            <a:r>
              <a:rPr sz="2200" b="1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of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the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env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8" dirty="0">
                <a:latin typeface="Verdana"/>
                <a:cs typeface="Verdana"/>
              </a:rPr>
              <a:t>ronmen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an</a:t>
            </a:r>
            <a:r>
              <a:rPr sz="2200" spc="-18" dirty="0">
                <a:latin typeface="Verdana"/>
                <a:cs typeface="Verdana"/>
              </a:rPr>
              <a:t>d</a:t>
            </a:r>
            <a:r>
              <a:rPr sz="2200" spc="-9" dirty="0">
                <a:latin typeface="Verdana"/>
                <a:cs typeface="Verdana"/>
              </a:rPr>
              <a:t>,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the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8" dirty="0">
                <a:latin typeface="Verdana"/>
                <a:cs typeface="Verdana"/>
              </a:rPr>
              <a:t>same</a:t>
            </a:r>
            <a:r>
              <a:rPr sz="2200" spc="-9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8" dirty="0">
                <a:latin typeface="Verdana"/>
                <a:cs typeface="Verdana"/>
              </a:rPr>
              <a:t>me,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uses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t</a:t>
            </a:r>
            <a:r>
              <a:rPr sz="2200" spc="-18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s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8" dirty="0">
                <a:latin typeface="Verdana"/>
                <a:cs typeface="Verdana"/>
              </a:rPr>
              <a:t>ma</a:t>
            </a:r>
            <a:r>
              <a:rPr sz="2200" dirty="0">
                <a:latin typeface="Verdana"/>
                <a:cs typeface="Verdana"/>
              </a:rPr>
              <a:t>p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to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c</a:t>
            </a:r>
            <a:r>
              <a:rPr sz="2200" b="1" spc="-18" dirty="0">
                <a:latin typeface="Verdana"/>
                <a:cs typeface="Verdana"/>
              </a:rPr>
              <a:t>o</a:t>
            </a:r>
            <a:r>
              <a:rPr sz="2200" b="1" dirty="0">
                <a:latin typeface="Verdana"/>
                <a:cs typeface="Verdana"/>
              </a:rPr>
              <a:t>mpu</a:t>
            </a:r>
            <a:r>
              <a:rPr sz="2200" b="1" spc="-13" dirty="0">
                <a:latin typeface="Verdana"/>
                <a:cs typeface="Verdana"/>
              </a:rPr>
              <a:t>t</a:t>
            </a:r>
            <a:r>
              <a:rPr sz="2200" b="1" dirty="0">
                <a:latin typeface="Verdana"/>
                <a:cs typeface="Verdana"/>
              </a:rPr>
              <a:t>e</a:t>
            </a:r>
            <a:r>
              <a:rPr sz="2200" b="1" spc="-4" dirty="0">
                <a:latin typeface="Verdana"/>
                <a:cs typeface="Verdana"/>
              </a:rPr>
              <a:t> </a:t>
            </a:r>
            <a:r>
              <a:rPr sz="2200" b="1" spc="-9" dirty="0">
                <a:latin typeface="Verdana"/>
                <a:cs typeface="Verdana"/>
              </a:rPr>
              <a:t>it</a:t>
            </a:r>
            <a:r>
              <a:rPr sz="2200" b="1" dirty="0">
                <a:latin typeface="Verdana"/>
                <a:cs typeface="Verdana"/>
              </a:rPr>
              <a:t>s</a:t>
            </a:r>
            <a:r>
              <a:rPr sz="2200" b="1" spc="-4" dirty="0">
                <a:latin typeface="Verdana"/>
                <a:cs typeface="Verdana"/>
              </a:rPr>
              <a:t> </a:t>
            </a:r>
            <a:r>
              <a:rPr sz="2200" b="1" spc="-13" dirty="0">
                <a:latin typeface="Verdana"/>
                <a:cs typeface="Verdana"/>
              </a:rPr>
              <a:t>lo</a:t>
            </a:r>
            <a:r>
              <a:rPr sz="2200" b="1" dirty="0">
                <a:latin typeface="Verdana"/>
                <a:cs typeface="Verdana"/>
              </a:rPr>
              <a:t>c</a:t>
            </a:r>
            <a:r>
              <a:rPr sz="2200" b="1" spc="-13" dirty="0">
                <a:latin typeface="Verdana"/>
                <a:cs typeface="Verdana"/>
              </a:rPr>
              <a:t>atio</a:t>
            </a:r>
            <a:r>
              <a:rPr sz="2200" b="1" dirty="0">
                <a:latin typeface="Verdana"/>
                <a:cs typeface="Verdana"/>
              </a:rPr>
              <a:t>n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844" y="3832809"/>
            <a:ext cx="6668655" cy="1831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078" indent="-307682">
              <a:buClr>
                <a:srgbClr val="0033CC"/>
              </a:buClr>
              <a:buSzPct val="118750"/>
              <a:buFont typeface="Verdana"/>
              <a:buChar char="•"/>
              <a:tabLst>
                <a:tab pos="319078" algn="l"/>
              </a:tabLst>
            </a:pPr>
            <a:r>
              <a:rPr sz="2200" b="1" dirty="0">
                <a:latin typeface="Verdana"/>
                <a:cs typeface="Verdana"/>
              </a:rPr>
              <a:t>L</a:t>
            </a:r>
            <a:r>
              <a:rPr sz="2200" b="1" spc="-18" dirty="0">
                <a:latin typeface="Verdana"/>
                <a:cs typeface="Verdana"/>
              </a:rPr>
              <a:t>o</a:t>
            </a:r>
            <a:r>
              <a:rPr sz="2200" b="1" dirty="0">
                <a:latin typeface="Verdana"/>
                <a:cs typeface="Verdana"/>
              </a:rPr>
              <a:t>c</a:t>
            </a:r>
            <a:r>
              <a:rPr sz="2200" b="1" spc="-13" dirty="0">
                <a:latin typeface="Verdana"/>
                <a:cs typeface="Verdana"/>
              </a:rPr>
              <a:t>alizatio</a:t>
            </a:r>
            <a:r>
              <a:rPr sz="2200" b="1" dirty="0">
                <a:latin typeface="Verdana"/>
                <a:cs typeface="Verdana"/>
              </a:rPr>
              <a:t>n:</a:t>
            </a:r>
            <a:r>
              <a:rPr sz="2200" b="1" spc="18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nferr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8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g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13" dirty="0">
                <a:latin typeface="Verdana"/>
                <a:cs typeface="Verdana"/>
              </a:rPr>
              <a:t>oca</a:t>
            </a:r>
            <a:r>
              <a:rPr sz="2200" spc="-4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on</a:t>
            </a:r>
            <a:r>
              <a:rPr sz="2200" spc="-4" dirty="0">
                <a:latin typeface="Verdana"/>
                <a:cs typeface="Verdana"/>
              </a:rPr>
              <a:t> g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ven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8" dirty="0">
                <a:latin typeface="Verdana"/>
                <a:cs typeface="Verdana"/>
              </a:rPr>
              <a:t>ma</a:t>
            </a:r>
            <a:r>
              <a:rPr sz="2200" dirty="0">
                <a:latin typeface="Verdana"/>
                <a:cs typeface="Verdana"/>
              </a:rPr>
              <a:t>p</a:t>
            </a:r>
          </a:p>
          <a:p>
            <a:pPr marL="319078" indent="-307682">
              <a:spcBef>
                <a:spcPts val="555"/>
              </a:spcBef>
              <a:buClr>
                <a:srgbClr val="0033CC"/>
              </a:buClr>
              <a:buSzPct val="118750"/>
              <a:buFont typeface="Verdana"/>
              <a:buChar char="•"/>
              <a:tabLst>
                <a:tab pos="319078" algn="l"/>
              </a:tabLst>
            </a:pPr>
            <a:r>
              <a:rPr sz="2200" b="1" spc="-22" dirty="0">
                <a:latin typeface="Verdana"/>
                <a:cs typeface="Verdana"/>
              </a:rPr>
              <a:t>M</a:t>
            </a:r>
            <a:r>
              <a:rPr sz="2200" b="1" dirty="0">
                <a:latin typeface="Verdana"/>
                <a:cs typeface="Verdana"/>
              </a:rPr>
              <a:t>app</a:t>
            </a:r>
            <a:r>
              <a:rPr sz="2200" b="1" spc="-9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ng:</a:t>
            </a:r>
            <a:r>
              <a:rPr sz="2200" b="1" spc="18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nferr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8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g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8" dirty="0">
                <a:latin typeface="Verdana"/>
                <a:cs typeface="Verdana"/>
              </a:rPr>
              <a:t>ma</a:t>
            </a:r>
            <a:r>
              <a:rPr sz="2200" dirty="0">
                <a:latin typeface="Verdana"/>
                <a:cs typeface="Verdana"/>
              </a:rPr>
              <a:t>p</a:t>
            </a:r>
            <a:r>
              <a:rPr sz="2200" spc="-4" dirty="0">
                <a:latin typeface="Verdana"/>
                <a:cs typeface="Verdana"/>
              </a:rPr>
              <a:t> g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ven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13" dirty="0">
                <a:latin typeface="Verdana"/>
                <a:cs typeface="Verdana"/>
              </a:rPr>
              <a:t>oca</a:t>
            </a:r>
            <a:r>
              <a:rPr sz="2200" spc="-4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3" dirty="0">
                <a:latin typeface="Verdana"/>
                <a:cs typeface="Verdana"/>
              </a:rPr>
              <a:t>on</a:t>
            </a:r>
            <a:endParaRPr sz="2200" dirty="0">
              <a:latin typeface="Verdana"/>
              <a:cs typeface="Verdana"/>
            </a:endParaRPr>
          </a:p>
          <a:p>
            <a:pPr marL="319078" marR="4559" indent="-307682">
              <a:lnSpc>
                <a:spcPct val="101499"/>
              </a:lnSpc>
              <a:spcBef>
                <a:spcPts val="426"/>
              </a:spcBef>
              <a:buClr>
                <a:srgbClr val="0033CC"/>
              </a:buClr>
              <a:buSzPct val="118750"/>
              <a:buFont typeface="Verdana"/>
              <a:buChar char="•"/>
              <a:tabLst>
                <a:tab pos="319078" algn="l"/>
              </a:tabLst>
            </a:pPr>
            <a:r>
              <a:rPr lang="en-IN" sz="2000" b="1" spc="-4" dirty="0" smtClean="0">
                <a:latin typeface="Verdana"/>
                <a:cs typeface="Verdana"/>
              </a:rPr>
              <a:t>Simultaneous Localization and mapping (SLAM)-</a:t>
            </a:r>
            <a:r>
              <a:rPr sz="2200" b="1" spc="18" dirty="0" smtClean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13" dirty="0">
                <a:latin typeface="Verdana"/>
                <a:cs typeface="Verdana"/>
              </a:rPr>
              <a:t>earn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8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g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8" dirty="0">
                <a:latin typeface="Verdana"/>
                <a:cs typeface="Verdana"/>
              </a:rPr>
              <a:t>ma</a:t>
            </a:r>
            <a:r>
              <a:rPr sz="2200" dirty="0">
                <a:latin typeface="Verdana"/>
                <a:cs typeface="Verdana"/>
              </a:rPr>
              <a:t>p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an</a:t>
            </a:r>
            <a:r>
              <a:rPr sz="2200" dirty="0">
                <a:latin typeface="Verdana"/>
                <a:cs typeface="Verdana"/>
              </a:rPr>
              <a:t>d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13" dirty="0">
                <a:latin typeface="Verdana"/>
                <a:cs typeface="Verdana"/>
              </a:rPr>
              <a:t>oca</a:t>
            </a:r>
            <a:r>
              <a:rPr sz="2200" spc="-4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8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g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the</a:t>
            </a:r>
            <a:r>
              <a:rPr sz="2200" spc="-4" dirty="0">
                <a:latin typeface="Verdana"/>
                <a:cs typeface="Verdana"/>
              </a:rPr>
              <a:t> </a:t>
            </a:r>
            <a:r>
              <a:rPr sz="2200" spc="-13" dirty="0">
                <a:latin typeface="Verdana"/>
                <a:cs typeface="Verdana"/>
              </a:rPr>
              <a:t>ro</a:t>
            </a:r>
            <a:r>
              <a:rPr sz="2200" spc="-18" dirty="0">
                <a:latin typeface="Verdana"/>
                <a:cs typeface="Verdana"/>
              </a:rPr>
              <a:t>b</a:t>
            </a:r>
            <a:r>
              <a:rPr sz="2200" spc="-13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t si</a:t>
            </a:r>
            <a:r>
              <a:rPr sz="2200" spc="-18" dirty="0">
                <a:latin typeface="Verdana"/>
                <a:cs typeface="Verdana"/>
              </a:rPr>
              <a:t>mu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13" dirty="0">
                <a:latin typeface="Verdana"/>
                <a:cs typeface="Verdana"/>
              </a:rPr>
              <a:t>taneou</a:t>
            </a:r>
            <a:r>
              <a:rPr sz="2200" dirty="0">
                <a:latin typeface="Verdana"/>
                <a:cs typeface="Verdana"/>
              </a:rPr>
              <a:t>sl</a:t>
            </a:r>
            <a:r>
              <a:rPr sz="2200" spc="-13" dirty="0">
                <a:latin typeface="Verdana"/>
                <a:cs typeface="Verdana"/>
              </a:rPr>
              <a:t>y</a:t>
            </a:r>
            <a:endParaRPr sz="2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42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err="1"/>
              <a:t>Kalman</a:t>
            </a:r>
            <a:r>
              <a:rPr lang="en-US" dirty="0"/>
              <a:t> </a:t>
            </a:r>
            <a:r>
              <a:rPr lang="en-US" dirty="0" smtClean="0"/>
              <a:t>Filter SLAM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An EKF (Extended </a:t>
            </a:r>
            <a:r>
              <a:rPr lang="en-US" sz="2800" dirty="0" err="1"/>
              <a:t>Kalman</a:t>
            </a:r>
            <a:r>
              <a:rPr lang="en-US" sz="2800" dirty="0"/>
              <a:t> Filter) is the heart of the SLAM process. </a:t>
            </a:r>
          </a:p>
          <a:p>
            <a:pPr>
              <a:buFontTx/>
              <a:buChar char="o"/>
            </a:pPr>
            <a:r>
              <a:rPr lang="en-US" sz="2800" dirty="0"/>
              <a:t>It is responsible for updating where the robot thinks it is based on the Landmarks (features). </a:t>
            </a:r>
          </a:p>
          <a:p>
            <a:pPr>
              <a:buFontTx/>
              <a:buChar char="o"/>
            </a:pPr>
            <a:endParaRPr lang="en-US" sz="2800" dirty="0"/>
          </a:p>
          <a:p>
            <a:pPr>
              <a:buFontTx/>
              <a:buChar char="o"/>
            </a:pPr>
            <a:r>
              <a:rPr lang="en-US" sz="2800" dirty="0"/>
              <a:t>The EKF keeps track of an estimate of the uncertainty in the robots position and also the uncertainty in these landmarks it has seen in the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400" dirty="0"/>
              <a:t>						</a:t>
            </a:r>
            <a:r>
              <a:rPr lang="en-US" sz="1400" dirty="0" smtClean="0"/>
              <a:t> </a:t>
            </a:r>
            <a:r>
              <a:rPr lang="en-US" sz="1800" dirty="0" smtClean="0"/>
              <a:t>Laser </a:t>
            </a:r>
            <a:r>
              <a:rPr lang="en-US" sz="1800" dirty="0"/>
              <a:t>Scans</a:t>
            </a:r>
          </a:p>
          <a:p>
            <a:pPr>
              <a:buFont typeface="Wingdings" pitchFamily="2" charset="2"/>
              <a:buNone/>
            </a:pPr>
            <a:endParaRPr lang="en-US" sz="1200" dirty="0"/>
          </a:p>
          <a:p>
            <a:pPr>
              <a:buFont typeface="Wingdings" pitchFamily="2" charset="2"/>
              <a:buNone/>
            </a:pPr>
            <a:r>
              <a:rPr lang="en-US" sz="1600" dirty="0"/>
              <a:t>		</a:t>
            </a:r>
            <a:r>
              <a:rPr lang="en-US" sz="1600" dirty="0" smtClean="0"/>
              <a:t>  </a:t>
            </a:r>
            <a:r>
              <a:rPr lang="en-US" sz="1600" dirty="0" smtClean="0"/>
              <a:t> </a:t>
            </a:r>
            <a:r>
              <a:rPr lang="en-US" sz="2000" dirty="0" err="1" smtClean="0"/>
              <a:t>Odometry</a:t>
            </a:r>
            <a:r>
              <a:rPr lang="en-US" sz="2000" dirty="0" smtClean="0"/>
              <a:t> </a:t>
            </a:r>
            <a:r>
              <a:rPr lang="en-US" sz="2000" dirty="0"/>
              <a:t>Change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2514600" y="4953000"/>
            <a:ext cx="19050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EKF New </a:t>
            </a:r>
          </a:p>
          <a:p>
            <a:pPr algn="ctr"/>
            <a:r>
              <a:rPr lang="en-US"/>
              <a:t>Observations</a:t>
            </a: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2286000" y="4038600"/>
            <a:ext cx="2438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EKF Re-observation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2133600" y="3048000"/>
            <a:ext cx="2819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EKF Odometry update</a:t>
            </a: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5638800" y="3352800"/>
            <a:ext cx="2057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 Association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5334000" y="2438400"/>
            <a:ext cx="25908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Landmark Extraction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6629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cxnSp>
        <p:nvCxnSpPr>
          <p:cNvPr id="72716" name="AutoShape 12"/>
          <p:cNvCxnSpPr>
            <a:cxnSpLocks noChangeShapeType="1"/>
            <a:stCxn id="72711" idx="2"/>
            <a:endCxn id="72709" idx="3"/>
          </p:cNvCxnSpPr>
          <p:nvPr/>
        </p:nvCxnSpPr>
        <p:spPr bwMode="auto">
          <a:xfrm rot="5400000">
            <a:off x="5505450" y="3105150"/>
            <a:ext cx="381000" cy="1943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2717" name="AutoShape 13"/>
          <p:cNvCxnSpPr>
            <a:cxnSpLocks noChangeShapeType="1"/>
            <a:stCxn id="72711" idx="2"/>
            <a:endCxn id="72708" idx="3"/>
          </p:cNvCxnSpPr>
          <p:nvPr/>
        </p:nvCxnSpPr>
        <p:spPr bwMode="auto">
          <a:xfrm rot="5400000">
            <a:off x="4819650" y="3486150"/>
            <a:ext cx="1447800" cy="2247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2722" name="AutoShape 18"/>
          <p:cNvCxnSpPr>
            <a:cxnSpLocks noChangeShapeType="1"/>
            <a:stCxn id="72708" idx="2"/>
            <a:endCxn id="72710" idx="1"/>
          </p:cNvCxnSpPr>
          <p:nvPr/>
        </p:nvCxnSpPr>
        <p:spPr bwMode="auto">
          <a:xfrm rot="16200000" flipV="1">
            <a:off x="1581150" y="3829050"/>
            <a:ext cx="2438400" cy="1333500"/>
          </a:xfrm>
          <a:prstGeom prst="bentConnector4">
            <a:avLst>
              <a:gd name="adj1" fmla="val -9375"/>
              <a:gd name="adj2" fmla="val 1171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3429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3429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6629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3352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2850" y="228600"/>
            <a:ext cx="8540750" cy="1143000"/>
          </a:xfrm>
        </p:spPr>
        <p:txBody>
          <a:bodyPr/>
          <a:lstStyle/>
          <a:p>
            <a:r>
              <a:rPr lang="en-US" dirty="0" smtClean="0"/>
              <a:t>Fast SLAM - Particle </a:t>
            </a:r>
            <a:r>
              <a:rPr lang="en-US" dirty="0"/>
              <a:t>Filters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600200"/>
            <a:ext cx="8308975" cy="15240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Solves the Full SLAM problem using a particle filter</a:t>
            </a:r>
          </a:p>
          <a:p>
            <a:r>
              <a:rPr lang="en-US" sz="2800" dirty="0" smtClean="0"/>
              <a:t>Particle Filters- Represent </a:t>
            </a:r>
            <a:r>
              <a:rPr lang="en-US" sz="2800" dirty="0"/>
              <a:t>probability distribution as a set of discrete particles which occupy the state space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33600" y="3021013"/>
          <a:ext cx="4632325" cy="3684587"/>
        </p:xfrm>
        <a:graphic>
          <a:graphicData uri="http://schemas.openxmlformats.org/presentationml/2006/ole">
            <p:oleObj spid="_x0000_s2050" name="Visio" r:id="rId3" imgW="3489436" imgH="27748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implemented SLAM with a known location of the robot.</a:t>
            </a:r>
          </a:p>
          <a:p>
            <a:r>
              <a:rPr lang="en-IN" dirty="0" smtClean="0"/>
              <a:t>We plan to further implement SLAM in an unknown environment in order to achieve autonomous navigation.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640" y="555168"/>
            <a:ext cx="7606723" cy="866830"/>
          </a:xfrm>
          <a:prstGeom prst="rect">
            <a:avLst/>
          </a:prstGeom>
        </p:spPr>
        <p:txBody>
          <a:bodyPr vert="horz" wrap="square" lIns="0" tIns="203127" rIns="0" bIns="0" rtlCol="0">
            <a:spAutoFit/>
          </a:bodyPr>
          <a:lstStyle/>
          <a:p>
            <a:pPr marL="280333"/>
            <a:r>
              <a:rPr lang="en-IN" spc="-4" dirty="0" smtClean="0"/>
              <a:t>Why Simultaneous?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12"/>
          </p:nvPr>
        </p:nvSpPr>
        <p:spPr>
          <a:xfrm>
            <a:off x="8287029" y="6141032"/>
            <a:ext cx="252268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/>
            <a:fld id="{81D60167-4931-47E6-BA6A-407CBD079E47}" type="slidenum">
              <a:rPr spc="-9" dirty="0">
                <a:solidFill>
                  <a:prstClr val="black"/>
                </a:solidFill>
              </a:rPr>
              <a:pPr marL="22791"/>
              <a:t>3</a:t>
            </a:fld>
            <a:endParaRPr spc="-9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844" y="4083896"/>
            <a:ext cx="7023099" cy="2096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078" indent="-307682" defTabSz="820487">
              <a:buClr>
                <a:srgbClr val="0033CC"/>
              </a:buClr>
              <a:buSzPct val="118750"/>
              <a:buFont typeface="Verdana"/>
              <a:buChar char="•"/>
              <a:tabLst>
                <a:tab pos="319078" algn="l"/>
              </a:tabLst>
            </a:pP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SLAM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ch</a:t>
            </a:r>
            <a:r>
              <a:rPr sz="2200" b="1" spc="-9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200" b="1" spc="-18" dirty="0">
                <a:solidFill>
                  <a:prstClr val="black"/>
                </a:solidFill>
                <a:latin typeface="Verdana"/>
                <a:cs typeface="Verdana"/>
              </a:rPr>
              <a:t>k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2200" b="1" spc="-13" dirty="0">
                <a:solidFill>
                  <a:prstClr val="black"/>
                </a:solidFill>
                <a:latin typeface="Verdana"/>
                <a:cs typeface="Verdana"/>
              </a:rPr>
              <a:t>-o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r-egg</a:t>
            </a:r>
            <a:r>
              <a:rPr sz="2200" b="1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pr</a:t>
            </a:r>
            <a:r>
              <a:rPr sz="2200" b="1" spc="-18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200" b="1" spc="-9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200" b="1" spc="-4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endParaRPr sz="2200">
              <a:solidFill>
                <a:prstClr val="black"/>
              </a:solidFill>
              <a:latin typeface="Verdana"/>
              <a:cs typeface="Verdana"/>
            </a:endParaRPr>
          </a:p>
          <a:p>
            <a:pPr marL="329904" defTabSz="820487">
              <a:spcBef>
                <a:spcPts val="467"/>
              </a:spcBef>
            </a:pPr>
            <a:r>
              <a:rPr sz="2200" dirty="0">
                <a:solidFill>
                  <a:srgbClr val="003366"/>
                </a:solidFill>
                <a:latin typeface="Century Gothic"/>
                <a:cs typeface="Century Gothic"/>
              </a:rPr>
              <a:t>→</a:t>
            </a:r>
            <a:r>
              <a:rPr sz="2200" spc="157" dirty="0">
                <a:solidFill>
                  <a:srgbClr val="003366"/>
                </a:solidFill>
                <a:latin typeface="Century Gothic"/>
                <a:cs typeface="Century Gothic"/>
              </a:rPr>
              <a:t> 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ma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nee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for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oca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lizi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ro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endParaRPr sz="2200">
              <a:solidFill>
                <a:prstClr val="black"/>
              </a:solidFill>
              <a:latin typeface="Verdana"/>
              <a:cs typeface="Verdana"/>
            </a:endParaRPr>
          </a:p>
          <a:p>
            <a:pPr marL="329904" defTabSz="820487">
              <a:spcBef>
                <a:spcPts val="377"/>
              </a:spcBef>
            </a:pPr>
            <a:r>
              <a:rPr sz="2200" dirty="0">
                <a:solidFill>
                  <a:srgbClr val="003366"/>
                </a:solidFill>
                <a:latin typeface="Century Gothic"/>
                <a:cs typeface="Century Gothic"/>
              </a:rPr>
              <a:t>→</a:t>
            </a:r>
            <a:r>
              <a:rPr sz="2200" spc="157" dirty="0">
                <a:solidFill>
                  <a:srgbClr val="003366"/>
                </a:solidFill>
                <a:latin typeface="Century Gothic"/>
                <a:cs typeface="Century Gothic"/>
              </a:rPr>
              <a:t> 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ose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st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ma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te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nee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to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bu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ild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ma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endParaRPr sz="2200">
              <a:solidFill>
                <a:prstClr val="black"/>
              </a:solidFill>
              <a:latin typeface="Verdana"/>
              <a:cs typeface="Verdana"/>
            </a:endParaRPr>
          </a:p>
          <a:p>
            <a:pPr defTabSz="820487">
              <a:spcBef>
                <a:spcPts val="13"/>
              </a:spcBef>
            </a:pP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5122" marR="4559" indent="-193726" defTabSz="820487">
              <a:lnSpc>
                <a:spcPct val="104200"/>
              </a:lnSpc>
              <a:buClr>
                <a:srgbClr val="0033CC"/>
              </a:buClr>
              <a:buFont typeface="Verdana"/>
              <a:buChar char="•"/>
              <a:tabLst>
                <a:tab pos="247855" algn="l"/>
              </a:tabLst>
            </a:pP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hus,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SLAM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re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s)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hard</a:t>
            </a:r>
            <a:r>
              <a:rPr sz="2200" b="1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pr</a:t>
            </a:r>
            <a:r>
              <a:rPr sz="2200" b="1" spc="-18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200" b="1" spc="-9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200" b="1" dirty="0">
                <a:solidFill>
                  <a:prstClr val="black"/>
                </a:solidFill>
                <a:latin typeface="Verdana"/>
                <a:cs typeface="Verdana"/>
              </a:rPr>
              <a:t>em</a:t>
            </a:r>
            <a:r>
              <a:rPr sz="2200" b="1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in 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ro</a:t>
            </a:r>
            <a:r>
              <a:rPr sz="2200" spc="-18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200" spc="-4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Verdana"/>
                <a:cs typeface="Verdana"/>
              </a:rPr>
              <a:t>cs</a:t>
            </a:r>
            <a:endParaRPr sz="22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8876" y="1501051"/>
            <a:ext cx="674255" cy="1589554"/>
          </a:xfrm>
          <a:custGeom>
            <a:avLst/>
            <a:gdLst/>
            <a:ahLst/>
            <a:cxnLst/>
            <a:rect l="l" t="t" r="r" b="b"/>
            <a:pathLst>
              <a:path w="741679" h="1801495">
                <a:moveTo>
                  <a:pt x="741650" y="0"/>
                </a:moveTo>
                <a:lnTo>
                  <a:pt x="0" y="1801277"/>
                </a:lnTo>
                <a:lnTo>
                  <a:pt x="156137" y="1722699"/>
                </a:lnTo>
                <a:lnTo>
                  <a:pt x="741650" y="1408381"/>
                </a:lnTo>
                <a:lnTo>
                  <a:pt x="741650" y="0"/>
                </a:lnTo>
                <a:close/>
              </a:path>
            </a:pathLst>
          </a:custGeom>
          <a:solidFill>
            <a:srgbClr val="ECE4D6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293" y="2887742"/>
            <a:ext cx="674255" cy="352425"/>
          </a:xfrm>
          <a:custGeom>
            <a:avLst/>
            <a:gdLst/>
            <a:ahLst/>
            <a:cxnLst/>
            <a:rect l="l" t="t" r="r" b="b"/>
            <a:pathLst>
              <a:path w="741679" h="399414">
                <a:moveTo>
                  <a:pt x="741650" y="0"/>
                </a:moveTo>
                <a:lnTo>
                  <a:pt x="736074" y="0"/>
                </a:lnTo>
                <a:lnTo>
                  <a:pt x="0" y="392896"/>
                </a:lnTo>
                <a:lnTo>
                  <a:pt x="0" y="398941"/>
                </a:lnTo>
                <a:lnTo>
                  <a:pt x="5576" y="398941"/>
                </a:lnTo>
                <a:lnTo>
                  <a:pt x="741650" y="6045"/>
                </a:lnTo>
                <a:lnTo>
                  <a:pt x="74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8450" y="2765074"/>
            <a:ext cx="0" cy="128307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069"/>
                </a:lnTo>
              </a:path>
            </a:pathLst>
          </a:custGeom>
          <a:ln w="12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3104" y="2743740"/>
            <a:ext cx="25400" cy="21851"/>
          </a:xfrm>
          <a:custGeom>
            <a:avLst/>
            <a:gdLst/>
            <a:ahLst/>
            <a:cxnLst/>
            <a:rect l="l" t="t" r="r" b="b"/>
            <a:pathLst>
              <a:path w="27939" h="24764">
                <a:moveTo>
                  <a:pt x="5576" y="0"/>
                </a:moveTo>
                <a:lnTo>
                  <a:pt x="0" y="0"/>
                </a:lnTo>
                <a:lnTo>
                  <a:pt x="0" y="6045"/>
                </a:lnTo>
                <a:lnTo>
                  <a:pt x="22305" y="24178"/>
                </a:lnTo>
                <a:lnTo>
                  <a:pt x="27881" y="24178"/>
                </a:lnTo>
                <a:lnTo>
                  <a:pt x="27881" y="18133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9154" y="2759739"/>
            <a:ext cx="674255" cy="352425"/>
          </a:xfrm>
          <a:custGeom>
            <a:avLst/>
            <a:gdLst/>
            <a:ahLst/>
            <a:cxnLst/>
            <a:rect l="l" t="t" r="r" b="b"/>
            <a:pathLst>
              <a:path w="741679" h="399414">
                <a:moveTo>
                  <a:pt x="741650" y="0"/>
                </a:moveTo>
                <a:lnTo>
                  <a:pt x="736074" y="0"/>
                </a:lnTo>
                <a:lnTo>
                  <a:pt x="0" y="392896"/>
                </a:lnTo>
                <a:lnTo>
                  <a:pt x="0" y="398941"/>
                </a:lnTo>
                <a:lnTo>
                  <a:pt x="5576" y="398941"/>
                </a:lnTo>
                <a:lnTo>
                  <a:pt x="741650" y="6045"/>
                </a:lnTo>
                <a:lnTo>
                  <a:pt x="74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98877" y="2743740"/>
            <a:ext cx="679450" cy="352425"/>
          </a:xfrm>
          <a:custGeom>
            <a:avLst/>
            <a:gdLst/>
            <a:ahLst/>
            <a:cxnLst/>
            <a:rect l="l" t="t" r="r" b="b"/>
            <a:pathLst>
              <a:path w="747395" h="399414">
                <a:moveTo>
                  <a:pt x="747227" y="0"/>
                </a:moveTo>
                <a:lnTo>
                  <a:pt x="741650" y="0"/>
                </a:lnTo>
                <a:lnTo>
                  <a:pt x="0" y="392896"/>
                </a:lnTo>
                <a:lnTo>
                  <a:pt x="0" y="398941"/>
                </a:lnTo>
                <a:lnTo>
                  <a:pt x="5576" y="398941"/>
                </a:lnTo>
                <a:lnTo>
                  <a:pt x="747227" y="6045"/>
                </a:lnTo>
                <a:lnTo>
                  <a:pt x="747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5637" y="1501048"/>
            <a:ext cx="0" cy="1248335"/>
          </a:xfrm>
          <a:custGeom>
            <a:avLst/>
            <a:gdLst/>
            <a:ahLst/>
            <a:cxnLst/>
            <a:rect l="l" t="t" r="r" b="b"/>
            <a:pathLst>
              <a:path h="1414780">
                <a:moveTo>
                  <a:pt x="0" y="0"/>
                </a:moveTo>
                <a:lnTo>
                  <a:pt x="0" y="1414426"/>
                </a:lnTo>
              </a:path>
            </a:pathLst>
          </a:custGeom>
          <a:ln w="5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3806" y="1538382"/>
            <a:ext cx="669636" cy="1530724"/>
          </a:xfrm>
          <a:custGeom>
            <a:avLst/>
            <a:gdLst/>
            <a:ahLst/>
            <a:cxnLst/>
            <a:rect l="l" t="t" r="r" b="b"/>
            <a:pathLst>
              <a:path w="736600" h="1734820">
                <a:moveTo>
                  <a:pt x="736074" y="0"/>
                </a:moveTo>
                <a:lnTo>
                  <a:pt x="697040" y="66490"/>
                </a:lnTo>
                <a:lnTo>
                  <a:pt x="652429" y="120892"/>
                </a:lnTo>
                <a:lnTo>
                  <a:pt x="563209" y="199471"/>
                </a:lnTo>
                <a:lnTo>
                  <a:pt x="490716" y="259916"/>
                </a:lnTo>
                <a:lnTo>
                  <a:pt x="446106" y="320362"/>
                </a:lnTo>
                <a:lnTo>
                  <a:pt x="429376" y="411030"/>
                </a:lnTo>
                <a:lnTo>
                  <a:pt x="451681" y="592367"/>
                </a:lnTo>
                <a:lnTo>
                  <a:pt x="446106" y="683035"/>
                </a:lnTo>
                <a:lnTo>
                  <a:pt x="407071" y="731391"/>
                </a:lnTo>
                <a:lnTo>
                  <a:pt x="356885" y="767659"/>
                </a:lnTo>
                <a:lnTo>
                  <a:pt x="250935" y="822060"/>
                </a:lnTo>
                <a:lnTo>
                  <a:pt x="206324" y="852283"/>
                </a:lnTo>
                <a:lnTo>
                  <a:pt x="184019" y="906684"/>
                </a:lnTo>
                <a:lnTo>
                  <a:pt x="184019" y="985263"/>
                </a:lnTo>
                <a:lnTo>
                  <a:pt x="217477" y="1100109"/>
                </a:lnTo>
                <a:lnTo>
                  <a:pt x="223053" y="1160555"/>
                </a:lnTo>
                <a:lnTo>
                  <a:pt x="211900" y="1196822"/>
                </a:lnTo>
                <a:lnTo>
                  <a:pt x="144984" y="1221000"/>
                </a:lnTo>
                <a:lnTo>
                  <a:pt x="89221" y="1239135"/>
                </a:lnTo>
                <a:lnTo>
                  <a:pt x="83644" y="1275402"/>
                </a:lnTo>
                <a:lnTo>
                  <a:pt x="105951" y="1329803"/>
                </a:lnTo>
                <a:lnTo>
                  <a:pt x="117102" y="1378159"/>
                </a:lnTo>
                <a:lnTo>
                  <a:pt x="111526" y="1408381"/>
                </a:lnTo>
                <a:lnTo>
                  <a:pt x="61339" y="1456738"/>
                </a:lnTo>
                <a:lnTo>
                  <a:pt x="11153" y="1499050"/>
                </a:lnTo>
                <a:lnTo>
                  <a:pt x="0" y="1523229"/>
                </a:lnTo>
                <a:lnTo>
                  <a:pt x="11153" y="1565540"/>
                </a:lnTo>
                <a:lnTo>
                  <a:pt x="33458" y="1595763"/>
                </a:lnTo>
                <a:lnTo>
                  <a:pt x="39034" y="1644120"/>
                </a:lnTo>
                <a:lnTo>
                  <a:pt x="22305" y="1734788"/>
                </a:lnTo>
                <a:lnTo>
                  <a:pt x="736074" y="0"/>
                </a:lnTo>
                <a:close/>
              </a:path>
            </a:pathLst>
          </a:custGeom>
          <a:solidFill>
            <a:srgbClr val="ECE4D6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54287" y="2002394"/>
            <a:ext cx="933580" cy="1231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52883" y="2013058"/>
            <a:ext cx="5068" cy="42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40209" y="2010392"/>
            <a:ext cx="55995" cy="426944"/>
          </a:xfrm>
          <a:custGeom>
            <a:avLst/>
            <a:gdLst/>
            <a:ahLst/>
            <a:cxnLst/>
            <a:rect l="l" t="t" r="r" b="b"/>
            <a:pathLst>
              <a:path w="61595" h="483869">
                <a:moveTo>
                  <a:pt x="0" y="0"/>
                </a:moveTo>
                <a:lnTo>
                  <a:pt x="61339" y="0"/>
                </a:lnTo>
                <a:lnTo>
                  <a:pt x="61339" y="483564"/>
                </a:lnTo>
                <a:lnTo>
                  <a:pt x="0" y="483564"/>
                </a:lnTo>
                <a:lnTo>
                  <a:pt x="0" y="0"/>
                </a:lnTo>
                <a:close/>
              </a:path>
            </a:pathLst>
          </a:custGeom>
          <a:ln w="5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33993" y="2386398"/>
            <a:ext cx="10391" cy="90768"/>
          </a:xfrm>
          <a:custGeom>
            <a:avLst/>
            <a:gdLst/>
            <a:ahLst/>
            <a:cxnLst/>
            <a:rect l="l" t="t" r="r" b="b"/>
            <a:pathLst>
              <a:path w="11429" h="102869">
                <a:moveTo>
                  <a:pt x="11153" y="0"/>
                </a:moveTo>
                <a:lnTo>
                  <a:pt x="5576" y="0"/>
                </a:lnTo>
                <a:lnTo>
                  <a:pt x="0" y="96713"/>
                </a:lnTo>
                <a:lnTo>
                  <a:pt x="0" y="102756"/>
                </a:lnTo>
                <a:lnTo>
                  <a:pt x="5576" y="102756"/>
                </a:lnTo>
                <a:lnTo>
                  <a:pt x="11153" y="6045"/>
                </a:lnTo>
                <a:lnTo>
                  <a:pt x="1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39063" y="2301063"/>
            <a:ext cx="10391" cy="90768"/>
          </a:xfrm>
          <a:custGeom>
            <a:avLst/>
            <a:gdLst/>
            <a:ahLst/>
            <a:cxnLst/>
            <a:rect l="l" t="t" r="r" b="b"/>
            <a:pathLst>
              <a:path w="11429" h="102869">
                <a:moveTo>
                  <a:pt x="11153" y="0"/>
                </a:moveTo>
                <a:lnTo>
                  <a:pt x="5576" y="0"/>
                </a:lnTo>
                <a:lnTo>
                  <a:pt x="0" y="96713"/>
                </a:lnTo>
                <a:lnTo>
                  <a:pt x="0" y="102758"/>
                </a:lnTo>
                <a:lnTo>
                  <a:pt x="5576" y="102758"/>
                </a:lnTo>
                <a:lnTo>
                  <a:pt x="11153" y="6045"/>
                </a:lnTo>
                <a:lnTo>
                  <a:pt x="1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39062" y="2295730"/>
            <a:ext cx="15586" cy="21851"/>
          </a:xfrm>
          <a:custGeom>
            <a:avLst/>
            <a:gdLst/>
            <a:ahLst/>
            <a:cxnLst/>
            <a:rect l="l" t="t" r="r" b="b"/>
            <a:pathLst>
              <a:path w="17145" h="24764">
                <a:moveTo>
                  <a:pt x="16728" y="0"/>
                </a:moveTo>
                <a:lnTo>
                  <a:pt x="5576" y="0"/>
                </a:lnTo>
                <a:lnTo>
                  <a:pt x="0" y="6045"/>
                </a:lnTo>
                <a:lnTo>
                  <a:pt x="0" y="18134"/>
                </a:lnTo>
                <a:lnTo>
                  <a:pt x="5576" y="24179"/>
                </a:lnTo>
                <a:lnTo>
                  <a:pt x="11153" y="24179"/>
                </a:lnTo>
                <a:lnTo>
                  <a:pt x="11153" y="18134"/>
                </a:lnTo>
                <a:lnTo>
                  <a:pt x="16728" y="12090"/>
                </a:lnTo>
                <a:lnTo>
                  <a:pt x="16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05073" y="2467013"/>
            <a:ext cx="59459" cy="10085"/>
          </a:xfrm>
          <a:custGeom>
            <a:avLst/>
            <a:gdLst/>
            <a:ahLst/>
            <a:cxnLst/>
            <a:rect l="l" t="t" r="r" b="b"/>
            <a:pathLst>
              <a:path w="65404" h="11430">
                <a:moveTo>
                  <a:pt x="16757" y="0"/>
                </a:moveTo>
                <a:lnTo>
                  <a:pt x="3895" y="2635"/>
                </a:lnTo>
                <a:lnTo>
                  <a:pt x="0" y="7173"/>
                </a:lnTo>
                <a:lnTo>
                  <a:pt x="8046" y="9309"/>
                </a:lnTo>
                <a:lnTo>
                  <a:pt x="22972" y="10654"/>
                </a:lnTo>
                <a:lnTo>
                  <a:pt x="44976" y="10908"/>
                </a:lnTo>
                <a:lnTo>
                  <a:pt x="59598" y="8718"/>
                </a:lnTo>
                <a:lnTo>
                  <a:pt x="65270" y="5350"/>
                </a:lnTo>
                <a:lnTo>
                  <a:pt x="63014" y="3249"/>
                </a:lnTo>
                <a:lnTo>
                  <a:pt x="54456" y="1276"/>
                </a:lnTo>
                <a:lnTo>
                  <a:pt x="39162" y="97"/>
                </a:lnTo>
                <a:lnTo>
                  <a:pt x="16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6150" y="2469176"/>
            <a:ext cx="55995" cy="5603"/>
          </a:xfrm>
          <a:custGeom>
            <a:avLst/>
            <a:gdLst/>
            <a:ahLst/>
            <a:cxnLst/>
            <a:rect l="l" t="t" r="r" b="b"/>
            <a:pathLst>
              <a:path w="61595" h="6350">
                <a:moveTo>
                  <a:pt x="61296" y="2899"/>
                </a:moveTo>
                <a:lnTo>
                  <a:pt x="55037" y="4729"/>
                </a:lnTo>
                <a:lnTo>
                  <a:pt x="39206" y="5801"/>
                </a:lnTo>
                <a:lnTo>
                  <a:pt x="18258" y="5496"/>
                </a:lnTo>
                <a:lnTo>
                  <a:pt x="5058" y="4505"/>
                </a:lnTo>
                <a:lnTo>
                  <a:pt x="0" y="3060"/>
                </a:lnTo>
                <a:lnTo>
                  <a:pt x="6202" y="1105"/>
                </a:lnTo>
                <a:lnTo>
                  <a:pt x="21974" y="0"/>
                </a:lnTo>
                <a:lnTo>
                  <a:pt x="42940" y="301"/>
                </a:lnTo>
                <a:lnTo>
                  <a:pt x="56156" y="1288"/>
                </a:lnTo>
                <a:lnTo>
                  <a:pt x="61248" y="2729"/>
                </a:lnTo>
                <a:lnTo>
                  <a:pt x="61296" y="2899"/>
                </a:lnTo>
                <a:close/>
              </a:path>
            </a:pathLst>
          </a:custGeom>
          <a:ln w="6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46368" y="1799721"/>
            <a:ext cx="10391" cy="11206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11153" y="0"/>
                </a:moveTo>
                <a:lnTo>
                  <a:pt x="0" y="0"/>
                </a:lnTo>
                <a:lnTo>
                  <a:pt x="0" y="6043"/>
                </a:lnTo>
                <a:lnTo>
                  <a:pt x="5576" y="12089"/>
                </a:lnTo>
                <a:lnTo>
                  <a:pt x="5576" y="6043"/>
                </a:lnTo>
                <a:lnTo>
                  <a:pt x="1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6368" y="1805054"/>
            <a:ext cx="20782" cy="16249"/>
          </a:xfrm>
          <a:custGeom>
            <a:avLst/>
            <a:gdLst/>
            <a:ahLst/>
            <a:cxnLst/>
            <a:rect l="l" t="t" r="r" b="b"/>
            <a:pathLst>
              <a:path w="22860" h="18414">
                <a:moveTo>
                  <a:pt x="5576" y="0"/>
                </a:moveTo>
                <a:lnTo>
                  <a:pt x="0" y="0"/>
                </a:lnTo>
                <a:lnTo>
                  <a:pt x="0" y="6045"/>
                </a:lnTo>
                <a:lnTo>
                  <a:pt x="16728" y="18134"/>
                </a:lnTo>
                <a:lnTo>
                  <a:pt x="22305" y="18134"/>
                </a:lnTo>
                <a:lnTo>
                  <a:pt x="22305" y="12089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5815" y="1815722"/>
            <a:ext cx="61191" cy="43143"/>
          </a:xfrm>
          <a:custGeom>
            <a:avLst/>
            <a:gdLst/>
            <a:ahLst/>
            <a:cxnLst/>
            <a:rect l="l" t="t" r="r" b="b"/>
            <a:pathLst>
              <a:path w="67310" h="48894">
                <a:moveTo>
                  <a:pt x="66915" y="0"/>
                </a:moveTo>
                <a:lnTo>
                  <a:pt x="61338" y="0"/>
                </a:lnTo>
                <a:lnTo>
                  <a:pt x="0" y="42312"/>
                </a:lnTo>
                <a:lnTo>
                  <a:pt x="0" y="48356"/>
                </a:lnTo>
                <a:lnTo>
                  <a:pt x="5575" y="48356"/>
                </a:lnTo>
                <a:lnTo>
                  <a:pt x="66915" y="6045"/>
                </a:lnTo>
                <a:lnTo>
                  <a:pt x="66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05815" y="1794389"/>
            <a:ext cx="35791" cy="64434"/>
          </a:xfrm>
          <a:custGeom>
            <a:avLst/>
            <a:gdLst/>
            <a:ahLst/>
            <a:cxnLst/>
            <a:rect l="l" t="t" r="r" b="b"/>
            <a:pathLst>
              <a:path w="39370" h="73025">
                <a:moveTo>
                  <a:pt x="39033" y="0"/>
                </a:moveTo>
                <a:lnTo>
                  <a:pt x="33456" y="0"/>
                </a:lnTo>
                <a:lnTo>
                  <a:pt x="0" y="66490"/>
                </a:lnTo>
                <a:lnTo>
                  <a:pt x="0" y="72534"/>
                </a:lnTo>
                <a:lnTo>
                  <a:pt x="5575" y="72534"/>
                </a:lnTo>
                <a:lnTo>
                  <a:pt x="39033" y="6045"/>
                </a:lnTo>
                <a:lnTo>
                  <a:pt x="39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36231" y="1794388"/>
            <a:ext cx="15586" cy="16249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5576" y="0"/>
                </a:moveTo>
                <a:lnTo>
                  <a:pt x="0" y="0"/>
                </a:lnTo>
                <a:lnTo>
                  <a:pt x="0" y="6045"/>
                </a:lnTo>
                <a:lnTo>
                  <a:pt x="11153" y="18134"/>
                </a:lnTo>
                <a:lnTo>
                  <a:pt x="16729" y="18134"/>
                </a:lnTo>
                <a:lnTo>
                  <a:pt x="16729" y="12089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5814" y="1794389"/>
            <a:ext cx="55995" cy="58831"/>
          </a:xfrm>
          <a:custGeom>
            <a:avLst/>
            <a:gdLst/>
            <a:ahLst/>
            <a:cxnLst/>
            <a:rect l="l" t="t" r="r" b="b"/>
            <a:pathLst>
              <a:path w="61595" h="66675">
                <a:moveTo>
                  <a:pt x="33456" y="0"/>
                </a:moveTo>
                <a:lnTo>
                  <a:pt x="0" y="66490"/>
                </a:lnTo>
                <a:lnTo>
                  <a:pt x="61338" y="24178"/>
                </a:lnTo>
                <a:lnTo>
                  <a:pt x="44610" y="12089"/>
                </a:lnTo>
                <a:lnTo>
                  <a:pt x="33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41300" y="1794388"/>
            <a:ext cx="10391" cy="16249"/>
          </a:xfrm>
          <a:custGeom>
            <a:avLst/>
            <a:gdLst/>
            <a:ahLst/>
            <a:cxnLst/>
            <a:rect l="l" t="t" r="r" b="b"/>
            <a:pathLst>
              <a:path w="11429" h="18414">
                <a:moveTo>
                  <a:pt x="5576" y="0"/>
                </a:moveTo>
                <a:lnTo>
                  <a:pt x="0" y="6045"/>
                </a:lnTo>
                <a:lnTo>
                  <a:pt x="5576" y="18134"/>
                </a:lnTo>
                <a:lnTo>
                  <a:pt x="11153" y="12089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46368" y="1757054"/>
            <a:ext cx="50800" cy="48185"/>
          </a:xfrm>
          <a:custGeom>
            <a:avLst/>
            <a:gdLst/>
            <a:ahLst/>
            <a:cxnLst/>
            <a:rect l="l" t="t" r="r" b="b"/>
            <a:pathLst>
              <a:path w="55879" h="54610">
                <a:moveTo>
                  <a:pt x="50186" y="0"/>
                </a:moveTo>
                <a:lnTo>
                  <a:pt x="0" y="42311"/>
                </a:lnTo>
                <a:lnTo>
                  <a:pt x="5576" y="54400"/>
                </a:lnTo>
                <a:lnTo>
                  <a:pt x="55763" y="12089"/>
                </a:lnTo>
                <a:lnTo>
                  <a:pt x="50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91994" y="1719719"/>
            <a:ext cx="55995" cy="48185"/>
          </a:xfrm>
          <a:custGeom>
            <a:avLst/>
            <a:gdLst/>
            <a:ahLst/>
            <a:cxnLst/>
            <a:rect l="l" t="t" r="r" b="b"/>
            <a:pathLst>
              <a:path w="61595" h="54610">
                <a:moveTo>
                  <a:pt x="55763" y="0"/>
                </a:moveTo>
                <a:lnTo>
                  <a:pt x="0" y="42312"/>
                </a:lnTo>
                <a:lnTo>
                  <a:pt x="5576" y="54401"/>
                </a:lnTo>
                <a:lnTo>
                  <a:pt x="61339" y="12089"/>
                </a:lnTo>
                <a:lnTo>
                  <a:pt x="55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42686" y="1666386"/>
            <a:ext cx="127000" cy="64434"/>
          </a:xfrm>
          <a:custGeom>
            <a:avLst/>
            <a:gdLst/>
            <a:ahLst/>
            <a:cxnLst/>
            <a:rect l="l" t="t" r="r" b="b"/>
            <a:pathLst>
              <a:path w="139700" h="73025">
                <a:moveTo>
                  <a:pt x="133832" y="0"/>
                </a:moveTo>
                <a:lnTo>
                  <a:pt x="0" y="60445"/>
                </a:lnTo>
                <a:lnTo>
                  <a:pt x="5576" y="72534"/>
                </a:lnTo>
                <a:lnTo>
                  <a:pt x="139407" y="12089"/>
                </a:lnTo>
                <a:lnTo>
                  <a:pt x="133832" y="12089"/>
                </a:lnTo>
                <a:lnTo>
                  <a:pt x="133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64354" y="1634385"/>
            <a:ext cx="147205" cy="43143"/>
          </a:xfrm>
          <a:custGeom>
            <a:avLst/>
            <a:gdLst/>
            <a:ahLst/>
            <a:cxnLst/>
            <a:rect l="l" t="t" r="r" b="b"/>
            <a:pathLst>
              <a:path w="161925" h="48894">
                <a:moveTo>
                  <a:pt x="161712" y="0"/>
                </a:moveTo>
                <a:lnTo>
                  <a:pt x="0" y="36267"/>
                </a:lnTo>
                <a:lnTo>
                  <a:pt x="0" y="48356"/>
                </a:lnTo>
                <a:lnTo>
                  <a:pt x="161712" y="12090"/>
                </a:lnTo>
                <a:lnTo>
                  <a:pt x="161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11366" y="1623719"/>
            <a:ext cx="157595" cy="21851"/>
          </a:xfrm>
          <a:custGeom>
            <a:avLst/>
            <a:gdLst/>
            <a:ahLst/>
            <a:cxnLst/>
            <a:rect l="l" t="t" r="r" b="b"/>
            <a:pathLst>
              <a:path w="173354" h="24764">
                <a:moveTo>
                  <a:pt x="172866" y="0"/>
                </a:moveTo>
                <a:lnTo>
                  <a:pt x="0" y="12089"/>
                </a:lnTo>
                <a:lnTo>
                  <a:pt x="0" y="24179"/>
                </a:lnTo>
                <a:lnTo>
                  <a:pt x="172866" y="12089"/>
                </a:lnTo>
                <a:lnTo>
                  <a:pt x="172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68517" y="1623717"/>
            <a:ext cx="187614" cy="26894"/>
          </a:xfrm>
          <a:custGeom>
            <a:avLst/>
            <a:gdLst/>
            <a:ahLst/>
            <a:cxnLst/>
            <a:rect l="l" t="t" r="r" b="b"/>
            <a:pathLst>
              <a:path w="206375" h="30480">
                <a:moveTo>
                  <a:pt x="0" y="0"/>
                </a:moveTo>
                <a:lnTo>
                  <a:pt x="0" y="12089"/>
                </a:lnTo>
                <a:lnTo>
                  <a:pt x="200747" y="30223"/>
                </a:lnTo>
                <a:lnTo>
                  <a:pt x="206322" y="18134"/>
                </a:lnTo>
                <a:lnTo>
                  <a:pt x="200747" y="181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51014" y="1639718"/>
            <a:ext cx="167409" cy="53788"/>
          </a:xfrm>
          <a:custGeom>
            <a:avLst/>
            <a:gdLst/>
            <a:ahLst/>
            <a:cxnLst/>
            <a:rect l="l" t="t" r="r" b="b"/>
            <a:pathLst>
              <a:path w="184150" h="60960">
                <a:moveTo>
                  <a:pt x="5575" y="0"/>
                </a:moveTo>
                <a:lnTo>
                  <a:pt x="0" y="12089"/>
                </a:lnTo>
                <a:lnTo>
                  <a:pt x="178442" y="60445"/>
                </a:lnTo>
                <a:lnTo>
                  <a:pt x="184017" y="48356"/>
                </a:lnTo>
                <a:lnTo>
                  <a:pt x="5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13235" y="1682386"/>
            <a:ext cx="142009" cy="75079"/>
          </a:xfrm>
          <a:custGeom>
            <a:avLst/>
            <a:gdLst/>
            <a:ahLst/>
            <a:cxnLst/>
            <a:rect l="l" t="t" r="r" b="b"/>
            <a:pathLst>
              <a:path w="156210" h="85089">
                <a:moveTo>
                  <a:pt x="5575" y="0"/>
                </a:moveTo>
                <a:lnTo>
                  <a:pt x="0" y="12089"/>
                </a:lnTo>
                <a:lnTo>
                  <a:pt x="150559" y="84623"/>
                </a:lnTo>
                <a:lnTo>
                  <a:pt x="156136" y="72534"/>
                </a:lnTo>
                <a:lnTo>
                  <a:pt x="5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50107" y="1746387"/>
            <a:ext cx="55995" cy="53788"/>
          </a:xfrm>
          <a:custGeom>
            <a:avLst/>
            <a:gdLst/>
            <a:ahLst/>
            <a:cxnLst/>
            <a:rect l="l" t="t" r="r" b="b"/>
            <a:pathLst>
              <a:path w="61595" h="60960">
                <a:moveTo>
                  <a:pt x="52665" y="57759"/>
                </a:moveTo>
                <a:lnTo>
                  <a:pt x="50186" y="60445"/>
                </a:lnTo>
                <a:lnTo>
                  <a:pt x="55763" y="60445"/>
                </a:lnTo>
                <a:lnTo>
                  <a:pt x="52665" y="57759"/>
                </a:lnTo>
                <a:close/>
              </a:path>
              <a:path w="61595" h="60960">
                <a:moveTo>
                  <a:pt x="5576" y="0"/>
                </a:moveTo>
                <a:lnTo>
                  <a:pt x="0" y="12089"/>
                </a:lnTo>
                <a:lnTo>
                  <a:pt x="52665" y="57759"/>
                </a:lnTo>
                <a:lnTo>
                  <a:pt x="61339" y="48356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41356" y="1837056"/>
            <a:ext cx="15586" cy="16249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11151" y="0"/>
                </a:moveTo>
                <a:lnTo>
                  <a:pt x="0" y="12089"/>
                </a:lnTo>
                <a:lnTo>
                  <a:pt x="5575" y="18134"/>
                </a:lnTo>
                <a:lnTo>
                  <a:pt x="16728" y="6045"/>
                </a:lnTo>
                <a:lnTo>
                  <a:pt x="1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95732" y="1789056"/>
            <a:ext cx="55995" cy="58831"/>
          </a:xfrm>
          <a:custGeom>
            <a:avLst/>
            <a:gdLst/>
            <a:ahLst/>
            <a:cxnLst/>
            <a:rect l="l" t="t" r="r" b="b"/>
            <a:pathLst>
              <a:path w="61595" h="66675">
                <a:moveTo>
                  <a:pt x="11153" y="0"/>
                </a:moveTo>
                <a:lnTo>
                  <a:pt x="0" y="12089"/>
                </a:lnTo>
                <a:lnTo>
                  <a:pt x="50187" y="66489"/>
                </a:lnTo>
                <a:lnTo>
                  <a:pt x="61339" y="54400"/>
                </a:lnTo>
                <a:lnTo>
                  <a:pt x="1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42206" y="3181081"/>
            <a:ext cx="1191491" cy="368113"/>
          </a:xfrm>
          <a:custGeom>
            <a:avLst/>
            <a:gdLst/>
            <a:ahLst/>
            <a:cxnLst/>
            <a:rect l="l" t="t" r="r" b="b"/>
            <a:pathLst>
              <a:path w="1310639" h="417195">
                <a:moveTo>
                  <a:pt x="663581" y="0"/>
                </a:moveTo>
                <a:lnTo>
                  <a:pt x="0" y="120891"/>
                </a:lnTo>
                <a:lnTo>
                  <a:pt x="44610" y="181336"/>
                </a:lnTo>
                <a:lnTo>
                  <a:pt x="100373" y="241782"/>
                </a:lnTo>
                <a:lnTo>
                  <a:pt x="167289" y="290139"/>
                </a:lnTo>
                <a:lnTo>
                  <a:pt x="245357" y="332451"/>
                </a:lnTo>
                <a:lnTo>
                  <a:pt x="434952" y="392897"/>
                </a:lnTo>
                <a:lnTo>
                  <a:pt x="646852" y="417075"/>
                </a:lnTo>
                <a:lnTo>
                  <a:pt x="864328" y="392897"/>
                </a:lnTo>
                <a:lnTo>
                  <a:pt x="1053924" y="338495"/>
                </a:lnTo>
                <a:lnTo>
                  <a:pt x="1137569" y="296184"/>
                </a:lnTo>
                <a:lnTo>
                  <a:pt x="1210061" y="253871"/>
                </a:lnTo>
                <a:lnTo>
                  <a:pt x="1265824" y="199471"/>
                </a:lnTo>
                <a:lnTo>
                  <a:pt x="1310435" y="139025"/>
                </a:lnTo>
                <a:lnTo>
                  <a:pt x="987008" y="66490"/>
                </a:lnTo>
                <a:lnTo>
                  <a:pt x="663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82817" y="3357084"/>
            <a:ext cx="10391" cy="11206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11151" y="0"/>
                </a:moveTo>
                <a:lnTo>
                  <a:pt x="5576" y="0"/>
                </a:lnTo>
                <a:lnTo>
                  <a:pt x="0" y="6043"/>
                </a:lnTo>
                <a:lnTo>
                  <a:pt x="5576" y="12089"/>
                </a:lnTo>
                <a:lnTo>
                  <a:pt x="11151" y="6043"/>
                </a:lnTo>
                <a:lnTo>
                  <a:pt x="1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77748" y="3346417"/>
            <a:ext cx="20782" cy="16249"/>
          </a:xfrm>
          <a:custGeom>
            <a:avLst/>
            <a:gdLst/>
            <a:ahLst/>
            <a:cxnLst/>
            <a:rect l="l" t="t" r="r" b="b"/>
            <a:pathLst>
              <a:path w="22860" h="18414">
                <a:moveTo>
                  <a:pt x="5576" y="0"/>
                </a:moveTo>
                <a:lnTo>
                  <a:pt x="0" y="0"/>
                </a:lnTo>
                <a:lnTo>
                  <a:pt x="0" y="6043"/>
                </a:lnTo>
                <a:lnTo>
                  <a:pt x="16728" y="18133"/>
                </a:lnTo>
                <a:lnTo>
                  <a:pt x="22305" y="18133"/>
                </a:lnTo>
                <a:lnTo>
                  <a:pt x="22305" y="12089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77749" y="3309083"/>
            <a:ext cx="55995" cy="43143"/>
          </a:xfrm>
          <a:custGeom>
            <a:avLst/>
            <a:gdLst/>
            <a:ahLst/>
            <a:cxnLst/>
            <a:rect l="l" t="t" r="r" b="b"/>
            <a:pathLst>
              <a:path w="61595" h="48895">
                <a:moveTo>
                  <a:pt x="61339" y="0"/>
                </a:moveTo>
                <a:lnTo>
                  <a:pt x="55763" y="0"/>
                </a:lnTo>
                <a:lnTo>
                  <a:pt x="0" y="42312"/>
                </a:lnTo>
                <a:lnTo>
                  <a:pt x="0" y="48356"/>
                </a:lnTo>
                <a:lnTo>
                  <a:pt x="5576" y="48356"/>
                </a:lnTo>
                <a:lnTo>
                  <a:pt x="61339" y="6045"/>
                </a:lnTo>
                <a:lnTo>
                  <a:pt x="61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03096" y="3309082"/>
            <a:ext cx="30595" cy="69476"/>
          </a:xfrm>
          <a:custGeom>
            <a:avLst/>
            <a:gdLst/>
            <a:ahLst/>
            <a:cxnLst/>
            <a:rect l="l" t="t" r="r" b="b"/>
            <a:pathLst>
              <a:path w="33654" h="78739">
                <a:moveTo>
                  <a:pt x="33458" y="0"/>
                </a:moveTo>
                <a:lnTo>
                  <a:pt x="27881" y="0"/>
                </a:lnTo>
                <a:lnTo>
                  <a:pt x="0" y="72534"/>
                </a:lnTo>
                <a:lnTo>
                  <a:pt x="0" y="78579"/>
                </a:lnTo>
                <a:lnTo>
                  <a:pt x="5576" y="78579"/>
                </a:lnTo>
                <a:lnTo>
                  <a:pt x="33458" y="6045"/>
                </a:lnTo>
                <a:lnTo>
                  <a:pt x="33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92956" y="3357085"/>
            <a:ext cx="15586" cy="21851"/>
          </a:xfrm>
          <a:custGeom>
            <a:avLst/>
            <a:gdLst/>
            <a:ahLst/>
            <a:cxnLst/>
            <a:rect l="l" t="t" r="r" b="b"/>
            <a:pathLst>
              <a:path w="17145" h="24764">
                <a:moveTo>
                  <a:pt x="5576" y="0"/>
                </a:moveTo>
                <a:lnTo>
                  <a:pt x="0" y="0"/>
                </a:lnTo>
                <a:lnTo>
                  <a:pt x="0" y="6043"/>
                </a:lnTo>
                <a:lnTo>
                  <a:pt x="11153" y="24178"/>
                </a:lnTo>
                <a:lnTo>
                  <a:pt x="16729" y="24178"/>
                </a:lnTo>
                <a:lnTo>
                  <a:pt x="16729" y="18133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77748" y="3309082"/>
            <a:ext cx="50800" cy="64434"/>
          </a:xfrm>
          <a:custGeom>
            <a:avLst/>
            <a:gdLst/>
            <a:ahLst/>
            <a:cxnLst/>
            <a:rect l="l" t="t" r="r" b="b"/>
            <a:pathLst>
              <a:path w="55879" h="73025">
                <a:moveTo>
                  <a:pt x="55763" y="0"/>
                </a:moveTo>
                <a:lnTo>
                  <a:pt x="0" y="42312"/>
                </a:lnTo>
                <a:lnTo>
                  <a:pt x="16728" y="54401"/>
                </a:lnTo>
                <a:lnTo>
                  <a:pt x="27881" y="72534"/>
                </a:lnTo>
                <a:lnTo>
                  <a:pt x="55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82819" y="3351749"/>
            <a:ext cx="15586" cy="11206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5576" y="0"/>
                </a:moveTo>
                <a:lnTo>
                  <a:pt x="0" y="6045"/>
                </a:lnTo>
                <a:lnTo>
                  <a:pt x="11151" y="12089"/>
                </a:lnTo>
                <a:lnTo>
                  <a:pt x="16728" y="6045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42262" y="3357084"/>
            <a:ext cx="50800" cy="53788"/>
          </a:xfrm>
          <a:custGeom>
            <a:avLst/>
            <a:gdLst/>
            <a:ahLst/>
            <a:cxnLst/>
            <a:rect l="l" t="t" r="r" b="b"/>
            <a:pathLst>
              <a:path w="55879" h="60960">
                <a:moveTo>
                  <a:pt x="21066" y="48356"/>
                </a:moveTo>
                <a:lnTo>
                  <a:pt x="5576" y="48356"/>
                </a:lnTo>
                <a:lnTo>
                  <a:pt x="11153" y="60445"/>
                </a:lnTo>
                <a:lnTo>
                  <a:pt x="21066" y="48356"/>
                </a:lnTo>
                <a:close/>
              </a:path>
              <a:path w="55879" h="60960">
                <a:moveTo>
                  <a:pt x="44611" y="0"/>
                </a:moveTo>
                <a:lnTo>
                  <a:pt x="0" y="54400"/>
                </a:lnTo>
                <a:lnTo>
                  <a:pt x="5576" y="48356"/>
                </a:lnTo>
                <a:lnTo>
                  <a:pt x="21066" y="48356"/>
                </a:lnTo>
                <a:lnTo>
                  <a:pt x="55763" y="6043"/>
                </a:lnTo>
                <a:lnTo>
                  <a:pt x="44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91567" y="3399752"/>
            <a:ext cx="61191" cy="48185"/>
          </a:xfrm>
          <a:custGeom>
            <a:avLst/>
            <a:gdLst/>
            <a:ahLst/>
            <a:cxnLst/>
            <a:rect l="l" t="t" r="r" b="b"/>
            <a:pathLst>
              <a:path w="67310" h="54610">
                <a:moveTo>
                  <a:pt x="61339" y="0"/>
                </a:moveTo>
                <a:lnTo>
                  <a:pt x="0" y="42311"/>
                </a:lnTo>
                <a:lnTo>
                  <a:pt x="5576" y="54400"/>
                </a:lnTo>
                <a:lnTo>
                  <a:pt x="66916" y="12089"/>
                </a:lnTo>
                <a:lnTo>
                  <a:pt x="61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59765" y="3437085"/>
            <a:ext cx="137391" cy="69476"/>
          </a:xfrm>
          <a:custGeom>
            <a:avLst/>
            <a:gdLst/>
            <a:ahLst/>
            <a:cxnLst/>
            <a:rect l="l" t="t" r="r" b="b"/>
            <a:pathLst>
              <a:path w="151129" h="78739">
                <a:moveTo>
                  <a:pt x="144984" y="0"/>
                </a:moveTo>
                <a:lnTo>
                  <a:pt x="0" y="66490"/>
                </a:lnTo>
                <a:lnTo>
                  <a:pt x="0" y="78579"/>
                </a:lnTo>
                <a:lnTo>
                  <a:pt x="5576" y="78579"/>
                </a:lnTo>
                <a:lnTo>
                  <a:pt x="150561" y="12089"/>
                </a:lnTo>
                <a:lnTo>
                  <a:pt x="144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02614" y="3495754"/>
            <a:ext cx="157595" cy="43143"/>
          </a:xfrm>
          <a:custGeom>
            <a:avLst/>
            <a:gdLst/>
            <a:ahLst/>
            <a:cxnLst/>
            <a:rect l="l" t="t" r="r" b="b"/>
            <a:pathLst>
              <a:path w="173354" h="48895">
                <a:moveTo>
                  <a:pt x="172866" y="0"/>
                </a:moveTo>
                <a:lnTo>
                  <a:pt x="0" y="36267"/>
                </a:lnTo>
                <a:lnTo>
                  <a:pt x="0" y="48356"/>
                </a:lnTo>
                <a:lnTo>
                  <a:pt x="172866" y="12089"/>
                </a:lnTo>
                <a:lnTo>
                  <a:pt x="172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30255" y="3527755"/>
            <a:ext cx="172605" cy="21851"/>
          </a:xfrm>
          <a:custGeom>
            <a:avLst/>
            <a:gdLst/>
            <a:ahLst/>
            <a:cxnLst/>
            <a:rect l="l" t="t" r="r" b="b"/>
            <a:pathLst>
              <a:path w="189864" h="24764">
                <a:moveTo>
                  <a:pt x="189594" y="0"/>
                </a:moveTo>
                <a:lnTo>
                  <a:pt x="0" y="12089"/>
                </a:lnTo>
                <a:lnTo>
                  <a:pt x="0" y="24178"/>
                </a:lnTo>
                <a:lnTo>
                  <a:pt x="189594" y="12089"/>
                </a:lnTo>
                <a:lnTo>
                  <a:pt x="189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37617" y="3517085"/>
            <a:ext cx="192809" cy="32497"/>
          </a:xfrm>
          <a:custGeom>
            <a:avLst/>
            <a:gdLst/>
            <a:ahLst/>
            <a:cxnLst/>
            <a:rect l="l" t="t" r="r" b="b"/>
            <a:pathLst>
              <a:path w="212089" h="36829">
                <a:moveTo>
                  <a:pt x="5297" y="604"/>
                </a:moveTo>
                <a:lnTo>
                  <a:pt x="0" y="12090"/>
                </a:lnTo>
                <a:lnTo>
                  <a:pt x="211900" y="36268"/>
                </a:lnTo>
                <a:lnTo>
                  <a:pt x="211900" y="24179"/>
                </a:lnTo>
                <a:lnTo>
                  <a:pt x="5297" y="604"/>
                </a:lnTo>
                <a:close/>
              </a:path>
              <a:path w="212089" h="36829">
                <a:moveTo>
                  <a:pt x="5576" y="0"/>
                </a:moveTo>
                <a:lnTo>
                  <a:pt x="0" y="0"/>
                </a:lnTo>
                <a:lnTo>
                  <a:pt x="5297" y="604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65258" y="3469087"/>
            <a:ext cx="177800" cy="58831"/>
          </a:xfrm>
          <a:custGeom>
            <a:avLst/>
            <a:gdLst/>
            <a:ahLst/>
            <a:cxnLst/>
            <a:rect l="l" t="t" r="r" b="b"/>
            <a:pathLst>
              <a:path w="195579" h="66675">
                <a:moveTo>
                  <a:pt x="5576" y="0"/>
                </a:moveTo>
                <a:lnTo>
                  <a:pt x="0" y="12089"/>
                </a:lnTo>
                <a:lnTo>
                  <a:pt x="189594" y="66490"/>
                </a:lnTo>
                <a:lnTo>
                  <a:pt x="195171" y="54400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94287" y="3431752"/>
            <a:ext cx="76200" cy="48185"/>
          </a:xfrm>
          <a:custGeom>
            <a:avLst/>
            <a:gdLst/>
            <a:ahLst/>
            <a:cxnLst/>
            <a:rect l="l" t="t" r="r" b="b"/>
            <a:pathLst>
              <a:path w="83820" h="54610">
                <a:moveTo>
                  <a:pt x="5576" y="0"/>
                </a:moveTo>
                <a:lnTo>
                  <a:pt x="0" y="12089"/>
                </a:lnTo>
                <a:lnTo>
                  <a:pt x="78068" y="54400"/>
                </a:lnTo>
                <a:lnTo>
                  <a:pt x="83644" y="42311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28386" y="3383752"/>
            <a:ext cx="71005" cy="58831"/>
          </a:xfrm>
          <a:custGeom>
            <a:avLst/>
            <a:gdLst/>
            <a:ahLst/>
            <a:cxnLst/>
            <a:rect l="l" t="t" r="r" b="b"/>
            <a:pathLst>
              <a:path w="78104" h="66675">
                <a:moveTo>
                  <a:pt x="5576" y="0"/>
                </a:moveTo>
                <a:lnTo>
                  <a:pt x="0" y="12089"/>
                </a:lnTo>
                <a:lnTo>
                  <a:pt x="72492" y="66490"/>
                </a:lnTo>
                <a:lnTo>
                  <a:pt x="78069" y="54401"/>
                </a:lnTo>
                <a:lnTo>
                  <a:pt x="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72623" y="3335751"/>
            <a:ext cx="61191" cy="58831"/>
          </a:xfrm>
          <a:custGeom>
            <a:avLst/>
            <a:gdLst/>
            <a:ahLst/>
            <a:cxnLst/>
            <a:rect l="l" t="t" r="r" b="b"/>
            <a:pathLst>
              <a:path w="67310" h="66675">
                <a:moveTo>
                  <a:pt x="11153" y="0"/>
                </a:moveTo>
                <a:lnTo>
                  <a:pt x="11153" y="6043"/>
                </a:lnTo>
                <a:lnTo>
                  <a:pt x="0" y="12089"/>
                </a:lnTo>
                <a:lnTo>
                  <a:pt x="5576" y="12089"/>
                </a:lnTo>
                <a:lnTo>
                  <a:pt x="61339" y="66489"/>
                </a:lnTo>
                <a:lnTo>
                  <a:pt x="66916" y="54400"/>
                </a:lnTo>
                <a:lnTo>
                  <a:pt x="1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37136" y="3282416"/>
            <a:ext cx="10391" cy="11206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11151" y="0"/>
                </a:moveTo>
                <a:lnTo>
                  <a:pt x="0" y="6043"/>
                </a:lnTo>
                <a:lnTo>
                  <a:pt x="0" y="12089"/>
                </a:lnTo>
                <a:lnTo>
                  <a:pt x="11151" y="6043"/>
                </a:lnTo>
                <a:lnTo>
                  <a:pt x="1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37136" y="3287750"/>
            <a:ext cx="46182" cy="58831"/>
          </a:xfrm>
          <a:custGeom>
            <a:avLst/>
            <a:gdLst/>
            <a:ahLst/>
            <a:cxnLst/>
            <a:rect l="l" t="t" r="r" b="b"/>
            <a:pathLst>
              <a:path w="50800" h="66675">
                <a:moveTo>
                  <a:pt x="11151" y="0"/>
                </a:moveTo>
                <a:lnTo>
                  <a:pt x="0" y="6045"/>
                </a:lnTo>
                <a:lnTo>
                  <a:pt x="39033" y="66490"/>
                </a:lnTo>
                <a:lnTo>
                  <a:pt x="50186" y="60445"/>
                </a:lnTo>
                <a:lnTo>
                  <a:pt x="1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2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Problem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2771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9906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robot’s controls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of the 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of the robot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400425"/>
            <a:ext cx="2628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781550"/>
            <a:ext cx="371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629275"/>
            <a:ext cx="2724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520" y="274638"/>
            <a:ext cx="7498080" cy="1143000"/>
          </a:xfrm>
        </p:spPr>
        <p:txBody>
          <a:bodyPr/>
          <a:lstStyle/>
          <a:p>
            <a:r>
              <a:rPr lang="en-US"/>
              <a:t>The Problem: SLAM</a:t>
            </a:r>
          </a:p>
        </p:txBody>
      </p:sp>
      <p:pic>
        <p:nvPicPr>
          <p:cNvPr id="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2771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8132" name="Text Box 4"/>
          <p:cNvSpPr txBox="1">
            <a:spLocks noChangeArrowheads="1"/>
          </p:cNvSpPr>
          <p:nvPr/>
        </p:nvSpPr>
        <p:spPr bwMode="auto">
          <a:xfrm>
            <a:off x="4759325" y="1379538"/>
            <a:ext cx="423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u="sng"/>
              <a:t>SLAM with Known Map (Localization)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86513" y="2965450"/>
            <a:ext cx="1063625" cy="812800"/>
            <a:chOff x="1639" y="1574"/>
            <a:chExt cx="670" cy="512"/>
          </a:xfrm>
        </p:grpSpPr>
        <p:sp>
          <p:nvSpPr>
            <p:cNvPr id="2608134" name="Oval 6"/>
            <p:cNvSpPr>
              <a:spLocks noChangeArrowheads="1"/>
            </p:cNvSpPr>
            <p:nvPr/>
          </p:nvSpPr>
          <p:spPr bwMode="auto">
            <a:xfrm rot="-1338684">
              <a:off x="1986" y="1574"/>
              <a:ext cx="323" cy="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608135" name="Freeform 7"/>
            <p:cNvSpPr>
              <a:spLocks/>
            </p:cNvSpPr>
            <p:nvPr/>
          </p:nvSpPr>
          <p:spPr bwMode="auto">
            <a:xfrm>
              <a:off x="1639" y="1812"/>
              <a:ext cx="531" cy="224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31" y="0"/>
                </a:cxn>
              </a:cxnLst>
              <a:rect l="0" t="0" r="r" b="b"/>
              <a:pathLst>
                <a:path w="531" h="224">
                  <a:moveTo>
                    <a:pt x="0" y="224"/>
                  </a:moveTo>
                  <a:cubicBezTo>
                    <a:pt x="89" y="187"/>
                    <a:pt x="421" y="47"/>
                    <a:pt x="53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608136" name="Freeform 8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2608137" name="AutoShape 9"/>
          <p:cNvSpPr>
            <a:spLocks noChangeArrowheads="1"/>
          </p:cNvSpPr>
          <p:nvPr/>
        </p:nvSpPr>
        <p:spPr bwMode="auto">
          <a:xfrm>
            <a:off x="6761163" y="4995863"/>
            <a:ext cx="292100" cy="2921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08138" name="AutoShape 10"/>
          <p:cNvSpPr>
            <a:spLocks noChangeArrowheads="1"/>
          </p:cNvSpPr>
          <p:nvPr/>
        </p:nvSpPr>
        <p:spPr bwMode="auto">
          <a:xfrm>
            <a:off x="8324850" y="2301875"/>
            <a:ext cx="292100" cy="2921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08139" name="AutoShape 11"/>
          <p:cNvSpPr>
            <a:spLocks noChangeArrowheads="1"/>
          </p:cNvSpPr>
          <p:nvPr/>
        </p:nvSpPr>
        <p:spPr bwMode="auto">
          <a:xfrm>
            <a:off x="5005388" y="2397125"/>
            <a:ext cx="292100" cy="2921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08140" name="AutoShape 12"/>
          <p:cNvSpPr>
            <a:spLocks noChangeArrowheads="1"/>
          </p:cNvSpPr>
          <p:nvPr/>
        </p:nvSpPr>
        <p:spPr bwMode="auto">
          <a:xfrm>
            <a:off x="5407025" y="3857625"/>
            <a:ext cx="292100" cy="2921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08141" name="AutoShape 13"/>
          <p:cNvSpPr>
            <a:spLocks noChangeArrowheads="1"/>
          </p:cNvSpPr>
          <p:nvPr/>
        </p:nvSpPr>
        <p:spPr bwMode="auto">
          <a:xfrm>
            <a:off x="6521450" y="2487613"/>
            <a:ext cx="292100" cy="2921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08142" name="AutoShape 14"/>
          <p:cNvSpPr>
            <a:spLocks noChangeArrowheads="1"/>
          </p:cNvSpPr>
          <p:nvPr/>
        </p:nvSpPr>
        <p:spPr bwMode="auto">
          <a:xfrm>
            <a:off x="7937500" y="3997325"/>
            <a:ext cx="292100" cy="2921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86513" y="2487613"/>
            <a:ext cx="1843087" cy="1801812"/>
            <a:chOff x="1639" y="1273"/>
            <a:chExt cx="1161" cy="1135"/>
          </a:xfrm>
        </p:grpSpPr>
        <p:sp>
          <p:nvSpPr>
            <p:cNvPr id="2608144" name="Oval 16"/>
            <p:cNvSpPr>
              <a:spLocks noChangeArrowheads="1"/>
            </p:cNvSpPr>
            <p:nvPr/>
          </p:nvSpPr>
          <p:spPr bwMode="auto">
            <a:xfrm rot="-1338684">
              <a:off x="1986" y="1574"/>
              <a:ext cx="323" cy="5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608145" name="Oval 17"/>
            <p:cNvSpPr>
              <a:spLocks noChangeArrowheads="1"/>
            </p:cNvSpPr>
            <p:nvPr/>
          </p:nvSpPr>
          <p:spPr bwMode="auto">
            <a:xfrm rot="-1338684">
              <a:off x="2036" y="1665"/>
              <a:ext cx="201" cy="319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608146" name="Freeform 18"/>
            <p:cNvSpPr>
              <a:spLocks/>
            </p:cNvSpPr>
            <p:nvPr/>
          </p:nvSpPr>
          <p:spPr bwMode="auto">
            <a:xfrm>
              <a:off x="1639" y="1812"/>
              <a:ext cx="531" cy="224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31" y="0"/>
                </a:cxn>
              </a:cxnLst>
              <a:rect l="0" t="0" r="r" b="b"/>
              <a:pathLst>
                <a:path w="531" h="224">
                  <a:moveTo>
                    <a:pt x="0" y="224"/>
                  </a:moveTo>
                  <a:cubicBezTo>
                    <a:pt x="89" y="187"/>
                    <a:pt x="421" y="47"/>
                    <a:pt x="53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608147" name="Line 19"/>
            <p:cNvSpPr>
              <a:spLocks noChangeShapeType="1"/>
            </p:cNvSpPr>
            <p:nvPr/>
          </p:nvSpPr>
          <p:spPr bwMode="auto">
            <a:xfrm flipH="1" flipV="1">
              <a:off x="1817" y="1380"/>
              <a:ext cx="283" cy="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608148" name="Line 20"/>
            <p:cNvSpPr>
              <a:spLocks noChangeShapeType="1"/>
            </p:cNvSpPr>
            <p:nvPr/>
          </p:nvSpPr>
          <p:spPr bwMode="auto">
            <a:xfrm>
              <a:off x="2100" y="1852"/>
              <a:ext cx="601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608149" name="AutoShape 21"/>
            <p:cNvSpPr>
              <a:spLocks noChangeArrowheads="1"/>
            </p:cNvSpPr>
            <p:nvPr/>
          </p:nvSpPr>
          <p:spPr bwMode="auto">
            <a:xfrm>
              <a:off x="1724" y="1273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608150" name="AutoShape 22"/>
            <p:cNvSpPr>
              <a:spLocks noChangeArrowheads="1"/>
            </p:cNvSpPr>
            <p:nvPr/>
          </p:nvSpPr>
          <p:spPr bwMode="auto">
            <a:xfrm>
              <a:off x="2616" y="2224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608151" name="Freeform 23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983413" y="2708275"/>
            <a:ext cx="1433512" cy="1036638"/>
            <a:chOff x="2015" y="1412"/>
            <a:chExt cx="903" cy="653"/>
          </a:xfrm>
        </p:grpSpPr>
        <p:sp>
          <p:nvSpPr>
            <p:cNvPr id="2608153" name="Oval 25"/>
            <p:cNvSpPr>
              <a:spLocks noChangeArrowheads="1"/>
            </p:cNvSpPr>
            <p:nvPr/>
          </p:nvSpPr>
          <p:spPr bwMode="auto">
            <a:xfrm rot="-415915">
              <a:off x="2506" y="1412"/>
              <a:ext cx="412" cy="65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608154" name="Freeform 26"/>
            <p:cNvSpPr>
              <a:spLocks/>
            </p:cNvSpPr>
            <p:nvPr/>
          </p:nvSpPr>
          <p:spPr bwMode="auto">
            <a:xfrm>
              <a:off x="2137" y="1719"/>
              <a:ext cx="530" cy="101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31" y="0"/>
                </a:cxn>
              </a:cxnLst>
              <a:rect l="0" t="0" r="r" b="b"/>
              <a:pathLst>
                <a:path w="531" h="224">
                  <a:moveTo>
                    <a:pt x="0" y="224"/>
                  </a:moveTo>
                  <a:cubicBezTo>
                    <a:pt x="89" y="187"/>
                    <a:pt x="421" y="47"/>
                    <a:pt x="53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608155" name="Freeform 27"/>
            <p:cNvSpPr>
              <a:spLocks/>
            </p:cNvSpPr>
            <p:nvPr/>
          </p:nvSpPr>
          <p:spPr bwMode="auto">
            <a:xfrm rot="22011859">
              <a:off x="2607" y="1655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608156" name="Freeform 28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983413" y="2301875"/>
            <a:ext cx="1633537" cy="1987550"/>
            <a:chOff x="2015" y="1156"/>
            <a:chExt cx="1029" cy="1252"/>
          </a:xfrm>
        </p:grpSpPr>
        <p:sp>
          <p:nvSpPr>
            <p:cNvPr id="2608158" name="Oval 30"/>
            <p:cNvSpPr>
              <a:spLocks noChangeArrowheads="1"/>
            </p:cNvSpPr>
            <p:nvPr/>
          </p:nvSpPr>
          <p:spPr bwMode="auto">
            <a:xfrm rot="-415915">
              <a:off x="2506" y="1412"/>
              <a:ext cx="412" cy="6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608159" name="Oval 31"/>
            <p:cNvSpPr>
              <a:spLocks noChangeArrowheads="1"/>
            </p:cNvSpPr>
            <p:nvPr/>
          </p:nvSpPr>
          <p:spPr bwMode="auto">
            <a:xfrm rot="-415915">
              <a:off x="2585" y="1539"/>
              <a:ext cx="242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608160" name="Line 32"/>
            <p:cNvSpPr>
              <a:spLocks noChangeShapeType="1"/>
            </p:cNvSpPr>
            <p:nvPr/>
          </p:nvSpPr>
          <p:spPr bwMode="auto">
            <a:xfrm flipV="1">
              <a:off x="2701" y="1246"/>
              <a:ext cx="249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608161" name="Line 33"/>
            <p:cNvSpPr>
              <a:spLocks noChangeShapeType="1"/>
            </p:cNvSpPr>
            <p:nvPr/>
          </p:nvSpPr>
          <p:spPr bwMode="auto">
            <a:xfrm>
              <a:off x="2686" y="1723"/>
              <a:ext cx="3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608162" name="AutoShape 34"/>
            <p:cNvSpPr>
              <a:spLocks noChangeArrowheads="1"/>
            </p:cNvSpPr>
            <p:nvPr/>
          </p:nvSpPr>
          <p:spPr bwMode="auto">
            <a:xfrm>
              <a:off x="2860" y="1156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608163" name="AutoShape 35"/>
            <p:cNvSpPr>
              <a:spLocks noChangeArrowheads="1"/>
            </p:cNvSpPr>
            <p:nvPr/>
          </p:nvSpPr>
          <p:spPr bwMode="auto">
            <a:xfrm>
              <a:off x="2616" y="2224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608164" name="Freeform 36"/>
            <p:cNvSpPr>
              <a:spLocks/>
            </p:cNvSpPr>
            <p:nvPr/>
          </p:nvSpPr>
          <p:spPr bwMode="auto">
            <a:xfrm>
              <a:off x="2137" y="1719"/>
              <a:ext cx="530" cy="101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31" y="0"/>
                </a:cxn>
              </a:cxnLst>
              <a:rect l="0" t="0" r="r" b="b"/>
              <a:pathLst>
                <a:path w="531" h="224">
                  <a:moveTo>
                    <a:pt x="0" y="224"/>
                  </a:moveTo>
                  <a:cubicBezTo>
                    <a:pt x="89" y="187"/>
                    <a:pt x="421" y="47"/>
                    <a:pt x="53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608165" name="Freeform 37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608166" name="Freeform 38"/>
            <p:cNvSpPr>
              <a:spLocks/>
            </p:cNvSpPr>
            <p:nvPr/>
          </p:nvSpPr>
          <p:spPr bwMode="auto">
            <a:xfrm rot="22011859">
              <a:off x="2607" y="1655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2608167" name="Freeform 39"/>
          <p:cNvSpPr>
            <a:spLocks/>
          </p:cNvSpPr>
          <p:nvPr/>
        </p:nvSpPr>
        <p:spPr bwMode="auto">
          <a:xfrm rot="19599463">
            <a:off x="6161088" y="3606800"/>
            <a:ext cx="441325" cy="260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4"/>
              </a:cxn>
              <a:cxn ang="0">
                <a:pos x="278" y="80"/>
              </a:cxn>
              <a:cxn ang="0">
                <a:pos x="0" y="0"/>
              </a:cxn>
            </a:cxnLst>
            <a:rect l="0" t="0" r="r" b="b"/>
            <a:pathLst>
              <a:path w="278" h="164">
                <a:moveTo>
                  <a:pt x="0" y="0"/>
                </a:moveTo>
                <a:lnTo>
                  <a:pt x="0" y="164"/>
                </a:lnTo>
                <a:lnTo>
                  <a:pt x="278" y="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608168" name="Text Box 40"/>
          <p:cNvSpPr txBox="1">
            <a:spLocks noChangeArrowheads="1"/>
          </p:cNvSpPr>
          <p:nvPr/>
        </p:nvSpPr>
        <p:spPr bwMode="auto">
          <a:xfrm>
            <a:off x="2336800" y="6299200"/>
            <a:ext cx="462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Restriction: Known data association (for now)</a:t>
            </a:r>
          </a:p>
        </p:txBody>
      </p:sp>
      <p:sp>
        <p:nvSpPr>
          <p:cNvPr id="43" name="Content Placeholder 6"/>
          <p:cNvSpPr txBox="1">
            <a:spLocks/>
          </p:cNvSpPr>
          <p:nvPr/>
        </p:nvSpPr>
        <p:spPr>
          <a:xfrm>
            <a:off x="9906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robot’s controls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of the 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of the robot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629275"/>
            <a:ext cx="2724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781550"/>
            <a:ext cx="371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400425"/>
            <a:ext cx="2628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Problem: SLAM</a:t>
            </a:r>
          </a:p>
        </p:txBody>
      </p:sp>
      <p:sp>
        <p:nvSpPr>
          <p:cNvPr id="2545667" name="Text Box 3"/>
          <p:cNvSpPr txBox="1">
            <a:spLocks noChangeArrowheads="1"/>
          </p:cNvSpPr>
          <p:nvPr/>
        </p:nvSpPr>
        <p:spPr bwMode="auto">
          <a:xfrm>
            <a:off x="12700" y="1379538"/>
            <a:ext cx="447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u="sng"/>
              <a:t>SLAM with Known Locations (Mapping)</a:t>
            </a:r>
          </a:p>
        </p:txBody>
      </p:sp>
      <p:sp>
        <p:nvSpPr>
          <p:cNvPr id="2545668" name="Text Box 4"/>
          <p:cNvSpPr txBox="1">
            <a:spLocks noChangeArrowheads="1"/>
          </p:cNvSpPr>
          <p:nvPr/>
        </p:nvSpPr>
        <p:spPr bwMode="auto">
          <a:xfrm>
            <a:off x="4759325" y="1379538"/>
            <a:ext cx="423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u="sng"/>
              <a:t>SLAM with Known Map (Localization)</a:t>
            </a:r>
          </a:p>
        </p:txBody>
      </p:sp>
      <p:sp>
        <p:nvSpPr>
          <p:cNvPr id="2545669" name="Freeform 5"/>
          <p:cNvSpPr>
            <a:spLocks/>
          </p:cNvSpPr>
          <p:nvPr/>
        </p:nvSpPr>
        <p:spPr bwMode="auto">
          <a:xfrm rot="19599463">
            <a:off x="1455738" y="3606800"/>
            <a:ext cx="441325" cy="260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4"/>
              </a:cxn>
              <a:cxn ang="0">
                <a:pos x="278" y="80"/>
              </a:cxn>
              <a:cxn ang="0">
                <a:pos x="0" y="0"/>
              </a:cxn>
            </a:cxnLst>
            <a:rect l="0" t="0" r="r" b="b"/>
            <a:pathLst>
              <a:path w="278" h="164">
                <a:moveTo>
                  <a:pt x="0" y="0"/>
                </a:moveTo>
                <a:lnTo>
                  <a:pt x="0" y="164"/>
                </a:lnTo>
                <a:lnTo>
                  <a:pt x="278" y="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545670" name="AutoShape 6"/>
          <p:cNvSpPr>
            <a:spLocks noChangeArrowheads="1"/>
          </p:cNvSpPr>
          <p:nvPr/>
        </p:nvSpPr>
        <p:spPr bwMode="auto">
          <a:xfrm>
            <a:off x="2055813" y="4995863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5671" name="AutoShape 7"/>
          <p:cNvSpPr>
            <a:spLocks noChangeArrowheads="1"/>
          </p:cNvSpPr>
          <p:nvPr/>
        </p:nvSpPr>
        <p:spPr bwMode="auto">
          <a:xfrm>
            <a:off x="3619500" y="230187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5672" name="AutoShape 8"/>
          <p:cNvSpPr>
            <a:spLocks noChangeArrowheads="1"/>
          </p:cNvSpPr>
          <p:nvPr/>
        </p:nvSpPr>
        <p:spPr bwMode="auto">
          <a:xfrm>
            <a:off x="300038" y="239712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5673" name="AutoShape 9"/>
          <p:cNvSpPr>
            <a:spLocks noChangeArrowheads="1"/>
          </p:cNvSpPr>
          <p:nvPr/>
        </p:nvSpPr>
        <p:spPr bwMode="auto">
          <a:xfrm>
            <a:off x="701675" y="385762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5674" name="AutoShape 10"/>
          <p:cNvSpPr>
            <a:spLocks noChangeArrowheads="1"/>
          </p:cNvSpPr>
          <p:nvPr/>
        </p:nvSpPr>
        <p:spPr bwMode="auto">
          <a:xfrm>
            <a:off x="1816100" y="2487613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5675" name="AutoShape 11"/>
          <p:cNvSpPr>
            <a:spLocks noChangeArrowheads="1"/>
          </p:cNvSpPr>
          <p:nvPr/>
        </p:nvSpPr>
        <p:spPr bwMode="auto">
          <a:xfrm>
            <a:off x="3232150" y="399732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55738" y="3232150"/>
            <a:ext cx="1263650" cy="635000"/>
            <a:chOff x="1497" y="1742"/>
            <a:chExt cx="796" cy="400"/>
          </a:xfrm>
        </p:grpSpPr>
        <p:sp>
          <p:nvSpPr>
            <p:cNvPr id="2545677" name="Freeform 13"/>
            <p:cNvSpPr>
              <a:spLocks/>
            </p:cNvSpPr>
            <p:nvPr/>
          </p:nvSpPr>
          <p:spPr bwMode="auto">
            <a:xfrm>
              <a:off x="1639" y="1812"/>
              <a:ext cx="531" cy="224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31" y="0"/>
                </a:cxn>
              </a:cxnLst>
              <a:rect l="0" t="0" r="r" b="b"/>
              <a:pathLst>
                <a:path w="531" h="224">
                  <a:moveTo>
                    <a:pt x="0" y="224"/>
                  </a:moveTo>
                  <a:cubicBezTo>
                    <a:pt x="89" y="187"/>
                    <a:pt x="421" y="47"/>
                    <a:pt x="53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5678" name="Freeform 14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679" name="Freeform 15"/>
            <p:cNvSpPr>
              <a:spLocks/>
            </p:cNvSpPr>
            <p:nvPr/>
          </p:nvSpPr>
          <p:spPr bwMode="auto">
            <a:xfrm rot="19599463">
              <a:off x="1497" y="1978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68463" y="2133600"/>
            <a:ext cx="2219325" cy="2282825"/>
            <a:chOff x="1631" y="1050"/>
            <a:chExt cx="1398" cy="1438"/>
          </a:xfrm>
        </p:grpSpPr>
        <p:sp>
          <p:nvSpPr>
            <p:cNvPr id="2545681" name="Oval 17"/>
            <p:cNvSpPr>
              <a:spLocks noChangeArrowheads="1"/>
            </p:cNvSpPr>
            <p:nvPr/>
          </p:nvSpPr>
          <p:spPr bwMode="auto">
            <a:xfrm rot="3317125">
              <a:off x="1492" y="1189"/>
              <a:ext cx="630" cy="3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5682" name="Oval 18"/>
            <p:cNvSpPr>
              <a:spLocks noChangeArrowheads="1"/>
            </p:cNvSpPr>
            <p:nvPr/>
          </p:nvSpPr>
          <p:spPr bwMode="auto">
            <a:xfrm rot="1700854">
              <a:off x="2399" y="2136"/>
              <a:ext cx="630" cy="3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5683" name="Line 19"/>
            <p:cNvSpPr>
              <a:spLocks noChangeShapeType="1"/>
            </p:cNvSpPr>
            <p:nvPr/>
          </p:nvSpPr>
          <p:spPr bwMode="auto">
            <a:xfrm flipH="1" flipV="1">
              <a:off x="1817" y="1380"/>
              <a:ext cx="283" cy="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684" name="Line 20"/>
            <p:cNvSpPr>
              <a:spLocks noChangeShapeType="1"/>
            </p:cNvSpPr>
            <p:nvPr/>
          </p:nvSpPr>
          <p:spPr bwMode="auto">
            <a:xfrm>
              <a:off x="2100" y="1852"/>
              <a:ext cx="601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685" name="Freeform 21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686" name="AutoShape 22"/>
            <p:cNvSpPr>
              <a:spLocks noChangeArrowheads="1"/>
            </p:cNvSpPr>
            <p:nvPr/>
          </p:nvSpPr>
          <p:spPr bwMode="auto">
            <a:xfrm>
              <a:off x="1724" y="1273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687" name="AutoShape 23"/>
            <p:cNvSpPr>
              <a:spLocks noChangeArrowheads="1"/>
            </p:cNvSpPr>
            <p:nvPr/>
          </p:nvSpPr>
          <p:spPr bwMode="auto">
            <a:xfrm>
              <a:off x="2616" y="2224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78063" y="3094038"/>
            <a:ext cx="1381125" cy="398462"/>
            <a:chOff x="2015" y="1655"/>
            <a:chExt cx="870" cy="251"/>
          </a:xfrm>
        </p:grpSpPr>
        <p:sp>
          <p:nvSpPr>
            <p:cNvPr id="2545689" name="Freeform 25"/>
            <p:cNvSpPr>
              <a:spLocks/>
            </p:cNvSpPr>
            <p:nvPr/>
          </p:nvSpPr>
          <p:spPr bwMode="auto">
            <a:xfrm>
              <a:off x="2137" y="1719"/>
              <a:ext cx="530" cy="101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31" y="0"/>
                </a:cxn>
              </a:cxnLst>
              <a:rect l="0" t="0" r="r" b="b"/>
              <a:pathLst>
                <a:path w="531" h="224">
                  <a:moveTo>
                    <a:pt x="0" y="224"/>
                  </a:moveTo>
                  <a:cubicBezTo>
                    <a:pt x="89" y="187"/>
                    <a:pt x="421" y="47"/>
                    <a:pt x="53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5690" name="Freeform 26"/>
            <p:cNvSpPr>
              <a:spLocks/>
            </p:cNvSpPr>
            <p:nvPr/>
          </p:nvSpPr>
          <p:spPr bwMode="auto">
            <a:xfrm rot="22011859">
              <a:off x="2607" y="1655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691" name="Freeform 27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278063" y="1928813"/>
            <a:ext cx="1785937" cy="2543175"/>
            <a:chOff x="2015" y="921"/>
            <a:chExt cx="1125" cy="1602"/>
          </a:xfrm>
        </p:grpSpPr>
        <p:sp>
          <p:nvSpPr>
            <p:cNvPr id="2545693" name="Oval 29"/>
            <p:cNvSpPr>
              <a:spLocks noChangeArrowheads="1"/>
            </p:cNvSpPr>
            <p:nvPr/>
          </p:nvSpPr>
          <p:spPr bwMode="auto">
            <a:xfrm rot="1700854">
              <a:off x="2399" y="2136"/>
              <a:ext cx="630" cy="3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5694" name="Freeform 30"/>
            <p:cNvSpPr>
              <a:spLocks/>
            </p:cNvSpPr>
            <p:nvPr/>
          </p:nvSpPr>
          <p:spPr bwMode="auto">
            <a:xfrm>
              <a:off x="2137" y="1719"/>
              <a:ext cx="530" cy="101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31" y="0"/>
                </a:cxn>
              </a:cxnLst>
              <a:rect l="0" t="0" r="r" b="b"/>
              <a:pathLst>
                <a:path w="531" h="224">
                  <a:moveTo>
                    <a:pt x="0" y="224"/>
                  </a:moveTo>
                  <a:cubicBezTo>
                    <a:pt x="89" y="187"/>
                    <a:pt x="421" y="47"/>
                    <a:pt x="53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5695" name="Line 31"/>
            <p:cNvSpPr>
              <a:spLocks noChangeShapeType="1"/>
            </p:cNvSpPr>
            <p:nvPr/>
          </p:nvSpPr>
          <p:spPr bwMode="auto">
            <a:xfrm flipV="1">
              <a:off x="2701" y="1246"/>
              <a:ext cx="249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5696" name="Oval 32"/>
            <p:cNvSpPr>
              <a:spLocks noChangeArrowheads="1"/>
            </p:cNvSpPr>
            <p:nvPr/>
          </p:nvSpPr>
          <p:spPr bwMode="auto">
            <a:xfrm rot="3537564">
              <a:off x="2508" y="2206"/>
              <a:ext cx="406" cy="2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5697" name="Line 33"/>
            <p:cNvSpPr>
              <a:spLocks noChangeShapeType="1"/>
            </p:cNvSpPr>
            <p:nvPr/>
          </p:nvSpPr>
          <p:spPr bwMode="auto">
            <a:xfrm>
              <a:off x="2686" y="1723"/>
              <a:ext cx="3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698" name="Freeform 34"/>
            <p:cNvSpPr>
              <a:spLocks/>
            </p:cNvSpPr>
            <p:nvPr/>
          </p:nvSpPr>
          <p:spPr bwMode="auto">
            <a:xfrm rot="22011859">
              <a:off x="2607" y="1655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699" name="Oval 35"/>
            <p:cNvSpPr>
              <a:spLocks noChangeArrowheads="1"/>
            </p:cNvSpPr>
            <p:nvPr/>
          </p:nvSpPr>
          <p:spPr bwMode="auto">
            <a:xfrm rot="6917594">
              <a:off x="2649" y="1060"/>
              <a:ext cx="630" cy="3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5700" name="AutoShape 36"/>
            <p:cNvSpPr>
              <a:spLocks noChangeArrowheads="1"/>
            </p:cNvSpPr>
            <p:nvPr/>
          </p:nvSpPr>
          <p:spPr bwMode="auto">
            <a:xfrm>
              <a:off x="2860" y="1156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701" name="Line 37"/>
            <p:cNvSpPr>
              <a:spLocks noChangeShapeType="1"/>
            </p:cNvSpPr>
            <p:nvPr/>
          </p:nvSpPr>
          <p:spPr bwMode="auto">
            <a:xfrm>
              <a:off x="2100" y="1852"/>
              <a:ext cx="601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5702" name="AutoShape 38"/>
            <p:cNvSpPr>
              <a:spLocks noChangeArrowheads="1"/>
            </p:cNvSpPr>
            <p:nvPr/>
          </p:nvSpPr>
          <p:spPr bwMode="auto">
            <a:xfrm>
              <a:off x="2616" y="2224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703" name="Freeform 39"/>
            <p:cNvSpPr>
              <a:spLocks/>
            </p:cNvSpPr>
            <p:nvPr/>
          </p:nvSpPr>
          <p:spPr bwMode="auto">
            <a:xfrm rot="20210237">
              <a:off x="2015" y="1742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005388" y="2301875"/>
            <a:ext cx="3611562" cy="2986088"/>
            <a:chOff x="769" y="1156"/>
            <a:chExt cx="2275" cy="1881"/>
          </a:xfrm>
        </p:grpSpPr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1639" y="1574"/>
              <a:ext cx="670" cy="512"/>
              <a:chOff x="1639" y="1574"/>
              <a:chExt cx="670" cy="512"/>
            </a:xfrm>
          </p:grpSpPr>
          <p:sp>
            <p:nvSpPr>
              <p:cNvPr id="2545706" name="Oval 42"/>
              <p:cNvSpPr>
                <a:spLocks noChangeArrowheads="1"/>
              </p:cNvSpPr>
              <p:nvPr/>
            </p:nvSpPr>
            <p:spPr bwMode="auto">
              <a:xfrm rot="-1338684">
                <a:off x="1986" y="1574"/>
                <a:ext cx="323" cy="51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07" name="Freeform 43"/>
              <p:cNvSpPr>
                <a:spLocks/>
              </p:cNvSpPr>
              <p:nvPr/>
            </p:nvSpPr>
            <p:spPr bwMode="auto">
              <a:xfrm>
                <a:off x="1639" y="1812"/>
                <a:ext cx="531" cy="224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531" y="0"/>
                  </a:cxn>
                </a:cxnLst>
                <a:rect l="0" t="0" r="r" b="b"/>
                <a:pathLst>
                  <a:path w="531" h="224">
                    <a:moveTo>
                      <a:pt x="0" y="224"/>
                    </a:moveTo>
                    <a:cubicBezTo>
                      <a:pt x="89" y="187"/>
                      <a:pt x="421" y="47"/>
                      <a:pt x="53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08" name="Freeform 44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545709" name="AutoShape 45"/>
            <p:cNvSpPr>
              <a:spLocks noChangeArrowheads="1"/>
            </p:cNvSpPr>
            <p:nvPr/>
          </p:nvSpPr>
          <p:spPr bwMode="auto">
            <a:xfrm>
              <a:off x="1875" y="2853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710" name="AutoShape 46"/>
            <p:cNvSpPr>
              <a:spLocks noChangeArrowheads="1"/>
            </p:cNvSpPr>
            <p:nvPr/>
          </p:nvSpPr>
          <p:spPr bwMode="auto">
            <a:xfrm>
              <a:off x="2860" y="1156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711" name="AutoShape 47"/>
            <p:cNvSpPr>
              <a:spLocks noChangeArrowheads="1"/>
            </p:cNvSpPr>
            <p:nvPr/>
          </p:nvSpPr>
          <p:spPr bwMode="auto">
            <a:xfrm>
              <a:off x="769" y="1216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712" name="AutoShape 48"/>
            <p:cNvSpPr>
              <a:spLocks noChangeArrowheads="1"/>
            </p:cNvSpPr>
            <p:nvPr/>
          </p:nvSpPr>
          <p:spPr bwMode="auto">
            <a:xfrm>
              <a:off x="1022" y="2136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713" name="AutoShape 49"/>
            <p:cNvSpPr>
              <a:spLocks noChangeArrowheads="1"/>
            </p:cNvSpPr>
            <p:nvPr/>
          </p:nvSpPr>
          <p:spPr bwMode="auto">
            <a:xfrm>
              <a:off x="1724" y="1273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5714" name="AutoShape 50"/>
            <p:cNvSpPr>
              <a:spLocks noChangeArrowheads="1"/>
            </p:cNvSpPr>
            <p:nvPr/>
          </p:nvSpPr>
          <p:spPr bwMode="auto">
            <a:xfrm>
              <a:off x="2616" y="2224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1639" y="1273"/>
              <a:ext cx="1161" cy="1135"/>
              <a:chOff x="1639" y="1273"/>
              <a:chExt cx="1161" cy="1135"/>
            </a:xfrm>
          </p:grpSpPr>
          <p:sp>
            <p:nvSpPr>
              <p:cNvPr id="2545716" name="Oval 52"/>
              <p:cNvSpPr>
                <a:spLocks noChangeArrowheads="1"/>
              </p:cNvSpPr>
              <p:nvPr/>
            </p:nvSpPr>
            <p:spPr bwMode="auto">
              <a:xfrm rot="-1338684">
                <a:off x="1986" y="1574"/>
                <a:ext cx="323" cy="5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17" name="Oval 53"/>
              <p:cNvSpPr>
                <a:spLocks noChangeArrowheads="1"/>
              </p:cNvSpPr>
              <p:nvPr/>
            </p:nvSpPr>
            <p:spPr bwMode="auto">
              <a:xfrm rot="-1338684">
                <a:off x="2036" y="1665"/>
                <a:ext cx="201" cy="319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18" name="Freeform 54"/>
              <p:cNvSpPr>
                <a:spLocks/>
              </p:cNvSpPr>
              <p:nvPr/>
            </p:nvSpPr>
            <p:spPr bwMode="auto">
              <a:xfrm>
                <a:off x="1639" y="1812"/>
                <a:ext cx="531" cy="224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531" y="0"/>
                  </a:cxn>
                </a:cxnLst>
                <a:rect l="0" t="0" r="r" b="b"/>
                <a:pathLst>
                  <a:path w="531" h="224">
                    <a:moveTo>
                      <a:pt x="0" y="224"/>
                    </a:moveTo>
                    <a:cubicBezTo>
                      <a:pt x="89" y="187"/>
                      <a:pt x="421" y="47"/>
                      <a:pt x="53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19" name="Line 55"/>
              <p:cNvSpPr>
                <a:spLocks noChangeShapeType="1"/>
              </p:cNvSpPr>
              <p:nvPr/>
            </p:nvSpPr>
            <p:spPr bwMode="auto">
              <a:xfrm flipH="1" flipV="1">
                <a:off x="1817" y="1380"/>
                <a:ext cx="283" cy="4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20" name="Line 56"/>
              <p:cNvSpPr>
                <a:spLocks noChangeShapeType="1"/>
              </p:cNvSpPr>
              <p:nvPr/>
            </p:nvSpPr>
            <p:spPr bwMode="auto">
              <a:xfrm>
                <a:off x="2100" y="1852"/>
                <a:ext cx="601" cy="4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21" name="AutoShape 57"/>
              <p:cNvSpPr>
                <a:spLocks noChangeArrowheads="1"/>
              </p:cNvSpPr>
              <p:nvPr/>
            </p:nvSpPr>
            <p:spPr bwMode="auto">
              <a:xfrm>
                <a:off x="1724" y="1273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22" name="AutoShape 58"/>
              <p:cNvSpPr>
                <a:spLocks noChangeArrowheads="1"/>
              </p:cNvSpPr>
              <p:nvPr/>
            </p:nvSpPr>
            <p:spPr bwMode="auto">
              <a:xfrm>
                <a:off x="2616" y="2224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23" name="Freeform 59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2015" y="1412"/>
              <a:ext cx="903" cy="653"/>
              <a:chOff x="2015" y="1412"/>
              <a:chExt cx="903" cy="653"/>
            </a:xfrm>
          </p:grpSpPr>
          <p:sp>
            <p:nvSpPr>
              <p:cNvPr id="2545725" name="Oval 61"/>
              <p:cNvSpPr>
                <a:spLocks noChangeArrowheads="1"/>
              </p:cNvSpPr>
              <p:nvPr/>
            </p:nvSpPr>
            <p:spPr bwMode="auto">
              <a:xfrm rot="-415915">
                <a:off x="2506" y="1412"/>
                <a:ext cx="412" cy="65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26" name="Freeform 62"/>
              <p:cNvSpPr>
                <a:spLocks/>
              </p:cNvSpPr>
              <p:nvPr/>
            </p:nvSpPr>
            <p:spPr bwMode="auto">
              <a:xfrm>
                <a:off x="2137" y="1719"/>
                <a:ext cx="530" cy="101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531" y="0"/>
                  </a:cxn>
                </a:cxnLst>
                <a:rect l="0" t="0" r="r" b="b"/>
                <a:pathLst>
                  <a:path w="531" h="224">
                    <a:moveTo>
                      <a:pt x="0" y="224"/>
                    </a:moveTo>
                    <a:cubicBezTo>
                      <a:pt x="89" y="187"/>
                      <a:pt x="421" y="47"/>
                      <a:pt x="53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27" name="Freeform 63"/>
              <p:cNvSpPr>
                <a:spLocks/>
              </p:cNvSpPr>
              <p:nvPr/>
            </p:nvSpPr>
            <p:spPr bwMode="auto">
              <a:xfrm rot="22011859">
                <a:off x="2607" y="1655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28" name="Freeform 64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2015" y="1156"/>
              <a:ext cx="1029" cy="1252"/>
              <a:chOff x="2015" y="1156"/>
              <a:chExt cx="1029" cy="1252"/>
            </a:xfrm>
          </p:grpSpPr>
          <p:sp>
            <p:nvSpPr>
              <p:cNvPr id="2545730" name="Oval 66"/>
              <p:cNvSpPr>
                <a:spLocks noChangeArrowheads="1"/>
              </p:cNvSpPr>
              <p:nvPr/>
            </p:nvSpPr>
            <p:spPr bwMode="auto">
              <a:xfrm rot="-415915">
                <a:off x="2506" y="1412"/>
                <a:ext cx="412" cy="6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1" name="Oval 67"/>
              <p:cNvSpPr>
                <a:spLocks noChangeArrowheads="1"/>
              </p:cNvSpPr>
              <p:nvPr/>
            </p:nvSpPr>
            <p:spPr bwMode="auto">
              <a:xfrm rot="-415915">
                <a:off x="2585" y="1539"/>
                <a:ext cx="242" cy="38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2" name="Line 68"/>
              <p:cNvSpPr>
                <a:spLocks noChangeShapeType="1"/>
              </p:cNvSpPr>
              <p:nvPr/>
            </p:nvSpPr>
            <p:spPr bwMode="auto">
              <a:xfrm flipV="1">
                <a:off x="2701" y="1246"/>
                <a:ext cx="249" cy="4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3" name="Line 69"/>
              <p:cNvSpPr>
                <a:spLocks noChangeShapeType="1"/>
              </p:cNvSpPr>
              <p:nvPr/>
            </p:nvSpPr>
            <p:spPr bwMode="auto">
              <a:xfrm>
                <a:off x="2686" y="1723"/>
                <a:ext cx="30" cy="5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4" name="AutoShape 70"/>
              <p:cNvSpPr>
                <a:spLocks noChangeArrowheads="1"/>
              </p:cNvSpPr>
              <p:nvPr/>
            </p:nvSpPr>
            <p:spPr bwMode="auto">
              <a:xfrm>
                <a:off x="2860" y="1156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5" name="AutoShape 71"/>
              <p:cNvSpPr>
                <a:spLocks noChangeArrowheads="1"/>
              </p:cNvSpPr>
              <p:nvPr/>
            </p:nvSpPr>
            <p:spPr bwMode="auto">
              <a:xfrm>
                <a:off x="2616" y="2224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6" name="Freeform 72"/>
              <p:cNvSpPr>
                <a:spLocks/>
              </p:cNvSpPr>
              <p:nvPr/>
            </p:nvSpPr>
            <p:spPr bwMode="auto">
              <a:xfrm>
                <a:off x="2137" y="1719"/>
                <a:ext cx="530" cy="101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531" y="0"/>
                  </a:cxn>
                </a:cxnLst>
                <a:rect l="0" t="0" r="r" b="b"/>
                <a:pathLst>
                  <a:path w="531" h="224">
                    <a:moveTo>
                      <a:pt x="0" y="224"/>
                    </a:moveTo>
                    <a:cubicBezTo>
                      <a:pt x="89" y="187"/>
                      <a:pt x="421" y="47"/>
                      <a:pt x="53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7" name="Freeform 73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5738" name="Freeform 74"/>
              <p:cNvSpPr>
                <a:spLocks/>
              </p:cNvSpPr>
              <p:nvPr/>
            </p:nvSpPr>
            <p:spPr bwMode="auto">
              <a:xfrm rot="22011859">
                <a:off x="2607" y="1655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545739" name="Freeform 75"/>
            <p:cNvSpPr>
              <a:spLocks/>
            </p:cNvSpPr>
            <p:nvPr/>
          </p:nvSpPr>
          <p:spPr bwMode="auto">
            <a:xfrm rot="19599463">
              <a:off x="1497" y="1978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2545740" name="Text Box 76"/>
          <p:cNvSpPr txBox="1">
            <a:spLocks noChangeArrowheads="1"/>
          </p:cNvSpPr>
          <p:nvPr/>
        </p:nvSpPr>
        <p:spPr bwMode="auto">
          <a:xfrm>
            <a:off x="2336800" y="6299200"/>
            <a:ext cx="462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Restriction: Known data association (for now)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Problem: SLAM</a:t>
            </a:r>
          </a:p>
        </p:txBody>
      </p:sp>
      <p:sp>
        <p:nvSpPr>
          <p:cNvPr id="2546691" name="AutoShape 3"/>
          <p:cNvSpPr>
            <a:spLocks noChangeArrowheads="1"/>
          </p:cNvSpPr>
          <p:nvPr/>
        </p:nvSpPr>
        <p:spPr bwMode="auto">
          <a:xfrm>
            <a:off x="6761163" y="4995863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6692" name="AutoShape 4"/>
          <p:cNvSpPr>
            <a:spLocks noChangeArrowheads="1"/>
          </p:cNvSpPr>
          <p:nvPr/>
        </p:nvSpPr>
        <p:spPr bwMode="auto">
          <a:xfrm>
            <a:off x="5407025" y="385762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6693" name="AutoShape 5"/>
          <p:cNvSpPr>
            <a:spLocks noChangeArrowheads="1"/>
          </p:cNvSpPr>
          <p:nvPr/>
        </p:nvSpPr>
        <p:spPr bwMode="auto">
          <a:xfrm>
            <a:off x="7937500" y="399732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6694" name="AutoShape 6"/>
          <p:cNvSpPr>
            <a:spLocks noChangeArrowheads="1"/>
          </p:cNvSpPr>
          <p:nvPr/>
        </p:nvSpPr>
        <p:spPr bwMode="auto">
          <a:xfrm>
            <a:off x="8324850" y="230187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6695" name="AutoShape 7"/>
          <p:cNvSpPr>
            <a:spLocks noChangeArrowheads="1"/>
          </p:cNvSpPr>
          <p:nvPr/>
        </p:nvSpPr>
        <p:spPr bwMode="auto">
          <a:xfrm>
            <a:off x="6521450" y="2487613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6696" name="AutoShape 8"/>
          <p:cNvSpPr>
            <a:spLocks noChangeArrowheads="1"/>
          </p:cNvSpPr>
          <p:nvPr/>
        </p:nvSpPr>
        <p:spPr bwMode="auto">
          <a:xfrm>
            <a:off x="5005388" y="2397125"/>
            <a:ext cx="292100" cy="292100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46697" name="Freeform 9"/>
          <p:cNvSpPr>
            <a:spLocks/>
          </p:cNvSpPr>
          <p:nvPr/>
        </p:nvSpPr>
        <p:spPr bwMode="auto">
          <a:xfrm rot="18295236">
            <a:off x="5951537" y="4537076"/>
            <a:ext cx="441325" cy="260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4"/>
              </a:cxn>
              <a:cxn ang="0">
                <a:pos x="278" y="80"/>
              </a:cxn>
              <a:cxn ang="0">
                <a:pos x="0" y="0"/>
              </a:cxn>
            </a:cxnLst>
            <a:rect l="0" t="0" r="r" b="b"/>
            <a:pathLst>
              <a:path w="278" h="164">
                <a:moveTo>
                  <a:pt x="0" y="0"/>
                </a:moveTo>
                <a:lnTo>
                  <a:pt x="0" y="164"/>
                </a:lnTo>
                <a:lnTo>
                  <a:pt x="278" y="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n-IN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16538" y="3857625"/>
            <a:ext cx="1817687" cy="1430338"/>
            <a:chOff x="965" y="2136"/>
            <a:chExt cx="1145" cy="901"/>
          </a:xfrm>
        </p:grpSpPr>
        <p:sp>
          <p:nvSpPr>
            <p:cNvPr id="2546699" name="Line 11"/>
            <p:cNvSpPr>
              <a:spLocks noChangeShapeType="1"/>
            </p:cNvSpPr>
            <p:nvPr/>
          </p:nvSpPr>
          <p:spPr bwMode="auto">
            <a:xfrm flipH="1" flipV="1">
              <a:off x="1112" y="2225"/>
              <a:ext cx="378" cy="4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6700" name="Line 12"/>
            <p:cNvSpPr>
              <a:spLocks noChangeShapeType="1"/>
            </p:cNvSpPr>
            <p:nvPr/>
          </p:nvSpPr>
          <p:spPr bwMode="auto">
            <a:xfrm>
              <a:off x="1500" y="2661"/>
              <a:ext cx="471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6701" name="Oval 13"/>
            <p:cNvSpPr>
              <a:spLocks noChangeArrowheads="1"/>
            </p:cNvSpPr>
            <p:nvPr/>
          </p:nvSpPr>
          <p:spPr bwMode="auto">
            <a:xfrm rot="1807450">
              <a:off x="965" y="2147"/>
              <a:ext cx="303" cy="154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6702" name="Oval 14"/>
            <p:cNvSpPr>
              <a:spLocks noChangeArrowheads="1"/>
            </p:cNvSpPr>
            <p:nvPr/>
          </p:nvSpPr>
          <p:spPr bwMode="auto">
            <a:xfrm rot="1497458">
              <a:off x="1807" y="2875"/>
              <a:ext cx="303" cy="154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6703" name="AutoShape 15"/>
            <p:cNvSpPr>
              <a:spLocks noChangeArrowheads="1"/>
            </p:cNvSpPr>
            <p:nvPr/>
          </p:nvSpPr>
          <p:spPr bwMode="auto">
            <a:xfrm>
              <a:off x="1875" y="2853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04" name="AutoShape 16"/>
            <p:cNvSpPr>
              <a:spLocks noChangeArrowheads="1"/>
            </p:cNvSpPr>
            <p:nvPr/>
          </p:nvSpPr>
          <p:spPr bwMode="auto">
            <a:xfrm>
              <a:off x="1022" y="2136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05" name="Freeform 17"/>
            <p:cNvSpPr>
              <a:spLocks/>
            </p:cNvSpPr>
            <p:nvPr/>
          </p:nvSpPr>
          <p:spPr bwMode="auto">
            <a:xfrm rot="18295236">
              <a:off x="1365" y="2564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16538" y="2894013"/>
            <a:ext cx="2268537" cy="2393950"/>
            <a:chOff x="965" y="1529"/>
            <a:chExt cx="1429" cy="1508"/>
          </a:xfrm>
        </p:grpSpPr>
        <p:sp>
          <p:nvSpPr>
            <p:cNvPr id="2546707" name="Line 19"/>
            <p:cNvSpPr>
              <a:spLocks noChangeShapeType="1"/>
            </p:cNvSpPr>
            <p:nvPr/>
          </p:nvSpPr>
          <p:spPr bwMode="auto">
            <a:xfrm flipH="1" flipV="1">
              <a:off x="1112" y="2225"/>
              <a:ext cx="378" cy="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6708" name="Line 20"/>
            <p:cNvSpPr>
              <a:spLocks noChangeShapeType="1"/>
            </p:cNvSpPr>
            <p:nvPr/>
          </p:nvSpPr>
          <p:spPr bwMode="auto">
            <a:xfrm>
              <a:off x="1500" y="2661"/>
              <a:ext cx="471" cy="27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546709" name="Oval 21"/>
            <p:cNvSpPr>
              <a:spLocks noChangeArrowheads="1"/>
            </p:cNvSpPr>
            <p:nvPr/>
          </p:nvSpPr>
          <p:spPr bwMode="auto">
            <a:xfrm rot="1807450">
              <a:off x="965" y="2147"/>
              <a:ext cx="303" cy="154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6710" name="Oval 22"/>
            <p:cNvSpPr>
              <a:spLocks noChangeArrowheads="1"/>
            </p:cNvSpPr>
            <p:nvPr/>
          </p:nvSpPr>
          <p:spPr bwMode="auto">
            <a:xfrm rot="1497458">
              <a:off x="1807" y="2875"/>
              <a:ext cx="303" cy="154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6711" name="AutoShape 23"/>
            <p:cNvSpPr>
              <a:spLocks noChangeArrowheads="1"/>
            </p:cNvSpPr>
            <p:nvPr/>
          </p:nvSpPr>
          <p:spPr bwMode="auto">
            <a:xfrm>
              <a:off x="1875" y="2853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12" name="AutoShape 24"/>
            <p:cNvSpPr>
              <a:spLocks noChangeArrowheads="1"/>
            </p:cNvSpPr>
            <p:nvPr/>
          </p:nvSpPr>
          <p:spPr bwMode="auto">
            <a:xfrm>
              <a:off x="1022" y="2136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422" y="1529"/>
              <a:ext cx="972" cy="1256"/>
              <a:chOff x="1422" y="1529"/>
              <a:chExt cx="972" cy="1256"/>
            </a:xfrm>
          </p:grpSpPr>
          <p:sp>
            <p:nvSpPr>
              <p:cNvPr id="2546714" name="Oval 26"/>
              <p:cNvSpPr>
                <a:spLocks noChangeArrowheads="1"/>
              </p:cNvSpPr>
              <p:nvPr/>
            </p:nvSpPr>
            <p:spPr bwMode="auto">
              <a:xfrm rot="2963466">
                <a:off x="1936" y="1699"/>
                <a:ext cx="627" cy="288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422" y="1704"/>
                <a:ext cx="911" cy="1081"/>
                <a:chOff x="1422" y="1704"/>
                <a:chExt cx="911" cy="1081"/>
              </a:xfrm>
            </p:grpSpPr>
            <p:sp>
              <p:nvSpPr>
                <p:cNvPr id="2546716" name="Freeform 28"/>
                <p:cNvSpPr>
                  <a:spLocks/>
                </p:cNvSpPr>
                <p:nvPr/>
              </p:nvSpPr>
              <p:spPr bwMode="auto">
                <a:xfrm rot="18862196">
                  <a:off x="2112" y="1761"/>
                  <a:ext cx="278" cy="16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4"/>
                    </a:cxn>
                    <a:cxn ang="0">
                      <a:pos x="278" y="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78" h="164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278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546717" name="Freeform 29"/>
                <p:cNvSpPr>
                  <a:spLocks/>
                </p:cNvSpPr>
                <p:nvPr/>
              </p:nvSpPr>
              <p:spPr bwMode="auto">
                <a:xfrm>
                  <a:off x="1579" y="1956"/>
                  <a:ext cx="566" cy="586"/>
                </a:xfrm>
                <a:custGeom>
                  <a:avLst/>
                  <a:gdLst/>
                  <a:ahLst/>
                  <a:cxnLst>
                    <a:cxn ang="0">
                      <a:pos x="0" y="586"/>
                    </a:cxn>
                    <a:cxn ang="0">
                      <a:pos x="169" y="373"/>
                    </a:cxn>
                    <a:cxn ang="0">
                      <a:pos x="392" y="149"/>
                    </a:cxn>
                    <a:cxn ang="0">
                      <a:pos x="566" y="0"/>
                    </a:cxn>
                  </a:cxnLst>
                  <a:rect l="0" t="0" r="r" b="b"/>
                  <a:pathLst>
                    <a:path w="566" h="586">
                      <a:moveTo>
                        <a:pt x="0" y="586"/>
                      </a:moveTo>
                      <a:cubicBezTo>
                        <a:pt x="52" y="516"/>
                        <a:pt x="104" y="446"/>
                        <a:pt x="169" y="373"/>
                      </a:cubicBezTo>
                      <a:cubicBezTo>
                        <a:pt x="234" y="300"/>
                        <a:pt x="326" y="211"/>
                        <a:pt x="392" y="149"/>
                      </a:cubicBezTo>
                      <a:cubicBezTo>
                        <a:pt x="458" y="87"/>
                        <a:pt x="512" y="43"/>
                        <a:pt x="5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546718" name="Freeform 30"/>
                <p:cNvSpPr>
                  <a:spLocks/>
                </p:cNvSpPr>
                <p:nvPr/>
              </p:nvSpPr>
              <p:spPr bwMode="auto">
                <a:xfrm rot="18295236">
                  <a:off x="1365" y="2564"/>
                  <a:ext cx="278" cy="16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4"/>
                    </a:cxn>
                    <a:cxn ang="0">
                      <a:pos x="278" y="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78" h="164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278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108700" y="2357438"/>
            <a:ext cx="2246313" cy="2339975"/>
            <a:chOff x="1464" y="1191"/>
            <a:chExt cx="1415" cy="1474"/>
          </a:xfrm>
        </p:grpSpPr>
        <p:sp>
          <p:nvSpPr>
            <p:cNvPr id="2546720" name="Oval 32"/>
            <p:cNvSpPr>
              <a:spLocks noChangeArrowheads="1"/>
            </p:cNvSpPr>
            <p:nvPr/>
          </p:nvSpPr>
          <p:spPr bwMode="auto">
            <a:xfrm rot="3889519">
              <a:off x="2374" y="2161"/>
              <a:ext cx="661" cy="34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21" name="Oval 33"/>
            <p:cNvSpPr>
              <a:spLocks noChangeArrowheads="1"/>
            </p:cNvSpPr>
            <p:nvPr/>
          </p:nvSpPr>
          <p:spPr bwMode="auto">
            <a:xfrm rot="1896976">
              <a:off x="1464" y="1191"/>
              <a:ext cx="661" cy="34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22" name="AutoShape 34"/>
            <p:cNvSpPr>
              <a:spLocks noChangeArrowheads="1"/>
            </p:cNvSpPr>
            <p:nvPr/>
          </p:nvSpPr>
          <p:spPr bwMode="auto">
            <a:xfrm>
              <a:off x="1724" y="1273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23" name="Oval 35"/>
            <p:cNvSpPr>
              <a:spLocks noChangeArrowheads="1"/>
            </p:cNvSpPr>
            <p:nvPr/>
          </p:nvSpPr>
          <p:spPr bwMode="auto">
            <a:xfrm rot="2963466">
              <a:off x="1936" y="1699"/>
              <a:ext cx="627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546724" name="Line 36"/>
            <p:cNvSpPr>
              <a:spLocks noChangeShapeType="1"/>
            </p:cNvSpPr>
            <p:nvPr/>
          </p:nvSpPr>
          <p:spPr bwMode="auto">
            <a:xfrm>
              <a:off x="2220" y="1882"/>
              <a:ext cx="476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6725" name="Freeform 37"/>
            <p:cNvSpPr>
              <a:spLocks/>
            </p:cNvSpPr>
            <p:nvPr/>
          </p:nvSpPr>
          <p:spPr bwMode="auto">
            <a:xfrm rot="18862196">
              <a:off x="2112" y="1761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6726" name="AutoShape 38"/>
            <p:cNvSpPr>
              <a:spLocks noChangeArrowheads="1"/>
            </p:cNvSpPr>
            <p:nvPr/>
          </p:nvSpPr>
          <p:spPr bwMode="auto">
            <a:xfrm>
              <a:off x="2616" y="2224"/>
              <a:ext cx="184" cy="1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27" name="Line 39"/>
            <p:cNvSpPr>
              <a:spLocks noChangeShapeType="1"/>
            </p:cNvSpPr>
            <p:nvPr/>
          </p:nvSpPr>
          <p:spPr bwMode="auto">
            <a:xfrm flipH="1" flipV="1">
              <a:off x="1817" y="1380"/>
              <a:ext cx="398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00038" y="1928813"/>
            <a:ext cx="3763962" cy="3359150"/>
            <a:chOff x="769" y="921"/>
            <a:chExt cx="2371" cy="2116"/>
          </a:xfrm>
        </p:grpSpPr>
        <p:sp>
          <p:nvSpPr>
            <p:cNvPr id="2546729" name="Freeform 41"/>
            <p:cNvSpPr>
              <a:spLocks/>
            </p:cNvSpPr>
            <p:nvPr/>
          </p:nvSpPr>
          <p:spPr bwMode="auto">
            <a:xfrm rot="19599463">
              <a:off x="1497" y="1978"/>
              <a:ext cx="278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278" y="80"/>
                </a:cxn>
                <a:cxn ang="0">
                  <a:pos x="0" y="0"/>
                </a:cxn>
              </a:cxnLst>
              <a:rect l="0" t="0" r="r" b="b"/>
              <a:pathLst>
                <a:path w="278" h="164">
                  <a:moveTo>
                    <a:pt x="0" y="0"/>
                  </a:moveTo>
                  <a:lnTo>
                    <a:pt x="0" y="164"/>
                  </a:lnTo>
                  <a:lnTo>
                    <a:pt x="27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2546730" name="AutoShape 42"/>
            <p:cNvSpPr>
              <a:spLocks noChangeArrowheads="1"/>
            </p:cNvSpPr>
            <p:nvPr/>
          </p:nvSpPr>
          <p:spPr bwMode="auto">
            <a:xfrm>
              <a:off x="1875" y="2853"/>
              <a:ext cx="184" cy="184"/>
            </a:xfrm>
            <a:prstGeom prst="su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31" name="AutoShape 43"/>
            <p:cNvSpPr>
              <a:spLocks noChangeArrowheads="1"/>
            </p:cNvSpPr>
            <p:nvPr/>
          </p:nvSpPr>
          <p:spPr bwMode="auto">
            <a:xfrm>
              <a:off x="2860" y="1156"/>
              <a:ext cx="184" cy="184"/>
            </a:xfrm>
            <a:prstGeom prst="su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32" name="AutoShape 44"/>
            <p:cNvSpPr>
              <a:spLocks noChangeArrowheads="1"/>
            </p:cNvSpPr>
            <p:nvPr/>
          </p:nvSpPr>
          <p:spPr bwMode="auto">
            <a:xfrm>
              <a:off x="769" y="1216"/>
              <a:ext cx="184" cy="184"/>
            </a:xfrm>
            <a:prstGeom prst="su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33" name="AutoShape 45"/>
            <p:cNvSpPr>
              <a:spLocks noChangeArrowheads="1"/>
            </p:cNvSpPr>
            <p:nvPr/>
          </p:nvSpPr>
          <p:spPr bwMode="auto">
            <a:xfrm>
              <a:off x="1022" y="2136"/>
              <a:ext cx="184" cy="184"/>
            </a:xfrm>
            <a:prstGeom prst="su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34" name="AutoShape 46"/>
            <p:cNvSpPr>
              <a:spLocks noChangeArrowheads="1"/>
            </p:cNvSpPr>
            <p:nvPr/>
          </p:nvSpPr>
          <p:spPr bwMode="auto">
            <a:xfrm>
              <a:off x="1724" y="1273"/>
              <a:ext cx="184" cy="184"/>
            </a:xfrm>
            <a:prstGeom prst="su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546735" name="AutoShape 47"/>
            <p:cNvSpPr>
              <a:spLocks noChangeArrowheads="1"/>
            </p:cNvSpPr>
            <p:nvPr/>
          </p:nvSpPr>
          <p:spPr bwMode="auto">
            <a:xfrm>
              <a:off x="2616" y="2224"/>
              <a:ext cx="184" cy="184"/>
            </a:xfrm>
            <a:prstGeom prst="su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1497" y="1742"/>
              <a:ext cx="796" cy="400"/>
              <a:chOff x="1497" y="1742"/>
              <a:chExt cx="796" cy="400"/>
            </a:xfrm>
          </p:grpSpPr>
          <p:sp>
            <p:nvSpPr>
              <p:cNvPr id="2546737" name="Freeform 49"/>
              <p:cNvSpPr>
                <a:spLocks/>
              </p:cNvSpPr>
              <p:nvPr/>
            </p:nvSpPr>
            <p:spPr bwMode="auto">
              <a:xfrm>
                <a:off x="1639" y="1812"/>
                <a:ext cx="531" cy="224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531" y="0"/>
                  </a:cxn>
                </a:cxnLst>
                <a:rect l="0" t="0" r="r" b="b"/>
                <a:pathLst>
                  <a:path w="531" h="224">
                    <a:moveTo>
                      <a:pt x="0" y="224"/>
                    </a:moveTo>
                    <a:cubicBezTo>
                      <a:pt x="89" y="187"/>
                      <a:pt x="421" y="47"/>
                      <a:pt x="53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38" name="Freeform 50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39" name="Freeform 51"/>
              <p:cNvSpPr>
                <a:spLocks/>
              </p:cNvSpPr>
              <p:nvPr/>
            </p:nvSpPr>
            <p:spPr bwMode="auto">
              <a:xfrm rot="19599463">
                <a:off x="1497" y="1978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631" y="1050"/>
              <a:ext cx="1398" cy="1438"/>
              <a:chOff x="1631" y="1050"/>
              <a:chExt cx="1398" cy="1438"/>
            </a:xfrm>
          </p:grpSpPr>
          <p:sp>
            <p:nvSpPr>
              <p:cNvPr id="2546741" name="Oval 53"/>
              <p:cNvSpPr>
                <a:spLocks noChangeArrowheads="1"/>
              </p:cNvSpPr>
              <p:nvPr/>
            </p:nvSpPr>
            <p:spPr bwMode="auto">
              <a:xfrm rot="3317125">
                <a:off x="1492" y="1189"/>
                <a:ext cx="630" cy="35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42" name="Oval 54"/>
              <p:cNvSpPr>
                <a:spLocks noChangeArrowheads="1"/>
              </p:cNvSpPr>
              <p:nvPr/>
            </p:nvSpPr>
            <p:spPr bwMode="auto">
              <a:xfrm rot="1700854">
                <a:off x="2399" y="2136"/>
                <a:ext cx="630" cy="35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43" name="Line 55"/>
              <p:cNvSpPr>
                <a:spLocks noChangeShapeType="1"/>
              </p:cNvSpPr>
              <p:nvPr/>
            </p:nvSpPr>
            <p:spPr bwMode="auto">
              <a:xfrm flipH="1" flipV="1">
                <a:off x="1817" y="1380"/>
                <a:ext cx="283" cy="4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44" name="Line 56"/>
              <p:cNvSpPr>
                <a:spLocks noChangeShapeType="1"/>
              </p:cNvSpPr>
              <p:nvPr/>
            </p:nvSpPr>
            <p:spPr bwMode="auto">
              <a:xfrm>
                <a:off x="2100" y="1852"/>
                <a:ext cx="601" cy="4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45" name="Freeform 57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46" name="AutoShape 58"/>
              <p:cNvSpPr>
                <a:spLocks noChangeArrowheads="1"/>
              </p:cNvSpPr>
              <p:nvPr/>
            </p:nvSpPr>
            <p:spPr bwMode="auto">
              <a:xfrm>
                <a:off x="1724" y="1273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47" name="AutoShape 59"/>
              <p:cNvSpPr>
                <a:spLocks noChangeArrowheads="1"/>
              </p:cNvSpPr>
              <p:nvPr/>
            </p:nvSpPr>
            <p:spPr bwMode="auto">
              <a:xfrm>
                <a:off x="2616" y="2224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2015" y="1655"/>
              <a:ext cx="870" cy="251"/>
              <a:chOff x="2015" y="1655"/>
              <a:chExt cx="870" cy="251"/>
            </a:xfrm>
          </p:grpSpPr>
          <p:sp>
            <p:nvSpPr>
              <p:cNvPr id="2546749" name="Freeform 61"/>
              <p:cNvSpPr>
                <a:spLocks/>
              </p:cNvSpPr>
              <p:nvPr/>
            </p:nvSpPr>
            <p:spPr bwMode="auto">
              <a:xfrm>
                <a:off x="2137" y="1719"/>
                <a:ext cx="530" cy="101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531" y="0"/>
                  </a:cxn>
                </a:cxnLst>
                <a:rect l="0" t="0" r="r" b="b"/>
                <a:pathLst>
                  <a:path w="531" h="224">
                    <a:moveTo>
                      <a:pt x="0" y="224"/>
                    </a:moveTo>
                    <a:cubicBezTo>
                      <a:pt x="89" y="187"/>
                      <a:pt x="421" y="47"/>
                      <a:pt x="53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0" name="Freeform 62"/>
              <p:cNvSpPr>
                <a:spLocks/>
              </p:cNvSpPr>
              <p:nvPr/>
            </p:nvSpPr>
            <p:spPr bwMode="auto">
              <a:xfrm rot="22011859">
                <a:off x="2607" y="1655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1" name="Freeform 63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2015" y="921"/>
              <a:ext cx="1125" cy="1602"/>
              <a:chOff x="2015" y="921"/>
              <a:chExt cx="1125" cy="1602"/>
            </a:xfrm>
          </p:grpSpPr>
          <p:sp>
            <p:nvSpPr>
              <p:cNvPr id="2546753" name="Oval 65"/>
              <p:cNvSpPr>
                <a:spLocks noChangeArrowheads="1"/>
              </p:cNvSpPr>
              <p:nvPr/>
            </p:nvSpPr>
            <p:spPr bwMode="auto">
              <a:xfrm rot="1700854">
                <a:off x="2399" y="2136"/>
                <a:ext cx="630" cy="35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4" name="Freeform 66"/>
              <p:cNvSpPr>
                <a:spLocks/>
              </p:cNvSpPr>
              <p:nvPr/>
            </p:nvSpPr>
            <p:spPr bwMode="auto">
              <a:xfrm>
                <a:off x="2137" y="1719"/>
                <a:ext cx="530" cy="101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531" y="0"/>
                  </a:cxn>
                </a:cxnLst>
                <a:rect l="0" t="0" r="r" b="b"/>
                <a:pathLst>
                  <a:path w="531" h="224">
                    <a:moveTo>
                      <a:pt x="0" y="224"/>
                    </a:moveTo>
                    <a:cubicBezTo>
                      <a:pt x="89" y="187"/>
                      <a:pt x="421" y="47"/>
                      <a:pt x="53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5" name="Line 67"/>
              <p:cNvSpPr>
                <a:spLocks noChangeShapeType="1"/>
              </p:cNvSpPr>
              <p:nvPr/>
            </p:nvSpPr>
            <p:spPr bwMode="auto">
              <a:xfrm flipV="1">
                <a:off x="2701" y="1246"/>
                <a:ext cx="249" cy="4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6" name="Oval 68"/>
              <p:cNvSpPr>
                <a:spLocks noChangeArrowheads="1"/>
              </p:cNvSpPr>
              <p:nvPr/>
            </p:nvSpPr>
            <p:spPr bwMode="auto">
              <a:xfrm rot="3537564">
                <a:off x="2508" y="2206"/>
                <a:ext cx="406" cy="227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7" name="Line 69"/>
              <p:cNvSpPr>
                <a:spLocks noChangeShapeType="1"/>
              </p:cNvSpPr>
              <p:nvPr/>
            </p:nvSpPr>
            <p:spPr bwMode="auto">
              <a:xfrm>
                <a:off x="2686" y="1723"/>
                <a:ext cx="30" cy="5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8" name="Freeform 70"/>
              <p:cNvSpPr>
                <a:spLocks/>
              </p:cNvSpPr>
              <p:nvPr/>
            </p:nvSpPr>
            <p:spPr bwMode="auto">
              <a:xfrm rot="22011859">
                <a:off x="2607" y="1655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59" name="Oval 71"/>
              <p:cNvSpPr>
                <a:spLocks noChangeArrowheads="1"/>
              </p:cNvSpPr>
              <p:nvPr/>
            </p:nvSpPr>
            <p:spPr bwMode="auto">
              <a:xfrm rot="6917594">
                <a:off x="2649" y="1060"/>
                <a:ext cx="630" cy="35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60" name="AutoShape 72"/>
              <p:cNvSpPr>
                <a:spLocks noChangeArrowheads="1"/>
              </p:cNvSpPr>
              <p:nvPr/>
            </p:nvSpPr>
            <p:spPr bwMode="auto">
              <a:xfrm>
                <a:off x="2860" y="1156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61" name="Line 73"/>
              <p:cNvSpPr>
                <a:spLocks noChangeShapeType="1"/>
              </p:cNvSpPr>
              <p:nvPr/>
            </p:nvSpPr>
            <p:spPr bwMode="auto">
              <a:xfrm>
                <a:off x="2100" y="1852"/>
                <a:ext cx="601" cy="4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62" name="AutoShape 74"/>
              <p:cNvSpPr>
                <a:spLocks noChangeArrowheads="1"/>
              </p:cNvSpPr>
              <p:nvPr/>
            </p:nvSpPr>
            <p:spPr bwMode="auto">
              <a:xfrm>
                <a:off x="2616" y="2224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63" name="Freeform 75"/>
              <p:cNvSpPr>
                <a:spLocks/>
              </p:cNvSpPr>
              <p:nvPr/>
            </p:nvSpPr>
            <p:spPr bwMode="auto">
              <a:xfrm rot="20210237">
                <a:off x="2015" y="1742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2546764" name="Text Box 76"/>
          <p:cNvSpPr txBox="1">
            <a:spLocks noChangeArrowheads="1"/>
          </p:cNvSpPr>
          <p:nvPr/>
        </p:nvSpPr>
        <p:spPr bwMode="auto">
          <a:xfrm>
            <a:off x="12700" y="1379538"/>
            <a:ext cx="447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u="sng"/>
              <a:t>SLAM with Known Locations (Mapping)</a:t>
            </a:r>
          </a:p>
        </p:txBody>
      </p:sp>
      <p:sp>
        <p:nvSpPr>
          <p:cNvPr id="2546765" name="Text Box 77"/>
          <p:cNvSpPr txBox="1">
            <a:spLocks noChangeArrowheads="1"/>
          </p:cNvSpPr>
          <p:nvPr/>
        </p:nvSpPr>
        <p:spPr bwMode="auto">
          <a:xfrm>
            <a:off x="6365875" y="137953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u="sng"/>
              <a:t>S L A M</a:t>
            </a:r>
          </a:p>
        </p:txBody>
      </p:sp>
      <p:sp>
        <p:nvSpPr>
          <p:cNvPr id="2546766" name="Text Box 78"/>
          <p:cNvSpPr txBox="1">
            <a:spLocks noChangeArrowheads="1"/>
          </p:cNvSpPr>
          <p:nvPr/>
        </p:nvSpPr>
        <p:spPr bwMode="auto">
          <a:xfrm>
            <a:off x="2336800" y="6299200"/>
            <a:ext cx="462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Restriction: Known data association (for now)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5005388" y="2071688"/>
            <a:ext cx="3611562" cy="3448050"/>
            <a:chOff x="3153" y="1305"/>
            <a:chExt cx="2275" cy="2172"/>
          </a:xfrm>
        </p:grpSpPr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3153" y="1305"/>
              <a:ext cx="2275" cy="2172"/>
              <a:chOff x="3153" y="1305"/>
              <a:chExt cx="2275" cy="2172"/>
            </a:xfrm>
          </p:grpSpPr>
          <p:sp>
            <p:nvSpPr>
              <p:cNvPr id="2546769" name="Rectangle 81"/>
              <p:cNvSpPr>
                <a:spLocks noChangeArrowheads="1"/>
              </p:cNvSpPr>
              <p:nvPr/>
            </p:nvSpPr>
            <p:spPr bwMode="auto">
              <a:xfrm>
                <a:off x="3342" y="1382"/>
                <a:ext cx="1996" cy="19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0" name="Oval 82"/>
              <p:cNvSpPr>
                <a:spLocks noChangeArrowheads="1"/>
              </p:cNvSpPr>
              <p:nvPr/>
            </p:nvSpPr>
            <p:spPr bwMode="auto">
              <a:xfrm rot="3331066">
                <a:off x="3546" y="2923"/>
                <a:ext cx="278" cy="302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1" name="Oval 83"/>
              <p:cNvSpPr>
                <a:spLocks noChangeArrowheads="1"/>
              </p:cNvSpPr>
              <p:nvPr/>
            </p:nvSpPr>
            <p:spPr bwMode="auto">
              <a:xfrm rot="3331066">
                <a:off x="3357" y="2460"/>
                <a:ext cx="274" cy="135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2" name="Oval 84"/>
              <p:cNvSpPr>
                <a:spLocks noChangeArrowheads="1"/>
              </p:cNvSpPr>
              <p:nvPr/>
            </p:nvSpPr>
            <p:spPr bwMode="auto">
              <a:xfrm rot="3331066">
                <a:off x="3109" y="1537"/>
                <a:ext cx="274" cy="135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3" name="Oval 85"/>
              <p:cNvSpPr>
                <a:spLocks noChangeArrowheads="1"/>
              </p:cNvSpPr>
              <p:nvPr/>
            </p:nvSpPr>
            <p:spPr bwMode="auto">
              <a:xfrm rot="3331066">
                <a:off x="5201" y="1469"/>
                <a:ext cx="274" cy="135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4" name="Oval 86"/>
              <p:cNvSpPr>
                <a:spLocks noChangeArrowheads="1"/>
              </p:cNvSpPr>
              <p:nvPr/>
            </p:nvSpPr>
            <p:spPr bwMode="auto">
              <a:xfrm rot="3331066">
                <a:off x="4060" y="1588"/>
                <a:ext cx="274" cy="135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5" name="Oval 87"/>
              <p:cNvSpPr>
                <a:spLocks noChangeArrowheads="1"/>
              </p:cNvSpPr>
              <p:nvPr/>
            </p:nvSpPr>
            <p:spPr bwMode="auto">
              <a:xfrm rot="3331066">
                <a:off x="4210" y="3159"/>
                <a:ext cx="274" cy="135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6" name="Oval 88"/>
              <p:cNvSpPr>
                <a:spLocks noChangeArrowheads="1"/>
              </p:cNvSpPr>
              <p:nvPr/>
            </p:nvSpPr>
            <p:spPr bwMode="auto">
              <a:xfrm rot="3331066">
                <a:off x="4961" y="2550"/>
                <a:ext cx="274" cy="135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7" name="AutoShape 89"/>
              <p:cNvSpPr>
                <a:spLocks noChangeArrowheads="1"/>
              </p:cNvSpPr>
              <p:nvPr/>
            </p:nvSpPr>
            <p:spPr bwMode="auto">
              <a:xfrm>
                <a:off x="4259" y="3147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8" name="AutoShape 90"/>
              <p:cNvSpPr>
                <a:spLocks noChangeArrowheads="1"/>
              </p:cNvSpPr>
              <p:nvPr/>
            </p:nvSpPr>
            <p:spPr bwMode="auto">
              <a:xfrm>
                <a:off x="5244" y="1450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79" name="AutoShape 91"/>
              <p:cNvSpPr>
                <a:spLocks noChangeArrowheads="1"/>
              </p:cNvSpPr>
              <p:nvPr/>
            </p:nvSpPr>
            <p:spPr bwMode="auto">
              <a:xfrm>
                <a:off x="3153" y="1510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80" name="AutoShape 92"/>
              <p:cNvSpPr>
                <a:spLocks noChangeArrowheads="1"/>
              </p:cNvSpPr>
              <p:nvPr/>
            </p:nvSpPr>
            <p:spPr bwMode="auto">
              <a:xfrm>
                <a:off x="3406" y="2430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81" name="AutoShape 93"/>
              <p:cNvSpPr>
                <a:spLocks noChangeArrowheads="1"/>
              </p:cNvSpPr>
              <p:nvPr/>
            </p:nvSpPr>
            <p:spPr bwMode="auto">
              <a:xfrm>
                <a:off x="4108" y="1567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82" name="AutoShape 94"/>
              <p:cNvSpPr>
                <a:spLocks noChangeArrowheads="1"/>
              </p:cNvSpPr>
              <p:nvPr/>
            </p:nvSpPr>
            <p:spPr bwMode="auto">
              <a:xfrm>
                <a:off x="5000" y="2518"/>
                <a:ext cx="184" cy="184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83" name="Freeform 95"/>
              <p:cNvSpPr>
                <a:spLocks/>
              </p:cNvSpPr>
              <p:nvPr/>
            </p:nvSpPr>
            <p:spPr bwMode="auto">
              <a:xfrm>
                <a:off x="3579" y="1305"/>
                <a:ext cx="1541" cy="2172"/>
              </a:xfrm>
              <a:custGeom>
                <a:avLst/>
                <a:gdLst/>
                <a:ahLst/>
                <a:cxnLst>
                  <a:cxn ang="0">
                    <a:pos x="175" y="1823"/>
                  </a:cxn>
                  <a:cxn ang="0">
                    <a:pos x="478" y="2042"/>
                  </a:cxn>
                  <a:cxn ang="0">
                    <a:pos x="1009" y="2146"/>
                  </a:cxn>
                  <a:cxn ang="0">
                    <a:pos x="1208" y="1888"/>
                  </a:cxn>
                  <a:cxn ang="0">
                    <a:pos x="1074" y="1173"/>
                  </a:cxn>
                  <a:cxn ang="0">
                    <a:pos x="1501" y="731"/>
                  </a:cxn>
                  <a:cxn ang="0">
                    <a:pos x="1312" y="214"/>
                  </a:cxn>
                  <a:cxn ang="0">
                    <a:pos x="453" y="36"/>
                  </a:cxn>
                  <a:cxn ang="0">
                    <a:pos x="56" y="433"/>
                  </a:cxn>
                  <a:cxn ang="0">
                    <a:pos x="170" y="1029"/>
                  </a:cxn>
                  <a:cxn ang="0">
                    <a:pos x="1074" y="855"/>
                  </a:cxn>
                  <a:cxn ang="0">
                    <a:pos x="1362" y="1128"/>
                  </a:cxn>
                  <a:cxn ang="0">
                    <a:pos x="979" y="1307"/>
                  </a:cxn>
                  <a:cxn ang="0">
                    <a:pos x="383" y="1257"/>
                  </a:cxn>
                  <a:cxn ang="0">
                    <a:pos x="110" y="1446"/>
                  </a:cxn>
                </a:cxnLst>
                <a:rect l="0" t="0" r="r" b="b"/>
                <a:pathLst>
                  <a:path w="1541" h="2172">
                    <a:moveTo>
                      <a:pt x="175" y="1823"/>
                    </a:moveTo>
                    <a:cubicBezTo>
                      <a:pt x="257" y="1905"/>
                      <a:pt x="339" y="1988"/>
                      <a:pt x="478" y="2042"/>
                    </a:cubicBezTo>
                    <a:cubicBezTo>
                      <a:pt x="617" y="2096"/>
                      <a:pt x="887" y="2172"/>
                      <a:pt x="1009" y="2146"/>
                    </a:cubicBezTo>
                    <a:cubicBezTo>
                      <a:pt x="1131" y="2120"/>
                      <a:pt x="1197" y="2050"/>
                      <a:pt x="1208" y="1888"/>
                    </a:cubicBezTo>
                    <a:cubicBezTo>
                      <a:pt x="1219" y="1726"/>
                      <a:pt x="1025" y="1366"/>
                      <a:pt x="1074" y="1173"/>
                    </a:cubicBezTo>
                    <a:cubicBezTo>
                      <a:pt x="1123" y="980"/>
                      <a:pt x="1461" y="891"/>
                      <a:pt x="1501" y="731"/>
                    </a:cubicBezTo>
                    <a:cubicBezTo>
                      <a:pt x="1541" y="571"/>
                      <a:pt x="1487" y="330"/>
                      <a:pt x="1312" y="214"/>
                    </a:cubicBezTo>
                    <a:cubicBezTo>
                      <a:pt x="1137" y="98"/>
                      <a:pt x="662" y="0"/>
                      <a:pt x="453" y="36"/>
                    </a:cubicBezTo>
                    <a:cubicBezTo>
                      <a:pt x="244" y="72"/>
                      <a:pt x="103" y="267"/>
                      <a:pt x="56" y="433"/>
                    </a:cubicBezTo>
                    <a:cubicBezTo>
                      <a:pt x="9" y="599"/>
                      <a:pt x="0" y="959"/>
                      <a:pt x="170" y="1029"/>
                    </a:cubicBezTo>
                    <a:cubicBezTo>
                      <a:pt x="340" y="1099"/>
                      <a:pt x="875" y="839"/>
                      <a:pt x="1074" y="855"/>
                    </a:cubicBezTo>
                    <a:cubicBezTo>
                      <a:pt x="1273" y="871"/>
                      <a:pt x="1378" y="1053"/>
                      <a:pt x="1362" y="1128"/>
                    </a:cubicBezTo>
                    <a:cubicBezTo>
                      <a:pt x="1346" y="1203"/>
                      <a:pt x="1142" y="1286"/>
                      <a:pt x="979" y="1307"/>
                    </a:cubicBezTo>
                    <a:cubicBezTo>
                      <a:pt x="816" y="1328"/>
                      <a:pt x="528" y="1234"/>
                      <a:pt x="383" y="1257"/>
                    </a:cubicBezTo>
                    <a:cubicBezTo>
                      <a:pt x="238" y="1280"/>
                      <a:pt x="174" y="1363"/>
                      <a:pt x="110" y="144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546784" name="Freeform 96"/>
              <p:cNvSpPr>
                <a:spLocks/>
              </p:cNvSpPr>
              <p:nvPr/>
            </p:nvSpPr>
            <p:spPr bwMode="auto">
              <a:xfrm rot="34574502">
                <a:off x="3528" y="2978"/>
                <a:ext cx="278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4"/>
                  </a:cxn>
                  <a:cxn ang="0">
                    <a:pos x="278" y="80"/>
                  </a:cxn>
                  <a:cxn ang="0">
                    <a:pos x="0" y="0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0" y="164"/>
                    </a:lnTo>
                    <a:lnTo>
                      <a:pt x="27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546785" name="Text Box 97"/>
            <p:cNvSpPr txBox="1">
              <a:spLocks noChangeArrowheads="1"/>
            </p:cNvSpPr>
            <p:nvPr/>
          </p:nvSpPr>
          <p:spPr bwMode="auto">
            <a:xfrm rot="-926942">
              <a:off x="3815" y="2113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Limit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SLAM a hard problem?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5867400" y="5257800"/>
            <a:ext cx="2590800" cy="977660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The problem can be solved because map and pose estimates are correlated</a:t>
            </a:r>
            <a:endParaRPr lang="en-US" sz="1800" dirty="0"/>
          </a:p>
        </p:txBody>
      </p:sp>
      <p:sp>
        <p:nvSpPr>
          <p:cNvPr id="1659907" name="Text Box 3"/>
          <p:cNvSpPr txBox="1">
            <a:spLocks noChangeArrowheads="1"/>
          </p:cNvSpPr>
          <p:nvPr/>
        </p:nvSpPr>
        <p:spPr bwMode="auto">
          <a:xfrm>
            <a:off x="752475" y="1447800"/>
            <a:ext cx="527580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b="1" dirty="0" smtClean="0">
                <a:latin typeface="Arial" charset="0"/>
              </a:rPr>
              <a:t>    SLAM</a:t>
            </a:r>
            <a:r>
              <a:rPr lang="en-US" dirty="0">
                <a:latin typeface="Arial" charset="0"/>
              </a:rPr>
              <a:t>: robot path and map are both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unknown</a:t>
            </a:r>
            <a:r>
              <a:rPr lang="en-US" dirty="0">
                <a:latin typeface="Arial" charset="0"/>
              </a:rPr>
              <a:t> </a:t>
            </a:r>
          </a:p>
        </p:txBody>
      </p:sp>
      <p:sp>
        <p:nvSpPr>
          <p:cNvPr id="1659908" name="Oval 4"/>
          <p:cNvSpPr>
            <a:spLocks noChangeArrowheads="1"/>
          </p:cNvSpPr>
          <p:nvPr/>
        </p:nvSpPr>
        <p:spPr bwMode="auto">
          <a:xfrm rot="6158622">
            <a:off x="6908801" y="3787775"/>
            <a:ext cx="849312" cy="1271587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09" name="Oval 5"/>
          <p:cNvSpPr>
            <a:spLocks noChangeArrowheads="1"/>
          </p:cNvSpPr>
          <p:nvPr/>
        </p:nvSpPr>
        <p:spPr bwMode="auto">
          <a:xfrm rot="568730">
            <a:off x="3452813" y="4929188"/>
            <a:ext cx="706437" cy="1150937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10" name="Oval 6"/>
          <p:cNvSpPr>
            <a:spLocks noChangeArrowheads="1"/>
          </p:cNvSpPr>
          <p:nvPr/>
        </p:nvSpPr>
        <p:spPr bwMode="auto">
          <a:xfrm rot="568730">
            <a:off x="3509963" y="5024438"/>
            <a:ext cx="593725" cy="966787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11" name="Oval 7"/>
          <p:cNvSpPr>
            <a:spLocks noChangeArrowheads="1"/>
          </p:cNvSpPr>
          <p:nvPr/>
        </p:nvSpPr>
        <p:spPr bwMode="auto">
          <a:xfrm rot="1606081">
            <a:off x="4316413" y="2109788"/>
            <a:ext cx="715962" cy="1166812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12" name="Oval 8"/>
          <p:cNvSpPr>
            <a:spLocks noChangeArrowheads="1"/>
          </p:cNvSpPr>
          <p:nvPr/>
        </p:nvSpPr>
        <p:spPr bwMode="auto">
          <a:xfrm>
            <a:off x="4416425" y="2287588"/>
            <a:ext cx="533400" cy="809625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13" name="Oval 9"/>
          <p:cNvSpPr>
            <a:spLocks noChangeArrowheads="1"/>
          </p:cNvSpPr>
          <p:nvPr/>
        </p:nvSpPr>
        <p:spPr bwMode="auto">
          <a:xfrm rot="723524">
            <a:off x="1576388" y="4316413"/>
            <a:ext cx="465137" cy="758825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14" name="Oval 10"/>
          <p:cNvSpPr>
            <a:spLocks noChangeArrowheads="1"/>
          </p:cNvSpPr>
          <p:nvPr/>
        </p:nvSpPr>
        <p:spPr bwMode="auto">
          <a:xfrm rot="1016923">
            <a:off x="2141538" y="2349500"/>
            <a:ext cx="441325" cy="719138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15" name="AutoShape 11"/>
          <p:cNvSpPr>
            <a:spLocks noChangeArrowheads="1"/>
          </p:cNvSpPr>
          <p:nvPr/>
        </p:nvSpPr>
        <p:spPr bwMode="auto">
          <a:xfrm>
            <a:off x="2151063" y="2471738"/>
            <a:ext cx="439737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916" name="AutoShape 12"/>
          <p:cNvSpPr>
            <a:spLocks noChangeArrowheads="1"/>
          </p:cNvSpPr>
          <p:nvPr/>
        </p:nvSpPr>
        <p:spPr bwMode="auto">
          <a:xfrm>
            <a:off x="1600200" y="4452938"/>
            <a:ext cx="439738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917" name="AutoShape 13"/>
          <p:cNvSpPr>
            <a:spLocks noChangeArrowheads="1"/>
          </p:cNvSpPr>
          <p:nvPr/>
        </p:nvSpPr>
        <p:spPr bwMode="auto">
          <a:xfrm>
            <a:off x="3581400" y="5246688"/>
            <a:ext cx="439738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918" name="AutoShape 14"/>
          <p:cNvSpPr>
            <a:spLocks noChangeArrowheads="1"/>
          </p:cNvSpPr>
          <p:nvPr/>
        </p:nvSpPr>
        <p:spPr bwMode="auto">
          <a:xfrm>
            <a:off x="4462463" y="2471738"/>
            <a:ext cx="439737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919" name="AutoShape 15"/>
          <p:cNvSpPr>
            <a:spLocks noChangeArrowheads="1"/>
          </p:cNvSpPr>
          <p:nvPr/>
        </p:nvSpPr>
        <p:spPr bwMode="auto">
          <a:xfrm>
            <a:off x="7104063" y="4178300"/>
            <a:ext cx="439737" cy="417513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920" name="AutoShape 16"/>
          <p:cNvSpPr>
            <a:spLocks noChangeArrowheads="1"/>
          </p:cNvSpPr>
          <p:nvPr/>
        </p:nvSpPr>
        <p:spPr bwMode="auto">
          <a:xfrm>
            <a:off x="6992938" y="2274888"/>
            <a:ext cx="441325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 rot="-132155">
            <a:off x="1812925" y="3448050"/>
            <a:ext cx="660400" cy="495300"/>
            <a:chOff x="1008" y="1872"/>
            <a:chExt cx="384" cy="288"/>
          </a:xfrm>
        </p:grpSpPr>
        <p:sp>
          <p:nvSpPr>
            <p:cNvPr id="1659922" name="Oval 18"/>
            <p:cNvSpPr>
              <a:spLocks noChangeArrowheads="1"/>
            </p:cNvSpPr>
            <p:nvPr/>
          </p:nvSpPr>
          <p:spPr bwMode="auto">
            <a:xfrm>
              <a:off x="1008" y="1872"/>
              <a:ext cx="288" cy="28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endParaRPr lang="en-IN"/>
            </a:p>
          </p:txBody>
        </p:sp>
        <p:sp>
          <p:nvSpPr>
            <p:cNvPr id="1659923" name="Line 19"/>
            <p:cNvSpPr>
              <a:spLocks noChangeShapeType="1"/>
            </p:cNvSpPr>
            <p:nvPr/>
          </p:nvSpPr>
          <p:spPr bwMode="auto">
            <a:xfrm>
              <a:off x="1152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endParaRPr lang="en-IN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476750" y="3438525"/>
            <a:ext cx="1635125" cy="1192213"/>
            <a:chOff x="2820" y="1653"/>
            <a:chExt cx="1030" cy="751"/>
          </a:xfrm>
        </p:grpSpPr>
        <p:sp>
          <p:nvSpPr>
            <p:cNvPr id="1659925" name="Oval 21"/>
            <p:cNvSpPr>
              <a:spLocks noChangeArrowheads="1"/>
            </p:cNvSpPr>
            <p:nvPr/>
          </p:nvSpPr>
          <p:spPr bwMode="auto">
            <a:xfrm rot="-1072343">
              <a:off x="3315" y="1653"/>
              <a:ext cx="535" cy="751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820" y="1853"/>
              <a:ext cx="1012" cy="312"/>
              <a:chOff x="2820" y="1853"/>
              <a:chExt cx="1012" cy="312"/>
            </a:xfrm>
          </p:grpSpPr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 rot="-1066003">
                <a:off x="3416" y="1853"/>
                <a:ext cx="416" cy="312"/>
                <a:chOff x="1008" y="1872"/>
                <a:chExt cx="384" cy="288"/>
              </a:xfrm>
            </p:grpSpPr>
            <p:sp>
              <p:nvSpPr>
                <p:cNvPr id="1659928" name="Oval 24"/>
                <p:cNvSpPr>
                  <a:spLocks noChangeArrowheads="1"/>
                </p:cNvSpPr>
                <p:nvPr/>
              </p:nvSpPr>
              <p:spPr bwMode="auto">
                <a:xfrm>
                  <a:off x="1008" y="187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59929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659930" name="Freeform 26"/>
              <p:cNvSpPr>
                <a:spLocks/>
              </p:cNvSpPr>
              <p:nvPr/>
            </p:nvSpPr>
            <p:spPr bwMode="auto">
              <a:xfrm>
                <a:off x="2820" y="2080"/>
                <a:ext cx="596" cy="8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330" y="79"/>
                  </a:cxn>
                  <a:cxn ang="0">
                    <a:pos x="596" y="0"/>
                  </a:cxn>
                </a:cxnLst>
                <a:rect l="0" t="0" r="r" b="b"/>
                <a:pathLst>
                  <a:path w="596" h="84">
                    <a:moveTo>
                      <a:pt x="0" y="32"/>
                    </a:moveTo>
                    <a:cubicBezTo>
                      <a:pt x="54" y="40"/>
                      <a:pt x="231" y="84"/>
                      <a:pt x="330" y="79"/>
                    </a:cubicBezTo>
                    <a:cubicBezTo>
                      <a:pt x="429" y="74"/>
                      <a:pt x="541" y="16"/>
                      <a:pt x="59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470150" y="3560763"/>
            <a:ext cx="2005013" cy="958850"/>
            <a:chOff x="1556" y="1730"/>
            <a:chExt cx="1263" cy="604"/>
          </a:xfrm>
        </p:grpSpPr>
        <p:sp>
          <p:nvSpPr>
            <p:cNvPr id="1659932" name="Oval 28"/>
            <p:cNvSpPr>
              <a:spLocks noChangeArrowheads="1"/>
            </p:cNvSpPr>
            <p:nvPr/>
          </p:nvSpPr>
          <p:spPr bwMode="auto">
            <a:xfrm rot="1087631">
              <a:off x="2354" y="1730"/>
              <a:ext cx="426" cy="6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556" y="1793"/>
              <a:ext cx="1263" cy="413"/>
              <a:chOff x="1556" y="1793"/>
              <a:chExt cx="1263" cy="413"/>
            </a:xfrm>
          </p:grpSpPr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 rot="1071373">
                <a:off x="2403" y="1894"/>
                <a:ext cx="416" cy="312"/>
                <a:chOff x="1008" y="1872"/>
                <a:chExt cx="384" cy="288"/>
              </a:xfrm>
            </p:grpSpPr>
            <p:sp>
              <p:nvSpPr>
                <p:cNvPr id="1659935" name="Oval 31"/>
                <p:cNvSpPr>
                  <a:spLocks noChangeArrowheads="1"/>
                </p:cNvSpPr>
                <p:nvPr/>
              </p:nvSpPr>
              <p:spPr bwMode="auto">
                <a:xfrm>
                  <a:off x="1008" y="187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59936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659937" name="Freeform 33"/>
              <p:cNvSpPr>
                <a:spLocks/>
              </p:cNvSpPr>
              <p:nvPr/>
            </p:nvSpPr>
            <p:spPr bwMode="auto">
              <a:xfrm>
                <a:off x="1556" y="1793"/>
                <a:ext cx="848" cy="17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32" y="27"/>
                  </a:cxn>
                  <a:cxn ang="0">
                    <a:pos x="848" y="179"/>
                  </a:cxn>
                </a:cxnLst>
                <a:rect l="0" t="0" r="r" b="b"/>
                <a:pathLst>
                  <a:path w="848" h="179">
                    <a:moveTo>
                      <a:pt x="0" y="15"/>
                    </a:moveTo>
                    <a:cubicBezTo>
                      <a:pt x="95" y="7"/>
                      <a:pt x="191" y="0"/>
                      <a:pt x="332" y="27"/>
                    </a:cubicBezTo>
                    <a:cubicBezTo>
                      <a:pt x="473" y="54"/>
                      <a:pt x="660" y="116"/>
                      <a:pt x="848" y="17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vert="eaVert" wrap="none" anchor="ctr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1659938" name="Line 34"/>
          <p:cNvSpPr>
            <a:spLocks noChangeShapeType="1"/>
          </p:cNvSpPr>
          <p:nvPr/>
        </p:nvSpPr>
        <p:spPr bwMode="auto">
          <a:xfrm flipH="1">
            <a:off x="1892300" y="3976688"/>
            <a:ext cx="127000" cy="5905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endParaRPr lang="en-IN"/>
          </a:p>
        </p:txBody>
      </p:sp>
      <p:sp>
        <p:nvSpPr>
          <p:cNvPr id="1659939" name="Line 35"/>
          <p:cNvSpPr>
            <a:spLocks noChangeShapeType="1"/>
          </p:cNvSpPr>
          <p:nvPr/>
        </p:nvSpPr>
        <p:spPr bwMode="auto">
          <a:xfrm flipV="1">
            <a:off x="2127250" y="2820988"/>
            <a:ext cx="234950" cy="596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endParaRPr lang="en-IN"/>
          </a:p>
        </p:txBody>
      </p:sp>
      <p:sp>
        <p:nvSpPr>
          <p:cNvPr id="1659940" name="Line 36"/>
          <p:cNvSpPr>
            <a:spLocks noChangeShapeType="1"/>
          </p:cNvSpPr>
          <p:nvPr/>
        </p:nvSpPr>
        <p:spPr bwMode="auto">
          <a:xfrm flipH="1">
            <a:off x="3854450" y="4325938"/>
            <a:ext cx="158750" cy="10350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41" name="Line 37"/>
          <p:cNvSpPr>
            <a:spLocks noChangeShapeType="1"/>
          </p:cNvSpPr>
          <p:nvPr/>
        </p:nvSpPr>
        <p:spPr bwMode="auto">
          <a:xfrm flipV="1">
            <a:off x="4152900" y="2859088"/>
            <a:ext cx="4826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endParaRPr lang="en-IN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4476750" y="3506788"/>
            <a:ext cx="1606550" cy="1060450"/>
            <a:chOff x="2820" y="1696"/>
            <a:chExt cx="1012" cy="668"/>
          </a:xfrm>
        </p:grpSpPr>
        <p:sp>
          <p:nvSpPr>
            <p:cNvPr id="1659943" name="Oval 39"/>
            <p:cNvSpPr>
              <a:spLocks noChangeArrowheads="1"/>
            </p:cNvSpPr>
            <p:nvPr/>
          </p:nvSpPr>
          <p:spPr bwMode="auto">
            <a:xfrm rot="-1072343">
              <a:off x="3343" y="1696"/>
              <a:ext cx="476" cy="668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2820" y="1853"/>
              <a:ext cx="1012" cy="312"/>
              <a:chOff x="2820" y="1853"/>
              <a:chExt cx="1012" cy="312"/>
            </a:xfrm>
          </p:grpSpPr>
          <p:grpSp>
            <p:nvGrpSpPr>
              <p:cNvPr id="11" name="Group 41"/>
              <p:cNvGrpSpPr>
                <a:grpSpLocks/>
              </p:cNvGrpSpPr>
              <p:nvPr/>
            </p:nvGrpSpPr>
            <p:grpSpPr bwMode="auto">
              <a:xfrm rot="-1066003">
                <a:off x="3416" y="1853"/>
                <a:ext cx="416" cy="312"/>
                <a:chOff x="1008" y="1872"/>
                <a:chExt cx="384" cy="288"/>
              </a:xfrm>
            </p:grpSpPr>
            <p:sp>
              <p:nvSpPr>
                <p:cNvPr id="1659946" name="Oval 42"/>
                <p:cNvSpPr>
                  <a:spLocks noChangeArrowheads="1"/>
                </p:cNvSpPr>
                <p:nvPr/>
              </p:nvSpPr>
              <p:spPr bwMode="auto">
                <a:xfrm>
                  <a:off x="1008" y="187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59947" name="Line 43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659948" name="Freeform 44"/>
              <p:cNvSpPr>
                <a:spLocks/>
              </p:cNvSpPr>
              <p:nvPr/>
            </p:nvSpPr>
            <p:spPr bwMode="auto">
              <a:xfrm>
                <a:off x="2820" y="2080"/>
                <a:ext cx="596" cy="8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330" y="79"/>
                  </a:cxn>
                  <a:cxn ang="0">
                    <a:pos x="596" y="0"/>
                  </a:cxn>
                </a:cxnLst>
                <a:rect l="0" t="0" r="r" b="b"/>
                <a:pathLst>
                  <a:path w="596" h="84">
                    <a:moveTo>
                      <a:pt x="0" y="32"/>
                    </a:moveTo>
                    <a:cubicBezTo>
                      <a:pt x="54" y="40"/>
                      <a:pt x="231" y="84"/>
                      <a:pt x="330" y="79"/>
                    </a:cubicBezTo>
                    <a:cubicBezTo>
                      <a:pt x="429" y="74"/>
                      <a:pt x="541" y="16"/>
                      <a:pt x="59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1659949" name="Oval 45"/>
          <p:cNvSpPr>
            <a:spLocks noChangeArrowheads="1"/>
          </p:cNvSpPr>
          <p:nvPr/>
        </p:nvSpPr>
        <p:spPr bwMode="auto">
          <a:xfrm rot="-1072343">
            <a:off x="5262563" y="3438525"/>
            <a:ext cx="849312" cy="1192213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50" name="Line 46"/>
          <p:cNvSpPr>
            <a:spLocks noChangeShapeType="1"/>
          </p:cNvSpPr>
          <p:nvPr/>
        </p:nvSpPr>
        <p:spPr bwMode="auto">
          <a:xfrm>
            <a:off x="5956300" y="4097338"/>
            <a:ext cx="1104900" cy="2349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endParaRPr lang="en-IN"/>
          </a:p>
        </p:txBody>
      </p:sp>
      <p:sp>
        <p:nvSpPr>
          <p:cNvPr id="1659951" name="Line 47"/>
          <p:cNvSpPr>
            <a:spLocks noChangeShapeType="1"/>
          </p:cNvSpPr>
          <p:nvPr/>
        </p:nvSpPr>
        <p:spPr bwMode="auto">
          <a:xfrm flipH="1" flipV="1">
            <a:off x="4826000" y="2897188"/>
            <a:ext cx="692150" cy="8699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endParaRPr lang="en-IN"/>
          </a:p>
        </p:txBody>
      </p:sp>
      <p:sp>
        <p:nvSpPr>
          <p:cNvPr id="1659952" name="Oval 48"/>
          <p:cNvSpPr>
            <a:spLocks noChangeArrowheads="1"/>
          </p:cNvSpPr>
          <p:nvPr/>
        </p:nvSpPr>
        <p:spPr bwMode="auto">
          <a:xfrm rot="1606081">
            <a:off x="4316413" y="2109788"/>
            <a:ext cx="715962" cy="1166812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53" name="Oval 49"/>
          <p:cNvSpPr>
            <a:spLocks noChangeArrowheads="1"/>
          </p:cNvSpPr>
          <p:nvPr/>
        </p:nvSpPr>
        <p:spPr bwMode="auto">
          <a:xfrm rot="568730">
            <a:off x="3452813" y="4929188"/>
            <a:ext cx="706437" cy="1150937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463800" y="3633788"/>
            <a:ext cx="2005013" cy="827087"/>
            <a:chOff x="1900" y="2256"/>
            <a:chExt cx="1263" cy="521"/>
          </a:xfrm>
        </p:grpSpPr>
        <p:sp>
          <p:nvSpPr>
            <p:cNvPr id="1659955" name="Oval 51"/>
            <p:cNvSpPr>
              <a:spLocks noChangeArrowheads="1"/>
            </p:cNvSpPr>
            <p:nvPr/>
          </p:nvSpPr>
          <p:spPr bwMode="auto">
            <a:xfrm rot="1087631">
              <a:off x="2718" y="2256"/>
              <a:ext cx="367" cy="521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1900" y="2273"/>
              <a:ext cx="1263" cy="413"/>
              <a:chOff x="1556" y="1793"/>
              <a:chExt cx="1263" cy="413"/>
            </a:xfrm>
          </p:grpSpPr>
          <p:grpSp>
            <p:nvGrpSpPr>
              <p:cNvPr id="14" name="Group 53"/>
              <p:cNvGrpSpPr>
                <a:grpSpLocks/>
              </p:cNvGrpSpPr>
              <p:nvPr/>
            </p:nvGrpSpPr>
            <p:grpSpPr bwMode="auto">
              <a:xfrm rot="1071373">
                <a:off x="2403" y="1894"/>
                <a:ext cx="416" cy="312"/>
                <a:chOff x="1008" y="1872"/>
                <a:chExt cx="384" cy="288"/>
              </a:xfrm>
            </p:grpSpPr>
            <p:sp>
              <p:nvSpPr>
                <p:cNvPr id="1659958" name="Oval 54"/>
                <p:cNvSpPr>
                  <a:spLocks noChangeArrowheads="1"/>
                </p:cNvSpPr>
                <p:nvPr/>
              </p:nvSpPr>
              <p:spPr bwMode="auto">
                <a:xfrm>
                  <a:off x="1008" y="187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59959" name="Line 55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659960" name="Freeform 56"/>
              <p:cNvSpPr>
                <a:spLocks/>
              </p:cNvSpPr>
              <p:nvPr/>
            </p:nvSpPr>
            <p:spPr bwMode="auto">
              <a:xfrm>
                <a:off x="1556" y="1793"/>
                <a:ext cx="848" cy="17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32" y="27"/>
                  </a:cxn>
                  <a:cxn ang="0">
                    <a:pos x="848" y="179"/>
                  </a:cxn>
                </a:cxnLst>
                <a:rect l="0" t="0" r="r" b="b"/>
                <a:pathLst>
                  <a:path w="848" h="179">
                    <a:moveTo>
                      <a:pt x="0" y="15"/>
                    </a:moveTo>
                    <a:cubicBezTo>
                      <a:pt x="95" y="7"/>
                      <a:pt x="191" y="0"/>
                      <a:pt x="332" y="27"/>
                    </a:cubicBezTo>
                    <a:cubicBezTo>
                      <a:pt x="473" y="54"/>
                      <a:pt x="660" y="116"/>
                      <a:pt x="848" y="17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vert="eaVert" wrap="none" anchor="ctr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1659961" name="Oval 57"/>
          <p:cNvSpPr>
            <a:spLocks noChangeArrowheads="1"/>
          </p:cNvSpPr>
          <p:nvPr/>
        </p:nvSpPr>
        <p:spPr bwMode="auto">
          <a:xfrm rot="1087631">
            <a:off x="3736975" y="3560763"/>
            <a:ext cx="676275" cy="958850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endParaRPr lang="en-IN"/>
          </a:p>
        </p:txBody>
      </p:sp>
      <p:sp>
        <p:nvSpPr>
          <p:cNvPr id="1659962" name="Text Box 58"/>
          <p:cNvSpPr txBox="1">
            <a:spLocks noChangeArrowheads="1"/>
          </p:cNvSpPr>
          <p:nvPr/>
        </p:nvSpPr>
        <p:spPr bwMode="auto">
          <a:xfrm>
            <a:off x="976313" y="6110288"/>
            <a:ext cx="72358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>
                <a:latin typeface="Arial" charset="0"/>
              </a:rPr>
              <a:t>Robot path error correlates errors in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5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5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5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5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908" grpId="0" animBg="1"/>
      <p:bldP spid="1659909" grpId="0" animBg="1"/>
      <p:bldP spid="1659910" grpId="0" animBg="1"/>
      <p:bldP spid="1659911" grpId="0" animBg="1"/>
      <p:bldP spid="1659912" grpId="0" animBg="1"/>
      <p:bldP spid="1659913" grpId="0" animBg="1"/>
      <p:bldP spid="1659914" grpId="0" animBg="1"/>
      <p:bldP spid="1659938" grpId="0" animBg="1"/>
      <p:bldP spid="1659939" grpId="0" animBg="1"/>
      <p:bldP spid="1659940" grpId="0" animBg="1"/>
      <p:bldP spid="1659941" grpId="0" animBg="1"/>
      <p:bldP spid="1659949" grpId="0" animBg="1"/>
      <p:bldP spid="1659950" grpId="0" animBg="1"/>
      <p:bldP spid="1659951" grpId="0" animBg="1"/>
      <p:bldP spid="1659952" grpId="0" animBg="1"/>
      <p:bldP spid="1659953" grpId="0" animBg="1"/>
      <p:bldP spid="16599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SLAM a hard problem?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962400"/>
            <a:ext cx="8153400" cy="2616200"/>
          </a:xfrm>
          <a:noFill/>
          <a:ln/>
        </p:spPr>
        <p:txBody>
          <a:bodyPr/>
          <a:lstStyle/>
          <a:p>
            <a:r>
              <a:rPr lang="en-US" sz="2800"/>
              <a:t>In the real world, the mapping between observations and landmarks is unknown</a:t>
            </a:r>
          </a:p>
          <a:p>
            <a:r>
              <a:rPr lang="en-US" sz="2800"/>
              <a:t>Picking wrong data associations can have catastrophic consequences</a:t>
            </a:r>
          </a:p>
          <a:p>
            <a:r>
              <a:rPr lang="en-US" sz="2800"/>
              <a:t>Pose error correlates data associations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AA6A-343D-4751-BEEC-200E51654D62}" type="slidenum">
              <a:rPr lang="en-US"/>
              <a:pPr/>
              <a:t>9</a:t>
            </a:fld>
            <a:endParaRPr lang="en-US"/>
          </a:p>
        </p:txBody>
      </p:sp>
      <p:sp>
        <p:nvSpPr>
          <p:cNvPr id="1660932" name="Rectangle 4"/>
          <p:cNvSpPr>
            <a:spLocks noChangeArrowheads="1"/>
          </p:cNvSpPr>
          <p:nvPr/>
        </p:nvSpPr>
        <p:spPr bwMode="auto">
          <a:xfrm>
            <a:off x="3851275" y="3124200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1800" b="1">
                <a:latin typeface="Arial" charset="0"/>
              </a:rPr>
              <a:t>Robot pose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1800" b="1">
                <a:latin typeface="Arial" charset="0"/>
              </a:rPr>
              <a:t>uncertainty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1447800"/>
            <a:ext cx="2438400" cy="1965325"/>
            <a:chOff x="720" y="912"/>
            <a:chExt cx="1536" cy="1238"/>
          </a:xfrm>
        </p:grpSpPr>
        <p:sp>
          <p:nvSpPr>
            <p:cNvPr id="1660934" name="AutoShape 6"/>
            <p:cNvSpPr>
              <a:spLocks noChangeArrowheads="1"/>
            </p:cNvSpPr>
            <p:nvPr/>
          </p:nvSpPr>
          <p:spPr bwMode="auto">
            <a:xfrm>
              <a:off x="720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35" name="AutoShape 7"/>
            <p:cNvSpPr>
              <a:spLocks noChangeArrowheads="1"/>
            </p:cNvSpPr>
            <p:nvPr/>
          </p:nvSpPr>
          <p:spPr bwMode="auto">
            <a:xfrm>
              <a:off x="1392" y="912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36" name="AutoShape 8"/>
            <p:cNvSpPr>
              <a:spLocks noChangeArrowheads="1"/>
            </p:cNvSpPr>
            <p:nvPr/>
          </p:nvSpPr>
          <p:spPr bwMode="auto">
            <a:xfrm>
              <a:off x="2064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37" name="Oval 9"/>
            <p:cNvSpPr>
              <a:spLocks noChangeArrowheads="1"/>
            </p:cNvSpPr>
            <p:nvPr/>
          </p:nvSpPr>
          <p:spPr bwMode="auto">
            <a:xfrm>
              <a:off x="1056" y="1862"/>
              <a:ext cx="81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583516">
              <a:off x="1248" y="1862"/>
              <a:ext cx="192" cy="240"/>
              <a:chOff x="2448" y="1632"/>
              <a:chExt cx="192" cy="240"/>
            </a:xfrm>
          </p:grpSpPr>
          <p:sp>
            <p:nvSpPr>
              <p:cNvPr id="1660939" name="Oval 11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60940" name="Line 12"/>
              <p:cNvSpPr>
                <a:spLocks noChangeShapeType="1"/>
              </p:cNvSpPr>
              <p:nvPr/>
            </p:nvSpPr>
            <p:spPr bwMode="auto">
              <a:xfrm flipH="1" flipV="1">
                <a:off x="2496" y="1632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60941" name="Line 13"/>
            <p:cNvSpPr>
              <a:spLocks noChangeShapeType="1"/>
            </p:cNvSpPr>
            <p:nvPr/>
          </p:nvSpPr>
          <p:spPr bwMode="auto">
            <a:xfrm>
              <a:off x="921" y="1352"/>
              <a:ext cx="3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60942" name="Line 14"/>
            <p:cNvSpPr>
              <a:spLocks noChangeShapeType="1"/>
            </p:cNvSpPr>
            <p:nvPr/>
          </p:nvSpPr>
          <p:spPr bwMode="auto">
            <a:xfrm flipH="1">
              <a:off x="1392" y="1142"/>
              <a:ext cx="9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60943" name="Oval 15"/>
            <p:cNvSpPr>
              <a:spLocks noChangeArrowheads="1"/>
            </p:cNvSpPr>
            <p:nvPr/>
          </p:nvSpPr>
          <p:spPr bwMode="auto">
            <a:xfrm>
              <a:off x="834" y="123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44" name="Oval 16"/>
            <p:cNvSpPr>
              <a:spLocks noChangeArrowheads="1"/>
            </p:cNvSpPr>
            <p:nvPr/>
          </p:nvSpPr>
          <p:spPr bwMode="auto">
            <a:xfrm>
              <a:off x="1440" y="10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60945" name="Line 17"/>
          <p:cNvSpPr>
            <a:spLocks noChangeShapeType="1"/>
          </p:cNvSpPr>
          <p:nvPr/>
        </p:nvSpPr>
        <p:spPr bwMode="auto">
          <a:xfrm flipH="1" flipV="1">
            <a:off x="3048000" y="3276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60946" name="Line 18"/>
          <p:cNvSpPr>
            <a:spLocks noChangeShapeType="1"/>
          </p:cNvSpPr>
          <p:nvPr/>
        </p:nvSpPr>
        <p:spPr bwMode="auto">
          <a:xfrm flipV="1">
            <a:off x="5257800" y="3276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562600" y="1447800"/>
            <a:ext cx="2438400" cy="1965325"/>
            <a:chOff x="3504" y="912"/>
            <a:chExt cx="1536" cy="1238"/>
          </a:xfrm>
        </p:grpSpPr>
        <p:sp>
          <p:nvSpPr>
            <p:cNvPr id="1660948" name="AutoShape 20"/>
            <p:cNvSpPr>
              <a:spLocks noChangeArrowheads="1"/>
            </p:cNvSpPr>
            <p:nvPr/>
          </p:nvSpPr>
          <p:spPr bwMode="auto">
            <a:xfrm flipH="1">
              <a:off x="4848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49" name="AutoShape 21"/>
            <p:cNvSpPr>
              <a:spLocks noChangeArrowheads="1"/>
            </p:cNvSpPr>
            <p:nvPr/>
          </p:nvSpPr>
          <p:spPr bwMode="auto">
            <a:xfrm flipH="1">
              <a:off x="4176" y="912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50" name="AutoShape 22"/>
            <p:cNvSpPr>
              <a:spLocks noChangeArrowheads="1"/>
            </p:cNvSpPr>
            <p:nvPr/>
          </p:nvSpPr>
          <p:spPr bwMode="auto">
            <a:xfrm flipH="1">
              <a:off x="3504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51" name="Oval 23"/>
            <p:cNvSpPr>
              <a:spLocks noChangeArrowheads="1"/>
            </p:cNvSpPr>
            <p:nvPr/>
          </p:nvSpPr>
          <p:spPr bwMode="auto">
            <a:xfrm flipH="1">
              <a:off x="3888" y="1862"/>
              <a:ext cx="81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 rot="21016484" flipH="1">
              <a:off x="4320" y="1862"/>
              <a:ext cx="192" cy="240"/>
              <a:chOff x="2448" y="1632"/>
              <a:chExt cx="192" cy="240"/>
            </a:xfrm>
          </p:grpSpPr>
          <p:sp>
            <p:nvSpPr>
              <p:cNvPr id="1660953" name="Oval 25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60954" name="Line 26"/>
              <p:cNvSpPr>
                <a:spLocks noChangeShapeType="1"/>
              </p:cNvSpPr>
              <p:nvPr/>
            </p:nvSpPr>
            <p:spPr bwMode="auto">
              <a:xfrm flipH="1" flipV="1">
                <a:off x="2496" y="1632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60955" name="Line 27"/>
            <p:cNvSpPr>
              <a:spLocks noChangeShapeType="1"/>
            </p:cNvSpPr>
            <p:nvPr/>
          </p:nvSpPr>
          <p:spPr bwMode="auto">
            <a:xfrm flipH="1">
              <a:off x="4512" y="1352"/>
              <a:ext cx="3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60956" name="Line 28"/>
            <p:cNvSpPr>
              <a:spLocks noChangeShapeType="1"/>
            </p:cNvSpPr>
            <p:nvPr/>
          </p:nvSpPr>
          <p:spPr bwMode="auto">
            <a:xfrm>
              <a:off x="4272" y="1142"/>
              <a:ext cx="9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60957" name="Oval 29"/>
            <p:cNvSpPr>
              <a:spLocks noChangeArrowheads="1"/>
            </p:cNvSpPr>
            <p:nvPr/>
          </p:nvSpPr>
          <p:spPr bwMode="auto">
            <a:xfrm flipH="1">
              <a:off x="4830" y="123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0958" name="Oval 30"/>
            <p:cNvSpPr>
              <a:spLocks noChangeArrowheads="1"/>
            </p:cNvSpPr>
            <p:nvPr/>
          </p:nvSpPr>
          <p:spPr bwMode="auto">
            <a:xfrm flipH="1">
              <a:off x="4224" y="10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1726</TotalTime>
  <Words>692</Words>
  <Application>Microsoft Office PowerPoint</Application>
  <PresentationFormat>On-screen Show (4:3)</PresentationFormat>
  <Paragraphs>126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Solstice</vt:lpstr>
      <vt:lpstr>Visio</vt:lpstr>
      <vt:lpstr>DESIGN A PROTOTYPE OF SLAM ROBOT USING LIDAR SENSOR</vt:lpstr>
      <vt:lpstr>What is SLAM?</vt:lpstr>
      <vt:lpstr>Why Simultaneous?</vt:lpstr>
      <vt:lpstr>The Basic Problem</vt:lpstr>
      <vt:lpstr>The Problem: SLAM</vt:lpstr>
      <vt:lpstr>The Problem: SLAM</vt:lpstr>
      <vt:lpstr>The Problem: SLAM</vt:lpstr>
      <vt:lpstr>Why is SLAM a hard problem?</vt:lpstr>
      <vt:lpstr>Why is SLAM a hard problem?</vt:lpstr>
      <vt:lpstr>Applications of SLAM</vt:lpstr>
      <vt:lpstr>Applications of SLAM</vt:lpstr>
      <vt:lpstr>Aim of the project</vt:lpstr>
      <vt:lpstr>Work Done so far</vt:lpstr>
      <vt:lpstr>Slide 14</vt:lpstr>
      <vt:lpstr>Integration</vt:lpstr>
      <vt:lpstr>Slide 16</vt:lpstr>
      <vt:lpstr>Progress so far</vt:lpstr>
      <vt:lpstr> The Three SLAM paradigms</vt:lpstr>
      <vt:lpstr>Two main SLAM Algorithms</vt:lpstr>
      <vt:lpstr>Extended Kalman Filter SLAM</vt:lpstr>
      <vt:lpstr>Overview</vt:lpstr>
      <vt:lpstr>Fast SLAM - Particle Filters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Murali</cp:lastModifiedBy>
  <cp:revision>33</cp:revision>
  <dcterms:created xsi:type="dcterms:W3CDTF">2006-08-16T00:00:00Z</dcterms:created>
  <dcterms:modified xsi:type="dcterms:W3CDTF">2017-07-02T20:33:49Z</dcterms:modified>
</cp:coreProperties>
</file>