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2" r:id="rId5"/>
    <p:sldMasterId id="2147483708" r:id="rId6"/>
    <p:sldMasterId id="2147483692" r:id="rId7"/>
  </p:sldMasterIdLst>
  <p:notesMasterIdLst>
    <p:notesMasterId r:id="rId35"/>
  </p:notesMasterIdLst>
  <p:sldIdLst>
    <p:sldId id="350" r:id="rId8"/>
    <p:sldId id="329" r:id="rId9"/>
    <p:sldId id="400" r:id="rId10"/>
    <p:sldId id="405" r:id="rId11"/>
    <p:sldId id="406" r:id="rId12"/>
    <p:sldId id="407" r:id="rId13"/>
    <p:sldId id="409" r:id="rId14"/>
    <p:sldId id="410" r:id="rId15"/>
    <p:sldId id="408" r:id="rId16"/>
    <p:sldId id="393" r:id="rId17"/>
    <p:sldId id="398" r:id="rId18"/>
    <p:sldId id="395" r:id="rId19"/>
    <p:sldId id="394" r:id="rId20"/>
    <p:sldId id="411" r:id="rId21"/>
    <p:sldId id="413" r:id="rId22"/>
    <p:sldId id="415" r:id="rId23"/>
    <p:sldId id="404" r:id="rId24"/>
    <p:sldId id="412" r:id="rId25"/>
    <p:sldId id="421" r:id="rId26"/>
    <p:sldId id="417" r:id="rId27"/>
    <p:sldId id="416" r:id="rId28"/>
    <p:sldId id="418" r:id="rId29"/>
    <p:sldId id="422" r:id="rId30"/>
    <p:sldId id="423" r:id="rId31"/>
    <p:sldId id="424" r:id="rId32"/>
    <p:sldId id="414" r:id="rId33"/>
    <p:sldId id="420" r:id="rId34"/>
  </p:sldIdLst>
  <p:sldSz cx="9144000" cy="5143500" type="screen16x9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0000CC"/>
    <a:srgbClr val="33CC33"/>
    <a:srgbClr val="00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0352F-78BA-81C9-D21C-0A075F0061D8}" v="1100" dt="2022-08-04T17:03:44.849"/>
    <p1510:client id="{0FC175E6-467B-22C3-A906-045DCDFF2C6D}" v="709" dt="2022-03-11T13:17:38.331"/>
    <p1510:client id="{1DCF3361-DFDA-4D71-A4E4-DE28A2F1ED94}" v="8" dt="2021-09-20T07:53:09.410"/>
    <p1510:client id="{222CA342-A711-3799-2F85-74378146EF37}" v="2425" dt="2022-08-08T06:26:54.826"/>
    <p1510:client id="{2C2A7365-BBF0-2933-9803-B7A93664A6A5}" v="4" dt="2021-11-08T11:37:40.907"/>
    <p1510:client id="{3B53687A-D9AF-8833-85C0-9C5250D2BCBF}" v="472" dt="2022-08-08T10:39:37.113"/>
    <p1510:client id="{3E06B50C-A66D-B47E-57EB-AECD95463922}" v="2155" dt="2022-03-14T12:04:07.149"/>
    <p1510:client id="{43A80043-324B-A77A-77BC-01515AEE0674}" v="1442" dt="2022-08-15T02:15:10.776"/>
    <p1510:client id="{4595437D-E644-84BF-7DA9-FBF2A89E140D}" v="727" dt="2022-08-22T10:19:44.269"/>
    <p1510:client id="{60F6CE0D-5698-CEDB-AEA2-F76690C6A6E5}" v="380" dt="2022-08-08T04:04:35.380"/>
    <p1510:client id="{6267C292-F10B-FEE3-3EF5-FE4985B30673}" v="1" dt="2021-10-11T12:16:17.836"/>
    <p1510:client id="{67086887-FE54-DC72-A7F7-B81037279AC1}" v="25" dt="2022-03-11T11:11:40.730"/>
    <p1510:client id="{895E4889-785F-EF57-A70B-7C20D62A7487}" v="2175" dt="2022-05-20T11:09:39.695"/>
    <p1510:client id="{898A6A9A-618E-5A85-D677-D7BB1EFD6441}" v="14" dt="2022-05-20T10:04:14.434"/>
    <p1510:client id="{B59DCA4D-AF8B-5221-428C-8EDD06DCA011}" v="5" dt="2022-03-22T13:51:11.940"/>
    <p1510:client id="{EA0B74D5-4520-2E4C-2F0C-ABB4EBB19B17}" v="32" dt="2022-03-24T15:51:41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804863"/>
            <a:ext cx="7064375" cy="397351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820706" y="5033848"/>
            <a:ext cx="6565260" cy="476872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561474" cy="5295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75" name="PlaceHolder 4"/>
          <p:cNvSpPr>
            <a:spLocks noGrp="1"/>
          </p:cNvSpPr>
          <p:nvPr>
            <p:ph type="dt"/>
          </p:nvPr>
        </p:nvSpPr>
        <p:spPr>
          <a:xfrm>
            <a:off x="4645198" y="0"/>
            <a:ext cx="3561474" cy="5295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76" name="PlaceHolder 5"/>
          <p:cNvSpPr>
            <a:spLocks noGrp="1"/>
          </p:cNvSpPr>
          <p:nvPr>
            <p:ph type="ftr"/>
          </p:nvPr>
        </p:nvSpPr>
        <p:spPr>
          <a:xfrm>
            <a:off x="0" y="10068052"/>
            <a:ext cx="3561474" cy="52954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177" name="PlaceHolder 6"/>
          <p:cNvSpPr>
            <a:spLocks noGrp="1"/>
          </p:cNvSpPr>
          <p:nvPr>
            <p:ph type="sldNum"/>
          </p:nvPr>
        </p:nvSpPr>
        <p:spPr>
          <a:xfrm>
            <a:off x="4645198" y="10068052"/>
            <a:ext cx="3561474" cy="52954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22AFC5C-790E-4ABA-A7C1-CE8F9461BF1A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66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758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16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16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752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17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192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18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18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5471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19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19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7932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20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20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507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21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0563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22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399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21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21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5974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22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22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0948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26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26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3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3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03923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23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323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24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24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835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4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33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10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10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506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11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97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12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12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745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13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13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523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14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429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784B2A1-29F9-44A4-8A52-477C57032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B409B-3CBF-4B37-A4E7-52C1E4B4A61B}" type="slidenum">
              <a:rPr lang="pt-BR" altLang="pt-BR"/>
              <a:pPr/>
              <a:t>15</a:t>
            </a:fld>
            <a:endParaRPr lang="pt-BR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0DBD9207-FA1F-43AF-BC2E-76F9245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&lt;cabeçalho&gt;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82D5649-826B-4F8B-92E2-3D9F9F18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0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&lt;data/hora&gt;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1397E42-63EC-4F47-9D78-C95808B7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67483"/>
            <a:ext cx="3558769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pt-BR" altLang="pt-BR" sz="1400">
                <a:latin typeface="Times New Roman" panose="02020603050405020304" pitchFamily="18" charset="0"/>
                <a:cs typeface="DejaVu Sans" charset="0"/>
              </a:rPr>
              <a:t>&lt;rodapé&gt;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C13121D-6247-4C50-9F9A-0EF8F455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96" y="10067483"/>
            <a:ext cx="3558768" cy="5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</a:pPr>
            <a:fld id="{B25433CE-3013-450D-A833-C93BBF0A4032}" type="slidenum">
              <a:rPr lang="pt-BR" altLang="pt-BR" sz="1400">
                <a:latin typeface="Times New Roman" panose="02020603050405020304" pitchFamily="18" charset="0"/>
                <a:cs typeface="DejaVu Sans" charset="0"/>
              </a:rPr>
              <a:pPr algn="r">
                <a:lnSpc>
                  <a:spcPct val="100000"/>
                </a:lnSpc>
              </a:pPr>
              <a:t>15</a:t>
            </a:fld>
            <a:endParaRPr lang="pt-BR" altLang="pt-BR" sz="1400"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4ECAF23-9F2D-41AB-80F9-7619F7DB0C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71500" y="804863"/>
            <a:ext cx="7064375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D1B5FC38-2E21-4A83-AE22-CF3A0C85BB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20327" y="5033742"/>
            <a:ext cx="6566057" cy="47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613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353291" y="1036619"/>
            <a:ext cx="4085533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61514"/>
              </a:buClr>
              <a:buSzPts val="1800"/>
              <a:buNone/>
              <a:defRPr sz="18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353291" y="1516440"/>
            <a:ext cx="4085533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3"/>
          </p:nvPr>
        </p:nvSpPr>
        <p:spPr>
          <a:xfrm>
            <a:off x="4883681" y="1036618"/>
            <a:ext cx="408713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761514"/>
              </a:buClr>
              <a:buSzPts val="1800"/>
              <a:buNone/>
              <a:defRPr sz="18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4"/>
          </p:nvPr>
        </p:nvSpPr>
        <p:spPr>
          <a:xfrm>
            <a:off x="4883681" y="1516439"/>
            <a:ext cx="4087137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 panose="020B0603020202020204"/>
              <a:buNone/>
              <a:defRPr sz="32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7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353293" y="204787"/>
            <a:ext cx="3428998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2000"/>
              <a:buFont typeface="Trebuchet MS" panose="020B0603020202020204"/>
              <a:buNone/>
              <a:defRPr sz="2000" b="1">
                <a:solidFill>
                  <a:srgbClr val="76151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090126" y="204788"/>
            <a:ext cx="4880692" cy="424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353293" y="1076326"/>
            <a:ext cx="3428998" cy="340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0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 rot="5400000">
            <a:off x="5693379" y="1625047"/>
            <a:ext cx="4672242" cy="189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 panose="020B0603020202020204"/>
              <a:buNone/>
              <a:defRPr sz="4000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 rot="5400000">
            <a:off x="1349188" y="-521616"/>
            <a:ext cx="4672242" cy="61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3"/>
          <p:cNvCxnSpPr/>
          <p:nvPr/>
        </p:nvCxnSpPr>
        <p:spPr>
          <a:xfrm rot="10800000">
            <a:off x="145472" y="0"/>
            <a:ext cx="0" cy="4904185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685800" y="3948025"/>
            <a:ext cx="7704394" cy="46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1600"/>
              <a:buFont typeface="Trebuchet MS" panose="020B0603020202020204"/>
              <a:buNone/>
            </a:pPr>
            <a:endParaRPr sz="1600" b="0" i="0" u="none" strike="noStrike" cap="none">
              <a:solidFill>
                <a:srgbClr val="7F7F7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53292" y="1967865"/>
            <a:ext cx="8610599" cy="128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 panose="020B0603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53292" y="3357880"/>
            <a:ext cx="8610599" cy="84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2985" y="267426"/>
            <a:ext cx="6870023" cy="114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2"/>
          <p:cNvCxnSpPr/>
          <p:nvPr/>
        </p:nvCxnSpPr>
        <p:spPr>
          <a:xfrm>
            <a:off x="0" y="4956976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 panose="020B0603020202020204"/>
              <a:buNone/>
              <a:defRPr sz="32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353292" y="975032"/>
            <a:ext cx="8617526" cy="351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3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 userDrawn="1"/>
        </p:nvSpPr>
        <p:spPr>
          <a:xfrm>
            <a:off x="685800" y="3948025"/>
            <a:ext cx="7704394" cy="46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761514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endParaRPr lang="en-US" sz="1600" b="0">
              <a:solidFill>
                <a:srgbClr val="7F7F7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3293" y="1967866"/>
            <a:ext cx="8610599" cy="128333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/>
              <a:t>Click to edit a title style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3" y="3357881"/>
            <a:ext cx="8610599" cy="84414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NOME DO AUTOR</a:t>
            </a:r>
          </a:p>
          <a:p>
            <a:r>
              <a:rPr lang="x-none"/>
              <a:t>Títulação do autor/setor/etc</a:t>
            </a:r>
            <a:r>
              <a:rPr lang="en-US"/>
              <a:t>…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3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70" y="463715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t>‹nº›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6" y="267427"/>
            <a:ext cx="6870023" cy="11450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7290"/>
            <a:ext cx="267459" cy="440867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0" y="4956976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F9C89-2249-4F65-825C-3D2846239676}" type="slidenum">
              <a:rPr lang="en-GB" altLang="pt-BR" smtClean="0"/>
              <a:t>‹nº›</a:t>
            </a:fld>
            <a:endParaRPr lang="en-GB" altLang="pt-B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B5259-FA25-44D1-93E4-43E4EE2EA4C2}" type="slidenum">
              <a:rPr lang="en-GB" altLang="pt-BR" smtClean="0"/>
              <a:t>‹nº›</a:t>
            </a:fld>
            <a:endParaRPr lang="en-GB" altLang="pt-B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to 17"/>
          <p:cNvCxnSpPr/>
          <p:nvPr userDrawn="1"/>
        </p:nvCxnSpPr>
        <p:spPr>
          <a:xfrm>
            <a:off x="0" y="5033173"/>
            <a:ext cx="91440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4" y="322952"/>
            <a:ext cx="5362085" cy="893682"/>
          </a:xfrm>
          <a:prstGeom prst="rect">
            <a:avLst/>
          </a:prstGeom>
        </p:spPr>
      </p:pic>
      <p:pic>
        <p:nvPicPr>
          <p:cNvPr id="9" name="Imagem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" t="11301" r="2481"/>
          <a:stretch>
            <a:fillRect/>
          </a:stretch>
        </p:blipFill>
        <p:spPr bwMode="auto">
          <a:xfrm>
            <a:off x="353293" y="2985118"/>
            <a:ext cx="5677705" cy="113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3293" y="1467633"/>
            <a:ext cx="6134004" cy="367963"/>
          </a:xfrm>
        </p:spPr>
        <p:txBody>
          <a:bodyPr anchor="t">
            <a:noAutofit/>
          </a:bodyPr>
          <a:lstStyle>
            <a:lvl1pPr algn="l">
              <a:defRPr sz="18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1182"/>
            <a:ext cx="267459" cy="440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3" y="4386277"/>
            <a:ext cx="5677705" cy="45671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3" y="1973198"/>
            <a:ext cx="6134005" cy="70469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</a:t>
            </a:r>
            <a:r>
              <a:rPr lang="pt-BR" dirty="0"/>
              <a:t>E CONTATOS </a:t>
            </a:r>
            <a:r>
              <a:rPr lang="x-none"/>
              <a:t>DO AUTOR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79894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37440-21D6-4552-9A40-6566B1600C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62E31-3ABB-4A5B-9D54-9D2D2C2A6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pt-BR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EEDEF-7F17-45A7-A6F7-6BF3BD8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FBED9-BA12-4F0E-BACD-51F19C7E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C5203-BC10-4646-9171-F23D267B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F2F29AD-9DD4-43E4-8DF1-403E51DB1B2F}"/>
              </a:ext>
            </a:extLst>
          </p:cNvPr>
          <p:cNvGrpSpPr/>
          <p:nvPr userDrawn="1"/>
        </p:nvGrpSpPr>
        <p:grpSpPr>
          <a:xfrm>
            <a:off x="2859497" y="4483982"/>
            <a:ext cx="3829133" cy="557124"/>
            <a:chOff x="3032418" y="4518801"/>
            <a:chExt cx="3752029" cy="54590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501027BF-4E6E-47D7-9CF3-27740F36CF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32418" y="4518801"/>
              <a:ext cx="1644141" cy="545906"/>
            </a:xfrm>
            <a:prstGeom prst="rect">
              <a:avLst/>
            </a:prstGeom>
          </p:spPr>
        </p:pic>
        <p:pic>
          <p:nvPicPr>
            <p:cNvPr id="17" name="Picture 2" descr="Fiocruz">
              <a:extLst>
                <a:ext uri="{FF2B5EF4-FFF2-40B4-BE49-F238E27FC236}">
                  <a16:creationId xmlns:a16="http://schemas.microsoft.com/office/drawing/2014/main" id="{5DF5B9D6-2386-401B-94ED-3ED04600BE8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323" y="4621352"/>
              <a:ext cx="734124" cy="33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Google Shape;30;p3">
              <a:extLst>
                <a:ext uri="{FF2B5EF4-FFF2-40B4-BE49-F238E27FC236}">
                  <a16:creationId xmlns:a16="http://schemas.microsoft.com/office/drawing/2014/main" id="{4061E929-7B5F-4259-8789-E96B6AA838E6}"/>
                </a:ext>
              </a:extLst>
            </p:cNvPr>
            <p:cNvPicPr preferRelativeResize="0"/>
            <p:nvPr userDrawn="1"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15556" y="4679234"/>
              <a:ext cx="1295770" cy="215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8168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37440-21D6-4552-9A40-6566B1600C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62E31-3ABB-4A5B-9D54-9D2D2C2A6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EEDEF-7F17-45A7-A6F7-6BF3BD8D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FBED9-BA12-4F0E-BACD-51F19C7E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2C5203-BC10-4646-9171-F23D267B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F2F29AD-9DD4-43E4-8DF1-403E51DB1B2F}"/>
              </a:ext>
            </a:extLst>
          </p:cNvPr>
          <p:cNvGrpSpPr/>
          <p:nvPr userDrawn="1"/>
        </p:nvGrpSpPr>
        <p:grpSpPr>
          <a:xfrm>
            <a:off x="2859496" y="4483982"/>
            <a:ext cx="3829133" cy="557124"/>
            <a:chOff x="3032418" y="4518801"/>
            <a:chExt cx="3752029" cy="545906"/>
          </a:xfrm>
        </p:grpSpPr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501027BF-4E6E-47D7-9CF3-27740F36CF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32418" y="4518801"/>
              <a:ext cx="1644141" cy="545906"/>
            </a:xfrm>
            <a:prstGeom prst="rect">
              <a:avLst/>
            </a:prstGeom>
          </p:spPr>
        </p:pic>
        <p:pic>
          <p:nvPicPr>
            <p:cNvPr id="17" name="Picture 2" descr="Fiocruz">
              <a:extLst>
                <a:ext uri="{FF2B5EF4-FFF2-40B4-BE49-F238E27FC236}">
                  <a16:creationId xmlns:a16="http://schemas.microsoft.com/office/drawing/2014/main" id="{5DF5B9D6-2386-401B-94ED-3ED04600BE8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323" y="4621352"/>
              <a:ext cx="734124" cy="33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Google Shape;30;p3">
              <a:extLst>
                <a:ext uri="{FF2B5EF4-FFF2-40B4-BE49-F238E27FC236}">
                  <a16:creationId xmlns:a16="http://schemas.microsoft.com/office/drawing/2014/main" id="{4061E929-7B5F-4259-8789-E96B6AA838E6}"/>
                </a:ext>
              </a:extLst>
            </p:cNvPr>
            <p:cNvPicPr preferRelativeResize="0"/>
            <p:nvPr userDrawn="1"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15556" y="4679234"/>
              <a:ext cx="1295770" cy="215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81685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A50AA-5799-462A-A89A-250DF2BF5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2C596-3781-4D48-B327-4A21644CBBD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Texto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DC313-744A-40B9-B75F-60ECFEE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2EC16-0E1E-40E8-8E9A-0B9A256F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93BA0-B6FB-4435-B602-951814BC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oogle Shape;38;p4">
            <a:extLst>
              <a:ext uri="{FF2B5EF4-FFF2-40B4-BE49-F238E27FC236}">
                <a16:creationId xmlns:a16="http://schemas.microsoft.com/office/drawing/2014/main" id="{0C0AFE5B-DBFF-408F-A0A9-7D131F85B73F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" y="1073386"/>
            <a:ext cx="200594" cy="33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36;p4">
            <a:extLst>
              <a:ext uri="{FF2B5EF4-FFF2-40B4-BE49-F238E27FC236}">
                <a16:creationId xmlns:a16="http://schemas.microsoft.com/office/drawing/2014/main" id="{86A4EE60-1517-4A5D-B938-52226ECE7732}"/>
              </a:ext>
            </a:extLst>
          </p:cNvPr>
          <p:cNvCxnSpPr>
            <a:cxnSpLocks/>
          </p:cNvCxnSpPr>
          <p:nvPr userDrawn="1"/>
        </p:nvCxnSpPr>
        <p:spPr>
          <a:xfrm>
            <a:off x="96805" y="4979234"/>
            <a:ext cx="8950390" cy="0"/>
          </a:xfrm>
          <a:prstGeom prst="straightConnector1">
            <a:avLst/>
          </a:prstGeom>
          <a:noFill/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882492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77BE1-487A-4E1E-826D-0C8F1FEBE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020" y="741625"/>
            <a:ext cx="7886700" cy="99417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D80FB-65F2-454B-AA10-72C3F826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3EAF87-4714-4BD6-B1D9-4C471CB8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FA301-C7AE-4820-B3DE-D0D345AB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oogle Shape;38;p4">
            <a:extLst>
              <a:ext uri="{FF2B5EF4-FFF2-40B4-BE49-F238E27FC236}">
                <a16:creationId xmlns:a16="http://schemas.microsoft.com/office/drawing/2014/main" id="{BE02A2F0-5F01-40CB-9CF7-1CB88289B77B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" y="1073386"/>
            <a:ext cx="200594" cy="33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36;p4">
            <a:extLst>
              <a:ext uri="{FF2B5EF4-FFF2-40B4-BE49-F238E27FC236}">
                <a16:creationId xmlns:a16="http://schemas.microsoft.com/office/drawing/2014/main" id="{E17F13A2-223B-4767-95A3-8454717E1D33}"/>
              </a:ext>
            </a:extLst>
          </p:cNvPr>
          <p:cNvCxnSpPr>
            <a:cxnSpLocks/>
          </p:cNvCxnSpPr>
          <p:nvPr userDrawn="1"/>
        </p:nvCxnSpPr>
        <p:spPr>
          <a:xfrm>
            <a:off x="96805" y="4979234"/>
            <a:ext cx="8950390" cy="0"/>
          </a:xfrm>
          <a:prstGeom prst="straightConnector1">
            <a:avLst/>
          </a:prstGeom>
          <a:noFill/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FDD1F5B-3653-4BDF-BBD1-8A56408A3593}"/>
              </a:ext>
            </a:extLst>
          </p:cNvPr>
          <p:cNvGrpSpPr/>
          <p:nvPr userDrawn="1"/>
        </p:nvGrpSpPr>
        <p:grpSpPr>
          <a:xfrm>
            <a:off x="2138610" y="4307594"/>
            <a:ext cx="4866779" cy="708098"/>
            <a:chOff x="3032418" y="4518801"/>
            <a:chExt cx="3752029" cy="545906"/>
          </a:xfrm>
        </p:grpSpPr>
        <p:pic>
          <p:nvPicPr>
            <p:cNvPr id="17" name="Imagem 16" descr="Logotipo&#10;&#10;Descrição gerada automaticamente">
              <a:extLst>
                <a:ext uri="{FF2B5EF4-FFF2-40B4-BE49-F238E27FC236}">
                  <a16:creationId xmlns:a16="http://schemas.microsoft.com/office/drawing/2014/main" id="{CB5B5E64-EB63-4A3C-8582-6E937AE415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032418" y="4518801"/>
              <a:ext cx="1644141" cy="545906"/>
            </a:xfrm>
            <a:prstGeom prst="rect">
              <a:avLst/>
            </a:prstGeom>
          </p:spPr>
        </p:pic>
        <p:pic>
          <p:nvPicPr>
            <p:cNvPr id="18" name="Picture 2" descr="Fiocruz">
              <a:extLst>
                <a:ext uri="{FF2B5EF4-FFF2-40B4-BE49-F238E27FC236}">
                  <a16:creationId xmlns:a16="http://schemas.microsoft.com/office/drawing/2014/main" id="{B9C5A1CC-555F-459C-841E-190209B07A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323" y="4621352"/>
              <a:ext cx="734124" cy="339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oogle Shape;30;p3">
              <a:extLst>
                <a:ext uri="{FF2B5EF4-FFF2-40B4-BE49-F238E27FC236}">
                  <a16:creationId xmlns:a16="http://schemas.microsoft.com/office/drawing/2014/main" id="{0DC6F0B2-9F21-47E0-A7E0-ED35A510C8E1}"/>
                </a:ext>
              </a:extLst>
            </p:cNvPr>
            <p:cNvPicPr preferRelativeResize="0"/>
            <p:nvPr userDrawn="1"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15556" y="4679234"/>
              <a:ext cx="1295770" cy="215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1023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A50AA-5799-462A-A89A-250DF2BF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2C596-3781-4D48-B327-4A21644C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DC313-744A-40B9-B75F-60ECFEE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2EC16-0E1E-40E8-8E9A-0B9A256F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93BA0-B6FB-4435-B602-951814BC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oogle Shape;38;p4">
            <a:extLst>
              <a:ext uri="{FF2B5EF4-FFF2-40B4-BE49-F238E27FC236}">
                <a16:creationId xmlns:a16="http://schemas.microsoft.com/office/drawing/2014/main" id="{0C0AFE5B-DBFF-408F-A0A9-7D131F85B73F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" y="1073386"/>
            <a:ext cx="200594" cy="33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36;p4">
            <a:extLst>
              <a:ext uri="{FF2B5EF4-FFF2-40B4-BE49-F238E27FC236}">
                <a16:creationId xmlns:a16="http://schemas.microsoft.com/office/drawing/2014/main" id="{86A4EE60-1517-4A5D-B938-52226ECE7732}"/>
              </a:ext>
            </a:extLst>
          </p:cNvPr>
          <p:cNvCxnSpPr>
            <a:cxnSpLocks/>
          </p:cNvCxnSpPr>
          <p:nvPr userDrawn="1"/>
        </p:nvCxnSpPr>
        <p:spPr>
          <a:xfrm>
            <a:off x="96805" y="4979234"/>
            <a:ext cx="8950390" cy="0"/>
          </a:xfrm>
          <a:prstGeom prst="straightConnector1">
            <a:avLst/>
          </a:prstGeom>
          <a:noFill/>
          <a:ln w="1905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7670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A22C9-04AA-4F4D-8105-CDBB007B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406B4-23F4-42F5-A23F-0D0471CD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14C59-31BF-4140-88F5-ABFD8666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AD398-A7DD-4532-A004-A37B9D0D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9BC9B-9E84-47BF-A6C1-05FB5840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482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A22C9-04AA-4F4D-8105-CDBB007B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1406B4-23F4-42F5-A23F-0D0471CD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14C59-31BF-4140-88F5-ABFD8666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AD398-A7DD-4532-A004-A37B9D0D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9BC9B-9E84-47BF-A6C1-05FB5840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6482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2F2AB-9680-41E4-83AF-B63E455B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B0EDC-2DCF-49D8-B87F-E7CC1F9EA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2BB00-2866-4A00-8D37-95AA98F9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B55E8-6A14-4640-8212-06CCE73D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F96AD5-649C-44BB-A316-48A3BD75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09E9C-81F8-44C6-A1A2-202C995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888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16E-5649-47AE-9CD8-617492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7413E-5970-4D45-B976-8BC80B93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67173-71B3-4C7F-9455-C302A253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40418B-548C-4A17-AD4E-B2DF0E5DD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3F60FD-E31B-4A2C-BD3A-AC66D698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F71922-F5EC-4CEF-BEAE-2F5A4D1A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D8031-C738-4BA6-AA2A-4F28FDE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6A97B9-0AD7-424A-AD7C-F10F41EB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0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716E-5649-47AE-9CD8-617492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47413E-5970-4D45-B976-8BC80B93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67173-71B3-4C7F-9455-C302A253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40418B-548C-4A17-AD4E-B2DF0E5DD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3F60FD-E31B-4A2C-BD3A-AC66D6980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F71922-F5EC-4CEF-BEAE-2F5A4D1A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D8031-C738-4BA6-AA2A-4F28FDE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6A97B9-0AD7-424A-AD7C-F10F41EB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00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BD7A94-04D0-418A-8C5B-DAD32BBA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70FA27-E757-4B77-8271-C4C37F36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61043A-AB0A-4E42-AA20-FA294819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7008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23AF-63F2-4E90-AF91-1DF6C508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2479F-FE07-4A87-9556-FF078142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BA17E8-FFDF-459C-BC8C-410B8C5C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A3ED1-E839-4083-AA02-94A3699F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CA088-8F7D-4A9A-BE92-9D32E8FF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2F91A-206D-478F-8933-6A03B8F4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098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08E20-CCD3-4AD4-9D0D-AFE79FA0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4F853-B6C3-4DB2-960B-EFFD116F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2D0E0-D7B3-447C-9997-0866D688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628E7-EF61-4A08-B7E8-2971B3E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4FC6DB-7834-4056-9CB6-6916DF0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98832-A70D-47FB-B127-27970262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62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23AF-63F2-4E90-AF91-1DF6C508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2479F-FE07-4A87-9556-FF078142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BA17E8-FFDF-459C-BC8C-410B8C5C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A3ED1-E839-4083-AA02-94A3699F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CA088-8F7D-4A9A-BE92-9D32E8FF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2F91A-206D-478F-8933-6A03B8F4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8098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08E20-CCD3-4AD4-9D0D-AFE79FA0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4F853-B6C3-4DB2-960B-EFFD116F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2D0E0-D7B3-447C-9997-0866D688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628E7-EF61-4A08-B7E8-2971B3E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4FC6DB-7834-4056-9CB6-6916DF0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498832-A70D-47FB-B127-27970262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85FB2-A353-4327-A32F-86A9DB95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4315D7-439F-45B5-A119-0F8B51BD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27D4C-FA5C-41F0-BC70-6E8E1F27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14760-9951-4381-AE41-880CDB29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3E67F-B287-40F1-B4B1-5DED2D3C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98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311786-0A56-48B5-8E1F-AE54DD07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A0AF33-7A0A-494E-84EF-7B4423926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5E8CB8-F773-4A1E-99AE-73554AC3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37646-8B25-4600-A7FE-A557C822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6E24B-3AA9-41C9-992A-3414185E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4400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1_Somente título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53293" y="238755"/>
            <a:ext cx="8617526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3200"/>
              <a:buFont typeface="Trebuchet MS" panose="020B0603020202020204"/>
              <a:buNone/>
              <a:defRPr sz="3200" b="1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353293" y="4630341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1533170" y="4637153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257290"/>
            <a:ext cx="267459" cy="44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58582" y="4673315"/>
            <a:ext cx="1820748" cy="303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8"/>
          <p:cNvCxnSpPr/>
          <p:nvPr/>
        </p:nvCxnSpPr>
        <p:spPr>
          <a:xfrm>
            <a:off x="0" y="5033173"/>
            <a:ext cx="8979330" cy="0"/>
          </a:xfrm>
          <a:prstGeom prst="straightConnector1">
            <a:avLst/>
          </a:prstGeom>
          <a:noFill/>
          <a:ln w="12700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077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2"/>
          <p:cNvPicPr/>
          <p:nvPr/>
        </p:nvPicPr>
        <p:blipFill>
          <a:blip r:embed="rId14"/>
          <a:stretch/>
        </p:blipFill>
        <p:spPr>
          <a:xfrm>
            <a:off x="6130080" y="0"/>
            <a:ext cx="3010680" cy="514044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685800" y="3948120"/>
            <a:ext cx="770112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/>
          <p:nvPr/>
        </p:nvPicPr>
        <p:blipFill>
          <a:blip r:embed="rId15"/>
          <a:stretch/>
        </p:blipFill>
        <p:spPr>
          <a:xfrm>
            <a:off x="1103040" y="267480"/>
            <a:ext cx="6866640" cy="1141920"/>
          </a:xfrm>
          <a:prstGeom prst="rect">
            <a:avLst/>
          </a:prstGeom>
          <a:ln>
            <a:noFill/>
          </a:ln>
        </p:spPr>
      </p:pic>
      <p:pic>
        <p:nvPicPr>
          <p:cNvPr id="3" name="Imagem 19"/>
          <p:cNvPicPr/>
          <p:nvPr/>
        </p:nvPicPr>
        <p:blipFill>
          <a:blip r:embed="rId16"/>
          <a:stretch/>
        </p:blipFill>
        <p:spPr>
          <a:xfrm>
            <a:off x="0" y="257400"/>
            <a:ext cx="264240" cy="437760"/>
          </a:xfrm>
          <a:prstGeom prst="rect">
            <a:avLst/>
          </a:prstGeom>
          <a:ln>
            <a:noFill/>
          </a:ln>
        </p:spPr>
      </p:pic>
      <p:sp>
        <p:nvSpPr>
          <p:cNvPr id="4" name="Line 2"/>
          <p:cNvSpPr/>
          <p:nvPr/>
        </p:nvSpPr>
        <p:spPr>
          <a:xfrm>
            <a:off x="0" y="4956840"/>
            <a:ext cx="8979120" cy="0"/>
          </a:xfrm>
          <a:prstGeom prst="line">
            <a:avLst/>
          </a:prstGeom>
          <a:ln w="12600">
            <a:solidFill>
              <a:srgbClr val="F59240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12"/>
          <p:cNvPicPr/>
          <p:nvPr/>
        </p:nvPicPr>
        <p:blipFill>
          <a:blip r:embed="rId14"/>
          <a:stretch/>
        </p:blipFill>
        <p:spPr>
          <a:xfrm>
            <a:off x="6130080" y="0"/>
            <a:ext cx="3010680" cy="5140440"/>
          </a:xfrm>
          <a:prstGeom prst="rect">
            <a:avLst/>
          </a:prstGeom>
          <a:ln>
            <a:noFill/>
          </a:ln>
        </p:spPr>
      </p:pic>
      <p:pic>
        <p:nvPicPr>
          <p:cNvPr id="86" name="Imagem 7"/>
          <p:cNvPicPr/>
          <p:nvPr/>
        </p:nvPicPr>
        <p:blipFill>
          <a:blip r:embed="rId15"/>
          <a:stretch/>
        </p:blipFill>
        <p:spPr>
          <a:xfrm>
            <a:off x="0" y="257400"/>
            <a:ext cx="264240" cy="437760"/>
          </a:xfrm>
          <a:prstGeom prst="rect">
            <a:avLst/>
          </a:prstGeom>
          <a:ln>
            <a:noFill/>
          </a:ln>
        </p:spPr>
      </p:pic>
      <p:pic>
        <p:nvPicPr>
          <p:cNvPr id="87" name="Imagem 8"/>
          <p:cNvPicPr/>
          <p:nvPr/>
        </p:nvPicPr>
        <p:blipFill>
          <a:blip r:embed="rId16"/>
          <a:stretch/>
        </p:blipFill>
        <p:spPr>
          <a:xfrm>
            <a:off x="7158600" y="4673160"/>
            <a:ext cx="1817640" cy="300240"/>
          </a:xfrm>
          <a:prstGeom prst="rect">
            <a:avLst/>
          </a:prstGeom>
          <a:ln>
            <a:noFill/>
          </a:ln>
        </p:spPr>
      </p:pic>
      <p:sp>
        <p:nvSpPr>
          <p:cNvPr id="88" name="Line 1"/>
          <p:cNvSpPr/>
          <p:nvPr/>
        </p:nvSpPr>
        <p:spPr>
          <a:xfrm>
            <a:off x="0" y="5033160"/>
            <a:ext cx="8979120" cy="0"/>
          </a:xfrm>
          <a:prstGeom prst="line">
            <a:avLst/>
          </a:prstGeom>
          <a:ln w="12600">
            <a:solidFill>
              <a:srgbClr val="F59240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9" r:id="rId2"/>
    <p:sldLayoutId id="2147483677" r:id="rId3"/>
    <p:sldLayoutId id="2147483720" r:id="rId4"/>
    <p:sldLayoutId id="2147483721" r:id="rId5"/>
    <p:sldLayoutId id="2147483716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6130170" y="0"/>
            <a:ext cx="30138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64524" y="238755"/>
            <a:ext cx="8612660" cy="49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61514"/>
              </a:buClr>
              <a:buSzPts val="4000"/>
              <a:buFont typeface="Trebuchet MS" panose="020B0603020202020204"/>
              <a:buNone/>
              <a:defRPr sz="4000" b="1" i="0" u="none" strike="noStrike" cap="none">
                <a:solidFill>
                  <a:srgbClr val="76151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64524" y="1200151"/>
            <a:ext cx="8612660" cy="328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364524" y="4621352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544401" y="4628163"/>
            <a:ext cx="107335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05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07" r:id="rId8"/>
    <p:sldLayoutId id="2147483661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5061F6-8388-4E51-BF81-2AFB0BD5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E8414E-A127-4BE8-BA7D-BF393BB77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7A16B-F434-454F-8250-791FC18FB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531B-44DA-41D6-970E-10B2E1A559FE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1C955E-35EB-4358-8B85-F7EE6925F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0530E-4668-4B49-935C-97991141F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8494-D642-4CB3-B032-76E92D2E3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1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94" r:id="rId3"/>
    <p:sldLayoutId id="2147483698" r:id="rId4"/>
    <p:sldLayoutId id="2147483660" r:id="rId5"/>
    <p:sldLayoutId id="2147483676" r:id="rId6"/>
    <p:sldLayoutId id="2147483695" r:id="rId7"/>
    <p:sldLayoutId id="2147483696" r:id="rId8"/>
    <p:sldLayoutId id="2147483705" r:id="rId9"/>
    <p:sldLayoutId id="2147483697" r:id="rId10"/>
    <p:sldLayoutId id="2147483699" r:id="rId11"/>
    <p:sldLayoutId id="2147483678" r:id="rId12"/>
    <p:sldLayoutId id="2147483679" r:id="rId13"/>
    <p:sldLayoutId id="2147483700" r:id="rId14"/>
    <p:sldLayoutId id="2147483701" r:id="rId15"/>
    <p:sldLayoutId id="2147483702" r:id="rId16"/>
    <p:sldLayoutId id="2147483703" r:id="rId17"/>
    <p:sldLayoutId id="2147483674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prisnormando/basicpythonworkshop/blob/main/notebooks/anotacoesDataPrep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lab.research.google.com/github/prisnormando/basicpythonworkshop/blob/main/notebooks/dadosVacinacaoViaAPI.ipynb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57F245-532D-430B-BF63-F89CD1D9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96" y="1205736"/>
            <a:ext cx="7107207" cy="245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altLang="pt-BR" sz="2000" b="1" i="1">
                <a:solidFill>
                  <a:srgbClr val="761514"/>
                </a:solidFill>
                <a:latin typeface="Trebuchet MS"/>
                <a:ea typeface="Microsoft YaHei"/>
                <a:cs typeface="DejaVu Sans" charset="0"/>
              </a:rPr>
              <a:t>Fortalecimento da capacidade do Sistema Nacional de</a:t>
            </a:r>
            <a:endParaRPr lang="pt-BR"/>
          </a:p>
          <a:p>
            <a:pPr algn="just">
              <a:lnSpc>
                <a:spcPct val="100000"/>
              </a:lnSpc>
            </a:pPr>
            <a:r>
              <a:rPr lang="pt-BR" altLang="pt-BR" sz="2000" b="1" i="1">
                <a:solidFill>
                  <a:srgbClr val="761514"/>
                </a:solidFill>
                <a:latin typeface="Trebuchet MS"/>
                <a:ea typeface="Microsoft YaHei"/>
                <a:cs typeface="DejaVu Sans" charset="0"/>
              </a:rPr>
              <a:t>Vigilância em Saúde (SNVS) para promoção da saúde, prevenção e controle de doenças e agravos</a:t>
            </a:r>
          </a:p>
          <a:p>
            <a:pPr algn="just">
              <a:lnSpc>
                <a:spcPct val="100000"/>
              </a:lnSpc>
            </a:pPr>
            <a:r>
              <a:rPr lang="pt-BR" altLang="pt-BR" sz="2000" b="1" i="1">
                <a:solidFill>
                  <a:srgbClr val="761514"/>
                </a:solidFill>
                <a:latin typeface="Trebuchet MS"/>
                <a:ea typeface="Microsoft YaHei"/>
                <a:cs typeface="DejaVu Sans" charset="0"/>
              </a:rPr>
              <a:t>TED Nº: 159/2019</a:t>
            </a:r>
          </a:p>
          <a:p>
            <a:pPr algn="ctr">
              <a:lnSpc>
                <a:spcPct val="100000"/>
              </a:lnSpc>
            </a:pPr>
            <a:endParaRPr lang="pt-BR" b="1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B4A5E16-D5D7-4A41-8F61-D0299A5231EC}"/>
              </a:ext>
            </a:extLst>
          </p:cNvPr>
          <p:cNvSpPr/>
          <p:nvPr/>
        </p:nvSpPr>
        <p:spPr>
          <a:xfrm>
            <a:off x="5197642" y="3981684"/>
            <a:ext cx="3701018" cy="1161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72" tIns="44986" rIns="89972" bIns="44986" anchor="t">
            <a:noAutofit/>
          </a:bodyPr>
          <a:lstStyle/>
          <a:p>
            <a:pPr>
              <a:spcAft>
                <a:spcPts val="600"/>
              </a:spcAft>
              <a:defRPr/>
            </a:pPr>
            <a:endParaRPr lang="pt-BR" sz="1400" b="1" spc="-1">
              <a:solidFill>
                <a:srgbClr val="00A933"/>
              </a:solidFill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032771-5ADD-4018-84D4-42DA3CAEAD49}"/>
              </a:ext>
            </a:extLst>
          </p:cNvPr>
          <p:cNvSpPr txBox="1"/>
          <p:nvPr/>
        </p:nvSpPr>
        <p:spPr>
          <a:xfrm>
            <a:off x="1114425" y="3009900"/>
            <a:ext cx="6981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i="1" dirty="0">
                <a:latin typeface="Trebuchet MS"/>
                <a:cs typeface="Segoe UI"/>
              </a:rPr>
              <a:t>Módulo 1 - 1ª Oficina de </a:t>
            </a:r>
            <a:r>
              <a:rPr lang="pt-BR" b="1" i="1" dirty="0" err="1">
                <a:latin typeface="Trebuchet MS"/>
                <a:cs typeface="Segoe UI"/>
              </a:rPr>
              <a:t>Linkage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A6F0A1-099E-4A44-9146-940C5FA3E581}"/>
              </a:ext>
            </a:extLst>
          </p:cNvPr>
          <p:cNvSpPr txBox="1"/>
          <p:nvPr/>
        </p:nvSpPr>
        <p:spPr>
          <a:xfrm>
            <a:off x="2989855" y="3497381"/>
            <a:ext cx="51816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Priscilla Normando</a:t>
            </a:r>
            <a:endParaRPr lang="pt-BR" dirty="0"/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Maíra Lima</a:t>
            </a:r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Luiz Conrado</a:t>
            </a:r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Maria Yuri Travassos</a:t>
            </a:r>
          </a:p>
          <a:p>
            <a:pPr algn="r"/>
            <a:r>
              <a:rPr lang="pt-BR" sz="1600" b="1" i="1" dirty="0">
                <a:solidFill>
                  <a:srgbClr val="761514"/>
                </a:solidFill>
                <a:latin typeface="Trebuchet MS"/>
                <a:cs typeface="Segoe UI"/>
              </a:rPr>
              <a:t>Carlos Teles</a:t>
            </a:r>
          </a:p>
        </p:txBody>
      </p:sp>
    </p:spTree>
    <p:extLst>
      <p:ext uri="{BB962C8B-B14F-4D97-AF65-F5344CB8AC3E}">
        <p14:creationId xmlns:p14="http://schemas.microsoft.com/office/powerpoint/2010/main" val="327422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Agenda do dia 1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523" y="811291"/>
            <a:ext cx="4318298" cy="3942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b="1" dirty="0">
                <a:latin typeface="Arial"/>
                <a:ea typeface="Arial Unicode MS"/>
                <a:cs typeface="Arial"/>
              </a:rPr>
              <a:t>Fundamentos da linguagem </a:t>
            </a:r>
            <a:r>
              <a:rPr lang="pt-PT" b="1" dirty="0" err="1">
                <a:latin typeface="Arial"/>
                <a:ea typeface="Arial Unicode MS"/>
                <a:cs typeface="Arial"/>
              </a:rPr>
              <a:t>Python</a:t>
            </a:r>
            <a:endParaRPr lang="pt-PT" b="1" dirty="0" err="1">
              <a:ea typeface="Arial Unicode MS"/>
              <a:cs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55458" y="1283336"/>
            <a:ext cx="4316710" cy="16416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Fundamentos de Curadoria e ED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Ecossistema Python</a:t>
            </a:r>
            <a:endParaRPr lang="pt-BR" sz="1200" dirty="0">
              <a:ea typeface="Arial Unicode MS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Google </a:t>
            </a:r>
            <a:r>
              <a:rPr lang="pt-BR" sz="1200" dirty="0" err="1">
                <a:ea typeface="+mn-lt"/>
                <a:cs typeface="+mn-lt"/>
              </a:rPr>
              <a:t>Colab</a:t>
            </a:r>
            <a:endParaRPr lang="pt-BR" sz="1200" dirty="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 err="1">
                <a:ea typeface="+mn-lt"/>
                <a:cs typeface="+mn-lt"/>
              </a:rPr>
              <a:t>Git</a:t>
            </a:r>
            <a:r>
              <a:rPr lang="pt-BR" sz="1200" dirty="0">
                <a:ea typeface="+mn-lt"/>
                <a:cs typeface="+mn-lt"/>
              </a:rPr>
              <a:t>/GitHub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cs typeface="Arial"/>
              </a:rPr>
              <a:t>Exercícios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B4F8B2-AD33-1B3F-DD56-A46F91CD2031}"/>
              </a:ext>
            </a:extLst>
          </p:cNvPr>
          <p:cNvSpPr/>
          <p:nvPr/>
        </p:nvSpPr>
        <p:spPr>
          <a:xfrm>
            <a:off x="580145" y="3100193"/>
            <a:ext cx="4547017" cy="8978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500" b="1" dirty="0">
                <a:ea typeface="+mn-lt"/>
                <a:cs typeface="+mn-lt"/>
              </a:rPr>
              <a:t>Nosso objetivo:</a:t>
            </a:r>
            <a:r>
              <a:rPr lang="pt-BR" sz="1500" dirty="0">
                <a:ea typeface="+mn-lt"/>
                <a:cs typeface="+mn-lt"/>
              </a:rPr>
              <a:t> entender como funciona o Python e usar as ferramentas para criação e execução de códigos.</a:t>
            </a:r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251461075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Nos Conhecendo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FA9503-1C30-C013-7B5E-1EF5EAE17324}"/>
              </a:ext>
            </a:extLst>
          </p:cNvPr>
          <p:cNvSpPr txBox="1"/>
          <p:nvPr/>
        </p:nvSpPr>
        <p:spPr>
          <a:xfrm>
            <a:off x="2287707" y="1174560"/>
            <a:ext cx="47135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 err="1"/>
              <a:t>Pesquisadora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plataformas</a:t>
            </a:r>
            <a:r>
              <a:rPr lang="en-US" sz="1500" dirty="0"/>
              <a:t> </a:t>
            </a:r>
            <a:r>
              <a:rPr lang="en-US" sz="1500" dirty="0" err="1"/>
              <a:t>digitais</a:t>
            </a:r>
            <a:r>
              <a:rPr lang="en-US" sz="1500" dirty="0"/>
              <a:t>, </a:t>
            </a:r>
            <a:r>
              <a:rPr lang="en-US" sz="1500" dirty="0" err="1"/>
              <a:t>bolsista</a:t>
            </a:r>
            <a:r>
              <a:rPr lang="en-US" sz="1500" dirty="0"/>
              <a:t> </a:t>
            </a:r>
            <a:r>
              <a:rPr lang="en-US" sz="1500" dirty="0" err="1"/>
              <a:t>sênior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curadoria</a:t>
            </a:r>
            <a:r>
              <a:rPr lang="en-US" sz="1500" dirty="0"/>
              <a:t> digital no </a:t>
            </a:r>
            <a:r>
              <a:rPr lang="en-US" sz="1500" dirty="0" err="1"/>
              <a:t>Cidacs</a:t>
            </a:r>
            <a:r>
              <a:rPr lang="en-US" sz="1500" dirty="0"/>
              <a:t>.</a:t>
            </a:r>
          </a:p>
          <a:p>
            <a:endParaRPr lang="en-US" sz="1500" dirty="0"/>
          </a:p>
          <a:p>
            <a:r>
              <a:rPr lang="en-US" sz="1500" i="1" dirty="0" err="1"/>
              <a:t>Líder</a:t>
            </a:r>
            <a:r>
              <a:rPr lang="en-US" sz="1500" i="1" dirty="0"/>
              <a:t> </a:t>
            </a:r>
            <a:r>
              <a:rPr lang="en-US" sz="1500" i="1" dirty="0" err="1"/>
              <a:t>técnica</a:t>
            </a:r>
            <a:r>
              <a:rPr lang="en-US" sz="1500" i="1" dirty="0"/>
              <a:t> </a:t>
            </a:r>
            <a:r>
              <a:rPr lang="en-US" sz="1500" i="1" dirty="0" err="1"/>
              <a:t>nas</a:t>
            </a:r>
            <a:r>
              <a:rPr lang="en-US" sz="1500" i="1" dirty="0"/>
              <a:t> </a:t>
            </a:r>
            <a:r>
              <a:rPr lang="en-US" sz="1500" i="1" dirty="0" err="1"/>
              <a:t>metas</a:t>
            </a:r>
            <a:r>
              <a:rPr lang="en-US" sz="1500" i="1" dirty="0"/>
              <a:t> 1 e 2 do TED159</a:t>
            </a:r>
            <a:endParaRPr lang="en-US" sz="1500" dirty="0"/>
          </a:p>
        </p:txBody>
      </p:sp>
      <p:pic>
        <p:nvPicPr>
          <p:cNvPr id="6" name="Imagem 7" descr="Homem com óculos de grau&#10;&#10;Descrição gerada automaticamente">
            <a:extLst>
              <a:ext uri="{FF2B5EF4-FFF2-40B4-BE49-F238E27FC236}">
                <a16:creationId xmlns:a16="http://schemas.microsoft.com/office/drawing/2014/main" id="{AD1D18C5-472C-04AB-94C1-4639A36DF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73" y="961314"/>
            <a:ext cx="1438133" cy="14381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CE36952-EC3E-34F5-FC27-0B4E8F321860}"/>
              </a:ext>
            </a:extLst>
          </p:cNvPr>
          <p:cNvSpPr txBox="1"/>
          <p:nvPr/>
        </p:nvSpPr>
        <p:spPr>
          <a:xfrm>
            <a:off x="951078" y="3062216"/>
            <a:ext cx="41497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b="1" dirty="0"/>
              <a:t>No conte um pouco sobre você.</a:t>
            </a:r>
            <a:r>
              <a:rPr lang="pt-BR" sz="1400" dirty="0"/>
              <a:t> Nome, setor, formação, de onde vem, o que gosta de fazer, sua experiência com computadores, sua experiência com Python.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93939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>
                <a:solidFill>
                  <a:srgbClr val="761514"/>
                </a:solidFill>
                <a:latin typeface="Trebuchet MS"/>
              </a:rPr>
              <a:t>Metodologia</a:t>
            </a:r>
            <a:endParaRPr lang="pt-BR" altLang="pt-BR" sz="2799" b="1" i="1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5007" y="776603"/>
            <a:ext cx="4461458" cy="3273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latin typeface="Trebuchet MS"/>
                <a:ea typeface="Arial Unicode MS"/>
                <a:cs typeface="Arial Unicode MS"/>
              </a:rPr>
              <a:t>Voltada a aquisição de habilidades técnicas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6268" y="1274379"/>
            <a:ext cx="4015039" cy="2768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pt-BR" sz="11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5BD91D-4C62-F9FB-CC0D-32068E9CF8C4}"/>
              </a:ext>
            </a:extLst>
          </p:cNvPr>
          <p:cNvSpPr txBox="1"/>
          <p:nvPr/>
        </p:nvSpPr>
        <p:spPr>
          <a:xfrm>
            <a:off x="914400" y="1345157"/>
            <a:ext cx="27432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Aspectos</a:t>
            </a:r>
            <a:r>
              <a:rPr lang="en-US" sz="1400" dirty="0"/>
              <a:t> </a:t>
            </a:r>
            <a:r>
              <a:rPr lang="en-US" sz="1400" dirty="0" err="1"/>
              <a:t>teóricos</a:t>
            </a:r>
          </a:p>
          <a:p>
            <a:endParaRPr lang="en-US" sz="1400" dirty="0"/>
          </a:p>
          <a:p>
            <a:r>
              <a:rPr lang="en-US" sz="1400" dirty="0" err="1"/>
              <a:t>Exemplificação</a:t>
            </a:r>
          </a:p>
          <a:p>
            <a:endParaRPr lang="en-US" sz="1400" dirty="0"/>
          </a:p>
          <a:p>
            <a:r>
              <a:rPr lang="en-US" sz="1400" dirty="0" err="1"/>
              <a:t>Treino</a:t>
            </a:r>
          </a:p>
          <a:p>
            <a:endParaRPr lang="en-US" sz="1400" dirty="0"/>
          </a:p>
          <a:p>
            <a:r>
              <a:rPr lang="en-US" sz="1400" dirty="0" err="1"/>
              <a:t>Solução</a:t>
            </a:r>
            <a:r>
              <a:rPr lang="en-US" sz="1400" dirty="0"/>
              <a:t> </a:t>
            </a:r>
            <a:r>
              <a:rPr lang="en-US" sz="1400" dirty="0" err="1"/>
              <a:t>ativa</a:t>
            </a:r>
            <a:r>
              <a:rPr lang="en-US" sz="1400" dirty="0"/>
              <a:t> de </a:t>
            </a:r>
            <a:r>
              <a:rPr lang="en-US" sz="1400" dirty="0" err="1"/>
              <a:t>problemas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16734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Curadoria e Engenharia de Dados</a:t>
            </a:r>
            <a:endParaRPr lang="pt-BR" altLang="pt-BR" sz="2750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8D8F73-E267-24D7-26F8-C7AF8E90D028}"/>
              </a:ext>
            </a:extLst>
          </p:cNvPr>
          <p:cNvSpPr txBox="1"/>
          <p:nvPr/>
        </p:nvSpPr>
        <p:spPr>
          <a:xfrm>
            <a:off x="511791" y="1096084"/>
            <a:ext cx="2985447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Curadoria</a:t>
            </a:r>
          </a:p>
          <a:p>
            <a:endParaRPr lang="pt-BR" sz="1400" dirty="0"/>
          </a:p>
          <a:p>
            <a:r>
              <a:rPr lang="pt-BR" sz="1400" dirty="0">
                <a:ea typeface="+mn-lt"/>
                <a:cs typeface="+mn-lt"/>
              </a:rPr>
              <a:t>Fluxo de dados</a:t>
            </a:r>
            <a:endParaRPr lang="pt-BR" dirty="0"/>
          </a:p>
          <a:p>
            <a:r>
              <a:rPr lang="pt-BR" sz="1400" dirty="0"/>
              <a:t>Aquisição dos dados</a:t>
            </a:r>
            <a:endParaRPr lang="pt-BR" dirty="0"/>
          </a:p>
          <a:p>
            <a:r>
              <a:rPr lang="pt-BR" sz="1400" dirty="0">
                <a:ea typeface="+mn-lt"/>
                <a:cs typeface="+mn-lt"/>
              </a:rPr>
              <a:t>Análise Exploratória</a:t>
            </a:r>
            <a:endParaRPr lang="pt-BR" dirty="0"/>
          </a:p>
          <a:p>
            <a:r>
              <a:rPr lang="pt-BR" sz="1400" dirty="0">
                <a:ea typeface="+mn-lt"/>
                <a:cs typeface="+mn-lt"/>
              </a:rPr>
              <a:t>Qualidade dos dados</a:t>
            </a:r>
            <a:endParaRPr lang="pt-BR" dirty="0"/>
          </a:p>
          <a:p>
            <a:r>
              <a:rPr lang="pt-BR" sz="1400" dirty="0"/>
              <a:t>Governança</a:t>
            </a:r>
            <a:endParaRPr lang="pt-BR" dirty="0"/>
          </a:p>
          <a:p>
            <a:r>
              <a:rPr lang="pt-BR" sz="1400" dirty="0">
                <a:ea typeface="+mn-lt"/>
                <a:cs typeface="+mn-lt"/>
              </a:rPr>
              <a:t>Adequação às normas</a:t>
            </a:r>
            <a:endParaRPr lang="pt-BR" dirty="0"/>
          </a:p>
          <a:p>
            <a:r>
              <a:rPr lang="pt-BR" sz="1400" dirty="0"/>
              <a:t>Preservação</a:t>
            </a:r>
            <a:endParaRPr lang="pt-BR" dirty="0"/>
          </a:p>
          <a:p>
            <a:r>
              <a:rPr lang="pt-BR" sz="1400" dirty="0"/>
              <a:t>Representação</a:t>
            </a:r>
          </a:p>
          <a:p>
            <a:r>
              <a:rPr lang="pt-BR" sz="1400" dirty="0"/>
              <a:t>Mapeamento</a:t>
            </a:r>
          </a:p>
          <a:p>
            <a:r>
              <a:rPr lang="pt-BR" sz="1400" dirty="0"/>
              <a:t>Ontologias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B649AF-6534-4CC9-CFC3-2CEF1B2E2CF1}"/>
              </a:ext>
            </a:extLst>
          </p:cNvPr>
          <p:cNvSpPr txBox="1"/>
          <p:nvPr/>
        </p:nvSpPr>
        <p:spPr>
          <a:xfrm>
            <a:off x="3454589" y="1096085"/>
            <a:ext cx="2593074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ED</a:t>
            </a:r>
          </a:p>
          <a:p>
            <a:endParaRPr lang="pt-BR" b="1" dirty="0"/>
          </a:p>
          <a:p>
            <a:r>
              <a:rPr lang="pt-BR" sz="1400" dirty="0"/>
              <a:t>Fluxo de dados</a:t>
            </a:r>
          </a:p>
          <a:p>
            <a:r>
              <a:rPr lang="pt-BR" sz="1400" dirty="0"/>
              <a:t>Normalização e modelagem</a:t>
            </a:r>
          </a:p>
          <a:p>
            <a:r>
              <a:rPr lang="pt-BR" sz="1400" dirty="0"/>
              <a:t>Limpeza</a:t>
            </a:r>
          </a:p>
          <a:p>
            <a:r>
              <a:rPr lang="pt-BR" sz="1400" dirty="0"/>
              <a:t>Disponibilização</a:t>
            </a:r>
          </a:p>
          <a:p>
            <a:r>
              <a:rPr lang="pt-BR" sz="14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350339007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Python</a:t>
            </a:r>
            <a:endParaRPr lang="pt-BR" altLang="pt-BR" sz="2750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7A03FB-DA27-C3C9-8C45-4B4526FD9DBE}"/>
              </a:ext>
            </a:extLst>
          </p:cNvPr>
          <p:cNvSpPr txBox="1"/>
          <p:nvPr/>
        </p:nvSpPr>
        <p:spPr>
          <a:xfrm>
            <a:off x="914400" y="961314"/>
            <a:ext cx="5677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C80D14AF-C534-9DA4-98EB-AE6C81B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48" y="3026299"/>
            <a:ext cx="3630305" cy="1846045"/>
          </a:xfrm>
          <a:prstGeom prst="rect">
            <a:avLst/>
          </a:prstGeom>
        </p:spPr>
      </p:pic>
      <p:pic>
        <p:nvPicPr>
          <p:cNvPr id="3" name="Imagem 3" descr="Uma imagem contendo Logotipo&#10;&#10;Descrição gerada automaticamente">
            <a:extLst>
              <a:ext uri="{FF2B5EF4-FFF2-40B4-BE49-F238E27FC236}">
                <a16:creationId xmlns:a16="http://schemas.microsoft.com/office/drawing/2014/main" id="{34C6153C-5F99-9680-3F6E-DB8C08000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16" y="894923"/>
            <a:ext cx="1408847" cy="14173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6E3D3C-788F-A7B6-40B0-FAAE6E86A623}"/>
              </a:ext>
            </a:extLst>
          </p:cNvPr>
          <p:cNvSpPr txBox="1"/>
          <p:nvPr/>
        </p:nvSpPr>
        <p:spPr>
          <a:xfrm>
            <a:off x="2239085" y="707977"/>
            <a:ext cx="569367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- Criada em 1990 por </a:t>
            </a:r>
            <a:r>
              <a:rPr lang="pt-BR" sz="1400" dirty="0">
                <a:ea typeface="+mn-lt"/>
                <a:cs typeface="+mn-lt"/>
              </a:rPr>
              <a:t>Guido van </a:t>
            </a:r>
            <a:r>
              <a:rPr lang="pt-BR" sz="1400" dirty="0" err="1">
                <a:ea typeface="+mn-lt"/>
                <a:cs typeface="+mn-lt"/>
              </a:rPr>
              <a:t>Rossum</a:t>
            </a:r>
            <a:r>
              <a:rPr lang="pt-BR" sz="1400" dirty="0">
                <a:ea typeface="+mn-lt"/>
                <a:cs typeface="+mn-lt"/>
              </a:rPr>
              <a:t>.</a:t>
            </a:r>
            <a:endParaRPr lang="pt-BR" sz="1400" dirty="0"/>
          </a:p>
          <a:p>
            <a:r>
              <a:rPr lang="pt-BR" sz="1400" dirty="0"/>
              <a:t>- Pode ser utilizada para diversas finalidades.</a:t>
            </a:r>
            <a:endParaRPr lang="pt-BR" dirty="0"/>
          </a:p>
          <a:p>
            <a:r>
              <a:rPr lang="pt-BR" sz="1400" dirty="0"/>
              <a:t>- Fundamentada em 19 princípios (The Zen </a:t>
            </a:r>
            <a:r>
              <a:rPr lang="pt-BR" sz="1400" dirty="0" err="1"/>
              <a:t>of</a:t>
            </a:r>
            <a:r>
              <a:rPr lang="pt-BR" sz="1400" dirty="0"/>
              <a:t> Python) [</a:t>
            </a:r>
            <a:r>
              <a:rPr lang="pt-BR" sz="1400" dirty="0" err="1"/>
              <a:t>import</a:t>
            </a:r>
            <a:r>
              <a:rPr lang="pt-BR" sz="1400" dirty="0"/>
              <a:t> </a:t>
            </a:r>
            <a:r>
              <a:rPr lang="pt-BR" sz="1400" dirty="0" err="1"/>
              <a:t>this</a:t>
            </a:r>
            <a:r>
              <a:rPr lang="pt-BR" sz="1400" dirty="0"/>
              <a:t>]</a:t>
            </a:r>
          </a:p>
          <a:p>
            <a:r>
              <a:rPr lang="pt-BR" sz="1400" dirty="0"/>
              <a:t>- Sintaxe simples e direta</a:t>
            </a:r>
          </a:p>
          <a:p>
            <a:r>
              <a:rPr lang="pt-BR" sz="1400" dirty="0">
                <a:ea typeface="+mn-lt"/>
                <a:cs typeface="+mn-lt"/>
              </a:rPr>
              <a:t>- Fortemente </a:t>
            </a:r>
            <a:r>
              <a:rPr lang="pt-BR" sz="1400" dirty="0" err="1">
                <a:ea typeface="+mn-lt"/>
                <a:cs typeface="+mn-lt"/>
              </a:rPr>
              <a:t>tipada</a:t>
            </a:r>
            <a:endParaRPr lang="pt-BR" dirty="0"/>
          </a:p>
          <a:p>
            <a:r>
              <a:rPr lang="pt-BR" sz="1400" dirty="0">
                <a:cs typeface="Arial"/>
              </a:rPr>
              <a:t>- Interpretada e orientada a objetos</a:t>
            </a:r>
          </a:p>
          <a:p>
            <a:r>
              <a:rPr lang="pt-BR" sz="1400" dirty="0">
                <a:cs typeface="Arial"/>
              </a:rPr>
              <a:t>- Linguagem de scripts</a:t>
            </a:r>
          </a:p>
          <a:p>
            <a:r>
              <a:rPr lang="pt-BR" sz="1400" dirty="0"/>
              <a:t>- Open </a:t>
            </a:r>
            <a:r>
              <a:rPr lang="pt-BR" sz="1400" dirty="0" err="1"/>
              <a:t>Source</a:t>
            </a:r>
            <a:r>
              <a:rPr lang="pt-BR" sz="1400" dirty="0"/>
              <a:t> com ativo ecossistema</a:t>
            </a:r>
          </a:p>
          <a:p>
            <a:r>
              <a:rPr lang="pt-BR" sz="1400" dirty="0"/>
              <a:t>- Muitas bibliotecas, frameworks e ferramentas para uso imediato</a:t>
            </a:r>
          </a:p>
          <a:p>
            <a:r>
              <a:rPr lang="pt-BR" sz="1400" dirty="0"/>
              <a:t>- Muito popular</a:t>
            </a:r>
          </a:p>
        </p:txBody>
      </p:sp>
    </p:spTree>
    <p:extLst>
      <p:ext uri="{BB962C8B-B14F-4D97-AF65-F5344CB8AC3E}">
        <p14:creationId xmlns:p14="http://schemas.microsoft.com/office/powerpoint/2010/main" val="7087961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O que podemos fazer com Python</a:t>
            </a:r>
            <a:endParaRPr lang="pt-BR" altLang="pt-BR" sz="2750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1C00C8-A113-128C-FF59-277B980426A1}"/>
              </a:ext>
            </a:extLst>
          </p:cNvPr>
          <p:cNvSpPr txBox="1"/>
          <p:nvPr/>
        </p:nvSpPr>
        <p:spPr>
          <a:xfrm>
            <a:off x="487908" y="944256"/>
            <a:ext cx="266643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ANÁLISE DE DADOS E IA</a:t>
            </a:r>
            <a:r>
              <a:rPr lang="en-US" sz="1200" dirty="0"/>
              <a:t> </a:t>
            </a:r>
            <a:endParaRPr lang="pt-BR" sz="1200"/>
          </a:p>
          <a:p>
            <a:r>
              <a:rPr lang="en-US" sz="1200" dirty="0" err="1"/>
              <a:t>numpy</a:t>
            </a:r>
            <a:endParaRPr lang="en-US" sz="1200" dirty="0"/>
          </a:p>
          <a:p>
            <a:r>
              <a:rPr lang="en-US" sz="1200" dirty="0"/>
              <a:t>pandas</a:t>
            </a:r>
          </a:p>
          <a:p>
            <a:r>
              <a:rPr lang="en-US" sz="1200" dirty="0"/>
              <a:t>matplotlib</a:t>
            </a:r>
          </a:p>
          <a:p>
            <a:r>
              <a:rPr lang="en-US" sz="1200" dirty="0"/>
              <a:t>seaborn</a:t>
            </a:r>
          </a:p>
          <a:p>
            <a:r>
              <a:rPr lang="en-US" sz="1200" dirty="0" err="1"/>
              <a:t>scikitlearn</a:t>
            </a:r>
            <a:endParaRPr lang="en-US" sz="1200"/>
          </a:p>
          <a:p>
            <a:r>
              <a:rPr lang="en-US" sz="1200" dirty="0"/>
              <a:t>TensorFlow</a:t>
            </a:r>
          </a:p>
          <a:p>
            <a:r>
              <a:rPr lang="en-US" sz="1200" dirty="0" err="1"/>
              <a:t>PyTorch</a:t>
            </a:r>
            <a:endParaRPr lang="en-US" sz="1200" dirty="0"/>
          </a:p>
          <a:p>
            <a:r>
              <a:rPr lang="en-US" sz="1200" dirty="0"/>
              <a:t>Theano</a:t>
            </a:r>
          </a:p>
          <a:p>
            <a:r>
              <a:rPr lang="en-US" sz="1200" dirty="0" err="1"/>
              <a:t>MxNet</a:t>
            </a:r>
            <a:endParaRPr lang="en-US" sz="1200" dirty="0"/>
          </a:p>
          <a:p>
            <a:r>
              <a:rPr lang="en-US" sz="1200" dirty="0"/>
              <a:t>Caffe</a:t>
            </a:r>
          </a:p>
          <a:p>
            <a:r>
              <a:rPr lang="en-US" sz="1200" dirty="0"/>
              <a:t>CNTK</a:t>
            </a:r>
          </a:p>
          <a:p>
            <a:r>
              <a:rPr lang="en-US" sz="1200" dirty="0"/>
              <a:t>Pillow</a:t>
            </a:r>
          </a:p>
          <a:p>
            <a:r>
              <a:rPr lang="en-US" sz="1200" dirty="0"/>
              <a:t>OpenCV</a:t>
            </a:r>
          </a:p>
          <a:p>
            <a:r>
              <a:rPr lang="en-US" sz="1200" dirty="0" err="1"/>
              <a:t>ApacheSpark</a:t>
            </a:r>
            <a:endParaRPr lang="en-US" sz="1200"/>
          </a:p>
          <a:p>
            <a:r>
              <a:rPr lang="en-US" sz="1200" dirty="0"/>
              <a:t>Hadoop</a:t>
            </a:r>
          </a:p>
          <a:p>
            <a:endParaRPr lang="en-US" sz="1200" dirty="0"/>
          </a:p>
          <a:p>
            <a:endParaRPr lang="en-US" sz="1200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272761-AE45-A65C-F92B-891C2F32A390}"/>
              </a:ext>
            </a:extLst>
          </p:cNvPr>
          <p:cNvSpPr txBox="1"/>
          <p:nvPr/>
        </p:nvSpPr>
        <p:spPr>
          <a:xfrm>
            <a:off x="487907" y="390411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DESENVOLVIMENTO WEB</a:t>
            </a:r>
          </a:p>
          <a:p>
            <a:r>
              <a:rPr lang="en-US" sz="1200" dirty="0" err="1"/>
              <a:t>dJANGO</a:t>
            </a:r>
            <a:endParaRPr lang="en-US" sz="1200" dirty="0"/>
          </a:p>
          <a:p>
            <a:r>
              <a:rPr lang="en-US" sz="1200" dirty="0"/>
              <a:t>Flask</a:t>
            </a:r>
          </a:p>
          <a:p>
            <a:r>
              <a:rPr lang="en-US" sz="1200" dirty="0" err="1"/>
              <a:t>CherryPy</a:t>
            </a:r>
            <a:endParaRPr lang="en-US" sz="1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91DFCE-BAC9-CA28-BB8C-662B1F7C2CD6}"/>
              </a:ext>
            </a:extLst>
          </p:cNvPr>
          <p:cNvSpPr txBox="1"/>
          <p:nvPr/>
        </p:nvSpPr>
        <p:spPr>
          <a:xfrm>
            <a:off x="2654489" y="944254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DESENVOLVIMENTO APP</a:t>
            </a:r>
          </a:p>
          <a:p>
            <a:r>
              <a:rPr lang="en-US" sz="1200" dirty="0" err="1"/>
              <a:t>Kivy</a:t>
            </a:r>
            <a:endParaRPr lang="en-US" sz="1200" dirty="0"/>
          </a:p>
          <a:p>
            <a:r>
              <a:rPr lang="en-US" sz="1200" dirty="0" err="1"/>
              <a:t>BeeWare</a:t>
            </a:r>
            <a:endParaRPr lang="en-US" sz="1200" dirty="0"/>
          </a:p>
          <a:p>
            <a:r>
              <a:rPr lang="en-US" sz="1200" dirty="0"/>
              <a:t>Python-for-Android</a:t>
            </a:r>
          </a:p>
          <a:p>
            <a:r>
              <a:rPr lang="en-US" sz="1200" dirty="0" err="1"/>
              <a:t>PyJNIus</a:t>
            </a:r>
            <a:endParaRPr lang="en-US" sz="1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54F5C8-E337-CEA3-C89E-ACD50E878401}"/>
              </a:ext>
            </a:extLst>
          </p:cNvPr>
          <p:cNvSpPr txBox="1"/>
          <p:nvPr/>
        </p:nvSpPr>
        <p:spPr>
          <a:xfrm>
            <a:off x="2680080" y="3179074"/>
            <a:ext cx="94340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GAMES</a:t>
            </a:r>
          </a:p>
          <a:p>
            <a:r>
              <a:rPr lang="en-US" sz="1200" dirty="0" err="1"/>
              <a:t>PyGame</a:t>
            </a:r>
            <a:endParaRPr lang="en-US" sz="1200" dirty="0"/>
          </a:p>
          <a:p>
            <a:r>
              <a:rPr lang="en-US" sz="1200" dirty="0" err="1"/>
              <a:t>PyKyra</a:t>
            </a:r>
            <a:endParaRPr lang="en-US" sz="1200" dirty="0"/>
          </a:p>
          <a:p>
            <a:r>
              <a:rPr lang="en-US" sz="1200" dirty="0" err="1"/>
              <a:t>Pyglet</a:t>
            </a:r>
            <a:endParaRPr lang="en-US" sz="1200" dirty="0"/>
          </a:p>
          <a:p>
            <a:r>
              <a:rPr lang="en-US" sz="1200" dirty="0"/>
              <a:t>Arcade</a:t>
            </a:r>
          </a:p>
          <a:p>
            <a:r>
              <a:rPr lang="en-US" sz="1200" dirty="0" err="1"/>
              <a:t>PyOpenGL</a:t>
            </a:r>
            <a:endParaRPr lang="en-US" sz="1200" dirty="0"/>
          </a:p>
          <a:p>
            <a:r>
              <a:rPr lang="en-US" sz="1200" dirty="0"/>
              <a:t>Panda3D</a:t>
            </a:r>
          </a:p>
          <a:p>
            <a:r>
              <a:rPr lang="en-US" sz="1200" dirty="0" err="1"/>
              <a:t>Ren'Py</a:t>
            </a:r>
            <a:endParaRPr lang="en-US" sz="1200" dirty="0"/>
          </a:p>
          <a:p>
            <a:r>
              <a:rPr lang="en-US" sz="1200" dirty="0"/>
              <a:t>Cocos2d</a:t>
            </a:r>
          </a:p>
          <a:p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8884FF-EA1E-69A1-A1DD-BDC494C472BC}"/>
              </a:ext>
            </a:extLst>
          </p:cNvPr>
          <p:cNvSpPr txBox="1"/>
          <p:nvPr/>
        </p:nvSpPr>
        <p:spPr>
          <a:xfrm>
            <a:off x="2654489" y="1959307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AUTOMAÇÃO DE TAREFAS</a:t>
            </a:r>
          </a:p>
          <a:p>
            <a:r>
              <a:rPr lang="en-US" sz="1200" dirty="0"/>
              <a:t>SO</a:t>
            </a:r>
          </a:p>
          <a:p>
            <a:r>
              <a:rPr lang="en-US" sz="1200" dirty="0"/>
              <a:t>RPA</a:t>
            </a:r>
          </a:p>
          <a:p>
            <a:r>
              <a:rPr lang="en-US" sz="1200" dirty="0" err="1"/>
              <a:t>APScheduler</a:t>
            </a:r>
            <a:endParaRPr lang="en-US" sz="1200"/>
          </a:p>
          <a:p>
            <a:r>
              <a:rPr lang="en-US" sz="1200" dirty="0"/>
              <a:t>Watchdog</a:t>
            </a:r>
          </a:p>
          <a:p>
            <a:r>
              <a:rPr lang="en-US" sz="1200" dirty="0" err="1"/>
              <a:t>Paramiko</a:t>
            </a:r>
            <a:endParaRPr lang="en-US" sz="1200"/>
          </a:p>
          <a:p>
            <a:endParaRPr lang="en-US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6B77C9-8018-1720-D49A-3C55A947AD9F}"/>
              </a:ext>
            </a:extLst>
          </p:cNvPr>
          <p:cNvSpPr txBox="1"/>
          <p:nvPr/>
        </p:nvSpPr>
        <p:spPr>
          <a:xfrm>
            <a:off x="5017258" y="901605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CURADORIA DE DADOS</a:t>
            </a:r>
          </a:p>
          <a:p>
            <a:r>
              <a:rPr lang="en-US" sz="1200" dirty="0" err="1"/>
              <a:t>Dataprep</a:t>
            </a:r>
            <a:endParaRPr lang="en-US" sz="1200"/>
          </a:p>
          <a:p>
            <a:r>
              <a:rPr lang="en-US" sz="1200" dirty="0"/>
              <a:t>Pandas</a:t>
            </a:r>
          </a:p>
          <a:p>
            <a:r>
              <a:rPr lang="en-US" sz="1200" dirty="0"/>
              <a:t>Owlready2</a:t>
            </a:r>
          </a:p>
          <a:p>
            <a:r>
              <a:rPr lang="en-US" sz="1200" dirty="0"/>
              <a:t>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08735C-C0B8-AF32-0D4D-88FE79976FBF}"/>
              </a:ext>
            </a:extLst>
          </p:cNvPr>
          <p:cNvSpPr txBox="1"/>
          <p:nvPr/>
        </p:nvSpPr>
        <p:spPr>
          <a:xfrm>
            <a:off x="5017258" y="218961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ENGENHARIA DE DADOS</a:t>
            </a:r>
          </a:p>
          <a:p>
            <a:r>
              <a:rPr lang="en-US" sz="1200" dirty="0" err="1"/>
              <a:t>Dataprep</a:t>
            </a:r>
            <a:endParaRPr lang="en-US" sz="1200"/>
          </a:p>
          <a:p>
            <a:r>
              <a:rPr lang="en-US" sz="1200" dirty="0"/>
              <a:t>Pandas</a:t>
            </a:r>
          </a:p>
          <a:p>
            <a:r>
              <a:rPr lang="en-US" sz="1200" dirty="0" err="1"/>
              <a:t>PySpark</a:t>
            </a:r>
            <a:endParaRPr lang="en-US" sz="1200"/>
          </a:p>
          <a:p>
            <a:r>
              <a:rPr lang="en-US" sz="1200" dirty="0"/>
              <a:t>Pandas</a:t>
            </a:r>
          </a:p>
          <a:p>
            <a:r>
              <a:rPr lang="en-US" sz="1200" dirty="0"/>
              <a:t>Psycopg2, </a:t>
            </a:r>
            <a:r>
              <a:rPr lang="en-US" sz="1200" dirty="0" err="1"/>
              <a:t>pyodbc</a:t>
            </a:r>
            <a:r>
              <a:rPr lang="en-US" sz="1200" dirty="0"/>
              <a:t>, </a:t>
            </a:r>
            <a:r>
              <a:rPr lang="en-US" sz="1200" dirty="0" err="1"/>
              <a:t>sqlalchemy</a:t>
            </a:r>
            <a:endParaRPr lang="en-US" sz="1200"/>
          </a:p>
          <a:p>
            <a:r>
              <a:rPr lang="en-US" sz="1200" dirty="0"/>
              <a:t>Elasticsearch</a:t>
            </a:r>
          </a:p>
          <a:p>
            <a:r>
              <a:rPr lang="en-US" sz="1200" dirty="0"/>
              <a:t>Great Expectations</a:t>
            </a:r>
          </a:p>
          <a:p>
            <a:r>
              <a:rPr lang="en-US" sz="1200" dirty="0"/>
              <a:t>SciPy</a:t>
            </a:r>
          </a:p>
          <a:p>
            <a:r>
              <a:rPr lang="en-US" sz="1200" dirty="0" err="1"/>
              <a:t>BeautifulSoup</a:t>
            </a:r>
            <a:endParaRPr lang="en-US" sz="1200"/>
          </a:p>
          <a:p>
            <a:r>
              <a:rPr lang="en-US" sz="1200" dirty="0" err="1"/>
              <a:t>Petl</a:t>
            </a:r>
            <a:endParaRPr lang="en-US" sz="1200"/>
          </a:p>
          <a:p>
            <a:r>
              <a:rPr lang="en-US" sz="1200" dirty="0" err="1"/>
              <a:t>pygrametl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9513174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Por onde começar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5D9C74-6D4A-1491-0348-C99E329827C2}"/>
              </a:ext>
            </a:extLst>
          </p:cNvPr>
          <p:cNvSpPr txBox="1"/>
          <p:nvPr/>
        </p:nvSpPr>
        <p:spPr>
          <a:xfrm>
            <a:off x="716507" y="972403"/>
            <a:ext cx="45421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Aprenda o básico</a:t>
            </a:r>
          </a:p>
          <a:p>
            <a:endParaRPr lang="pt-BR" dirty="0"/>
          </a:p>
          <a:p>
            <a:r>
              <a:rPr lang="pt-BR" dirty="0"/>
              <a:t>Escolha uma área de especialidade</a:t>
            </a:r>
          </a:p>
          <a:p>
            <a:endParaRPr lang="pt-BR" dirty="0"/>
          </a:p>
          <a:p>
            <a:r>
              <a:rPr lang="pt-BR" dirty="0"/>
              <a:t>Escolha problemas reais e aplique as ferramentas</a:t>
            </a:r>
          </a:p>
        </p:txBody>
      </p:sp>
    </p:spTree>
    <p:extLst>
      <p:ext uri="{BB962C8B-B14F-4D97-AF65-F5344CB8AC3E}">
        <p14:creationId xmlns:p14="http://schemas.microsoft.com/office/powerpoint/2010/main" val="364234185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Conhecendo as ferramentas de trabalho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230011-49CA-8C76-D4C1-190B8980D4B1}"/>
              </a:ext>
            </a:extLst>
          </p:cNvPr>
          <p:cNvSpPr/>
          <p:nvPr/>
        </p:nvSpPr>
        <p:spPr>
          <a:xfrm>
            <a:off x="546025" y="1037249"/>
            <a:ext cx="4138864" cy="28530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b="1" dirty="0">
                <a:ea typeface="+mn-lt"/>
                <a:cs typeface="+mn-lt"/>
              </a:rPr>
              <a:t>1. Google </a:t>
            </a:r>
            <a:r>
              <a:rPr lang="pt-BR" sz="1200" b="1" dirty="0" err="1">
                <a:ea typeface="+mn-lt"/>
                <a:cs typeface="+mn-lt"/>
              </a:rPr>
              <a:t>Colab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Escrevendo os scripts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b="1" dirty="0">
                <a:ea typeface="+mn-lt"/>
                <a:cs typeface="+mn-lt"/>
              </a:rPr>
              <a:t>2. GitHub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Versionamento</a:t>
            </a:r>
            <a:endParaRPr lang="pt-BR" sz="1200" b="1" dirty="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b="1" dirty="0">
                <a:ea typeface="+mn-lt"/>
                <a:cs typeface="+mn-lt"/>
              </a:rPr>
              <a:t>3. Ferramentas para testar códigos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Testar a saída de um código</a:t>
            </a:r>
          </a:p>
          <a:p>
            <a:pPr algn="just"/>
            <a:r>
              <a:rPr lang="pt-BR" sz="1200" b="1" dirty="0">
                <a:ea typeface="+mn-lt"/>
                <a:cs typeface="+mn-lt"/>
              </a:rPr>
              <a:t>4. Documentação</a:t>
            </a:r>
          </a:p>
          <a:p>
            <a:pPr algn="just"/>
            <a:endParaRPr lang="pt-BR" sz="1200" b="1" dirty="0">
              <a:ea typeface="+mn-lt"/>
              <a:cs typeface="+mn-lt"/>
            </a:endParaRPr>
          </a:p>
          <a:p>
            <a:pPr algn="just"/>
            <a:r>
              <a:rPr lang="pt-BR" sz="1200" dirty="0">
                <a:ea typeface="+mn-lt"/>
                <a:cs typeface="+mn-lt"/>
              </a:rPr>
              <a:t>Onde saber o que a linguagem e seus pacotes são capazes de fazer e saber como fazer.</a:t>
            </a:r>
            <a:endParaRPr lang="pt-BR" sz="12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552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Conhecendo as ferramentas de trabalho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D3FD63-590F-41D8-E614-7F71E1180A60}"/>
              </a:ext>
            </a:extLst>
          </p:cNvPr>
          <p:cNvSpPr txBox="1"/>
          <p:nvPr/>
        </p:nvSpPr>
        <p:spPr>
          <a:xfrm>
            <a:off x="652533" y="1279478"/>
            <a:ext cx="5156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Mãos à obra!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52CECD-D817-C65A-E4DA-565EDDDCFB40}"/>
              </a:ext>
            </a:extLst>
          </p:cNvPr>
          <p:cNvSpPr txBox="1"/>
          <p:nvPr/>
        </p:nvSpPr>
        <p:spPr>
          <a:xfrm>
            <a:off x="658505" y="2343150"/>
            <a:ext cx="5285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https://colab.research.google.com/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4527F6-BF81-DCBF-48A8-355A0EACD36B}"/>
              </a:ext>
            </a:extLst>
          </p:cNvPr>
          <p:cNvSpPr txBox="1"/>
          <p:nvPr/>
        </p:nvSpPr>
        <p:spPr>
          <a:xfrm>
            <a:off x="658504" y="29999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</a:t>
            </a:r>
          </a:p>
        </p:txBody>
      </p:sp>
    </p:spTree>
    <p:extLst>
      <p:ext uri="{BB962C8B-B14F-4D97-AF65-F5344CB8AC3E}">
        <p14:creationId xmlns:p14="http://schemas.microsoft.com/office/powerpoint/2010/main" val="360514755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Se você pretende montar um ambiente local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AD3FD63-590F-41D8-E614-7F71E1180A60}"/>
              </a:ext>
            </a:extLst>
          </p:cNvPr>
          <p:cNvSpPr txBox="1"/>
          <p:nvPr/>
        </p:nvSpPr>
        <p:spPr>
          <a:xfrm>
            <a:off x="652533" y="1279478"/>
            <a:ext cx="5156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52CECD-D817-C65A-E4DA-565EDDDCFB40}"/>
              </a:ext>
            </a:extLst>
          </p:cNvPr>
          <p:cNvSpPr txBox="1"/>
          <p:nvPr/>
        </p:nvSpPr>
        <p:spPr>
          <a:xfrm>
            <a:off x="735274" y="995434"/>
            <a:ext cx="5285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https://www.python.org/downloads/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4527F6-BF81-DCBF-48A8-355A0EACD36B}"/>
              </a:ext>
            </a:extLst>
          </p:cNvPr>
          <p:cNvSpPr txBox="1"/>
          <p:nvPr/>
        </p:nvSpPr>
        <p:spPr>
          <a:xfrm>
            <a:off x="735273" y="1566934"/>
            <a:ext cx="6411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https://www.jetbrains.com/pt-br/pycharm/download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9192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Visão geral do projeto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77365" y="768073"/>
            <a:ext cx="4725883" cy="438447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Fortalecer o Sistema Nacional de Vigilância</a:t>
            </a: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Oferecer acesso e divulgar ativamente para públicos estratégicos dados e informações epidemiológicas com base nos sistemas oficiais de informação do Sistema Único de Saúde (SUS).</a:t>
            </a:r>
            <a:endParaRPr lang="en-US" sz="1200">
              <a:ea typeface="+mn-lt"/>
              <a:cs typeface="+mn-lt"/>
            </a:endParaRP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Aperfeiçoar a capacidade para monitoramento e avaliação de programas, projetos e ações de interesse da Secretaria de Vigilância em Saúde (SVS/MS).</a:t>
            </a:r>
            <a:endParaRPr lang="en-US" sz="1200">
              <a:ea typeface="+mn-lt"/>
              <a:cs typeface="+mn-lt"/>
            </a:endParaRP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Fortalecer a capacidade do Sistema Nacional de Vigilância em Saúde (SNVS) para detecção, alerta e resposta às emergências em saúde pública.</a:t>
            </a:r>
            <a:endParaRPr lang="en-US" sz="1200">
              <a:ea typeface="+mn-lt"/>
              <a:cs typeface="+mn-lt"/>
            </a:endParaRPr>
          </a:p>
          <a:p>
            <a:pPr marL="342900" indent="-228600" algn="just">
              <a:lnSpc>
                <a:spcPct val="150000"/>
              </a:lnSpc>
              <a:spcAft>
                <a:spcPts val="720"/>
              </a:spcAft>
              <a:buFont typeface="Arial,Sans-Serif"/>
              <a:buChar char="•"/>
            </a:pPr>
            <a:r>
              <a:rPr lang="pt-BR" sz="1200" dirty="0">
                <a:ea typeface="+mn-lt"/>
                <a:cs typeface="+mn-lt"/>
              </a:rPr>
              <a:t>Desenvolver capacidades interinstitucionais para o fortalecimento do SNVS.</a:t>
            </a:r>
            <a:endParaRPr lang="en-US" sz="1200">
              <a:ea typeface="+mn-lt"/>
              <a:cs typeface="+mn-lt"/>
            </a:endParaRPr>
          </a:p>
          <a:p>
            <a:pPr lvl="1" algn="just">
              <a:lnSpc>
                <a:spcPct val="120000"/>
              </a:lnSpc>
              <a:spcAft>
                <a:spcPts val="900"/>
              </a:spcAft>
            </a:pPr>
            <a:endParaRPr lang="pt-PT" sz="1400" dirty="0">
              <a:latin typeface="Trebuchet MS"/>
              <a:ea typeface="Arial Unicode MS"/>
              <a:cs typeface="Arial Unicode M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9C3C19-42F2-CF45-E4B3-21DAC737594B}"/>
              </a:ext>
            </a:extLst>
          </p:cNvPr>
          <p:cNvSpPr txBox="1"/>
          <p:nvPr/>
        </p:nvSpPr>
        <p:spPr>
          <a:xfrm>
            <a:off x="5580228" y="1328098"/>
            <a:ext cx="318675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1200" b="1" dirty="0">
                <a:latin typeface="Trebuchet MS"/>
                <a:cs typeface="Segoe UI"/>
              </a:rPr>
              <a:t>São cinco metas executadas por diferentes equipes na </a:t>
            </a:r>
            <a:r>
              <a:rPr lang="pt-PT" sz="1200" b="1" dirty="0" err="1">
                <a:latin typeface="Trebuchet MS"/>
                <a:cs typeface="Segoe UI"/>
              </a:rPr>
              <a:t>Fiocruz</a:t>
            </a:r>
            <a:r>
              <a:rPr lang="pt-PT" sz="1200" dirty="0">
                <a:latin typeface="Trebuchet MS"/>
                <a:cs typeface="Segoe UI"/>
              </a:rPr>
              <a:t>​</a:t>
            </a:r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Metas 1 e 2 – </a:t>
            </a:r>
            <a:r>
              <a:rPr lang="pt-PT" sz="1200" dirty="0" err="1">
                <a:latin typeface="Trebuchet MS"/>
                <a:cs typeface="Segoe UI"/>
              </a:rPr>
              <a:t>Cidacs</a:t>
            </a:r>
            <a:r>
              <a:rPr lang="pt-PT" sz="1200" dirty="0">
                <a:latin typeface="Trebuchet MS"/>
                <a:cs typeface="Segoe UI"/>
              </a:rPr>
              <a:t> – Ecossistema de Dados da Vigilância em Saúde</a:t>
            </a:r>
            <a:r>
              <a:rPr lang="en-US" sz="1200" dirty="0">
                <a:latin typeface="Trebuchet MS"/>
                <a:cs typeface="Segoe UI"/>
              </a:rPr>
              <a:t>​</a:t>
            </a:r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 3 - </a:t>
            </a:r>
            <a:r>
              <a:rPr lang="pt-PT" sz="1200" dirty="0" err="1">
                <a:latin typeface="Trebuchet MS"/>
                <a:cs typeface="Segoe UI"/>
              </a:rPr>
              <a:t>Colaboratório</a:t>
            </a:r>
            <a:r>
              <a:rPr lang="pt-PT" sz="1200" dirty="0">
                <a:latin typeface="Trebuchet MS"/>
                <a:cs typeface="Segoe UI"/>
              </a:rPr>
              <a:t> </a:t>
            </a:r>
            <a:r>
              <a:rPr lang="pt-PT" sz="1200" dirty="0" err="1">
                <a:latin typeface="Trebuchet MS"/>
                <a:cs typeface="Segoe UI"/>
              </a:rPr>
              <a:t>Direb</a:t>
            </a:r>
            <a:r>
              <a:rPr lang="pt-PT" sz="1200" dirty="0">
                <a:latin typeface="Trebuchet MS"/>
                <a:cs typeface="Segoe UI"/>
              </a:rPr>
              <a:t> - Territorialização dos ODS</a:t>
            </a:r>
            <a:r>
              <a:rPr lang="en-US" sz="1200" dirty="0">
                <a:latin typeface="Trebuchet MS"/>
                <a:cs typeface="Segoe UI"/>
              </a:rPr>
              <a:t>​</a:t>
            </a:r>
            <a:endParaRPr lang="en-US"/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 4 – </a:t>
            </a:r>
            <a:r>
              <a:rPr lang="pt-PT" sz="1200" dirty="0" err="1">
                <a:latin typeface="Trebuchet MS"/>
                <a:cs typeface="Segoe UI"/>
              </a:rPr>
              <a:t>Nevs</a:t>
            </a:r>
            <a:r>
              <a:rPr lang="pt-PT" sz="1200" dirty="0">
                <a:latin typeface="Trebuchet MS"/>
                <a:cs typeface="Segoe UI"/>
              </a:rPr>
              <a:t> – Vigilância em estados e municípios</a:t>
            </a:r>
            <a:r>
              <a:rPr lang="en-US" sz="1200" dirty="0">
                <a:latin typeface="Trebuchet MS"/>
                <a:cs typeface="Segoe UI"/>
              </a:rPr>
              <a:t>​</a:t>
            </a:r>
            <a:endParaRPr lang="en-US"/>
          </a:p>
          <a:p>
            <a:pPr algn="just"/>
            <a:endParaRPr lang="pt-PT" sz="1200" dirty="0">
              <a:latin typeface="Trebuchet MS"/>
              <a:cs typeface="Segoe UI"/>
            </a:endParaRPr>
          </a:p>
          <a:p>
            <a:pPr algn="just"/>
            <a:r>
              <a:rPr lang="pt-PT" sz="1200" dirty="0">
                <a:latin typeface="Trebuchet MS"/>
                <a:cs typeface="Segoe UI"/>
              </a:rPr>
              <a:t>Meta 5 - Laboratórios</a:t>
            </a:r>
            <a:r>
              <a:rPr lang="en-US" sz="1200" dirty="0">
                <a:latin typeface="Trebuchet MS"/>
                <a:cs typeface="Segoe UI"/>
              </a:rPr>
              <a:t>​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Agenda do dia 2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523" y="811291"/>
            <a:ext cx="4318298" cy="3942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b="1" dirty="0">
                <a:latin typeface="Arial"/>
                <a:ea typeface="Arial Unicode MS"/>
                <a:cs typeface="Arial"/>
              </a:rPr>
              <a:t>Fundamentos da linguagem </a:t>
            </a:r>
            <a:r>
              <a:rPr lang="pt-PT" b="1" dirty="0" err="1">
                <a:latin typeface="Arial"/>
                <a:ea typeface="Arial Unicode MS"/>
                <a:cs typeface="Arial"/>
              </a:rPr>
              <a:t>Python</a:t>
            </a:r>
            <a:endParaRPr lang="pt-PT" b="1" dirty="0" err="1">
              <a:ea typeface="Arial Unicode MS"/>
              <a:cs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55458" y="1283336"/>
            <a:ext cx="4316710" cy="19786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Lógica de Programação com Python</a:t>
            </a:r>
            <a:endParaRPr lang="pt-BR"/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Pensar e resolver problemas (pensamento computacional?)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Solucionando Problemas com Python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Lista de exercícios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i="1" dirty="0">
                <a:cs typeface="Arial"/>
              </a:rPr>
              <a:t>Pausa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cs typeface="Arial"/>
              </a:rPr>
              <a:t>Dois desafios de código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B4F8B2-AD33-1B3F-DD56-A46F91CD2031}"/>
              </a:ext>
            </a:extLst>
          </p:cNvPr>
          <p:cNvSpPr/>
          <p:nvPr/>
        </p:nvSpPr>
        <p:spPr>
          <a:xfrm>
            <a:off x="614264" y="3484037"/>
            <a:ext cx="4547017" cy="62087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500" b="1" dirty="0">
                <a:ea typeface="+mn-lt"/>
                <a:cs typeface="+mn-lt"/>
              </a:rPr>
              <a:t>Nosso objetivo:</a:t>
            </a:r>
            <a:r>
              <a:rPr lang="pt-BR" sz="1500" dirty="0">
                <a:ea typeface="+mn-lt"/>
                <a:cs typeface="+mn-lt"/>
              </a:rPr>
              <a:t> aprender a solucionar problemas  utilizando Python.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33620801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Revisão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FC88E8-BEE6-8754-41DF-CEA7601AF447}"/>
              </a:ext>
            </a:extLst>
          </p:cNvPr>
          <p:cNvSpPr txBox="1"/>
          <p:nvPr/>
        </p:nvSpPr>
        <p:spPr>
          <a:xfrm>
            <a:off x="823130" y="938283"/>
            <a:ext cx="5710734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No encontro anterior...</a:t>
            </a:r>
          </a:p>
          <a:p>
            <a:endParaRPr lang="pt-BR" sz="1600" dirty="0"/>
          </a:p>
          <a:p>
            <a:r>
              <a:rPr lang="pt-BR" sz="1600" b="1" dirty="0"/>
              <a:t>Exercício para iniciar os trabalhos:</a:t>
            </a:r>
          </a:p>
          <a:p>
            <a:endParaRPr lang="pt-BR" sz="1400" dirty="0"/>
          </a:p>
          <a:p>
            <a:pPr lvl="1"/>
            <a:r>
              <a:rPr lang="pt-BR" sz="1400" dirty="0"/>
              <a:t>Realizar login no Google </a:t>
            </a:r>
            <a:r>
              <a:rPr lang="pt-BR" sz="1400" dirty="0" err="1"/>
              <a:t>Colab</a:t>
            </a:r>
            <a:endParaRPr lang="pt-BR" sz="1400" dirty="0"/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Explorar um exemplo disponível no próprio </a:t>
            </a:r>
            <a:r>
              <a:rPr lang="pt-BR" sz="1400" dirty="0" err="1"/>
              <a:t>Colab</a:t>
            </a:r>
            <a:endParaRPr lang="pt-BR" sz="1400"/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Acessar o repositório do curso no </a:t>
            </a:r>
            <a:r>
              <a:rPr lang="pt-BR" sz="1400" dirty="0" err="1"/>
              <a:t>Github</a:t>
            </a:r>
            <a:r>
              <a:rPr lang="pt-BR" sz="1400" dirty="0"/>
              <a:t> via Google </a:t>
            </a:r>
            <a:r>
              <a:rPr lang="pt-BR" sz="1400" dirty="0" err="1"/>
              <a:t>Colab</a:t>
            </a:r>
            <a:r>
              <a:rPr lang="pt-BR" sz="1400" dirty="0"/>
              <a:t> &lt;</a:t>
            </a:r>
            <a:r>
              <a:rPr lang="pt-BR" sz="1400" dirty="0">
                <a:ea typeface="+mn-lt"/>
                <a:cs typeface="+mn-lt"/>
              </a:rPr>
              <a:t>https://github.com/</a:t>
            </a:r>
            <a:r>
              <a:rPr lang="pt-BR" sz="1400" dirty="0" err="1">
                <a:ea typeface="+mn-lt"/>
                <a:cs typeface="+mn-lt"/>
              </a:rPr>
              <a:t>prisnormando</a:t>
            </a:r>
            <a:r>
              <a:rPr lang="pt-BR" sz="1400" dirty="0">
                <a:ea typeface="+mn-lt"/>
                <a:cs typeface="+mn-lt"/>
              </a:rPr>
              <a:t>/</a:t>
            </a:r>
            <a:r>
              <a:rPr lang="pt-BR" sz="1400" dirty="0" err="1">
                <a:ea typeface="+mn-lt"/>
                <a:cs typeface="+mn-lt"/>
              </a:rPr>
              <a:t>basicpythonworkshop</a:t>
            </a:r>
            <a:r>
              <a:rPr lang="pt-BR" sz="1400" dirty="0">
                <a:ea typeface="+mn-lt"/>
                <a:cs typeface="+mn-lt"/>
              </a:rPr>
              <a:t>&gt;</a:t>
            </a:r>
            <a:endParaRPr lang="pt-BR" sz="1400" dirty="0"/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cs typeface="Arial"/>
              </a:rPr>
              <a:t>Explorar o código no notebook e realizar anotações utilizando pelo menos um campo de texto</a:t>
            </a:r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cs typeface="Arial"/>
              </a:rPr>
              <a:t>Criar um campo de código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997615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Pensamento computacional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FC88E8-BEE6-8754-41DF-CEA7601AF447}"/>
              </a:ext>
            </a:extLst>
          </p:cNvPr>
          <p:cNvSpPr txBox="1"/>
          <p:nvPr/>
        </p:nvSpPr>
        <p:spPr>
          <a:xfrm>
            <a:off x="592824" y="929753"/>
            <a:ext cx="740817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i="1" dirty="0"/>
              <a:t>"São processos envolvidos na formulação de um problema e que expressam sua solução ou soluções eficazmente, de tal forma que um máquina ou uma pessoa possam realizar." </a:t>
            </a:r>
            <a:r>
              <a:rPr lang="pt-BR" sz="1400" dirty="0" err="1">
                <a:ea typeface="+mn-lt"/>
                <a:cs typeface="+mn-lt"/>
              </a:rPr>
              <a:t>Jeannette</a:t>
            </a:r>
            <a:r>
              <a:rPr lang="pt-BR" sz="1400" dirty="0">
                <a:ea typeface="+mn-lt"/>
                <a:cs typeface="+mn-lt"/>
              </a:rPr>
              <a:t> </a:t>
            </a:r>
            <a:r>
              <a:rPr lang="pt-BR" sz="1400" b="1" dirty="0" err="1">
                <a:ea typeface="+mn-lt"/>
                <a:cs typeface="+mn-lt"/>
              </a:rPr>
              <a:t>Wing</a:t>
            </a:r>
            <a:endParaRPr lang="pt-BR" sz="1400" i="1" dirty="0" err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869D9E-401B-BA4C-6B5F-2BE6DFBE19CE}"/>
              </a:ext>
            </a:extLst>
          </p:cNvPr>
          <p:cNvSpPr/>
          <p:nvPr/>
        </p:nvSpPr>
        <p:spPr>
          <a:xfrm>
            <a:off x="685800" y="1892772"/>
            <a:ext cx="2627194" cy="58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F4B124-0174-2D37-1C45-11941A1FA9EA}"/>
              </a:ext>
            </a:extLst>
          </p:cNvPr>
          <p:cNvSpPr/>
          <p:nvPr/>
        </p:nvSpPr>
        <p:spPr>
          <a:xfrm>
            <a:off x="685800" y="2575157"/>
            <a:ext cx="2627194" cy="58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decomposição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BE5EE49-D598-C39D-ABA0-1BFB1E5856AE}"/>
              </a:ext>
            </a:extLst>
          </p:cNvPr>
          <p:cNvSpPr/>
          <p:nvPr/>
        </p:nvSpPr>
        <p:spPr>
          <a:xfrm>
            <a:off x="685800" y="3257546"/>
            <a:ext cx="2627195" cy="63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pensamento algorítmico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D28D2E-0B64-EF9B-65B4-0E6CC3596010}"/>
              </a:ext>
            </a:extLst>
          </p:cNvPr>
          <p:cNvSpPr/>
          <p:nvPr/>
        </p:nvSpPr>
        <p:spPr>
          <a:xfrm>
            <a:off x="685799" y="4016701"/>
            <a:ext cx="2627195" cy="63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identificação de padrões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07D18C-26E4-F7DC-D450-BFD098EAEEFB}"/>
              </a:ext>
            </a:extLst>
          </p:cNvPr>
          <p:cNvSpPr txBox="1"/>
          <p:nvPr/>
        </p:nvSpPr>
        <p:spPr>
          <a:xfrm>
            <a:off x="3309582" y="1949070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Isolar aspectos relevantes, ignorando os detalhes, para que a solução possa ser reaproveitada.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74476B-B643-9C1C-711F-DC0EA1B2C435}"/>
              </a:ext>
            </a:extLst>
          </p:cNvPr>
          <p:cNvSpPr txBox="1"/>
          <p:nvPr/>
        </p:nvSpPr>
        <p:spPr>
          <a:xfrm>
            <a:off x="3309582" y="2631457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Dividir o problema em partes menores de forma a simplificar a solução.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CF8D94-C3BE-A03D-D500-EE9A347DCDFE}"/>
              </a:ext>
            </a:extLst>
          </p:cNvPr>
          <p:cNvSpPr txBox="1"/>
          <p:nvPr/>
        </p:nvSpPr>
        <p:spPr>
          <a:xfrm>
            <a:off x="3309581" y="3339434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Estabelecer a solução de um problema por meio de uma sequência finita de passos.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EB9E5A-E664-B47F-83D1-876518A907E2}"/>
              </a:ext>
            </a:extLst>
          </p:cNvPr>
          <p:cNvSpPr txBox="1"/>
          <p:nvPr/>
        </p:nvSpPr>
        <p:spPr>
          <a:xfrm>
            <a:off x="3309582" y="4098592"/>
            <a:ext cx="37232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Classificação e definição de algo com base em eventos anteriores.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76687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Agenda do dia 3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9523" y="811291"/>
            <a:ext cx="6058387" cy="7266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b="1" dirty="0">
                <a:latin typeface="Arial"/>
                <a:ea typeface="Arial Unicode MS"/>
                <a:cs typeface="Arial"/>
              </a:rPr>
              <a:t>Curadoria de dados em saúde com a linguagem </a:t>
            </a:r>
            <a:r>
              <a:rPr lang="pt-PT" b="1" dirty="0" err="1">
                <a:latin typeface="Arial"/>
                <a:ea typeface="Arial Unicode MS"/>
                <a:cs typeface="Arial"/>
              </a:rPr>
              <a:t>Python</a:t>
            </a:r>
            <a:endParaRPr lang="pt-PT" b="1" dirty="0" err="1">
              <a:ea typeface="Arial Unicode MS"/>
              <a:cs typeface="Arial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55458" y="1914545"/>
            <a:ext cx="4316710" cy="96763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cs typeface="Arial"/>
              </a:rPr>
              <a:t>Aquisição de dados em saúde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Instalando e habilitando as bibliotecas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Descrever e analisar uma base do </a:t>
            </a:r>
            <a:r>
              <a:rPr lang="pt-BR" sz="1200" dirty="0" err="1">
                <a:ea typeface="+mn-lt"/>
                <a:cs typeface="+mn-lt"/>
              </a:rPr>
              <a:t>OpenDataSUS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B4F8B2-AD33-1B3F-DD56-A46F91CD2031}"/>
              </a:ext>
            </a:extLst>
          </p:cNvPr>
          <p:cNvSpPr/>
          <p:nvPr/>
        </p:nvSpPr>
        <p:spPr>
          <a:xfrm>
            <a:off x="580145" y="3270791"/>
            <a:ext cx="4547017" cy="14518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500" b="1" dirty="0">
                <a:ea typeface="+mn-lt"/>
                <a:cs typeface="+mn-lt"/>
              </a:rPr>
              <a:t>Nosso objetivo:</a:t>
            </a:r>
            <a:r>
              <a:rPr lang="pt-BR" sz="1500" dirty="0">
                <a:ea typeface="+mn-lt"/>
                <a:cs typeface="+mn-lt"/>
              </a:rPr>
              <a:t> aprender a adquirir e descrever bases de dados em saúde e compreender os principais pontos relacionados à curadoria dados utilizando pacotes e bibliotecas voltadas a análise exploratória (descritiva).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61738109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Revisão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FC88E8-BEE6-8754-41DF-CEA7601AF447}"/>
              </a:ext>
            </a:extLst>
          </p:cNvPr>
          <p:cNvSpPr txBox="1"/>
          <p:nvPr/>
        </p:nvSpPr>
        <p:spPr>
          <a:xfrm>
            <a:off x="413697" y="648268"/>
            <a:ext cx="7203457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/>
              <a:t>No encontro anterior...</a:t>
            </a:r>
          </a:p>
          <a:p>
            <a:endParaRPr lang="pt-BR" sz="1600" dirty="0"/>
          </a:p>
          <a:p>
            <a:r>
              <a:rPr lang="pt-BR" sz="1600" b="1" dirty="0"/>
              <a:t>Exercício para iniciar os trabalhos:</a:t>
            </a:r>
          </a:p>
          <a:p>
            <a:endParaRPr lang="pt-BR" sz="1400" dirty="0"/>
          </a:p>
          <a:p>
            <a:pPr lvl="1"/>
            <a:r>
              <a:rPr lang="pt-BR" sz="1400" dirty="0"/>
              <a:t>Realizar login no Google </a:t>
            </a:r>
            <a:r>
              <a:rPr lang="pt-BR" sz="1400" dirty="0" err="1"/>
              <a:t>Colab</a:t>
            </a:r>
            <a:endParaRPr lang="pt-BR" sz="1400" dirty="0"/>
          </a:p>
          <a:p>
            <a:pPr lvl="1"/>
            <a:endParaRPr lang="pt-BR" sz="1400" dirty="0"/>
          </a:p>
          <a:p>
            <a:pPr lvl="1"/>
            <a:r>
              <a:rPr lang="pt-BR" sz="1400" dirty="0"/>
              <a:t>Acessar o repositório do curso no </a:t>
            </a:r>
            <a:r>
              <a:rPr lang="pt-BR" sz="1400" dirty="0" err="1"/>
              <a:t>Github</a:t>
            </a:r>
            <a:r>
              <a:rPr lang="pt-BR" sz="1400" dirty="0"/>
              <a:t> via Google </a:t>
            </a:r>
            <a:r>
              <a:rPr lang="pt-BR" sz="1400" dirty="0" err="1"/>
              <a:t>Colab</a:t>
            </a:r>
            <a:r>
              <a:rPr lang="pt-BR" sz="1400" dirty="0"/>
              <a:t> &lt;</a:t>
            </a:r>
            <a:r>
              <a:rPr lang="pt-BR" sz="1400" dirty="0">
                <a:ea typeface="+mn-lt"/>
                <a:cs typeface="+mn-lt"/>
              </a:rPr>
              <a:t>https://github.com/</a:t>
            </a:r>
            <a:r>
              <a:rPr lang="pt-BR" sz="1400" dirty="0" err="1">
                <a:ea typeface="+mn-lt"/>
                <a:cs typeface="+mn-lt"/>
              </a:rPr>
              <a:t>prisnormando</a:t>
            </a:r>
            <a:r>
              <a:rPr lang="pt-BR" sz="1400" dirty="0">
                <a:ea typeface="+mn-lt"/>
                <a:cs typeface="+mn-lt"/>
              </a:rPr>
              <a:t>/</a:t>
            </a:r>
            <a:r>
              <a:rPr lang="pt-BR" sz="1400" dirty="0" err="1">
                <a:ea typeface="+mn-lt"/>
                <a:cs typeface="+mn-lt"/>
              </a:rPr>
              <a:t>basicpythonworkshop</a:t>
            </a:r>
            <a:r>
              <a:rPr lang="pt-BR" sz="1400" dirty="0">
                <a:ea typeface="+mn-lt"/>
                <a:cs typeface="+mn-lt"/>
              </a:rPr>
              <a:t>&gt;</a:t>
            </a:r>
            <a:endParaRPr lang="pt-BR" sz="1400" dirty="0"/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cs typeface="Arial"/>
              </a:rPr>
              <a:t>Abrir os notebooks </a:t>
            </a:r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ea typeface="+mn-lt"/>
                <a:cs typeface="+mn-lt"/>
                <a:hlinkClick r:id="rId3"/>
              </a:rPr>
              <a:t>https://colab.research.google.com/github/prisnormando/basicpythonworkshop/blob/main/notebooks/anotacoesDataPrep.ipynb</a:t>
            </a:r>
            <a:endParaRPr lang="pt-BR" sz="1400" dirty="0">
              <a:ea typeface="+mn-lt"/>
              <a:cs typeface="+mn-lt"/>
            </a:endParaRPr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ea typeface="+mn-lt"/>
                <a:cs typeface="+mn-lt"/>
                <a:hlinkClick r:id="rId4"/>
              </a:rPr>
              <a:t>https://colab.research.google.com/github/prisnormando/basicpythonworkshop/blob/main/notebooks/dadosVacinacaoViaAPI.ipynb</a:t>
            </a:r>
            <a:endParaRPr lang="pt-BR">
              <a:ea typeface="+mn-lt"/>
              <a:cs typeface="+mn-lt"/>
            </a:endParaRPr>
          </a:p>
          <a:p>
            <a:pPr lvl="1"/>
            <a:endParaRPr lang="pt-BR" sz="1400" dirty="0">
              <a:cs typeface="Arial"/>
            </a:endParaRPr>
          </a:p>
          <a:p>
            <a:pPr lvl="1"/>
            <a:r>
              <a:rPr lang="pt-BR" sz="1400" dirty="0">
                <a:cs typeface="Arial"/>
              </a:rPr>
              <a:t>Abrir o </a:t>
            </a:r>
            <a:r>
              <a:rPr lang="pt-BR" sz="1400" dirty="0" err="1">
                <a:cs typeface="Arial"/>
              </a:rPr>
              <a:t>PiPy</a:t>
            </a:r>
            <a:r>
              <a:rPr lang="pt-BR" sz="1400" dirty="0">
                <a:cs typeface="Arial"/>
              </a:rPr>
              <a:t> e procurar pela página de documentação da biblioteca </a:t>
            </a:r>
            <a:r>
              <a:rPr lang="pt-BR" sz="1400" dirty="0" err="1">
                <a:cs typeface="Arial"/>
              </a:rPr>
              <a:t>Dataprep</a:t>
            </a:r>
          </a:p>
          <a:p>
            <a:pPr lvl="1"/>
            <a:endParaRPr lang="pt-BR" sz="1400" dirty="0">
              <a:cs typeface="Arial"/>
            </a:endParaRPr>
          </a:p>
          <a:p>
            <a:pPr lvl="1"/>
            <a:endParaRPr lang="pt-BR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53378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Próximos passos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8BDD8E-394B-B481-549C-554A2A028AD3}"/>
              </a:ext>
            </a:extLst>
          </p:cNvPr>
          <p:cNvSpPr txBox="1"/>
          <p:nvPr/>
        </p:nvSpPr>
        <p:spPr>
          <a:xfrm>
            <a:off x="615855" y="901605"/>
            <a:ext cx="41506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Arial"/>
              </a:rPr>
              <a:t>Revisão</a:t>
            </a:r>
            <a:r>
              <a:rPr lang="en-US" dirty="0">
                <a:cs typeface="Arial"/>
              </a:rPr>
              <a:t> do material</a:t>
            </a:r>
          </a:p>
          <a:p>
            <a:endParaRPr lang="en-US" dirty="0">
              <a:cs typeface="Arial"/>
            </a:endParaRPr>
          </a:p>
          <a:p>
            <a:r>
              <a:rPr lang="en-US" dirty="0" err="1">
                <a:cs typeface="Arial"/>
              </a:rPr>
              <a:t>Envio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materiais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complementares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Canal para </a:t>
            </a:r>
            <a:r>
              <a:rPr lang="en-US" dirty="0" err="1">
                <a:cs typeface="Arial"/>
              </a:rPr>
              <a:t>tirar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319965538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Links e Materiais Úteis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8BDD8E-394B-B481-549C-554A2A028AD3}"/>
              </a:ext>
            </a:extLst>
          </p:cNvPr>
          <p:cNvSpPr txBox="1"/>
          <p:nvPr/>
        </p:nvSpPr>
        <p:spPr>
          <a:xfrm>
            <a:off x="615855" y="901605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+ w3schools.com/python</a:t>
            </a:r>
            <a:endParaRPr lang="pt-BR" dirty="0"/>
          </a:p>
          <a:p>
            <a:r>
              <a:rPr lang="en-US" dirty="0">
                <a:ea typeface="+mn-lt"/>
                <a:cs typeface="+mn-lt"/>
              </a:rPr>
              <a:t>+ Python para </a:t>
            </a:r>
            <a:r>
              <a:rPr lang="en-US" dirty="0" err="1">
                <a:ea typeface="+mn-lt"/>
                <a:cs typeface="+mn-lt"/>
              </a:rPr>
              <a:t>Zumbis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+ </a:t>
            </a:r>
            <a:r>
              <a:rPr lang="en-US" dirty="0">
                <a:ea typeface="+mn-lt"/>
                <a:cs typeface="+mn-lt"/>
              </a:rPr>
              <a:t>freecodecamp.org</a:t>
            </a:r>
            <a:endParaRPr lang="en-US" dirty="0">
              <a:cs typeface="Arial"/>
            </a:endParaRPr>
          </a:p>
          <a:p>
            <a:r>
              <a:rPr lang="en-US" dirty="0"/>
              <a:t>+ CS 50x (python path) </a:t>
            </a:r>
          </a:p>
          <a:p>
            <a:r>
              <a:rPr lang="en-US" dirty="0"/>
              <a:t>+ </a:t>
            </a:r>
            <a:r>
              <a:rPr lang="en-US" dirty="0">
                <a:ea typeface="+mn-lt"/>
                <a:cs typeface="+mn-lt"/>
              </a:rPr>
              <a:t>py4e.com</a:t>
            </a:r>
          </a:p>
          <a:p>
            <a:r>
              <a:rPr lang="en-US" dirty="0"/>
              <a:t>+ pypi.org</a:t>
            </a:r>
          </a:p>
          <a:p>
            <a:r>
              <a:rPr lang="en-US" dirty="0">
                <a:ea typeface="+mn-lt"/>
                <a:cs typeface="+mn-lt"/>
              </a:rPr>
              <a:t>+ replit.com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3347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  <a:cs typeface="Arial"/>
              </a:rPr>
              <a:t>Referências</a:t>
            </a:r>
            <a:endParaRPr lang="pt-BR" altLang="pt-BR" sz="2750" b="1" i="1" dirty="0">
              <a:solidFill>
                <a:srgbClr val="761514"/>
              </a:solidFill>
              <a:latin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564D7B-2805-4D5E-88FD-7483B320E8F9}"/>
              </a:ext>
            </a:extLst>
          </p:cNvPr>
          <p:cNvSpPr txBox="1"/>
          <p:nvPr/>
        </p:nvSpPr>
        <p:spPr>
          <a:xfrm>
            <a:off x="377019" y="986904"/>
            <a:ext cx="722137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DSOUZA, Joanita et al. Using Exploratory Data Analysis for Generating Inferences on the Correlation of COVID-19 cases. In: 2020 11th International Conference on Computing, Communication and Networking Technologies (ICCCNT). IEEE, 2020. p. 1-6.</a:t>
            </a:r>
            <a:endParaRPr lang="pt-BR" dirty="0"/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MUKHIYA, Suresh Kumar; AHMED, Usman. Hands-On Exploratory Data Analysis with Python: Perform EDA techniques to understand, summarize, and investigate your data. </a:t>
            </a:r>
            <a:r>
              <a:rPr lang="en-US" sz="1200" dirty="0" err="1">
                <a:ea typeface="+mn-lt"/>
                <a:cs typeface="+mn-lt"/>
              </a:rPr>
              <a:t>Packt</a:t>
            </a:r>
            <a:r>
              <a:rPr lang="en-US" sz="1200" dirty="0">
                <a:ea typeface="+mn-lt"/>
                <a:cs typeface="+mn-lt"/>
              </a:rPr>
              <a:t> Publishing Ltd, 2020.</a:t>
            </a:r>
            <a:endParaRPr lang="pt-BR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SAHOO, Kabita et al. Exploratory data analysis using Python. International Journal of Innovative Technology and Exploring Engineering (IJITEE), v. 8, n. 12, p. 2019, 2019.</a:t>
            </a:r>
            <a:endParaRPr lang="pt-BR"/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SCAVETTA, Rick; ANGELOV, Boyan. Python and R for the Modern Data Scientist. O'Reilly Media, Incorporated, 2021.</a:t>
            </a:r>
            <a:endParaRPr lang="pt-BR" dirty="0">
              <a:ea typeface="+mn-lt"/>
              <a:cs typeface="+mn-lt"/>
            </a:endParaRPr>
          </a:p>
          <a:p>
            <a:endParaRPr lang="en-US" sz="1200" dirty="0">
              <a:solidFill>
                <a:srgbClr val="000000"/>
              </a:solidFill>
              <a:cs typeface="Arial"/>
            </a:endParaRPr>
          </a:p>
          <a:p>
            <a:r>
              <a:rPr lang="en-US" sz="1200" dirty="0">
                <a:ea typeface="+mn-lt"/>
                <a:cs typeface="+mn-lt"/>
              </a:rPr>
              <a:t>RAHMANY, Mahathir; ZIN, Abdullah Mohd; SUNDARARAJAN, </a:t>
            </a:r>
            <a:r>
              <a:rPr lang="en-US" sz="1200" dirty="0" err="1">
                <a:ea typeface="+mn-lt"/>
                <a:cs typeface="+mn-lt"/>
              </a:rPr>
              <a:t>Elankovan</a:t>
            </a:r>
            <a:r>
              <a:rPr lang="en-US" sz="1200" dirty="0">
                <a:ea typeface="+mn-lt"/>
                <a:cs typeface="+mn-lt"/>
              </a:rPr>
              <a:t> A. Comparing Tools Provided By Python And R For Exploratory Data Analysis. IJISCS Int. J. Inf. Syst. </a:t>
            </a:r>
            <a:r>
              <a:rPr lang="en-US" sz="1200" dirty="0" err="1">
                <a:ea typeface="+mn-lt"/>
                <a:cs typeface="+mn-lt"/>
              </a:rPr>
              <a:t>Comput</a:t>
            </a:r>
            <a:r>
              <a:rPr lang="en-US" sz="1200" dirty="0">
                <a:ea typeface="+mn-lt"/>
                <a:cs typeface="+mn-lt"/>
              </a:rPr>
              <a:t>. Sci, v. 4, n. 3, 2020.</a:t>
            </a:r>
            <a:endParaRPr lang="en-US" dirty="0"/>
          </a:p>
          <a:p>
            <a:endParaRPr lang="en-US" sz="1200" dirty="0">
              <a:solidFill>
                <a:srgbClr val="222222"/>
              </a:solidFill>
              <a:cs typeface="Arial"/>
            </a:endParaRPr>
          </a:p>
          <a:p>
            <a:r>
              <a:rPr lang="en-US" sz="1200" dirty="0">
                <a:solidFill>
                  <a:srgbClr val="222222"/>
                </a:solidFill>
                <a:cs typeface="Arial"/>
              </a:rPr>
              <a:t>WING, Jeannette M. </a:t>
            </a:r>
            <a:r>
              <a:rPr lang="en-US" sz="1200" dirty="0" err="1">
                <a:solidFill>
                  <a:srgbClr val="222222"/>
                </a:solidFill>
                <a:cs typeface="Arial"/>
              </a:rPr>
              <a:t>Pensamento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 </a:t>
            </a:r>
            <a:r>
              <a:rPr lang="en-US" sz="1200" dirty="0" err="1">
                <a:solidFill>
                  <a:srgbClr val="222222"/>
                </a:solidFill>
                <a:cs typeface="Arial"/>
              </a:rPr>
              <a:t>computacional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. </a:t>
            </a:r>
            <a:r>
              <a:rPr lang="en-US" sz="1200" b="1" dirty="0">
                <a:solidFill>
                  <a:srgbClr val="222222"/>
                </a:solidFill>
                <a:cs typeface="Arial"/>
              </a:rPr>
              <a:t>Educação e </a:t>
            </a:r>
            <a:r>
              <a:rPr lang="en-US" sz="1200" b="1" dirty="0" err="1">
                <a:solidFill>
                  <a:srgbClr val="222222"/>
                </a:solidFill>
                <a:cs typeface="Arial"/>
              </a:rPr>
              <a:t>Matemática</a:t>
            </a:r>
            <a:r>
              <a:rPr lang="en-US" sz="1200" dirty="0">
                <a:solidFill>
                  <a:srgbClr val="222222"/>
                </a:solidFill>
                <a:cs typeface="Arial"/>
              </a:rPr>
              <a:t>, n. 162, p. 2-4, 2021.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59638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1ª Oficina de </a:t>
            </a:r>
            <a:r>
              <a:rPr lang="pt-BR" altLang="pt-BR" sz="2750" b="1" i="1" dirty="0" err="1">
                <a:solidFill>
                  <a:srgbClr val="761514"/>
                </a:solidFill>
                <a:latin typeface="Trebuchet MS"/>
              </a:rPr>
              <a:t>Linkage</a:t>
            </a:r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 de Dados</a:t>
            </a:r>
            <a:endParaRPr lang="pt-BR" altLang="pt-BR" sz="2799" b="1" i="1" dirty="0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5007" y="776603"/>
            <a:ext cx="4120264" cy="32746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Módulo 1: capacitação básica em </a:t>
            </a:r>
            <a:r>
              <a:rPr lang="pt-PT" sz="1400" b="1" dirty="0" err="1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python</a:t>
            </a:r>
            <a:endParaRPr lang="pt-PT" sz="1400" dirty="0" err="1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ea typeface="Arial Unicode MS"/>
              <a:cs typeface="Arial Unicode M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6850" y="1100511"/>
            <a:ext cx="4015039" cy="31836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200" dirty="0">
                <a:ea typeface="+mn-lt"/>
                <a:cs typeface="+mn-lt"/>
              </a:rPr>
              <a:t>Nesta etapa da oficina serão vistos os fundamentos da linguagem </a:t>
            </a:r>
            <a:r>
              <a:rPr lang="pt-PT" sz="1200" dirty="0" err="1">
                <a:ea typeface="+mn-lt"/>
                <a:cs typeface="+mn-lt"/>
              </a:rPr>
              <a:t>Python</a:t>
            </a:r>
            <a:r>
              <a:rPr lang="pt-PT" sz="1200" dirty="0">
                <a:ea typeface="+mn-lt"/>
                <a:cs typeface="+mn-lt"/>
              </a:rPr>
              <a:t>.  </a:t>
            </a:r>
            <a:endParaRPr lang="pt-BR" sz="1200" dirty="0">
              <a:solidFill>
                <a:srgbClr val="FF0000"/>
              </a:solidFill>
              <a:latin typeface="Trebuchet MS" panose="020B0603020202020204" pitchFamily="34" charset="0"/>
              <a:ea typeface="Arial Unicode MS"/>
              <a:cs typeface="Arial Unicode MS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Ao final as participantes deverão ser capazes de criar um notebook, conectá-lo ao </a:t>
            </a:r>
            <a:r>
              <a:rPr lang="pt-BR" sz="1200" dirty="0" err="1">
                <a:ea typeface="+mn-lt"/>
                <a:cs typeface="+mn-lt"/>
              </a:rPr>
              <a:t>git</a:t>
            </a:r>
            <a:r>
              <a:rPr lang="pt-BR" sz="1200" dirty="0">
                <a:ea typeface="+mn-lt"/>
                <a:cs typeface="+mn-lt"/>
              </a:rPr>
              <a:t> e drive, carregar uma base, carregar pacotes necessários ao trabalho com dados, manipular os dados e exportar relatórios e novos </a:t>
            </a:r>
            <a:r>
              <a:rPr lang="pt-BR" sz="1200" dirty="0" err="1">
                <a:ea typeface="+mn-lt"/>
                <a:cs typeface="+mn-lt"/>
              </a:rPr>
              <a:t>datasets</a:t>
            </a:r>
            <a:r>
              <a:rPr lang="pt-BR" sz="1200" dirty="0">
                <a:ea typeface="+mn-lt"/>
                <a:cs typeface="+mn-lt"/>
              </a:rPr>
              <a:t> utilizando a linguagem Python. 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BR" sz="1200" dirty="0">
                <a:ea typeface="+mn-lt"/>
                <a:cs typeface="+mn-lt"/>
              </a:rPr>
              <a:t>Princípios computacionais aplicados a dados. Ecossistema Python. Pacotes. Variáveis. Carregar e exportar bases. Estruturas de dados. Criação automatizada de relatórios. Extração de dados. Descrição e análise estatística simples de bases de dados. Exercícios aplicados.</a:t>
            </a:r>
            <a:endParaRPr lang="pt-BR" dirty="0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6E7D7A3D-A279-4DBF-926D-CEA08EC8DC8A}"/>
              </a:ext>
            </a:extLst>
          </p:cNvPr>
          <p:cNvSpPr txBox="1"/>
          <p:nvPr/>
        </p:nvSpPr>
        <p:spPr>
          <a:xfrm>
            <a:off x="4850096" y="712164"/>
            <a:ext cx="4018532" cy="3759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400" b="1" dirty="0">
                <a:latin typeface="Trebuchet MS"/>
                <a:ea typeface="Times New Roman" panose="02020603050405020304" pitchFamily="18" charset="0"/>
              </a:rPr>
              <a:t>Módulo</a:t>
            </a:r>
            <a:r>
              <a:rPr lang="pt-BR" sz="1400" b="1" dirty="0">
                <a:effectLst/>
                <a:latin typeface="Trebuchet MS"/>
                <a:ea typeface="Times New Roman" panose="02020603050405020304" pitchFamily="18" charset="0"/>
              </a:rPr>
              <a:t> 2:</a:t>
            </a:r>
            <a:r>
              <a:rPr lang="pt-BR" sz="1400" b="1" dirty="0">
                <a:latin typeface="Trebuchet MS"/>
                <a:ea typeface="Times New Roman" panose="02020603050405020304" pitchFamily="18" charset="0"/>
              </a:rPr>
              <a:t> iniciação à vinculação de dados </a:t>
            </a:r>
            <a:endParaRPr lang="pt-BR" sz="1400" dirty="0">
              <a:effectLst/>
              <a:latin typeface="Trebuchet MS"/>
              <a:ea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74A1F9-BA31-6BC1-5103-998693038D65}"/>
              </a:ext>
            </a:extLst>
          </p:cNvPr>
          <p:cNvSpPr/>
          <p:nvPr/>
        </p:nvSpPr>
        <p:spPr>
          <a:xfrm>
            <a:off x="4974439" y="1091981"/>
            <a:ext cx="4015039" cy="32898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PT" sz="1200" dirty="0">
                <a:ea typeface="+mn-lt"/>
                <a:cs typeface="+mn-lt"/>
              </a:rPr>
              <a:t>Nesta etapa será feita uma contextualização sobre o uso do CIDACS-RL para vinculação de dados no CIDACS, baseando-se, principalmente, no artigo publicado sobre o algoritmo.</a:t>
            </a:r>
            <a:endParaRPr lang="pt-PT"/>
          </a:p>
          <a:p>
            <a:pPr algn="just"/>
            <a:endParaRPr lang="pt-PT" sz="1200" dirty="0">
              <a:ea typeface="+mn-lt"/>
              <a:cs typeface="+mn-lt"/>
            </a:endParaRPr>
          </a:p>
          <a:p>
            <a:pPr algn="just"/>
            <a:r>
              <a:rPr lang="pt-PT" sz="1200" dirty="0">
                <a:ea typeface="+mn-lt"/>
                <a:cs typeface="+mn-lt"/>
              </a:rPr>
              <a:t>Serão apresentados, de forma conceitual, uma visão geral da preparação (pré-processamento) da base de dados para o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, indexação da base, além de uma apresentação do processo de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 incluindo o algoritmo e a validação do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 por meio da análise de acurácia.</a:t>
            </a:r>
            <a:endParaRPr lang="pt-PT" dirty="0"/>
          </a:p>
          <a:p>
            <a:pPr algn="just"/>
            <a:endParaRPr lang="pt-PT" sz="1200" dirty="0"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200" dirty="0">
                <a:ea typeface="+mn-lt"/>
                <a:cs typeface="+mn-lt"/>
              </a:rPr>
              <a:t>Serão apresentadas também as ferramentas necessárias para realização de todo processo.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200" dirty="0">
                <a:ea typeface="+mn-lt"/>
                <a:cs typeface="+mn-lt"/>
              </a:rPr>
              <a:t>Demonstração da execução do processo de </a:t>
            </a:r>
            <a:r>
              <a:rPr lang="pt-PT" sz="1200" dirty="0" err="1">
                <a:ea typeface="+mn-lt"/>
                <a:cs typeface="+mn-lt"/>
              </a:rPr>
              <a:t>linkage</a:t>
            </a:r>
            <a:r>
              <a:rPr lang="pt-PT" sz="1200" dirty="0">
                <a:ea typeface="+mn-lt"/>
                <a:cs typeface="+mn-lt"/>
              </a:rPr>
              <a:t> e análise de acurácia a partir do uso de dados sintéticos.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06987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038FE22A-EABC-4A7C-8E08-105EDC060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3" y="213310"/>
            <a:ext cx="8612705" cy="49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altLang="pt-BR" sz="2750" b="1" i="1" dirty="0">
                <a:solidFill>
                  <a:srgbClr val="761514"/>
                </a:solidFill>
                <a:latin typeface="Trebuchet MS"/>
              </a:rPr>
              <a:t>Conhecendo o </a:t>
            </a:r>
            <a:r>
              <a:rPr lang="pt-BR" altLang="pt-BR" sz="2750" b="1" i="1" dirty="0" err="1">
                <a:solidFill>
                  <a:srgbClr val="761514"/>
                </a:solidFill>
                <a:latin typeface="Trebuchet MS"/>
              </a:rPr>
              <a:t>Cidacs</a:t>
            </a:r>
            <a:endParaRPr lang="pt-BR" altLang="pt-BR" sz="2750" b="1" i="1" dirty="0" err="1">
              <a:solidFill>
                <a:srgbClr val="761514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41790" y="861902"/>
            <a:ext cx="5399741" cy="7014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pt-PT" sz="1400" b="1" dirty="0">
                <a:solidFill>
                  <a:srgbClr val="000000"/>
                </a:solidFill>
                <a:latin typeface="Trebuchet MS"/>
                <a:ea typeface="Arial Unicode MS"/>
                <a:cs typeface="Arial Unicode MS"/>
              </a:rPr>
              <a:t>Centro de Integração de Dados e Conhecimentos em Saúde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endParaRPr lang="pt-PT" sz="1400" b="1" dirty="0">
              <a:latin typeface="Trebuchet MS"/>
              <a:ea typeface="Arial Unicode MS"/>
              <a:cs typeface="Arial Unicode MS"/>
            </a:endParaRPr>
          </a:p>
        </p:txBody>
      </p:sp>
      <p:pic>
        <p:nvPicPr>
          <p:cNvPr id="3" name="Imagem 3" descr="Uma imagem contendo edifício, grama, mesa, grande&#10;&#10;Descrição gerada automaticamente">
            <a:extLst>
              <a:ext uri="{FF2B5EF4-FFF2-40B4-BE49-F238E27FC236}">
                <a16:creationId xmlns:a16="http://schemas.microsoft.com/office/drawing/2014/main" id="{943AD913-9A63-8D7F-D6BC-DAB1C04D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7" y="1208158"/>
            <a:ext cx="2743200" cy="1942439"/>
          </a:xfrm>
          <a:prstGeom prst="rect">
            <a:avLst/>
          </a:prstGeom>
        </p:spPr>
      </p:pic>
      <p:pic>
        <p:nvPicPr>
          <p:cNvPr id="4" name="Imagem 4" descr="Mapa&#10;&#10;Descrição gerada automaticamente">
            <a:extLst>
              <a:ext uri="{FF2B5EF4-FFF2-40B4-BE49-F238E27FC236}">
                <a16:creationId xmlns:a16="http://schemas.microsoft.com/office/drawing/2014/main" id="{1F174FC3-AF04-9AFF-98AA-3A862882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08" y="1282736"/>
            <a:ext cx="2743200" cy="1776222"/>
          </a:xfrm>
          <a:prstGeom prst="rect">
            <a:avLst/>
          </a:prstGeom>
        </p:spPr>
      </p:pic>
      <p:sp>
        <p:nvSpPr>
          <p:cNvPr id="5" name="Caixa de Texto 8">
            <a:extLst>
              <a:ext uri="{FF2B5EF4-FFF2-40B4-BE49-F238E27FC236}">
                <a16:creationId xmlns:a16="http://schemas.microsoft.com/office/drawing/2014/main" id="{3D99E9A4-D3C5-D671-68B3-C227812301E4}"/>
              </a:ext>
            </a:extLst>
          </p:cNvPr>
          <p:cNvSpPr txBox="1"/>
          <p:nvPr/>
        </p:nvSpPr>
        <p:spPr>
          <a:xfrm>
            <a:off x="472876" y="3141838"/>
            <a:ext cx="5597620" cy="1600438"/>
          </a:xfrm>
          <a:prstGeom prst="rect">
            <a:avLst/>
          </a:prstGeom>
          <a:solidFill>
            <a:srgbClr val="F5876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/>
              </a:defRPr>
            </a:lvl9pPr>
          </a:lstStyle>
          <a:p>
            <a:pPr algn="ctr"/>
            <a:r>
              <a:rPr lang="pt-BR" altLang="en-US" b="1" dirty="0">
                <a:solidFill>
                  <a:srgbClr val="761514"/>
                </a:solidFill>
                <a:sym typeface="+mn-ea"/>
              </a:rPr>
              <a:t>Cidacs’ mission</a:t>
            </a:r>
            <a:endParaRPr lang="pt-BR" altLang="en-US" b="1" dirty="0">
              <a:solidFill>
                <a:srgbClr val="761514"/>
              </a:solidFill>
              <a:cs typeface="Arial"/>
            </a:endParaRPr>
          </a:p>
          <a:p>
            <a:pPr algn="l"/>
            <a:r>
              <a:rPr lang="pt-BR" altLang="en-US" dirty="0">
                <a:solidFill>
                  <a:srgbClr val="761514"/>
                </a:solidFill>
                <a:sym typeface="+mn-ea"/>
              </a:rPr>
              <a:t>To carry out interdisciplinary studies and research, develop new scientific methodologies and promote professional training, through the integration of large databases (big data) and knowledge, using high-performance computational resources in a safe environment, in order to expand the field of performance of health sciences and to support decision-making in public policies, for the benefit of society.</a:t>
            </a:r>
            <a:endParaRPr lang="pt-BR" altLang="en-US">
              <a:solidFill>
                <a:srgbClr val="761514"/>
              </a:solidFill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4A8F86-6546-C483-A576-2B093344CD85}"/>
              </a:ext>
            </a:extLst>
          </p:cNvPr>
          <p:cNvSpPr txBox="1"/>
          <p:nvPr/>
        </p:nvSpPr>
        <p:spPr>
          <a:xfrm>
            <a:off x="6606369" y="2175112"/>
            <a:ext cx="222629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b="1" dirty="0"/>
              <a:t>Curadoria</a:t>
            </a:r>
          </a:p>
          <a:p>
            <a:endParaRPr lang="pt-BR" sz="1400" b="1" dirty="0"/>
          </a:p>
          <a:p>
            <a:r>
              <a:rPr lang="pt-BR" sz="1400" b="1" dirty="0">
                <a:cs typeface="Arial"/>
              </a:rPr>
              <a:t>Engenharia de dados</a:t>
            </a:r>
          </a:p>
          <a:p>
            <a:endParaRPr lang="pt-BR" sz="1400" b="1" dirty="0">
              <a:cs typeface="Arial"/>
            </a:endParaRPr>
          </a:p>
          <a:p>
            <a:r>
              <a:rPr lang="pt-BR" sz="1400" b="1" dirty="0">
                <a:cs typeface="Arial"/>
              </a:rPr>
              <a:t>Pesquisa aplicada</a:t>
            </a:r>
          </a:p>
        </p:txBody>
      </p:sp>
    </p:spTree>
    <p:extLst>
      <p:ext uri="{BB962C8B-B14F-4D97-AF65-F5344CB8AC3E}">
        <p14:creationId xmlns:p14="http://schemas.microsoft.com/office/powerpoint/2010/main" val="325787310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9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048B9A5E-8BC6-0FD9-BFFA-8F90B128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886310"/>
            <a:ext cx="8056364" cy="3567332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9EB9A6C-953D-7157-1ED2-56134DE2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r>
              <a:rPr lang="pt-BR" altLang="en-US" sz="1800" dirty="0"/>
              <a:t>Infraestrutura computacional e Ambiente de Análise</a:t>
            </a:r>
          </a:p>
        </p:txBody>
      </p:sp>
    </p:spTree>
    <p:extLst>
      <p:ext uri="{BB962C8B-B14F-4D97-AF65-F5344CB8AC3E}">
        <p14:creationId xmlns:p14="http://schemas.microsoft.com/office/powerpoint/2010/main" val="295166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Google Shape;123;g11295fe88df_0_68">
            <a:extLst>
              <a:ext uri="{FF2B5EF4-FFF2-40B4-BE49-F238E27FC236}">
                <a16:creationId xmlns:a16="http://schemas.microsoft.com/office/drawing/2014/main" id="{50D1D2CA-02A0-0218-BD6A-90EF0BAD2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292" y="238755"/>
            <a:ext cx="8617500" cy="49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dirty="0" err="1"/>
              <a:t>Curadoria</a:t>
            </a:r>
            <a:r>
              <a:rPr lang="en-US" sz="2000" dirty="0"/>
              <a:t> dos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ADD765-BF65-EE43-9D49-74C84DAFE43B}"/>
              </a:ext>
            </a:extLst>
          </p:cNvPr>
          <p:cNvSpPr txBox="1"/>
          <p:nvPr/>
        </p:nvSpPr>
        <p:spPr>
          <a:xfrm>
            <a:off x="1025893" y="674221"/>
            <a:ext cx="68192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200" b="1" dirty="0">
              <a:latin typeface="Trebuchet MS"/>
            </a:endParaRPr>
          </a:p>
          <a:p>
            <a:pPr algn="ctr"/>
            <a:r>
              <a:rPr lang="en-US" sz="1200" b="1" dirty="0">
                <a:latin typeface="Trebuchet MS"/>
              </a:rPr>
              <a:t>Data governance oriented by FAIR and FACT principles – access, use, </a:t>
            </a:r>
            <a:r>
              <a:rPr lang="en-US" sz="1200" b="1" dirty="0" err="1">
                <a:latin typeface="Trebuchet MS"/>
              </a:rPr>
              <a:t>reuso</a:t>
            </a:r>
            <a:r>
              <a:rPr lang="en-US" sz="1200" b="1" dirty="0">
                <a:latin typeface="Trebuchet MS"/>
              </a:rPr>
              <a:t>, replicability, and sharing of data and digital objects</a:t>
            </a:r>
          </a:p>
        </p:txBody>
      </p:sp>
      <p:pic>
        <p:nvPicPr>
          <p:cNvPr id="13" name="Imagem 1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103C32E-8481-845D-FBD7-75D42269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7" y="1601602"/>
            <a:ext cx="8228206" cy="2546984"/>
          </a:xfrm>
          <a:prstGeom prst="rect">
            <a:avLst/>
          </a:prstGeom>
        </p:spPr>
      </p:pic>
      <p:sp>
        <p:nvSpPr>
          <p:cNvPr id="6" name="Fluxograma: Armazenamento de Acesso Direto 5">
            <a:extLst>
              <a:ext uri="{FF2B5EF4-FFF2-40B4-BE49-F238E27FC236}">
                <a16:creationId xmlns:a16="http://schemas.microsoft.com/office/drawing/2014/main" id="{00763853-DE51-5BC2-B92A-0FED17CAFDC2}"/>
              </a:ext>
            </a:extLst>
          </p:cNvPr>
          <p:cNvSpPr/>
          <p:nvPr/>
        </p:nvSpPr>
        <p:spPr>
          <a:xfrm>
            <a:off x="3012140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Armazenamento de Acesso Direto 13">
            <a:extLst>
              <a:ext uri="{FF2B5EF4-FFF2-40B4-BE49-F238E27FC236}">
                <a16:creationId xmlns:a16="http://schemas.microsoft.com/office/drawing/2014/main" id="{76240AEE-D71B-E5CB-FA7D-329BA691C01B}"/>
              </a:ext>
            </a:extLst>
          </p:cNvPr>
          <p:cNvSpPr/>
          <p:nvPr/>
        </p:nvSpPr>
        <p:spPr>
          <a:xfrm>
            <a:off x="3312458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Armazenamento de Acesso Direto 14">
            <a:extLst>
              <a:ext uri="{FF2B5EF4-FFF2-40B4-BE49-F238E27FC236}">
                <a16:creationId xmlns:a16="http://schemas.microsoft.com/office/drawing/2014/main" id="{69634F17-C0E7-AFBE-2577-1CBDA717D61A}"/>
              </a:ext>
            </a:extLst>
          </p:cNvPr>
          <p:cNvSpPr/>
          <p:nvPr/>
        </p:nvSpPr>
        <p:spPr>
          <a:xfrm>
            <a:off x="3619500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Armazenamento de Acesso Direto 15">
            <a:extLst>
              <a:ext uri="{FF2B5EF4-FFF2-40B4-BE49-F238E27FC236}">
                <a16:creationId xmlns:a16="http://schemas.microsoft.com/office/drawing/2014/main" id="{C72433CA-971B-2F2E-3E92-4522D17D0F42}"/>
              </a:ext>
            </a:extLst>
          </p:cNvPr>
          <p:cNvSpPr/>
          <p:nvPr/>
        </p:nvSpPr>
        <p:spPr>
          <a:xfrm>
            <a:off x="3918028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Armazenamento de Acesso Direto 16">
            <a:extLst>
              <a:ext uri="{FF2B5EF4-FFF2-40B4-BE49-F238E27FC236}">
                <a16:creationId xmlns:a16="http://schemas.microsoft.com/office/drawing/2014/main" id="{21C55F47-8C90-A1D0-6201-B829179993A9}"/>
              </a:ext>
            </a:extLst>
          </p:cNvPr>
          <p:cNvSpPr/>
          <p:nvPr/>
        </p:nvSpPr>
        <p:spPr>
          <a:xfrm>
            <a:off x="4225070" y="1960728"/>
            <a:ext cx="423583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Armazenamento de Acesso Direto 17">
            <a:extLst>
              <a:ext uri="{FF2B5EF4-FFF2-40B4-BE49-F238E27FC236}">
                <a16:creationId xmlns:a16="http://schemas.microsoft.com/office/drawing/2014/main" id="{F534B03A-6C7A-D3E9-C981-F2F728E4D608}"/>
              </a:ext>
            </a:extLst>
          </p:cNvPr>
          <p:cNvSpPr/>
          <p:nvPr/>
        </p:nvSpPr>
        <p:spPr>
          <a:xfrm>
            <a:off x="2800348" y="3498175"/>
            <a:ext cx="682440" cy="385784"/>
          </a:xfrm>
          <a:prstGeom prst="flowChartMagneticDrum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7352FA4-7665-5672-28B0-A8069F22F78A}"/>
              </a:ext>
            </a:extLst>
          </p:cNvPr>
          <p:cNvSpPr/>
          <p:nvPr/>
        </p:nvSpPr>
        <p:spPr>
          <a:xfrm>
            <a:off x="2745466" y="3591039"/>
            <a:ext cx="792204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38525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3FC8FCE-EF3D-52DF-AD2B-B320DBAB7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4" r="-277" b="2489"/>
          <a:stretch/>
        </p:blipFill>
        <p:spPr>
          <a:xfrm>
            <a:off x="485775" y="1292470"/>
            <a:ext cx="6466864" cy="363939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CE9257A-6A49-61C1-C972-D51CDB2C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3" y="238755"/>
            <a:ext cx="8617526" cy="498666"/>
          </a:xfrm>
        </p:spPr>
        <p:txBody>
          <a:bodyPr/>
          <a:lstStyle/>
          <a:p>
            <a:r>
              <a:rPr lang="en-US" sz="2750" dirty="0" err="1"/>
              <a:t>Processamento</a:t>
            </a:r>
            <a:r>
              <a:rPr lang="en-US" sz="2750" dirty="0"/>
              <a:t> de Dados e Produtos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DB18B09F-268A-761B-4C3D-E0C6D7CF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226" y="693104"/>
            <a:ext cx="1659136" cy="889397"/>
          </a:xfrm>
          <a:prstGeom prst="rect">
            <a:avLst/>
          </a:prstGeom>
        </p:spPr>
      </p:pic>
      <p:pic>
        <p:nvPicPr>
          <p:cNvPr id="3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619F1BCD-302E-DE21-B36D-D2AD18EE8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593" y="1289829"/>
            <a:ext cx="1285875" cy="1381125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106B7ECB-7F3A-1815-CCF6-6605F71F1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550" y="2102697"/>
            <a:ext cx="866181" cy="943571"/>
          </a:xfrm>
          <a:prstGeom prst="rect">
            <a:avLst/>
          </a:prstGeom>
        </p:spPr>
      </p:pic>
      <p:pic>
        <p:nvPicPr>
          <p:cNvPr id="7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186A0ED-0C6A-7292-A62C-44D9A7F75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7726" y="3470671"/>
            <a:ext cx="1071563" cy="1166813"/>
          </a:xfrm>
          <a:prstGeom prst="rect">
            <a:avLst/>
          </a:prstGeom>
        </p:spPr>
      </p:pic>
      <p:pic>
        <p:nvPicPr>
          <p:cNvPr id="8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34D5326F-8842-41BE-D40C-64148C66D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031" y="2149079"/>
            <a:ext cx="794743" cy="863204"/>
          </a:xfrm>
          <a:prstGeom prst="rect">
            <a:avLst/>
          </a:prstGeom>
        </p:spPr>
      </p:pic>
      <p:pic>
        <p:nvPicPr>
          <p:cNvPr id="9" name="Imagem 9" descr="Uma imagem contendo relógio, placa, grande, em pé&#10;&#10;Descrição gerada automaticamente">
            <a:extLst>
              <a:ext uri="{FF2B5EF4-FFF2-40B4-BE49-F238E27FC236}">
                <a16:creationId xmlns:a16="http://schemas.microsoft.com/office/drawing/2014/main" id="{588AAD8E-AB5C-899F-A761-98DBD06D7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313" y="2756296"/>
            <a:ext cx="830461" cy="889993"/>
          </a:xfrm>
          <a:prstGeom prst="rect">
            <a:avLst/>
          </a:prstGeom>
        </p:spPr>
      </p:pic>
      <p:pic>
        <p:nvPicPr>
          <p:cNvPr id="10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00566AE-6694-B69E-8246-A45725C44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1242" y="2756297"/>
            <a:ext cx="982266" cy="1059657"/>
          </a:xfrm>
          <a:prstGeom prst="rect">
            <a:avLst/>
          </a:prstGeom>
        </p:spPr>
      </p:pic>
      <p:pic>
        <p:nvPicPr>
          <p:cNvPr id="11" name="Imagem 11" descr="Logotipo&#10;&#10;Descrição gerada automaticamente">
            <a:extLst>
              <a:ext uri="{FF2B5EF4-FFF2-40B4-BE49-F238E27FC236}">
                <a16:creationId xmlns:a16="http://schemas.microsoft.com/office/drawing/2014/main" id="{E1B16E88-B527-4953-F3D2-C2061955E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1172" y="488156"/>
            <a:ext cx="910829" cy="9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01404" y="2065809"/>
            <a:ext cx="136144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Nat </a:t>
            </a:r>
            <a:r>
              <a:rPr lang="pt-BR" sz="1050" dirty="0" err="1"/>
              <a:t>Comm</a:t>
            </a:r>
            <a:r>
              <a:rPr lang="pt-BR" sz="1050" dirty="0"/>
              <a:t>, in </a:t>
            </a:r>
            <a:r>
              <a:rPr lang="pt-BR" sz="1050" dirty="0" err="1"/>
              <a:t>press</a:t>
            </a:r>
            <a:endParaRPr lang="pt-BR" sz="1050" dirty="0"/>
          </a:p>
        </p:txBody>
      </p:sp>
      <p:pic>
        <p:nvPicPr>
          <p:cNvPr id="471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5" y="1097524"/>
            <a:ext cx="3818499" cy="15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CaixaDeTexto 7"/>
          <p:cNvSpPr txBox="1">
            <a:spLocks noChangeArrowheads="1"/>
          </p:cNvSpPr>
          <p:nvPr/>
        </p:nvSpPr>
        <p:spPr bwMode="auto">
          <a:xfrm>
            <a:off x="197807" y="798272"/>
            <a:ext cx="4318936" cy="29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GB" altLang="pt-BR" sz="13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GB" altLang="pt-BR" sz="1300" b="1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Coorte de </a:t>
            </a:r>
            <a:r>
              <a:rPr lang="en-GB" altLang="pt-BR" sz="1300" b="1" dirty="0" err="1">
                <a:solidFill>
                  <a:schemeClr val="tx1"/>
                </a:solidFill>
                <a:latin typeface="Arial"/>
                <a:ea typeface="SimSun"/>
                <a:cs typeface="Arial"/>
              </a:rPr>
              <a:t>nascimentos</a:t>
            </a:r>
            <a:endParaRPr lang="pt-BR" altLang="en-GB" sz="1300" b="1" dirty="0" err="1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47112" name="CaixaDeTexto 3"/>
          <p:cNvSpPr txBox="1">
            <a:spLocks noChangeArrowheads="1"/>
          </p:cNvSpPr>
          <p:nvPr/>
        </p:nvSpPr>
        <p:spPr bwMode="auto">
          <a:xfrm>
            <a:off x="91150" y="2646930"/>
            <a:ext cx="4567968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pt-BR" sz="1300" b="1" dirty="0">
                <a:solidFill>
                  <a:schemeClr val="tx1"/>
                </a:solidFill>
                <a:latin typeface="Arial"/>
                <a:ea typeface="SimSun"/>
                <a:cs typeface="Arial"/>
              </a:rPr>
              <a:t>Coorte de 100 milhões de brasileiros</a:t>
            </a:r>
            <a:endParaRPr lang="pt-BR" sz="1300" b="1">
              <a:solidFill>
                <a:schemeClr val="tx1"/>
              </a:solidFill>
              <a:ea typeface="SimSun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zh-CN" sz="1345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pic>
        <p:nvPicPr>
          <p:cNvPr id="471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3" y="2905237"/>
            <a:ext cx="4190862" cy="206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8D7BE4A7-0EA9-A793-88B6-3EAFD208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r>
              <a:rPr lang="pt-BR" altLang="en-US" sz="2750" dirty="0"/>
              <a:t>Exemplo de resultados</a:t>
            </a:r>
          </a:p>
        </p:txBody>
      </p:sp>
      <p:pic>
        <p:nvPicPr>
          <p:cNvPr id="7" name="Picture 2" descr="C:\Users\Mauricio Brreto\AppData\Roaming\PixelMetrics\CaptureWiz\Temp\13.png">
            <a:extLst>
              <a:ext uri="{FF2B5EF4-FFF2-40B4-BE49-F238E27FC236}">
                <a16:creationId xmlns:a16="http://schemas.microsoft.com/office/drawing/2014/main" id="{2FED49EB-0667-DE98-B202-473497FD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29" y="1165867"/>
            <a:ext cx="3936378" cy="5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: Seta para a Direita 7">
            <a:extLst>
              <a:ext uri="{FF2B5EF4-FFF2-40B4-BE49-F238E27FC236}">
                <a16:creationId xmlns:a16="http://schemas.microsoft.com/office/drawing/2014/main" id="{708A7ED0-02C0-B80C-CA0D-A9668763EDA9}"/>
              </a:ext>
            </a:extLst>
          </p:cNvPr>
          <p:cNvSpPr/>
          <p:nvPr/>
        </p:nvSpPr>
        <p:spPr>
          <a:xfrm>
            <a:off x="4391620" y="1042988"/>
            <a:ext cx="634008" cy="3866554"/>
          </a:xfrm>
          <a:prstGeom prst="rightArrowCallou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2" descr="Uma imagem contendo Gráfico de funil&#10;&#10;Descrição gerada automaticamente">
            <a:extLst>
              <a:ext uri="{FF2B5EF4-FFF2-40B4-BE49-F238E27FC236}">
                <a16:creationId xmlns:a16="http://schemas.microsoft.com/office/drawing/2014/main" id="{411FE4CD-98BC-0A6A-C0DD-0C319FF7C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" t="-410" r="2046" b="61270"/>
          <a:stretch/>
        </p:blipFill>
        <p:spPr bwMode="auto">
          <a:xfrm>
            <a:off x="5206026" y="1795265"/>
            <a:ext cx="3330518" cy="77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4801DABF-8295-FE00-515A-D771893180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75" b="54146"/>
          <a:stretch/>
        </p:blipFill>
        <p:spPr>
          <a:xfrm>
            <a:off x="5207507" y="2721208"/>
            <a:ext cx="3253987" cy="840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23EBBA0-5799-3F44-A3E1-3EDF44DAC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" b="47952"/>
          <a:stretch/>
        </p:blipFill>
        <p:spPr bwMode="auto">
          <a:xfrm>
            <a:off x="5196239" y="3625453"/>
            <a:ext cx="3774696" cy="13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8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593047971B9542AF620ACBF4041A25" ma:contentTypeVersion="4" ma:contentTypeDescription="Crie um novo documento." ma:contentTypeScope="" ma:versionID="e8e89fd2dc555f5e84c43a56513ae723">
  <xsd:schema xmlns:xsd="http://www.w3.org/2001/XMLSchema" xmlns:xs="http://www.w3.org/2001/XMLSchema" xmlns:p="http://schemas.microsoft.com/office/2006/metadata/properties" xmlns:ns2="ecb7f5fd-5685-4b32-8202-28e0bdd2391a" xmlns:ns3="ec68ee06-9972-4140-89ee-5e4fd61aee6c" targetNamespace="http://schemas.microsoft.com/office/2006/metadata/properties" ma:root="true" ma:fieldsID="f684f4b797402e837cdb8532036247fb" ns2:_="" ns3:_="">
    <xsd:import namespace="ecb7f5fd-5685-4b32-8202-28e0bdd2391a"/>
    <xsd:import namespace="ec68ee06-9972-4140-89ee-5e4fd61aee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7f5fd-5685-4b32-8202-28e0bdd23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8ee06-9972-4140-89ee-5e4fd61aee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394D23-051A-41D4-9E7D-C4833020C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b7f5fd-5685-4b32-8202-28e0bdd2391a"/>
    <ds:schemaRef ds:uri="ec68ee06-9972-4140-89ee-5e4fd61aee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5036E8-F00A-468C-9C84-CEF9513BD5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AA9C77-99B3-491A-BD2E-93128AF941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Cidacs final</Template>
  <Application>Microsoft Office PowerPoint</Application>
  <PresentationFormat>Apresentação na tela (16:9)</PresentationFormat>
  <Slides>27</Slides>
  <Notes>21</Notes>
  <HiddenSlides>0</HiddenSlide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Office Theme</vt:lpstr>
      <vt:lpstr>Office Theme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Infraestrutura computacional e Ambiente de Análise</vt:lpstr>
      <vt:lpstr>Curadoria dos Dados</vt:lpstr>
      <vt:lpstr>Processamento de Dados e Produtos</vt:lpstr>
      <vt:lpstr>Exemplo de resultados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a title style</dc:title>
  <dc:subject/>
  <dc:creator>andrea ferreira</dc:creator>
  <dc:description/>
  <cp:revision>1224</cp:revision>
  <cp:lastPrinted>2020-01-29T20:27:10Z</cp:lastPrinted>
  <dcterms:created xsi:type="dcterms:W3CDTF">2018-03-06T01:40:12Z</dcterms:created>
  <dcterms:modified xsi:type="dcterms:W3CDTF">2022-08-22T10:20:19Z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  <property fmtid="{D5CDD505-2E9C-101B-9397-08002B2CF9AE}" pid="12" name="ContentTypeId">
    <vt:lpwstr>0x01010031593047971B9542AF620ACBF4041A25</vt:lpwstr>
  </property>
</Properties>
</file>