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4" r:id="rId4"/>
    <p:sldId id="259" r:id="rId5"/>
    <p:sldId id="272" r:id="rId6"/>
    <p:sldId id="280" r:id="rId7"/>
    <p:sldId id="260" r:id="rId8"/>
    <p:sldId id="273" r:id="rId9"/>
    <p:sldId id="285" r:id="rId10"/>
    <p:sldId id="278" r:id="rId11"/>
    <p:sldId id="271" r:id="rId12"/>
    <p:sldId id="276" r:id="rId13"/>
    <p:sldId id="282" r:id="rId14"/>
    <p:sldId id="279" r:id="rId15"/>
    <p:sldId id="261" r:id="rId16"/>
    <p:sldId id="264" r:id="rId17"/>
    <p:sldId id="263" r:id="rId18"/>
    <p:sldId id="262" r:id="rId19"/>
    <p:sldId id="266" r:id="rId20"/>
    <p:sldId id="265" r:id="rId21"/>
    <p:sldId id="267" r:id="rId22"/>
    <p:sldId id="268" r:id="rId23"/>
    <p:sldId id="270"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A5C5"/>
    <a:srgbClr val="F58C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l="-3000" r="-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4109" y="1396957"/>
            <a:ext cx="10983782" cy="2325817"/>
          </a:xfrm>
        </p:spPr>
        <p:txBody>
          <a:bodyPr vert="horz" lIns="91440" tIns="45720" rIns="91440" bIns="45720" rtlCol="0" anchor="t">
            <a:normAutofit/>
          </a:bodyPr>
          <a:lstStyle/>
          <a:p>
            <a:r>
              <a:rPr lang="en-US" u="sng">
                <a:latin typeface="Perpetua"/>
                <a:cs typeface="Times New Roman"/>
              </a:rPr>
              <a:t>Lung Cancer Prediction</a:t>
            </a:r>
            <a:br>
              <a:rPr lang="en-US" u="sng">
                <a:latin typeface="Perpetua"/>
                <a:cs typeface="Times New Roman"/>
              </a:rPr>
            </a:br>
            <a:r>
              <a:rPr lang="en-US" sz="4800">
                <a:latin typeface="Perpetua"/>
                <a:cs typeface="Times New Roman"/>
              </a:rPr>
              <a:t>STAT 362: Project</a:t>
            </a:r>
          </a:p>
        </p:txBody>
      </p:sp>
      <p:sp>
        <p:nvSpPr>
          <p:cNvPr id="3" name="Subtitle 2"/>
          <p:cNvSpPr>
            <a:spLocks noGrp="1"/>
          </p:cNvSpPr>
          <p:nvPr>
            <p:ph type="subTitle" idx="1"/>
          </p:nvPr>
        </p:nvSpPr>
        <p:spPr>
          <a:xfrm>
            <a:off x="1524000" y="4137497"/>
            <a:ext cx="9144000" cy="2685491"/>
          </a:xfrm>
        </p:spPr>
        <p:txBody>
          <a:bodyPr vert="horz" lIns="91440" tIns="45720" rIns="91440" bIns="45720" rtlCol="0" anchor="t">
            <a:noAutofit/>
          </a:bodyPr>
          <a:lstStyle/>
          <a:p>
            <a:r>
              <a:rPr lang="en-US">
                <a:latin typeface="Perpetua"/>
                <a:cs typeface="Times New Roman"/>
              </a:rPr>
              <a:t>Anirudh Tiku - 19at77@queensu.ca</a:t>
            </a:r>
          </a:p>
          <a:p>
            <a:r>
              <a:rPr lang="en-US">
                <a:latin typeface="Perpetua"/>
                <a:cs typeface="Times New Roman"/>
              </a:rPr>
              <a:t>Anneth Sivakumar - 21as221@queensu.ca</a:t>
            </a:r>
          </a:p>
          <a:p>
            <a:r>
              <a:rPr lang="en-US">
                <a:latin typeface="Perpetua"/>
                <a:cs typeface="Times New Roman"/>
              </a:rPr>
              <a:t>Avi Mohan - 19am3@queensu.ca</a:t>
            </a:r>
          </a:p>
          <a:p>
            <a:r>
              <a:rPr lang="en-US">
                <a:latin typeface="Perpetua"/>
                <a:cs typeface="Times New Roman"/>
              </a:rPr>
              <a:t>Braedon Van </a:t>
            </a:r>
            <a:r>
              <a:rPr lang="en-US" err="1">
                <a:latin typeface="Perpetua"/>
                <a:cs typeface="Times New Roman"/>
              </a:rPr>
              <a:t>Wiechen</a:t>
            </a:r>
            <a:r>
              <a:rPr lang="en-US">
                <a:latin typeface="Perpetua"/>
                <a:cs typeface="Times New Roman"/>
              </a:rPr>
              <a:t> - 21bjvw@queensu.ca</a:t>
            </a:r>
          </a:p>
          <a:p>
            <a:r>
              <a:rPr lang="en-US">
                <a:latin typeface="Perpetua"/>
                <a:cs typeface="Times New Roman"/>
              </a:rPr>
              <a:t>Zain Zaidi - zain.zaidi@queensu.ca</a:t>
            </a:r>
          </a:p>
          <a:p>
            <a:endParaRPr lang="en-US" sz="4400">
              <a:latin typeface="Perpetua"/>
            </a:endParaRPr>
          </a:p>
        </p:txBody>
      </p:sp>
      <p:pic>
        <p:nvPicPr>
          <p:cNvPr id="4" name="Picture 3" descr="Queen's University Logo PNG Transparent &amp; SVG Vector - Freebie Supply">
            <a:extLst>
              <a:ext uri="{FF2B5EF4-FFF2-40B4-BE49-F238E27FC236}">
                <a16:creationId xmlns:a16="http://schemas.microsoft.com/office/drawing/2014/main" id="{43ECBFAD-AD6F-412C-70AD-E7BD99E8B544}"/>
              </a:ext>
            </a:extLst>
          </p:cNvPr>
          <p:cNvPicPr>
            <a:picLocks noChangeAspect="1"/>
          </p:cNvPicPr>
          <p:nvPr/>
        </p:nvPicPr>
        <p:blipFill>
          <a:blip r:embed="rId2"/>
          <a:stretch>
            <a:fillRect/>
          </a:stretch>
        </p:blipFill>
        <p:spPr>
          <a:xfrm>
            <a:off x="10410567" y="-1"/>
            <a:ext cx="1778001" cy="1750543"/>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D1E7-247E-184B-5E62-9E4CAEBE41F3}"/>
              </a:ext>
            </a:extLst>
          </p:cNvPr>
          <p:cNvSpPr>
            <a:spLocks noGrp="1"/>
          </p:cNvSpPr>
          <p:nvPr>
            <p:ph type="title"/>
          </p:nvPr>
        </p:nvSpPr>
        <p:spPr>
          <a:xfrm>
            <a:off x="152592" y="212488"/>
            <a:ext cx="10515600" cy="1325563"/>
          </a:xfrm>
        </p:spPr>
        <p:txBody>
          <a:bodyPr/>
          <a:lstStyle/>
          <a:p>
            <a:r>
              <a:rPr lang="en-US">
                <a:latin typeface="Perpetua"/>
                <a:ea typeface="+mj-lt"/>
                <a:cs typeface="Courier New"/>
              </a:rPr>
              <a:t>Lung Cancer and Health/Eating Habits</a:t>
            </a:r>
          </a:p>
        </p:txBody>
      </p:sp>
      <p:sp>
        <p:nvSpPr>
          <p:cNvPr id="3" name="Content Placeholder 2">
            <a:extLst>
              <a:ext uri="{FF2B5EF4-FFF2-40B4-BE49-F238E27FC236}">
                <a16:creationId xmlns:a16="http://schemas.microsoft.com/office/drawing/2014/main" id="{AD3DFEED-01A1-A018-A9CF-9F94B8222F00}"/>
              </a:ext>
            </a:extLst>
          </p:cNvPr>
          <p:cNvSpPr>
            <a:spLocks noGrp="1"/>
          </p:cNvSpPr>
          <p:nvPr>
            <p:ph idx="1"/>
          </p:nvPr>
        </p:nvSpPr>
        <p:spPr>
          <a:xfrm>
            <a:off x="838200" y="5518922"/>
            <a:ext cx="10488141" cy="658041"/>
          </a:xfrm>
        </p:spPr>
        <p:txBody>
          <a:bodyPr vert="horz" lIns="91440" tIns="45720" rIns="91440" bIns="45720" rtlCol="0" anchor="t">
            <a:normAutofit/>
          </a:bodyPr>
          <a:lstStyle/>
          <a:p>
            <a:r>
              <a:rPr lang="en-US">
                <a:latin typeface="Perpetua"/>
              </a:rPr>
              <a:t>Add text:</a:t>
            </a:r>
            <a:endParaRPr lang="en-US"/>
          </a:p>
        </p:txBody>
      </p:sp>
      <p:pic>
        <p:nvPicPr>
          <p:cNvPr id="5" name="Picture 4" descr="Queen's University Logo PNG Transparent &amp; SVG Vector - Freebie Supply">
            <a:extLst>
              <a:ext uri="{FF2B5EF4-FFF2-40B4-BE49-F238E27FC236}">
                <a16:creationId xmlns:a16="http://schemas.microsoft.com/office/drawing/2014/main" id="{2415B2A5-377D-260F-6614-83DA5CD24EBE}"/>
              </a:ext>
            </a:extLst>
          </p:cNvPr>
          <p:cNvPicPr>
            <a:picLocks noChangeAspect="1"/>
          </p:cNvPicPr>
          <p:nvPr/>
        </p:nvPicPr>
        <p:blipFill>
          <a:blip r:embed="rId2"/>
          <a:stretch>
            <a:fillRect/>
          </a:stretch>
        </p:blipFill>
        <p:spPr>
          <a:xfrm>
            <a:off x="10410567" y="-1"/>
            <a:ext cx="1778001" cy="1750543"/>
          </a:xfrm>
          <a:prstGeom prst="rect">
            <a:avLst/>
          </a:prstGeom>
        </p:spPr>
      </p:pic>
      <p:pic>
        <p:nvPicPr>
          <p:cNvPr id="2054" name="Picture 6">
            <a:extLst>
              <a:ext uri="{FF2B5EF4-FFF2-40B4-BE49-F238E27FC236}">
                <a16:creationId xmlns:a16="http://schemas.microsoft.com/office/drawing/2014/main" id="{15A3815A-4D21-D2BC-4FE0-CDD973F23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3762" y="1470540"/>
            <a:ext cx="5821170" cy="505437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E18809B2-A752-4E0C-AEA5-F51AE60432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609" y="1470540"/>
            <a:ext cx="5604154" cy="505437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C5B6D35-F4AA-EADD-8E03-ED830A5D60C8}"/>
              </a:ext>
            </a:extLst>
          </p:cNvPr>
          <p:cNvSpPr txBox="1"/>
          <p:nvPr/>
        </p:nvSpPr>
        <p:spPr>
          <a:xfrm>
            <a:off x="368175" y="6506755"/>
            <a:ext cx="4794478" cy="307777"/>
          </a:xfrm>
          <a:prstGeom prst="rect">
            <a:avLst/>
          </a:prstGeom>
          <a:noFill/>
        </p:spPr>
        <p:txBody>
          <a:bodyPr wrap="square" lIns="91440" tIns="45720" rIns="91440" bIns="45720" rtlCol="0" anchor="t">
            <a:spAutoFit/>
          </a:bodyPr>
          <a:lstStyle/>
          <a:p>
            <a:r>
              <a:rPr lang="en-US" sz="1400">
                <a:latin typeface="Perpetua"/>
              </a:rPr>
              <a:t>Figure 8: Histogram of Lung Cancer across different levels of obesity</a:t>
            </a:r>
            <a:endParaRPr lang="en-CA">
              <a:latin typeface="Perpetua"/>
            </a:endParaRPr>
          </a:p>
        </p:txBody>
      </p:sp>
      <p:sp>
        <p:nvSpPr>
          <p:cNvPr id="6" name="TextBox 5">
            <a:extLst>
              <a:ext uri="{FF2B5EF4-FFF2-40B4-BE49-F238E27FC236}">
                <a16:creationId xmlns:a16="http://schemas.microsoft.com/office/drawing/2014/main" id="{BC661106-5A90-EF0F-DFC3-8D8897DCB68F}"/>
              </a:ext>
            </a:extLst>
          </p:cNvPr>
          <p:cNvSpPr txBox="1"/>
          <p:nvPr/>
        </p:nvSpPr>
        <p:spPr>
          <a:xfrm>
            <a:off x="5971061" y="6511779"/>
            <a:ext cx="5247559" cy="307777"/>
          </a:xfrm>
          <a:prstGeom prst="rect">
            <a:avLst/>
          </a:prstGeom>
          <a:noFill/>
        </p:spPr>
        <p:txBody>
          <a:bodyPr wrap="square" lIns="91440" tIns="45720" rIns="91440" bIns="45720" rtlCol="0" anchor="t">
            <a:spAutoFit/>
          </a:bodyPr>
          <a:lstStyle/>
          <a:p>
            <a:r>
              <a:rPr lang="en-US" sz="1400">
                <a:latin typeface="Perpetua"/>
              </a:rPr>
              <a:t>Figure 9: Histogram of Lung Cancer across different levels of balanced diets </a:t>
            </a:r>
            <a:endParaRPr lang="en-CA">
              <a:latin typeface="Perpetua" panose="02020502060401020303" pitchFamily="18" charset="0"/>
            </a:endParaRPr>
          </a:p>
        </p:txBody>
      </p:sp>
    </p:spTree>
    <p:extLst>
      <p:ext uri="{BB962C8B-B14F-4D97-AF65-F5344CB8AC3E}">
        <p14:creationId xmlns:p14="http://schemas.microsoft.com/office/powerpoint/2010/main" val="3937269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D1E7-247E-184B-5E62-9E4CAEBE41F3}"/>
              </a:ext>
            </a:extLst>
          </p:cNvPr>
          <p:cNvSpPr>
            <a:spLocks noGrp="1"/>
          </p:cNvSpPr>
          <p:nvPr>
            <p:ph type="title"/>
          </p:nvPr>
        </p:nvSpPr>
        <p:spPr>
          <a:xfrm>
            <a:off x="152592" y="212488"/>
            <a:ext cx="10515600" cy="1325563"/>
          </a:xfrm>
        </p:spPr>
        <p:txBody>
          <a:bodyPr/>
          <a:lstStyle/>
          <a:p>
            <a:r>
              <a:rPr lang="en-US">
                <a:latin typeface="Perpetua"/>
                <a:ea typeface="+mj-lt"/>
                <a:cs typeface="Courier New"/>
              </a:rPr>
              <a:t>Lung Cancer Statistics by Levels of Air Pollution</a:t>
            </a:r>
            <a:endParaRPr lang="en-US">
              <a:latin typeface="Perpetua"/>
            </a:endParaRPr>
          </a:p>
        </p:txBody>
      </p:sp>
      <p:sp>
        <p:nvSpPr>
          <p:cNvPr id="3" name="Content Placeholder 2">
            <a:extLst>
              <a:ext uri="{FF2B5EF4-FFF2-40B4-BE49-F238E27FC236}">
                <a16:creationId xmlns:a16="http://schemas.microsoft.com/office/drawing/2014/main" id="{AD3DFEED-01A1-A018-A9CF-9F94B8222F00}"/>
              </a:ext>
            </a:extLst>
          </p:cNvPr>
          <p:cNvSpPr>
            <a:spLocks noGrp="1"/>
          </p:cNvSpPr>
          <p:nvPr>
            <p:ph idx="1"/>
          </p:nvPr>
        </p:nvSpPr>
        <p:spPr>
          <a:xfrm>
            <a:off x="838200" y="5518922"/>
            <a:ext cx="10488141" cy="658041"/>
          </a:xfrm>
        </p:spPr>
        <p:txBody>
          <a:bodyPr vert="horz" lIns="91440" tIns="45720" rIns="91440" bIns="45720" rtlCol="0" anchor="t">
            <a:normAutofit/>
          </a:bodyPr>
          <a:lstStyle/>
          <a:p>
            <a:r>
              <a:rPr lang="en-US">
                <a:latin typeface="Perpetua"/>
              </a:rPr>
              <a:t>Add text:</a:t>
            </a:r>
            <a:endParaRPr lang="en-US"/>
          </a:p>
        </p:txBody>
      </p:sp>
      <p:pic>
        <p:nvPicPr>
          <p:cNvPr id="5" name="Picture 4" descr="Queen's University Logo PNG Transparent &amp; SVG Vector - Freebie Supply">
            <a:extLst>
              <a:ext uri="{FF2B5EF4-FFF2-40B4-BE49-F238E27FC236}">
                <a16:creationId xmlns:a16="http://schemas.microsoft.com/office/drawing/2014/main" id="{2415B2A5-377D-260F-6614-83DA5CD24EBE}"/>
              </a:ext>
            </a:extLst>
          </p:cNvPr>
          <p:cNvPicPr>
            <a:picLocks noChangeAspect="1"/>
          </p:cNvPicPr>
          <p:nvPr/>
        </p:nvPicPr>
        <p:blipFill>
          <a:blip r:embed="rId2"/>
          <a:stretch>
            <a:fillRect/>
          </a:stretch>
        </p:blipFill>
        <p:spPr>
          <a:xfrm>
            <a:off x="10410567" y="-1"/>
            <a:ext cx="1778001" cy="1750543"/>
          </a:xfrm>
          <a:prstGeom prst="rect">
            <a:avLst/>
          </a:prstGeom>
        </p:spPr>
      </p:pic>
      <p:pic>
        <p:nvPicPr>
          <p:cNvPr id="2052" name="Picture 4">
            <a:extLst>
              <a:ext uri="{FF2B5EF4-FFF2-40B4-BE49-F238E27FC236}">
                <a16:creationId xmlns:a16="http://schemas.microsoft.com/office/drawing/2014/main" id="{8C2F98B5-71D8-4E06-1603-9B6703E7C9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17" y="1393371"/>
            <a:ext cx="7292918" cy="505437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4EDB461-1ADB-7EE3-785E-F29C00D2290F}"/>
              </a:ext>
            </a:extLst>
          </p:cNvPr>
          <p:cNvSpPr txBox="1"/>
          <p:nvPr/>
        </p:nvSpPr>
        <p:spPr>
          <a:xfrm>
            <a:off x="7698377" y="1619793"/>
            <a:ext cx="4092802" cy="2031325"/>
          </a:xfrm>
          <a:prstGeom prst="rect">
            <a:avLst/>
          </a:prstGeom>
          <a:noFill/>
        </p:spPr>
        <p:txBody>
          <a:bodyPr wrap="square" rtlCol="0">
            <a:spAutoFit/>
          </a:bodyPr>
          <a:lstStyle/>
          <a:p>
            <a:pPr marL="285750" indent="-285750">
              <a:buFont typeface="Arial" panose="020B0604020202020204" pitchFamily="34" charset="0"/>
              <a:buChar char="•"/>
            </a:pPr>
            <a:endParaRPr lang="en-US">
              <a:latin typeface="Perpetua"/>
            </a:endParaRPr>
          </a:p>
          <a:p>
            <a:pPr marL="285750" indent="-285750">
              <a:buFont typeface="Arial" panose="020B0604020202020204" pitchFamily="34" charset="0"/>
              <a:buChar char="•"/>
            </a:pPr>
            <a:endParaRPr lang="en-CA">
              <a:latin typeface="Perpetua"/>
            </a:endParaRPr>
          </a:p>
          <a:p>
            <a:pPr marL="285750" indent="-285750">
              <a:buFont typeface="Arial" panose="020B0604020202020204" pitchFamily="34" charset="0"/>
              <a:buChar char="•"/>
            </a:pPr>
            <a:r>
              <a:rPr lang="en-CA">
                <a:latin typeface="Perpetua"/>
              </a:rPr>
              <a:t>Figure 11 displays correlation between lung cancer stage and level of air pollution</a:t>
            </a:r>
            <a:br>
              <a:rPr lang="en-CA">
                <a:latin typeface="Perpetua"/>
              </a:rPr>
            </a:br>
            <a:endParaRPr lang="en-CA">
              <a:latin typeface="Perpetua"/>
            </a:endParaRPr>
          </a:p>
          <a:p>
            <a:pPr marL="285750" indent="-285750">
              <a:buFont typeface="Arial" panose="020B0604020202020204" pitchFamily="34" charset="0"/>
              <a:buChar char="•"/>
            </a:pPr>
            <a:r>
              <a:rPr lang="en-CA">
                <a:latin typeface="Perpetua"/>
              </a:rPr>
              <a:t>Higher count of end-stage lung cancer in areas of poor air quality</a:t>
            </a:r>
          </a:p>
        </p:txBody>
      </p:sp>
      <p:sp>
        <p:nvSpPr>
          <p:cNvPr id="6" name="TextBox 5">
            <a:extLst>
              <a:ext uri="{FF2B5EF4-FFF2-40B4-BE49-F238E27FC236}">
                <a16:creationId xmlns:a16="http://schemas.microsoft.com/office/drawing/2014/main" id="{2A6D586A-A4FA-5EB6-1CDC-B159E35A028B}"/>
              </a:ext>
            </a:extLst>
          </p:cNvPr>
          <p:cNvSpPr txBox="1"/>
          <p:nvPr/>
        </p:nvSpPr>
        <p:spPr>
          <a:xfrm>
            <a:off x="204239" y="6418221"/>
            <a:ext cx="6370731" cy="307777"/>
          </a:xfrm>
          <a:prstGeom prst="rect">
            <a:avLst/>
          </a:prstGeom>
          <a:noFill/>
        </p:spPr>
        <p:txBody>
          <a:bodyPr wrap="square" lIns="91440" tIns="45720" rIns="91440" bIns="45720" rtlCol="0" anchor="t">
            <a:spAutoFit/>
          </a:bodyPr>
          <a:lstStyle/>
          <a:p>
            <a:r>
              <a:rPr lang="en-US" sz="1400">
                <a:latin typeface="Perpetua"/>
              </a:rPr>
              <a:t>Figure 10: Histogram of Lung Cancer across different levels of exposure to air pollution</a:t>
            </a:r>
            <a:endParaRPr lang="en-CA">
              <a:latin typeface="Perpetua"/>
            </a:endParaRPr>
          </a:p>
        </p:txBody>
      </p:sp>
    </p:spTree>
    <p:extLst>
      <p:ext uri="{BB962C8B-B14F-4D97-AF65-F5344CB8AC3E}">
        <p14:creationId xmlns:p14="http://schemas.microsoft.com/office/powerpoint/2010/main" val="576964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D1E7-247E-184B-5E62-9E4CAEBE41F3}"/>
              </a:ext>
            </a:extLst>
          </p:cNvPr>
          <p:cNvSpPr>
            <a:spLocks noGrp="1"/>
          </p:cNvSpPr>
          <p:nvPr>
            <p:ph type="title"/>
          </p:nvPr>
        </p:nvSpPr>
        <p:spPr>
          <a:xfrm>
            <a:off x="368574" y="159891"/>
            <a:ext cx="10515600" cy="1325563"/>
          </a:xfrm>
        </p:spPr>
        <p:txBody>
          <a:bodyPr/>
          <a:lstStyle/>
          <a:p>
            <a:r>
              <a:rPr lang="en-US">
                <a:latin typeface="Perpetua"/>
                <a:ea typeface="+mj-lt"/>
                <a:cs typeface="Courier New"/>
              </a:rPr>
              <a:t>Dust Allergies and Lung Cancer Statistics</a:t>
            </a:r>
            <a:endParaRPr lang="en-US">
              <a:latin typeface="Perpetua"/>
            </a:endParaRPr>
          </a:p>
        </p:txBody>
      </p:sp>
      <p:sp>
        <p:nvSpPr>
          <p:cNvPr id="3" name="Content Placeholder 2">
            <a:extLst>
              <a:ext uri="{FF2B5EF4-FFF2-40B4-BE49-F238E27FC236}">
                <a16:creationId xmlns:a16="http://schemas.microsoft.com/office/drawing/2014/main" id="{AD3DFEED-01A1-A018-A9CF-9F94B8222F00}"/>
              </a:ext>
            </a:extLst>
          </p:cNvPr>
          <p:cNvSpPr>
            <a:spLocks noGrp="1"/>
          </p:cNvSpPr>
          <p:nvPr>
            <p:ph idx="1"/>
          </p:nvPr>
        </p:nvSpPr>
        <p:spPr>
          <a:xfrm>
            <a:off x="838200" y="5518922"/>
            <a:ext cx="10488141" cy="658041"/>
          </a:xfrm>
        </p:spPr>
        <p:txBody>
          <a:bodyPr vert="horz" lIns="91440" tIns="45720" rIns="91440" bIns="45720" rtlCol="0" anchor="t">
            <a:normAutofit/>
          </a:bodyPr>
          <a:lstStyle/>
          <a:p>
            <a:r>
              <a:rPr lang="en-US">
                <a:latin typeface="Perpetua"/>
              </a:rPr>
              <a:t>Add text:</a:t>
            </a:r>
            <a:endParaRPr lang="en-US"/>
          </a:p>
        </p:txBody>
      </p:sp>
      <p:pic>
        <p:nvPicPr>
          <p:cNvPr id="5" name="Picture 4" descr="Queen's University Logo PNG Transparent &amp; SVG Vector - Freebie Supply">
            <a:extLst>
              <a:ext uri="{FF2B5EF4-FFF2-40B4-BE49-F238E27FC236}">
                <a16:creationId xmlns:a16="http://schemas.microsoft.com/office/drawing/2014/main" id="{2415B2A5-377D-260F-6614-83DA5CD24EBE}"/>
              </a:ext>
            </a:extLst>
          </p:cNvPr>
          <p:cNvPicPr>
            <a:picLocks noChangeAspect="1"/>
          </p:cNvPicPr>
          <p:nvPr/>
        </p:nvPicPr>
        <p:blipFill>
          <a:blip r:embed="rId2"/>
          <a:stretch>
            <a:fillRect/>
          </a:stretch>
        </p:blipFill>
        <p:spPr>
          <a:xfrm>
            <a:off x="10410567" y="-1"/>
            <a:ext cx="1778001" cy="1750543"/>
          </a:xfrm>
          <a:prstGeom prst="rect">
            <a:avLst/>
          </a:prstGeom>
        </p:spPr>
      </p:pic>
      <p:pic>
        <p:nvPicPr>
          <p:cNvPr id="7172" name="Picture 4">
            <a:extLst>
              <a:ext uri="{FF2B5EF4-FFF2-40B4-BE49-F238E27FC236}">
                <a16:creationId xmlns:a16="http://schemas.microsoft.com/office/drawing/2014/main" id="{93A53011-53EE-544C-4473-0C797A7FD1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010" y="1332729"/>
            <a:ext cx="7611291" cy="489375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C20FDE0-6FA1-F2D4-3310-93239CFF0168}"/>
              </a:ext>
            </a:extLst>
          </p:cNvPr>
          <p:cNvSpPr txBox="1"/>
          <p:nvPr/>
        </p:nvSpPr>
        <p:spPr>
          <a:xfrm>
            <a:off x="8051895" y="1619794"/>
            <a:ext cx="3739284" cy="3416320"/>
          </a:xfrm>
          <a:prstGeom prst="rect">
            <a:avLst/>
          </a:prstGeom>
          <a:noFill/>
        </p:spPr>
        <p:txBody>
          <a:bodyPr wrap="square" rtlCol="0">
            <a:spAutoFit/>
          </a:bodyPr>
          <a:lstStyle/>
          <a:p>
            <a:pPr marL="285750" indent="-285750">
              <a:buFont typeface="Arial" panose="020B0604020202020204" pitchFamily="34" charset="0"/>
              <a:buChar char="•"/>
            </a:pPr>
            <a:r>
              <a:rPr lang="en-CA">
                <a:latin typeface="Perpetua" panose="02020502060401020303" pitchFamily="18" charset="0"/>
              </a:rPr>
              <a:t>Figure 13 displays the correlation of lung cancer levels for patients with pre-existing dust allergies</a:t>
            </a:r>
            <a:br>
              <a:rPr lang="en-CA">
                <a:latin typeface="Perpetua" panose="02020502060401020303" pitchFamily="18" charset="0"/>
              </a:rPr>
            </a:br>
            <a:endParaRPr lang="en-CA">
              <a:latin typeface="Perpetua" panose="02020502060401020303" pitchFamily="18" charset="0"/>
            </a:endParaRPr>
          </a:p>
          <a:p>
            <a:pPr marL="285750" indent="-285750">
              <a:buFont typeface="Arial" panose="020B0604020202020204" pitchFamily="34" charset="0"/>
              <a:buChar char="•"/>
            </a:pPr>
            <a:r>
              <a:rPr lang="en-CA">
                <a:latin typeface="Perpetua" panose="02020502060401020303" pitchFamily="18" charset="0"/>
              </a:rPr>
              <a:t>Dust allergies damage upper respiratory tract, but could create conditions for cancer.</a:t>
            </a:r>
            <a:br>
              <a:rPr lang="en-CA">
                <a:latin typeface="Perpetua" panose="02020502060401020303" pitchFamily="18" charset="0"/>
              </a:rPr>
            </a:br>
            <a:endParaRPr lang="en-CA">
              <a:latin typeface="Perpetua" panose="02020502060401020303" pitchFamily="18" charset="0"/>
            </a:endParaRPr>
          </a:p>
          <a:p>
            <a:pPr marL="285750" indent="-285750">
              <a:buFont typeface="Arial" panose="020B0604020202020204" pitchFamily="34" charset="0"/>
              <a:buChar char="•"/>
            </a:pPr>
            <a:r>
              <a:rPr lang="en-CA">
                <a:latin typeface="Perpetua" panose="02020502060401020303" pitchFamily="18" charset="0"/>
              </a:rPr>
              <a:t>As the severity of dust allergies increases, the risk of developing medium to high stage lung cancer increases</a:t>
            </a:r>
          </a:p>
        </p:txBody>
      </p:sp>
      <p:sp>
        <p:nvSpPr>
          <p:cNvPr id="6" name="TextBox 5">
            <a:extLst>
              <a:ext uri="{FF2B5EF4-FFF2-40B4-BE49-F238E27FC236}">
                <a16:creationId xmlns:a16="http://schemas.microsoft.com/office/drawing/2014/main" id="{A276135C-A60F-32C1-DEF3-D0B5ADE71D4B}"/>
              </a:ext>
            </a:extLst>
          </p:cNvPr>
          <p:cNvSpPr txBox="1"/>
          <p:nvPr/>
        </p:nvSpPr>
        <p:spPr>
          <a:xfrm>
            <a:off x="421132" y="6224280"/>
            <a:ext cx="5883050" cy="307777"/>
          </a:xfrm>
          <a:prstGeom prst="rect">
            <a:avLst/>
          </a:prstGeom>
          <a:noFill/>
        </p:spPr>
        <p:txBody>
          <a:bodyPr wrap="square" lIns="91440" tIns="45720" rIns="91440" bIns="45720" rtlCol="0" anchor="t">
            <a:spAutoFit/>
          </a:bodyPr>
          <a:lstStyle/>
          <a:p>
            <a:r>
              <a:rPr lang="en-US" sz="1400">
                <a:latin typeface="Perpetua"/>
              </a:rPr>
              <a:t>Figure 11: Histogram of Lung Cancer across different levels of dust allergies</a:t>
            </a:r>
            <a:endParaRPr lang="en-CA">
              <a:latin typeface="Perpetua"/>
            </a:endParaRPr>
          </a:p>
        </p:txBody>
      </p:sp>
    </p:spTree>
    <p:extLst>
      <p:ext uri="{BB962C8B-B14F-4D97-AF65-F5344CB8AC3E}">
        <p14:creationId xmlns:p14="http://schemas.microsoft.com/office/powerpoint/2010/main" val="4162200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D1E7-247E-184B-5E62-9E4CAEBE41F3}"/>
              </a:ext>
            </a:extLst>
          </p:cNvPr>
          <p:cNvSpPr>
            <a:spLocks noGrp="1"/>
          </p:cNvSpPr>
          <p:nvPr>
            <p:ph type="title"/>
          </p:nvPr>
        </p:nvSpPr>
        <p:spPr>
          <a:xfrm>
            <a:off x="298904" y="125062"/>
            <a:ext cx="10515600" cy="1325563"/>
          </a:xfrm>
        </p:spPr>
        <p:txBody>
          <a:bodyPr/>
          <a:lstStyle/>
          <a:p>
            <a:r>
              <a:rPr lang="en-US">
                <a:latin typeface="Perpetua"/>
                <a:ea typeface="+mj-lt"/>
                <a:cs typeface="Courier New"/>
              </a:rPr>
              <a:t>Blood Coughs and Lung Cancer</a:t>
            </a:r>
            <a:endParaRPr lang="en-US">
              <a:latin typeface="Perpetua"/>
            </a:endParaRPr>
          </a:p>
        </p:txBody>
      </p:sp>
      <p:sp>
        <p:nvSpPr>
          <p:cNvPr id="3" name="Content Placeholder 2">
            <a:extLst>
              <a:ext uri="{FF2B5EF4-FFF2-40B4-BE49-F238E27FC236}">
                <a16:creationId xmlns:a16="http://schemas.microsoft.com/office/drawing/2014/main" id="{AD3DFEED-01A1-A018-A9CF-9F94B8222F00}"/>
              </a:ext>
            </a:extLst>
          </p:cNvPr>
          <p:cNvSpPr>
            <a:spLocks noGrp="1"/>
          </p:cNvSpPr>
          <p:nvPr>
            <p:ph idx="1"/>
          </p:nvPr>
        </p:nvSpPr>
        <p:spPr>
          <a:xfrm>
            <a:off x="838200" y="5518922"/>
            <a:ext cx="10488141" cy="658041"/>
          </a:xfrm>
        </p:spPr>
        <p:txBody>
          <a:bodyPr vert="horz" lIns="91440" tIns="45720" rIns="91440" bIns="45720" rtlCol="0" anchor="t">
            <a:normAutofit/>
          </a:bodyPr>
          <a:lstStyle/>
          <a:p>
            <a:r>
              <a:rPr lang="en-US">
                <a:latin typeface="Perpetua"/>
              </a:rPr>
              <a:t>Add text:</a:t>
            </a:r>
            <a:endParaRPr lang="en-US"/>
          </a:p>
        </p:txBody>
      </p:sp>
      <p:pic>
        <p:nvPicPr>
          <p:cNvPr id="5" name="Picture 4" descr="Queen's University Logo PNG Transparent &amp; SVG Vector - Freebie Supply">
            <a:extLst>
              <a:ext uri="{FF2B5EF4-FFF2-40B4-BE49-F238E27FC236}">
                <a16:creationId xmlns:a16="http://schemas.microsoft.com/office/drawing/2014/main" id="{2415B2A5-377D-260F-6614-83DA5CD24EBE}"/>
              </a:ext>
            </a:extLst>
          </p:cNvPr>
          <p:cNvPicPr>
            <a:picLocks noChangeAspect="1"/>
          </p:cNvPicPr>
          <p:nvPr/>
        </p:nvPicPr>
        <p:blipFill>
          <a:blip r:embed="rId2"/>
          <a:stretch>
            <a:fillRect/>
          </a:stretch>
        </p:blipFill>
        <p:spPr>
          <a:xfrm>
            <a:off x="10410567" y="-1"/>
            <a:ext cx="1778001" cy="1750543"/>
          </a:xfrm>
          <a:prstGeom prst="rect">
            <a:avLst/>
          </a:prstGeom>
        </p:spPr>
      </p:pic>
      <p:pic>
        <p:nvPicPr>
          <p:cNvPr id="11266" name="Picture 2">
            <a:extLst>
              <a:ext uri="{FF2B5EF4-FFF2-40B4-BE49-F238E27FC236}">
                <a16:creationId xmlns:a16="http://schemas.microsoft.com/office/drawing/2014/main" id="{B4DC23D1-2E5E-86A5-0D6A-EAA71819C1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739" y="1369103"/>
            <a:ext cx="7121143" cy="479777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E940515-1016-4D6C-82B3-8E659B8CDA58}"/>
              </a:ext>
            </a:extLst>
          </p:cNvPr>
          <p:cNvSpPr txBox="1"/>
          <p:nvPr/>
        </p:nvSpPr>
        <p:spPr>
          <a:xfrm>
            <a:off x="7816762" y="1619794"/>
            <a:ext cx="3739284" cy="3416320"/>
          </a:xfrm>
          <a:prstGeom prst="rect">
            <a:avLst/>
          </a:prstGeom>
          <a:noFill/>
        </p:spPr>
        <p:txBody>
          <a:bodyPr wrap="square" rtlCol="0">
            <a:spAutoFit/>
          </a:bodyPr>
          <a:lstStyle/>
          <a:p>
            <a:pPr marL="285750" indent="-285750">
              <a:buFont typeface="Arial" panose="020B0604020202020204" pitchFamily="34" charset="0"/>
              <a:buChar char="•"/>
            </a:pPr>
            <a:r>
              <a:rPr lang="en-CA">
                <a:latin typeface="Perpetua" panose="02020502060401020303" pitchFamily="18" charset="0"/>
              </a:rPr>
              <a:t>Figure 14 displays the correlation of lung cancer levels for patients who display the symptom of blood coughs</a:t>
            </a:r>
            <a:br>
              <a:rPr lang="en-CA">
                <a:latin typeface="Perpetua" panose="02020502060401020303" pitchFamily="18" charset="0"/>
              </a:rPr>
            </a:br>
            <a:endParaRPr lang="en-CA">
              <a:latin typeface="Perpetua" panose="02020502060401020303" pitchFamily="18" charset="0"/>
            </a:endParaRPr>
          </a:p>
          <a:p>
            <a:pPr marL="285750" indent="-285750">
              <a:buFont typeface="Arial" panose="020B0604020202020204" pitchFamily="34" charset="0"/>
              <a:buChar char="•"/>
            </a:pPr>
            <a:r>
              <a:rPr lang="en-CA">
                <a:latin typeface="Perpetua" panose="02020502060401020303" pitchFamily="18" charset="0"/>
              </a:rPr>
              <a:t>Tumor causes blood vessels around it to erode and bleed into airways.</a:t>
            </a:r>
            <a:br>
              <a:rPr lang="en-CA">
                <a:latin typeface="Perpetua" panose="02020502060401020303" pitchFamily="18" charset="0"/>
              </a:rPr>
            </a:br>
            <a:endParaRPr lang="en-CA">
              <a:latin typeface="Perpetua" panose="02020502060401020303" pitchFamily="18" charset="0"/>
            </a:endParaRPr>
          </a:p>
          <a:p>
            <a:pPr marL="285750" indent="-285750">
              <a:buFont typeface="Arial" panose="020B0604020202020204" pitchFamily="34" charset="0"/>
              <a:buChar char="•"/>
            </a:pPr>
            <a:r>
              <a:rPr lang="en-CA">
                <a:latin typeface="Perpetua" panose="02020502060401020303" pitchFamily="18" charset="0"/>
              </a:rPr>
              <a:t>Good indicator of lung cancer</a:t>
            </a:r>
            <a:br>
              <a:rPr lang="en-CA">
                <a:latin typeface="Perpetua" panose="02020502060401020303" pitchFamily="18" charset="0"/>
              </a:rPr>
            </a:br>
            <a:endParaRPr lang="en-CA">
              <a:latin typeface="Perpetua" panose="02020502060401020303" pitchFamily="18" charset="0"/>
            </a:endParaRPr>
          </a:p>
          <a:p>
            <a:pPr marL="285750" indent="-285750">
              <a:buFont typeface="Arial" panose="020B0604020202020204" pitchFamily="34" charset="0"/>
              <a:buChar char="•"/>
            </a:pPr>
            <a:r>
              <a:rPr lang="en-CA">
                <a:latin typeface="Perpetua" panose="02020502060401020303" pitchFamily="18" charset="0"/>
              </a:rPr>
              <a:t>As the blood coughs start to worsen, there is an increased likelihood of end-stage lung cancer</a:t>
            </a:r>
          </a:p>
        </p:txBody>
      </p:sp>
      <p:sp>
        <p:nvSpPr>
          <p:cNvPr id="6" name="TextBox 5">
            <a:extLst>
              <a:ext uri="{FF2B5EF4-FFF2-40B4-BE49-F238E27FC236}">
                <a16:creationId xmlns:a16="http://schemas.microsoft.com/office/drawing/2014/main" id="{9C00350D-8B30-16D1-D75D-57FEAF94DAE7}"/>
              </a:ext>
            </a:extLst>
          </p:cNvPr>
          <p:cNvSpPr txBox="1"/>
          <p:nvPr/>
        </p:nvSpPr>
        <p:spPr>
          <a:xfrm>
            <a:off x="456789" y="6148253"/>
            <a:ext cx="4794478" cy="523220"/>
          </a:xfrm>
          <a:prstGeom prst="rect">
            <a:avLst/>
          </a:prstGeom>
          <a:noFill/>
        </p:spPr>
        <p:txBody>
          <a:bodyPr wrap="square" lIns="91440" tIns="45720" rIns="91440" bIns="45720" rtlCol="0" anchor="t">
            <a:spAutoFit/>
          </a:bodyPr>
          <a:lstStyle/>
          <a:p>
            <a:r>
              <a:rPr lang="en-US" sz="1400">
                <a:latin typeface="Perpetua"/>
              </a:rPr>
              <a:t>Figure 12: Histogram of Lung Cancer across different levels of blood coughs</a:t>
            </a:r>
            <a:endParaRPr lang="en-CA">
              <a:latin typeface="Perpetua"/>
            </a:endParaRPr>
          </a:p>
        </p:txBody>
      </p:sp>
    </p:spTree>
    <p:extLst>
      <p:ext uri="{BB962C8B-B14F-4D97-AF65-F5344CB8AC3E}">
        <p14:creationId xmlns:p14="http://schemas.microsoft.com/office/powerpoint/2010/main" val="4147030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D1E7-247E-184B-5E62-9E4CAEBE41F3}"/>
              </a:ext>
            </a:extLst>
          </p:cNvPr>
          <p:cNvSpPr>
            <a:spLocks noGrp="1"/>
          </p:cNvSpPr>
          <p:nvPr>
            <p:ph type="title"/>
          </p:nvPr>
        </p:nvSpPr>
        <p:spPr>
          <a:xfrm>
            <a:off x="298904" y="212146"/>
            <a:ext cx="10515600" cy="1325563"/>
          </a:xfrm>
        </p:spPr>
        <p:txBody>
          <a:bodyPr/>
          <a:lstStyle/>
          <a:p>
            <a:r>
              <a:rPr lang="en-US">
                <a:latin typeface="Perpetua"/>
                <a:ea typeface="+mj-lt"/>
                <a:cs typeface="Courier New"/>
              </a:rPr>
              <a:t>Wheezing and Lung Cancer</a:t>
            </a:r>
            <a:endParaRPr lang="en-US">
              <a:latin typeface="Perpetua"/>
            </a:endParaRPr>
          </a:p>
        </p:txBody>
      </p:sp>
      <p:sp>
        <p:nvSpPr>
          <p:cNvPr id="3" name="Content Placeholder 2">
            <a:extLst>
              <a:ext uri="{FF2B5EF4-FFF2-40B4-BE49-F238E27FC236}">
                <a16:creationId xmlns:a16="http://schemas.microsoft.com/office/drawing/2014/main" id="{AD3DFEED-01A1-A018-A9CF-9F94B8222F00}"/>
              </a:ext>
            </a:extLst>
          </p:cNvPr>
          <p:cNvSpPr>
            <a:spLocks noGrp="1"/>
          </p:cNvSpPr>
          <p:nvPr>
            <p:ph idx="1"/>
          </p:nvPr>
        </p:nvSpPr>
        <p:spPr>
          <a:xfrm>
            <a:off x="838200" y="5518922"/>
            <a:ext cx="10488141" cy="658041"/>
          </a:xfrm>
        </p:spPr>
        <p:txBody>
          <a:bodyPr vert="horz" lIns="91440" tIns="45720" rIns="91440" bIns="45720" rtlCol="0" anchor="t">
            <a:normAutofit/>
          </a:bodyPr>
          <a:lstStyle/>
          <a:p>
            <a:r>
              <a:rPr lang="en-US">
                <a:latin typeface="Perpetua"/>
              </a:rPr>
              <a:t>Add text:</a:t>
            </a:r>
            <a:endParaRPr lang="en-US"/>
          </a:p>
        </p:txBody>
      </p:sp>
      <p:pic>
        <p:nvPicPr>
          <p:cNvPr id="5" name="Picture 4" descr="Queen's University Logo PNG Transparent &amp; SVG Vector - Freebie Supply">
            <a:extLst>
              <a:ext uri="{FF2B5EF4-FFF2-40B4-BE49-F238E27FC236}">
                <a16:creationId xmlns:a16="http://schemas.microsoft.com/office/drawing/2014/main" id="{2415B2A5-377D-260F-6614-83DA5CD24EBE}"/>
              </a:ext>
            </a:extLst>
          </p:cNvPr>
          <p:cNvPicPr>
            <a:picLocks noChangeAspect="1"/>
          </p:cNvPicPr>
          <p:nvPr/>
        </p:nvPicPr>
        <p:blipFill>
          <a:blip r:embed="rId2"/>
          <a:stretch>
            <a:fillRect/>
          </a:stretch>
        </p:blipFill>
        <p:spPr>
          <a:xfrm>
            <a:off x="10410567" y="-1"/>
            <a:ext cx="1778001" cy="1750543"/>
          </a:xfrm>
          <a:prstGeom prst="rect">
            <a:avLst/>
          </a:prstGeom>
        </p:spPr>
      </p:pic>
      <p:pic>
        <p:nvPicPr>
          <p:cNvPr id="8196" name="Picture 4">
            <a:extLst>
              <a:ext uri="{FF2B5EF4-FFF2-40B4-BE49-F238E27FC236}">
                <a16:creationId xmlns:a16="http://schemas.microsoft.com/office/drawing/2014/main" id="{44F3EE37-2EB7-A331-6CA6-7467B0FF30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302" y="1315128"/>
            <a:ext cx="7132319" cy="492877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7CED22-4EC8-C2B8-C1DA-D9230CA75942}"/>
              </a:ext>
            </a:extLst>
          </p:cNvPr>
          <p:cNvSpPr txBox="1"/>
          <p:nvPr/>
        </p:nvSpPr>
        <p:spPr>
          <a:xfrm>
            <a:off x="8051895" y="1619794"/>
            <a:ext cx="3739284" cy="3970318"/>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CA">
                <a:latin typeface="Perpetua"/>
              </a:rPr>
              <a:t>Figure 15 displays the correlation of lung cancer levels for patients who display the symptom of wheezing</a:t>
            </a:r>
            <a:br>
              <a:rPr lang="en-CA">
                <a:latin typeface="Perpetua" panose="02020502060401020303" pitchFamily="18" charset="0"/>
              </a:rPr>
            </a:br>
            <a:endParaRPr lang="en-CA">
              <a:latin typeface="Perpetua" panose="02020502060401020303" pitchFamily="18" charset="0"/>
            </a:endParaRPr>
          </a:p>
          <a:p>
            <a:pPr marL="285750" indent="-285750">
              <a:buFont typeface="Arial" panose="020B0604020202020204" pitchFamily="34" charset="0"/>
              <a:buChar char="•"/>
            </a:pPr>
            <a:r>
              <a:rPr lang="en-CA">
                <a:latin typeface="Perpetua"/>
              </a:rPr>
              <a:t>Wheezing is a common symptom of respiratory illness usually associated with asthma and COPD</a:t>
            </a:r>
            <a:br>
              <a:rPr lang="en-CA">
                <a:latin typeface="Perpetua" panose="02020502060401020303" pitchFamily="18" charset="0"/>
              </a:rPr>
            </a:br>
            <a:endParaRPr lang="en-CA">
              <a:latin typeface="Perpetua" panose="02020502060401020303" pitchFamily="18" charset="0"/>
            </a:endParaRPr>
          </a:p>
          <a:p>
            <a:pPr marL="285750" indent="-285750">
              <a:buFont typeface="Arial" panose="020B0604020202020204" pitchFamily="34" charset="0"/>
              <a:buChar char="•"/>
            </a:pPr>
            <a:r>
              <a:rPr lang="en-CA">
                <a:latin typeface="Perpetua"/>
              </a:rPr>
              <a:t>We can observe that there is a high level of variance in the dataset in terms of Wheezing, leading to inconsistent results throughout all three levels of lung cancer.</a:t>
            </a:r>
            <a:endParaRPr lang="en-CA">
              <a:latin typeface="Perpetua" panose="02020502060401020303" pitchFamily="18" charset="0"/>
            </a:endParaRPr>
          </a:p>
          <a:p>
            <a:pPr marL="285750" indent="-285750">
              <a:buFont typeface="Arial" panose="020B0604020202020204" pitchFamily="34" charset="0"/>
              <a:buChar char="•"/>
            </a:pPr>
            <a:endParaRPr lang="en-CA">
              <a:latin typeface="Perpetua" panose="02020502060401020303" pitchFamily="18" charset="0"/>
            </a:endParaRPr>
          </a:p>
        </p:txBody>
      </p:sp>
      <p:sp>
        <p:nvSpPr>
          <p:cNvPr id="6" name="TextBox 5">
            <a:extLst>
              <a:ext uri="{FF2B5EF4-FFF2-40B4-BE49-F238E27FC236}">
                <a16:creationId xmlns:a16="http://schemas.microsoft.com/office/drawing/2014/main" id="{6B2EC551-E9F2-5E47-DB61-08067B09C390}"/>
              </a:ext>
            </a:extLst>
          </p:cNvPr>
          <p:cNvSpPr txBox="1"/>
          <p:nvPr/>
        </p:nvSpPr>
        <p:spPr>
          <a:xfrm>
            <a:off x="352290" y="6235342"/>
            <a:ext cx="6536189" cy="307777"/>
          </a:xfrm>
          <a:prstGeom prst="rect">
            <a:avLst/>
          </a:prstGeom>
          <a:noFill/>
        </p:spPr>
        <p:txBody>
          <a:bodyPr wrap="square" lIns="91440" tIns="45720" rIns="91440" bIns="45720" rtlCol="0" anchor="t">
            <a:spAutoFit/>
          </a:bodyPr>
          <a:lstStyle/>
          <a:p>
            <a:r>
              <a:rPr lang="en-US" sz="1400">
                <a:latin typeface="Perpetua"/>
              </a:rPr>
              <a:t>Figure 13: Histogram of Lung Cancer across different levels of patients experiencing wheezing</a:t>
            </a:r>
            <a:endParaRPr lang="en-CA">
              <a:latin typeface="Perpetua"/>
            </a:endParaRPr>
          </a:p>
        </p:txBody>
      </p:sp>
    </p:spTree>
    <p:extLst>
      <p:ext uri="{BB962C8B-B14F-4D97-AF65-F5344CB8AC3E}">
        <p14:creationId xmlns:p14="http://schemas.microsoft.com/office/powerpoint/2010/main" val="3983296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D1E7-247E-184B-5E62-9E4CAEBE41F3}"/>
              </a:ext>
            </a:extLst>
          </p:cNvPr>
          <p:cNvSpPr>
            <a:spLocks noGrp="1"/>
          </p:cNvSpPr>
          <p:nvPr>
            <p:ph type="title"/>
          </p:nvPr>
        </p:nvSpPr>
        <p:spPr/>
        <p:txBody>
          <a:bodyPr/>
          <a:lstStyle/>
          <a:p>
            <a:r>
              <a:rPr lang="en-US" sz="4000">
                <a:latin typeface="Perpetua"/>
                <a:ea typeface="+mj-lt"/>
                <a:cs typeface="Courier New"/>
              </a:rPr>
              <a:t>Method 1</a:t>
            </a:r>
            <a:r>
              <a:rPr lang="en-US" sz="4000">
                <a:latin typeface="Perpetua"/>
                <a:cs typeface="Courier New"/>
              </a:rPr>
              <a:t>:</a:t>
            </a:r>
            <a:r>
              <a:rPr lang="en-US" sz="4000">
                <a:latin typeface="Perpetua"/>
                <a:ea typeface="+mj-lt"/>
                <a:cs typeface="Courier New"/>
              </a:rPr>
              <a:t> </a:t>
            </a:r>
            <a:r>
              <a:rPr lang="en-US" sz="4000">
                <a:latin typeface="Perpetua"/>
                <a:ea typeface="+mj-lt"/>
                <a:cs typeface="+mj-lt"/>
              </a:rPr>
              <a:t>K-Nearest Neighbors</a:t>
            </a:r>
            <a:endParaRPr lang="en-US" sz="4000">
              <a:latin typeface="Perpetua"/>
              <a:cs typeface="Courier New"/>
            </a:endParaRPr>
          </a:p>
        </p:txBody>
      </p:sp>
      <p:sp>
        <p:nvSpPr>
          <p:cNvPr id="3" name="Content Placeholder 2">
            <a:extLst>
              <a:ext uri="{FF2B5EF4-FFF2-40B4-BE49-F238E27FC236}">
                <a16:creationId xmlns:a16="http://schemas.microsoft.com/office/drawing/2014/main" id="{AD3DFEED-01A1-A018-A9CF-9F94B8222F00}"/>
              </a:ext>
            </a:extLst>
          </p:cNvPr>
          <p:cNvSpPr>
            <a:spLocks noGrp="1"/>
          </p:cNvSpPr>
          <p:nvPr>
            <p:ph idx="1"/>
          </p:nvPr>
        </p:nvSpPr>
        <p:spPr>
          <a:xfrm>
            <a:off x="838200" y="1702058"/>
            <a:ext cx="10488141" cy="4474905"/>
          </a:xfrm>
        </p:spPr>
        <p:txBody>
          <a:bodyPr vert="horz" lIns="91440" tIns="45720" rIns="91440" bIns="45720" rtlCol="0" anchor="t">
            <a:normAutofit fontScale="92500" lnSpcReduction="20000"/>
          </a:bodyPr>
          <a:lstStyle/>
          <a:p>
            <a:pPr marL="0" indent="0">
              <a:buNone/>
            </a:pPr>
            <a:r>
              <a:rPr lang="en-US" sz="2000" b="1" i="1">
                <a:latin typeface="Perpetua"/>
              </a:rPr>
              <a:t>Hypothesis:</a:t>
            </a:r>
          </a:p>
          <a:p>
            <a:pPr marL="0" indent="0">
              <a:buNone/>
            </a:pPr>
            <a:r>
              <a:rPr lang="en-US" sz="2000">
                <a:solidFill>
                  <a:srgbClr val="0D0D0D"/>
                </a:solidFill>
                <a:latin typeface="Perpetua"/>
                <a:ea typeface="+mn-lt"/>
                <a:cs typeface="+mn-lt"/>
              </a:rPr>
              <a:t>The hypothesis is that there is a significant relationship between the patient's attributes and the likelihood of having a certain level of lung cancer. KNN is suitable because it can capture complex correlations without assuming a specific data distribution. It works by comparing a patient's features to its nearest neighbors, which aligns with the idea that similar patients may have similar cancer risks.</a:t>
            </a:r>
          </a:p>
          <a:p>
            <a:pPr marL="0" indent="0">
              <a:buNone/>
            </a:pPr>
            <a:endParaRPr lang="en-US" sz="2000">
              <a:latin typeface="Perpetua"/>
            </a:endParaRPr>
          </a:p>
          <a:p>
            <a:pPr marL="0" indent="0">
              <a:buNone/>
            </a:pPr>
            <a:r>
              <a:rPr lang="en-US" sz="2000" b="1" i="1">
                <a:latin typeface="Perpetua"/>
                <a:cs typeface="Times New Roman"/>
              </a:rPr>
              <a:t>Model Explanation:</a:t>
            </a:r>
            <a:endParaRPr lang="en-US" sz="2000">
              <a:latin typeface="Perpetua"/>
              <a:ea typeface="+mn-lt"/>
              <a:cs typeface="+mn-lt"/>
            </a:endParaRPr>
          </a:p>
          <a:p>
            <a:pPr marL="0" indent="0">
              <a:buNone/>
            </a:pPr>
            <a:r>
              <a:rPr lang="en-US" sz="2000">
                <a:solidFill>
                  <a:srgbClr val="0D0D0D"/>
                </a:solidFill>
                <a:latin typeface="Perpetua"/>
                <a:ea typeface="+mn-lt"/>
                <a:cs typeface="+mn-lt"/>
              </a:rPr>
              <a:t>KNN is a machine learning algorithm used for classification and regression. It identifies k nearest neighbors for each data point based on Euclidean distance, assigning responses by comparing predicted and actual data. KNN can handle various data types, making it suitable for our nearly categorical dataset. This method is ideal for classification tasks, predicting if a patient will develop lung cancer based on various factors such as age, gender, and pollution exposure.</a:t>
            </a:r>
          </a:p>
          <a:p>
            <a:pPr marL="0" indent="0">
              <a:buNone/>
            </a:pPr>
            <a:endParaRPr lang="en-US" sz="2000" b="1" u="sng">
              <a:latin typeface="Perpetua"/>
              <a:cs typeface="Times New Roman"/>
            </a:endParaRPr>
          </a:p>
          <a:p>
            <a:pPr marL="0" indent="0">
              <a:buNone/>
            </a:pPr>
            <a:r>
              <a:rPr lang="en-US" sz="2000" b="1" i="1">
                <a:latin typeface="Perpetua"/>
                <a:cs typeface="Times New Roman"/>
              </a:rPr>
              <a:t>Preprocessing:</a:t>
            </a:r>
          </a:p>
          <a:p>
            <a:pPr marL="0" indent="0">
              <a:buNone/>
            </a:pPr>
            <a:r>
              <a:rPr lang="en-US" sz="2000">
                <a:solidFill>
                  <a:srgbClr val="0D0D0D"/>
                </a:solidFill>
                <a:latin typeface="Perpetua"/>
                <a:ea typeface="+mn-lt"/>
                <a:cs typeface="+mn-lt"/>
              </a:rPr>
              <a:t>The dataset is split into training and testing sets. 500 samples were used for training, with the rest for testing. Min-max normalization was applied to scale data between 0 and 1, ensuring all features contribute equally to distance calculations. Cross-validation was used to find the optimal k value, which was 3 for this dataset.</a:t>
            </a:r>
            <a:endParaRPr lang="en-US" sz="2000">
              <a:latin typeface="Perpetua"/>
            </a:endParaRPr>
          </a:p>
        </p:txBody>
      </p:sp>
      <p:pic>
        <p:nvPicPr>
          <p:cNvPr id="5" name="Picture 4" descr="Queen's University Logo PNG Transparent &amp; SVG Vector - Freebie Supply">
            <a:extLst>
              <a:ext uri="{FF2B5EF4-FFF2-40B4-BE49-F238E27FC236}">
                <a16:creationId xmlns:a16="http://schemas.microsoft.com/office/drawing/2014/main" id="{2415B2A5-377D-260F-6614-83DA5CD24EBE}"/>
              </a:ext>
            </a:extLst>
          </p:cNvPr>
          <p:cNvPicPr>
            <a:picLocks noChangeAspect="1"/>
          </p:cNvPicPr>
          <p:nvPr/>
        </p:nvPicPr>
        <p:blipFill>
          <a:blip r:embed="rId2"/>
          <a:stretch>
            <a:fillRect/>
          </a:stretch>
        </p:blipFill>
        <p:spPr>
          <a:xfrm>
            <a:off x="10410567" y="-1"/>
            <a:ext cx="1778001" cy="1750543"/>
          </a:xfrm>
          <a:prstGeom prst="rect">
            <a:avLst/>
          </a:prstGeom>
        </p:spPr>
      </p:pic>
    </p:spTree>
    <p:extLst>
      <p:ext uri="{BB962C8B-B14F-4D97-AF65-F5344CB8AC3E}">
        <p14:creationId xmlns:p14="http://schemas.microsoft.com/office/powerpoint/2010/main" val="1094462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D1E7-247E-184B-5E62-9E4CAEBE41F3}"/>
              </a:ext>
            </a:extLst>
          </p:cNvPr>
          <p:cNvSpPr>
            <a:spLocks noGrp="1"/>
          </p:cNvSpPr>
          <p:nvPr>
            <p:ph type="title"/>
          </p:nvPr>
        </p:nvSpPr>
        <p:spPr/>
        <p:txBody>
          <a:bodyPr/>
          <a:lstStyle/>
          <a:p>
            <a:r>
              <a:rPr lang="en-US" sz="4000">
                <a:latin typeface="Perpetua"/>
                <a:ea typeface="+mj-lt"/>
                <a:cs typeface="Courier New"/>
              </a:rPr>
              <a:t>Method 1</a:t>
            </a:r>
            <a:r>
              <a:rPr lang="en-US" sz="4000">
                <a:latin typeface="Perpetua"/>
                <a:cs typeface="Courier New"/>
              </a:rPr>
              <a:t>: K-Nearest Neighbors</a:t>
            </a:r>
          </a:p>
        </p:txBody>
      </p:sp>
      <p:pic>
        <p:nvPicPr>
          <p:cNvPr id="5" name="Picture 4" descr="Queen's University Logo PNG Transparent &amp; SVG Vector - Freebie Supply">
            <a:extLst>
              <a:ext uri="{FF2B5EF4-FFF2-40B4-BE49-F238E27FC236}">
                <a16:creationId xmlns:a16="http://schemas.microsoft.com/office/drawing/2014/main" id="{2415B2A5-377D-260F-6614-83DA5CD24EBE}"/>
              </a:ext>
            </a:extLst>
          </p:cNvPr>
          <p:cNvPicPr>
            <a:picLocks noChangeAspect="1"/>
          </p:cNvPicPr>
          <p:nvPr/>
        </p:nvPicPr>
        <p:blipFill>
          <a:blip r:embed="rId2"/>
          <a:stretch>
            <a:fillRect/>
          </a:stretch>
        </p:blipFill>
        <p:spPr>
          <a:xfrm>
            <a:off x="10410567" y="-1"/>
            <a:ext cx="1778001" cy="1750543"/>
          </a:xfrm>
          <a:prstGeom prst="rect">
            <a:avLst/>
          </a:prstGeom>
        </p:spPr>
      </p:pic>
      <p:graphicFrame>
        <p:nvGraphicFramePr>
          <p:cNvPr id="10" name="Content Placeholder 9">
            <a:extLst>
              <a:ext uri="{FF2B5EF4-FFF2-40B4-BE49-F238E27FC236}">
                <a16:creationId xmlns:a16="http://schemas.microsoft.com/office/drawing/2014/main" id="{DDCB313A-09E2-BFBC-4514-8808547B2E84}"/>
              </a:ext>
            </a:extLst>
          </p:cNvPr>
          <p:cNvGraphicFramePr>
            <a:graphicFrameLocks noGrp="1"/>
          </p:cNvGraphicFramePr>
          <p:nvPr>
            <p:ph idx="1"/>
            <p:extLst>
              <p:ext uri="{D42A27DB-BD31-4B8C-83A1-F6EECF244321}">
                <p14:modId xmlns:p14="http://schemas.microsoft.com/office/powerpoint/2010/main" val="883976653"/>
              </p:ext>
            </p:extLst>
          </p:nvPr>
        </p:nvGraphicFramePr>
        <p:xfrm>
          <a:off x="563605" y="2292436"/>
          <a:ext cx="5531536" cy="2269701"/>
        </p:xfrm>
        <a:graphic>
          <a:graphicData uri="http://schemas.openxmlformats.org/drawingml/2006/table">
            <a:tbl>
              <a:tblPr firstRow="1" bandRow="1">
                <a:tableStyleId>{E269D01E-BC32-4049-B463-5C60D7B0CCD2}</a:tableStyleId>
              </a:tblPr>
              <a:tblGrid>
                <a:gridCol w="1382884">
                  <a:extLst>
                    <a:ext uri="{9D8B030D-6E8A-4147-A177-3AD203B41FA5}">
                      <a16:colId xmlns:a16="http://schemas.microsoft.com/office/drawing/2014/main" val="4031881835"/>
                    </a:ext>
                  </a:extLst>
                </a:gridCol>
                <a:gridCol w="1382884">
                  <a:extLst>
                    <a:ext uri="{9D8B030D-6E8A-4147-A177-3AD203B41FA5}">
                      <a16:colId xmlns:a16="http://schemas.microsoft.com/office/drawing/2014/main" val="959018199"/>
                    </a:ext>
                  </a:extLst>
                </a:gridCol>
                <a:gridCol w="1382884">
                  <a:extLst>
                    <a:ext uri="{9D8B030D-6E8A-4147-A177-3AD203B41FA5}">
                      <a16:colId xmlns:a16="http://schemas.microsoft.com/office/drawing/2014/main" val="1052753555"/>
                    </a:ext>
                  </a:extLst>
                </a:gridCol>
                <a:gridCol w="1382884">
                  <a:extLst>
                    <a:ext uri="{9D8B030D-6E8A-4147-A177-3AD203B41FA5}">
                      <a16:colId xmlns:a16="http://schemas.microsoft.com/office/drawing/2014/main" val="1491569288"/>
                    </a:ext>
                  </a:extLst>
                </a:gridCol>
              </a:tblGrid>
              <a:tr h="756567">
                <a:tc>
                  <a:txBody>
                    <a:bodyPr/>
                    <a:lstStyle/>
                    <a:p>
                      <a:pPr lvl="0" algn="l">
                        <a:lnSpc>
                          <a:spcPct val="100000"/>
                        </a:lnSpc>
                        <a:spcBef>
                          <a:spcPts val="0"/>
                        </a:spcBef>
                        <a:spcAft>
                          <a:spcPts val="0"/>
                        </a:spcAft>
                        <a:buNone/>
                      </a:pPr>
                      <a:endParaRPr lang="en-US" sz="1300" b="0" i="0" u="none" strike="noStrike" noProof="0">
                        <a:solidFill>
                          <a:schemeClr val="tx1"/>
                        </a:solidFill>
                        <a:latin typeface="Aptos"/>
                      </a:endParaRPr>
                    </a:p>
                    <a:p>
                      <a:pPr lvl="0">
                        <a:buNone/>
                      </a:pPr>
                      <a:endParaRPr lang="en-US">
                        <a:solidFill>
                          <a:schemeClr val="tx1"/>
                        </a:solidFill>
                      </a:endParaRPr>
                    </a:p>
                  </a:txBody>
                  <a:tcPr/>
                </a:tc>
                <a:tc>
                  <a:txBody>
                    <a:bodyPr/>
                    <a:lstStyle/>
                    <a:p>
                      <a:pPr lvl="0" algn="ctr">
                        <a:lnSpc>
                          <a:spcPct val="100000"/>
                        </a:lnSpc>
                        <a:spcBef>
                          <a:spcPts val="0"/>
                        </a:spcBef>
                        <a:spcAft>
                          <a:spcPts val="0"/>
                        </a:spcAft>
                        <a:buNone/>
                      </a:pPr>
                      <a:r>
                        <a:rPr lang="en-US" sz="1300" b="0" i="0" u="none" strike="noStrike" noProof="0">
                          <a:solidFill>
                            <a:schemeClr val="tx1"/>
                          </a:solidFill>
                          <a:latin typeface="Aptos"/>
                        </a:rPr>
                        <a:t>Medium</a:t>
                      </a:r>
                    </a:p>
                    <a:p>
                      <a:pPr lvl="0">
                        <a:buNone/>
                      </a:pPr>
                      <a:endParaRPr lang="en-US">
                        <a:solidFill>
                          <a:schemeClr val="tx1"/>
                        </a:solidFill>
                      </a:endParaRPr>
                    </a:p>
                  </a:txBody>
                  <a:tcPr/>
                </a:tc>
                <a:tc>
                  <a:txBody>
                    <a:bodyPr/>
                    <a:lstStyle/>
                    <a:p>
                      <a:pPr lvl="0" algn="ctr">
                        <a:lnSpc>
                          <a:spcPct val="100000"/>
                        </a:lnSpc>
                        <a:spcBef>
                          <a:spcPts val="0"/>
                        </a:spcBef>
                        <a:spcAft>
                          <a:spcPts val="0"/>
                        </a:spcAft>
                        <a:buNone/>
                      </a:pPr>
                      <a:r>
                        <a:rPr lang="en-US" sz="1300" b="0" i="0" u="none" strike="noStrike" noProof="0">
                          <a:solidFill>
                            <a:schemeClr val="tx1"/>
                          </a:solidFill>
                          <a:latin typeface="Aptos"/>
                        </a:rPr>
                        <a:t>High</a:t>
                      </a:r>
                    </a:p>
                    <a:p>
                      <a:pPr lvl="0">
                        <a:buNone/>
                      </a:pPr>
                      <a:endParaRPr lang="en-US">
                        <a:solidFill>
                          <a:schemeClr val="tx1"/>
                        </a:solidFill>
                      </a:endParaRPr>
                    </a:p>
                  </a:txBody>
                  <a:tcPr/>
                </a:tc>
                <a:tc>
                  <a:txBody>
                    <a:bodyPr/>
                    <a:lstStyle/>
                    <a:p>
                      <a:pPr lvl="0" algn="ctr">
                        <a:lnSpc>
                          <a:spcPct val="100000"/>
                        </a:lnSpc>
                        <a:spcBef>
                          <a:spcPts val="0"/>
                        </a:spcBef>
                        <a:spcAft>
                          <a:spcPts val="0"/>
                        </a:spcAft>
                        <a:buNone/>
                      </a:pPr>
                      <a:r>
                        <a:rPr lang="en-US" sz="1300" b="0" i="0" u="none" strike="noStrike" noProof="0">
                          <a:solidFill>
                            <a:schemeClr val="tx1"/>
                          </a:solidFill>
                          <a:latin typeface="Aptos"/>
                        </a:rPr>
                        <a:t>Low</a:t>
                      </a:r>
                    </a:p>
                    <a:p>
                      <a:pPr lvl="0">
                        <a:buNone/>
                      </a:pPr>
                      <a:endParaRPr lang="en-US">
                        <a:solidFill>
                          <a:schemeClr val="tx1"/>
                        </a:solidFill>
                      </a:endParaRPr>
                    </a:p>
                  </a:txBody>
                  <a:tcPr/>
                </a:tc>
                <a:extLst>
                  <a:ext uri="{0D108BD9-81ED-4DB2-BD59-A6C34878D82A}">
                    <a16:rowId xmlns:a16="http://schemas.microsoft.com/office/drawing/2014/main" val="3064063641"/>
                  </a:ext>
                </a:extLst>
              </a:tr>
              <a:tr h="756567">
                <a:tc>
                  <a:txBody>
                    <a:bodyPr/>
                    <a:lstStyle/>
                    <a:p>
                      <a:pPr lvl="0" algn="ctr">
                        <a:lnSpc>
                          <a:spcPct val="100000"/>
                        </a:lnSpc>
                        <a:spcBef>
                          <a:spcPts val="0"/>
                        </a:spcBef>
                        <a:spcAft>
                          <a:spcPts val="0"/>
                        </a:spcAft>
                        <a:buNone/>
                      </a:pPr>
                      <a:r>
                        <a:rPr lang="en-US" sz="1300" b="0" i="0" u="none" strike="noStrike" noProof="0">
                          <a:solidFill>
                            <a:schemeClr val="tx1"/>
                          </a:solidFill>
                          <a:latin typeface="Aptos"/>
                        </a:rPr>
                        <a:t>Sensitivity</a:t>
                      </a:r>
                    </a:p>
                    <a:p>
                      <a:pPr lvl="0">
                        <a:buNone/>
                      </a:pPr>
                      <a:endParaRPr lang="en-US">
                        <a:solidFill>
                          <a:schemeClr val="tx1"/>
                        </a:solidFill>
                      </a:endParaRPr>
                    </a:p>
                  </a:txBody>
                  <a:tcPr/>
                </a:tc>
                <a:tc>
                  <a:txBody>
                    <a:bodyPr/>
                    <a:lstStyle/>
                    <a:p>
                      <a:pPr lvl="0" algn="ctr">
                        <a:lnSpc>
                          <a:spcPct val="100000"/>
                        </a:lnSpc>
                        <a:spcBef>
                          <a:spcPts val="0"/>
                        </a:spcBef>
                        <a:spcAft>
                          <a:spcPts val="0"/>
                        </a:spcAft>
                        <a:buNone/>
                      </a:pPr>
                      <a:r>
                        <a:rPr lang="en-US" sz="1300" b="0" i="0" u="none" strike="noStrike" noProof="0">
                          <a:solidFill>
                            <a:schemeClr val="tx1"/>
                          </a:solidFill>
                          <a:latin typeface="Aptos"/>
                        </a:rPr>
                        <a:t>1.0</a:t>
                      </a:r>
                    </a:p>
                    <a:p>
                      <a:pPr lvl="0">
                        <a:buNone/>
                      </a:pPr>
                      <a:endParaRPr lang="en-US">
                        <a:solidFill>
                          <a:schemeClr val="tx1"/>
                        </a:solidFill>
                      </a:endParaRPr>
                    </a:p>
                  </a:txBody>
                  <a:tcPr/>
                </a:tc>
                <a:tc>
                  <a:txBody>
                    <a:bodyPr/>
                    <a:lstStyle/>
                    <a:p>
                      <a:pPr lvl="0" algn="ctr">
                        <a:lnSpc>
                          <a:spcPct val="100000"/>
                        </a:lnSpc>
                        <a:spcBef>
                          <a:spcPts val="0"/>
                        </a:spcBef>
                        <a:spcAft>
                          <a:spcPts val="0"/>
                        </a:spcAft>
                        <a:buNone/>
                      </a:pPr>
                      <a:r>
                        <a:rPr lang="en-US" sz="1300" b="0" i="0" u="none" strike="noStrike" noProof="0">
                          <a:solidFill>
                            <a:schemeClr val="tx1"/>
                          </a:solidFill>
                          <a:latin typeface="Aptos"/>
                        </a:rPr>
                        <a:t>1.0</a:t>
                      </a:r>
                    </a:p>
                    <a:p>
                      <a:pPr lvl="0">
                        <a:buNone/>
                      </a:pPr>
                      <a:endParaRPr lang="en-US">
                        <a:solidFill>
                          <a:schemeClr val="tx1"/>
                        </a:solidFill>
                      </a:endParaRPr>
                    </a:p>
                  </a:txBody>
                  <a:tcPr/>
                </a:tc>
                <a:tc>
                  <a:txBody>
                    <a:bodyPr/>
                    <a:lstStyle/>
                    <a:p>
                      <a:pPr lvl="0" algn="ctr">
                        <a:lnSpc>
                          <a:spcPct val="100000"/>
                        </a:lnSpc>
                        <a:spcBef>
                          <a:spcPts val="0"/>
                        </a:spcBef>
                        <a:spcAft>
                          <a:spcPts val="0"/>
                        </a:spcAft>
                        <a:buNone/>
                      </a:pPr>
                      <a:r>
                        <a:rPr lang="en-US" sz="1300" b="0" i="0" u="none" strike="noStrike" noProof="0">
                          <a:solidFill>
                            <a:schemeClr val="tx1"/>
                          </a:solidFill>
                          <a:latin typeface="Aptos"/>
                        </a:rPr>
                        <a:t>1.0</a:t>
                      </a:r>
                    </a:p>
                    <a:p>
                      <a:pPr lvl="0">
                        <a:buNone/>
                      </a:pPr>
                      <a:endParaRPr lang="en-US">
                        <a:solidFill>
                          <a:schemeClr val="tx1"/>
                        </a:solidFill>
                      </a:endParaRPr>
                    </a:p>
                  </a:txBody>
                  <a:tcPr/>
                </a:tc>
                <a:extLst>
                  <a:ext uri="{0D108BD9-81ED-4DB2-BD59-A6C34878D82A}">
                    <a16:rowId xmlns:a16="http://schemas.microsoft.com/office/drawing/2014/main" val="2084821961"/>
                  </a:ext>
                </a:extLst>
              </a:tr>
              <a:tr h="756567">
                <a:tc>
                  <a:txBody>
                    <a:bodyPr/>
                    <a:lstStyle/>
                    <a:p>
                      <a:pPr lvl="0" algn="ctr">
                        <a:lnSpc>
                          <a:spcPct val="100000"/>
                        </a:lnSpc>
                        <a:spcBef>
                          <a:spcPts val="0"/>
                        </a:spcBef>
                        <a:spcAft>
                          <a:spcPts val="0"/>
                        </a:spcAft>
                        <a:buNone/>
                      </a:pPr>
                      <a:r>
                        <a:rPr lang="en-US" sz="1300" b="0" i="0" u="none" strike="noStrike" noProof="0">
                          <a:solidFill>
                            <a:schemeClr val="tx1"/>
                          </a:solidFill>
                          <a:latin typeface="Aptos"/>
                        </a:rPr>
                        <a:t>Specificity</a:t>
                      </a:r>
                    </a:p>
                    <a:p>
                      <a:pPr lvl="0">
                        <a:buNone/>
                      </a:pPr>
                      <a:endParaRPr lang="en-US">
                        <a:solidFill>
                          <a:schemeClr val="tx1"/>
                        </a:solidFill>
                      </a:endParaRPr>
                    </a:p>
                  </a:txBody>
                  <a:tcPr/>
                </a:tc>
                <a:tc>
                  <a:txBody>
                    <a:bodyPr/>
                    <a:lstStyle/>
                    <a:p>
                      <a:pPr lvl="0" algn="ctr">
                        <a:lnSpc>
                          <a:spcPct val="100000"/>
                        </a:lnSpc>
                        <a:spcBef>
                          <a:spcPts val="0"/>
                        </a:spcBef>
                        <a:spcAft>
                          <a:spcPts val="0"/>
                        </a:spcAft>
                        <a:buNone/>
                      </a:pPr>
                      <a:r>
                        <a:rPr lang="en-US" sz="1300" b="0" i="0" u="none" strike="noStrike" noProof="0">
                          <a:solidFill>
                            <a:schemeClr val="tx1"/>
                          </a:solidFill>
                          <a:latin typeface="Aptos"/>
                        </a:rPr>
                        <a:t>1.0</a:t>
                      </a:r>
                    </a:p>
                    <a:p>
                      <a:pPr lvl="0">
                        <a:buNone/>
                      </a:pPr>
                      <a:endParaRPr lang="en-US">
                        <a:solidFill>
                          <a:schemeClr val="tx1"/>
                        </a:solidFill>
                      </a:endParaRPr>
                    </a:p>
                  </a:txBody>
                  <a:tcPr/>
                </a:tc>
                <a:tc>
                  <a:txBody>
                    <a:bodyPr/>
                    <a:lstStyle/>
                    <a:p>
                      <a:pPr lvl="0" algn="ctr">
                        <a:lnSpc>
                          <a:spcPct val="100000"/>
                        </a:lnSpc>
                        <a:spcBef>
                          <a:spcPts val="0"/>
                        </a:spcBef>
                        <a:spcAft>
                          <a:spcPts val="0"/>
                        </a:spcAft>
                        <a:buNone/>
                      </a:pPr>
                      <a:r>
                        <a:rPr lang="en-US" sz="1300" b="0" i="0" u="none" strike="noStrike" noProof="0">
                          <a:solidFill>
                            <a:schemeClr val="tx1"/>
                          </a:solidFill>
                          <a:latin typeface="Aptos"/>
                        </a:rPr>
                        <a:t>1.0</a:t>
                      </a:r>
                    </a:p>
                    <a:p>
                      <a:pPr lvl="0">
                        <a:buNone/>
                      </a:pPr>
                      <a:endParaRPr lang="en-US">
                        <a:solidFill>
                          <a:schemeClr val="tx1"/>
                        </a:solidFill>
                      </a:endParaRPr>
                    </a:p>
                  </a:txBody>
                  <a:tcPr/>
                </a:tc>
                <a:tc>
                  <a:txBody>
                    <a:bodyPr/>
                    <a:lstStyle/>
                    <a:p>
                      <a:pPr lvl="0" algn="ctr">
                        <a:lnSpc>
                          <a:spcPct val="100000"/>
                        </a:lnSpc>
                        <a:spcBef>
                          <a:spcPts val="0"/>
                        </a:spcBef>
                        <a:spcAft>
                          <a:spcPts val="0"/>
                        </a:spcAft>
                        <a:buNone/>
                      </a:pPr>
                      <a:r>
                        <a:rPr lang="en-US" sz="1300" b="0" i="0" u="none" strike="noStrike" noProof="0">
                          <a:solidFill>
                            <a:schemeClr val="tx1"/>
                          </a:solidFill>
                          <a:latin typeface="Aptos"/>
                        </a:rPr>
                        <a:t>1.0</a:t>
                      </a:r>
                    </a:p>
                    <a:p>
                      <a:pPr lvl="0">
                        <a:buNone/>
                      </a:pPr>
                      <a:endParaRPr lang="en-US">
                        <a:solidFill>
                          <a:schemeClr val="tx1"/>
                        </a:solidFill>
                      </a:endParaRPr>
                    </a:p>
                  </a:txBody>
                  <a:tcPr/>
                </a:tc>
                <a:extLst>
                  <a:ext uri="{0D108BD9-81ED-4DB2-BD59-A6C34878D82A}">
                    <a16:rowId xmlns:a16="http://schemas.microsoft.com/office/drawing/2014/main" val="3388330198"/>
                  </a:ext>
                </a:extLst>
              </a:tr>
            </a:tbl>
          </a:graphicData>
        </a:graphic>
      </p:graphicFrame>
      <p:pic>
        <p:nvPicPr>
          <p:cNvPr id="13" name="Picture 12" descr="A blue squares with black numbers&#10;&#10;Description automatically generated">
            <a:extLst>
              <a:ext uri="{FF2B5EF4-FFF2-40B4-BE49-F238E27FC236}">
                <a16:creationId xmlns:a16="http://schemas.microsoft.com/office/drawing/2014/main" id="{0E21436C-4142-F3A6-8034-EC2E015AFE12}"/>
              </a:ext>
            </a:extLst>
          </p:cNvPr>
          <p:cNvPicPr>
            <a:picLocks noChangeAspect="1"/>
          </p:cNvPicPr>
          <p:nvPr/>
        </p:nvPicPr>
        <p:blipFill>
          <a:blip r:embed="rId3"/>
          <a:stretch>
            <a:fillRect/>
          </a:stretch>
        </p:blipFill>
        <p:spPr>
          <a:xfrm>
            <a:off x="6280642" y="1512331"/>
            <a:ext cx="5074554" cy="3826475"/>
          </a:xfrm>
          <a:prstGeom prst="rect">
            <a:avLst/>
          </a:prstGeom>
          <a:ln>
            <a:solidFill>
              <a:schemeClr val="tx1"/>
            </a:solidFill>
          </a:ln>
        </p:spPr>
      </p:pic>
      <p:sp>
        <p:nvSpPr>
          <p:cNvPr id="4" name="TextBox 3">
            <a:extLst>
              <a:ext uri="{FF2B5EF4-FFF2-40B4-BE49-F238E27FC236}">
                <a16:creationId xmlns:a16="http://schemas.microsoft.com/office/drawing/2014/main" id="{F66F0B40-A596-1B46-DD77-31A9627E5C5E}"/>
              </a:ext>
            </a:extLst>
          </p:cNvPr>
          <p:cNvSpPr txBox="1"/>
          <p:nvPr/>
        </p:nvSpPr>
        <p:spPr>
          <a:xfrm>
            <a:off x="1628626" y="4691434"/>
            <a:ext cx="3398305" cy="523220"/>
          </a:xfrm>
          <a:prstGeom prst="rect">
            <a:avLst/>
          </a:prstGeom>
          <a:noFill/>
        </p:spPr>
        <p:txBody>
          <a:bodyPr wrap="square" lIns="91440" tIns="45720" rIns="91440" bIns="45720" rtlCol="0" anchor="t">
            <a:spAutoFit/>
          </a:bodyPr>
          <a:lstStyle/>
          <a:p>
            <a:r>
              <a:rPr lang="en-US" sz="1400">
                <a:latin typeface="Perpetua"/>
              </a:rPr>
              <a:t>Figure 14: Sensitivity and Specificity Results from KNN Model in a Table</a:t>
            </a:r>
            <a:endParaRPr lang="en-CA">
              <a:latin typeface="Perpetua"/>
            </a:endParaRPr>
          </a:p>
        </p:txBody>
      </p:sp>
      <p:sp>
        <p:nvSpPr>
          <p:cNvPr id="7" name="TextBox 6">
            <a:extLst>
              <a:ext uri="{FF2B5EF4-FFF2-40B4-BE49-F238E27FC236}">
                <a16:creationId xmlns:a16="http://schemas.microsoft.com/office/drawing/2014/main" id="{2CD49BA4-415B-5D0F-C689-FCC42C79792E}"/>
              </a:ext>
            </a:extLst>
          </p:cNvPr>
          <p:cNvSpPr txBox="1"/>
          <p:nvPr/>
        </p:nvSpPr>
        <p:spPr>
          <a:xfrm>
            <a:off x="7122552" y="5406397"/>
            <a:ext cx="3398305" cy="523220"/>
          </a:xfrm>
          <a:prstGeom prst="rect">
            <a:avLst/>
          </a:prstGeom>
          <a:noFill/>
        </p:spPr>
        <p:txBody>
          <a:bodyPr wrap="square" lIns="91440" tIns="45720" rIns="91440" bIns="45720" rtlCol="0" anchor="t">
            <a:spAutoFit/>
          </a:bodyPr>
          <a:lstStyle/>
          <a:p>
            <a:r>
              <a:rPr lang="en-US" sz="1400">
                <a:latin typeface="Perpetua"/>
              </a:rPr>
              <a:t>Figure 15: Classification Results from KNN Model in a Confusion Matrix</a:t>
            </a:r>
            <a:endParaRPr lang="en-CA">
              <a:latin typeface="Perpetua" panose="02020502060401020303" pitchFamily="18" charset="0"/>
            </a:endParaRPr>
          </a:p>
        </p:txBody>
      </p:sp>
    </p:spTree>
    <p:extLst>
      <p:ext uri="{BB962C8B-B14F-4D97-AF65-F5344CB8AC3E}">
        <p14:creationId xmlns:p14="http://schemas.microsoft.com/office/powerpoint/2010/main" val="3429594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D1E7-247E-184B-5E62-9E4CAEBE41F3}"/>
              </a:ext>
            </a:extLst>
          </p:cNvPr>
          <p:cNvSpPr>
            <a:spLocks noGrp="1"/>
          </p:cNvSpPr>
          <p:nvPr>
            <p:ph type="title"/>
          </p:nvPr>
        </p:nvSpPr>
        <p:spPr/>
        <p:txBody>
          <a:bodyPr/>
          <a:lstStyle/>
          <a:p>
            <a:r>
              <a:rPr lang="en-US">
                <a:latin typeface="Perpetua"/>
                <a:ea typeface="+mj-lt"/>
                <a:cs typeface="Courier New"/>
              </a:rPr>
              <a:t>Method </a:t>
            </a:r>
            <a:r>
              <a:rPr lang="en-US">
                <a:latin typeface="Perpetua"/>
                <a:cs typeface="Courier New"/>
              </a:rPr>
              <a:t>2: Decision Tree</a:t>
            </a:r>
            <a:endParaRPr lang="en-US">
              <a:latin typeface="Perpetua"/>
            </a:endParaRPr>
          </a:p>
        </p:txBody>
      </p:sp>
      <p:sp>
        <p:nvSpPr>
          <p:cNvPr id="3" name="Content Placeholder 2">
            <a:extLst>
              <a:ext uri="{FF2B5EF4-FFF2-40B4-BE49-F238E27FC236}">
                <a16:creationId xmlns:a16="http://schemas.microsoft.com/office/drawing/2014/main" id="{AD3DFEED-01A1-A018-A9CF-9F94B8222F00}"/>
              </a:ext>
            </a:extLst>
          </p:cNvPr>
          <p:cNvSpPr>
            <a:spLocks noGrp="1"/>
          </p:cNvSpPr>
          <p:nvPr>
            <p:ph idx="1"/>
          </p:nvPr>
        </p:nvSpPr>
        <p:spPr/>
        <p:txBody>
          <a:bodyPr vert="horz" lIns="91440" tIns="45720" rIns="91440" bIns="45720" rtlCol="0" anchor="t">
            <a:normAutofit/>
          </a:bodyPr>
          <a:lstStyle/>
          <a:p>
            <a:pPr marL="0" indent="0">
              <a:buNone/>
            </a:pPr>
            <a:r>
              <a:rPr lang="en-US" sz="1900" b="1" i="1">
                <a:latin typeface="Perpetua"/>
              </a:rPr>
              <a:t>Hypothesis:</a:t>
            </a:r>
            <a:endParaRPr lang="en-US" b="1" i="1">
              <a:latin typeface="Perpetua"/>
            </a:endParaRPr>
          </a:p>
          <a:p>
            <a:pPr marL="0" indent="0">
              <a:buNone/>
            </a:pPr>
            <a:r>
              <a:rPr lang="en-US" sz="1900">
                <a:latin typeface="Perpetua"/>
              </a:rPr>
              <a:t>The decision tree model can accurately classify the levels of cancer (Low, Medium, High) by learning the nonlinear relationships and interactions among various risk factors and symptoms.</a:t>
            </a:r>
          </a:p>
          <a:p>
            <a:pPr marL="0" indent="0">
              <a:buNone/>
            </a:pPr>
            <a:r>
              <a:rPr lang="en-US" sz="1900" b="1" i="1">
                <a:latin typeface="Perpetua"/>
              </a:rPr>
              <a:t>Model Explanation:</a:t>
            </a:r>
          </a:p>
          <a:p>
            <a:pPr marL="0" indent="0">
              <a:buNone/>
            </a:pPr>
            <a:r>
              <a:rPr lang="en-US" sz="1900">
                <a:latin typeface="Perpetua"/>
              </a:rPr>
              <a:t>Decision trees are capable of modelling nonlinear relationships without requiring any assumptions about the distribution of variables, which makes them suitable for complex datasets where the relationships between features and the response is not straightforward. Decision trees can also inherently capture interactions between features which is crucial for medical datasets where the interaction between risk factors (e.g. air pollution, balanced diet) may significantly impact the outcome. </a:t>
            </a:r>
          </a:p>
          <a:p>
            <a:pPr marL="0" indent="0">
              <a:buNone/>
            </a:pPr>
            <a:r>
              <a:rPr lang="en-US" sz="1900" b="1" i="1">
                <a:latin typeface="Perpetua"/>
              </a:rPr>
              <a:t>Preprocessing:</a:t>
            </a:r>
            <a:endParaRPr lang="en-US"/>
          </a:p>
          <a:p>
            <a:pPr marL="0" indent="0">
              <a:buNone/>
            </a:pPr>
            <a:r>
              <a:rPr lang="en-US" sz="1900">
                <a:latin typeface="Perpetua"/>
              </a:rPr>
              <a:t>The data was split into training and testing sets using an 80-20 split, as this is usually an optimal split. We set a seed for the random index to ensure reproducibility. </a:t>
            </a:r>
            <a:endParaRPr lang="en-US" sz="1900" b="1" i="1">
              <a:latin typeface="Perpetua"/>
            </a:endParaRPr>
          </a:p>
        </p:txBody>
      </p:sp>
      <p:pic>
        <p:nvPicPr>
          <p:cNvPr id="5" name="Picture 4" descr="Queen's University Logo PNG Transparent &amp; SVG Vector - Freebie Supply">
            <a:extLst>
              <a:ext uri="{FF2B5EF4-FFF2-40B4-BE49-F238E27FC236}">
                <a16:creationId xmlns:a16="http://schemas.microsoft.com/office/drawing/2014/main" id="{2415B2A5-377D-260F-6614-83DA5CD24EBE}"/>
              </a:ext>
            </a:extLst>
          </p:cNvPr>
          <p:cNvPicPr>
            <a:picLocks noChangeAspect="1"/>
          </p:cNvPicPr>
          <p:nvPr/>
        </p:nvPicPr>
        <p:blipFill>
          <a:blip r:embed="rId2"/>
          <a:stretch>
            <a:fillRect/>
          </a:stretch>
        </p:blipFill>
        <p:spPr>
          <a:xfrm>
            <a:off x="10410567" y="-1"/>
            <a:ext cx="1778001" cy="1750543"/>
          </a:xfrm>
          <a:prstGeom prst="rect">
            <a:avLst/>
          </a:prstGeom>
        </p:spPr>
      </p:pic>
    </p:spTree>
    <p:extLst>
      <p:ext uri="{BB962C8B-B14F-4D97-AF65-F5344CB8AC3E}">
        <p14:creationId xmlns:p14="http://schemas.microsoft.com/office/powerpoint/2010/main" val="1585512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D1E7-247E-184B-5E62-9E4CAEBE41F3}"/>
              </a:ext>
            </a:extLst>
          </p:cNvPr>
          <p:cNvSpPr>
            <a:spLocks noGrp="1"/>
          </p:cNvSpPr>
          <p:nvPr>
            <p:ph type="title"/>
          </p:nvPr>
        </p:nvSpPr>
        <p:spPr/>
        <p:txBody>
          <a:bodyPr/>
          <a:lstStyle/>
          <a:p>
            <a:r>
              <a:rPr lang="en-US">
                <a:latin typeface="Perpetua"/>
                <a:ea typeface="+mj-lt"/>
                <a:cs typeface="Courier New"/>
              </a:rPr>
              <a:t>Method 2</a:t>
            </a:r>
            <a:r>
              <a:rPr lang="en-US">
                <a:latin typeface="Perpetua"/>
                <a:cs typeface="Courier New"/>
              </a:rPr>
              <a:t>: Decision Tree</a:t>
            </a:r>
            <a:endParaRPr lang="en-US">
              <a:latin typeface="Perpetua"/>
            </a:endParaRPr>
          </a:p>
        </p:txBody>
      </p:sp>
      <p:pic>
        <p:nvPicPr>
          <p:cNvPr id="5" name="Picture 4" descr="Queen's University Logo PNG Transparent &amp; SVG Vector - Freebie Supply">
            <a:extLst>
              <a:ext uri="{FF2B5EF4-FFF2-40B4-BE49-F238E27FC236}">
                <a16:creationId xmlns:a16="http://schemas.microsoft.com/office/drawing/2014/main" id="{2415B2A5-377D-260F-6614-83DA5CD24EBE}"/>
              </a:ext>
            </a:extLst>
          </p:cNvPr>
          <p:cNvPicPr>
            <a:picLocks noChangeAspect="1"/>
          </p:cNvPicPr>
          <p:nvPr/>
        </p:nvPicPr>
        <p:blipFill>
          <a:blip r:embed="rId2"/>
          <a:stretch>
            <a:fillRect/>
          </a:stretch>
        </p:blipFill>
        <p:spPr>
          <a:xfrm>
            <a:off x="10410567" y="-1"/>
            <a:ext cx="1778001" cy="1750543"/>
          </a:xfrm>
          <a:prstGeom prst="rect">
            <a:avLst/>
          </a:prstGeom>
        </p:spPr>
      </p:pic>
      <p:pic>
        <p:nvPicPr>
          <p:cNvPr id="4" name="Picture 3">
            <a:extLst>
              <a:ext uri="{FF2B5EF4-FFF2-40B4-BE49-F238E27FC236}">
                <a16:creationId xmlns:a16="http://schemas.microsoft.com/office/drawing/2014/main" id="{BC01BA00-012D-5E00-C610-2BA27ED87EBB}"/>
              </a:ext>
            </a:extLst>
          </p:cNvPr>
          <p:cNvPicPr>
            <a:picLocks noChangeAspect="1"/>
          </p:cNvPicPr>
          <p:nvPr/>
        </p:nvPicPr>
        <p:blipFill rotWithShape="1">
          <a:blip r:embed="rId3"/>
          <a:srcRect l="7392" t="7753" r="3763" b="8747"/>
          <a:stretch/>
        </p:blipFill>
        <p:spPr>
          <a:xfrm>
            <a:off x="204567" y="1916479"/>
            <a:ext cx="5399521" cy="3437226"/>
          </a:xfrm>
          <a:prstGeom prst="rect">
            <a:avLst/>
          </a:prstGeom>
          <a:ln>
            <a:solidFill>
              <a:schemeClr val="tx1"/>
            </a:solidFill>
          </a:ln>
        </p:spPr>
      </p:pic>
      <p:pic>
        <p:nvPicPr>
          <p:cNvPr id="3" name="Picture 2" descr="A screenshot of a graph&#10;&#10;Description automatically generated">
            <a:extLst>
              <a:ext uri="{FF2B5EF4-FFF2-40B4-BE49-F238E27FC236}">
                <a16:creationId xmlns:a16="http://schemas.microsoft.com/office/drawing/2014/main" id="{1B3BD35B-B410-8469-814A-63E9E8566C23}"/>
              </a:ext>
            </a:extLst>
          </p:cNvPr>
          <p:cNvPicPr>
            <a:picLocks noChangeAspect="1"/>
          </p:cNvPicPr>
          <p:nvPr/>
        </p:nvPicPr>
        <p:blipFill>
          <a:blip r:embed="rId4"/>
          <a:stretch>
            <a:fillRect/>
          </a:stretch>
        </p:blipFill>
        <p:spPr>
          <a:xfrm>
            <a:off x="5823186" y="1586444"/>
            <a:ext cx="6096000" cy="4107199"/>
          </a:xfrm>
          <a:prstGeom prst="rect">
            <a:avLst/>
          </a:prstGeom>
          <a:ln>
            <a:solidFill>
              <a:schemeClr val="tx1"/>
            </a:solidFill>
          </a:ln>
        </p:spPr>
      </p:pic>
      <p:sp>
        <p:nvSpPr>
          <p:cNvPr id="7" name="TextBox 6">
            <a:extLst>
              <a:ext uri="{FF2B5EF4-FFF2-40B4-BE49-F238E27FC236}">
                <a16:creationId xmlns:a16="http://schemas.microsoft.com/office/drawing/2014/main" id="{CA330D9F-6F60-F021-FF78-4FAA034D31D9}"/>
              </a:ext>
            </a:extLst>
          </p:cNvPr>
          <p:cNvSpPr txBox="1"/>
          <p:nvPr/>
        </p:nvSpPr>
        <p:spPr>
          <a:xfrm>
            <a:off x="1802040" y="5433485"/>
            <a:ext cx="2342522" cy="307777"/>
          </a:xfrm>
          <a:prstGeom prst="rect">
            <a:avLst/>
          </a:prstGeom>
          <a:noFill/>
        </p:spPr>
        <p:txBody>
          <a:bodyPr wrap="square" lIns="91440" tIns="45720" rIns="91440" bIns="45720" rtlCol="0" anchor="t">
            <a:spAutoFit/>
          </a:bodyPr>
          <a:lstStyle/>
          <a:p>
            <a:r>
              <a:rPr lang="en-US" sz="1400">
                <a:latin typeface="Perpetua"/>
              </a:rPr>
              <a:t>Figure 16: Decision Tree Results</a:t>
            </a:r>
            <a:endParaRPr lang="en-CA">
              <a:latin typeface="Perpetua"/>
            </a:endParaRPr>
          </a:p>
        </p:txBody>
      </p:sp>
      <p:sp>
        <p:nvSpPr>
          <p:cNvPr id="9" name="TextBox 8">
            <a:extLst>
              <a:ext uri="{FF2B5EF4-FFF2-40B4-BE49-F238E27FC236}">
                <a16:creationId xmlns:a16="http://schemas.microsoft.com/office/drawing/2014/main" id="{F8F145C4-908F-F884-4530-5183FDC5CA76}"/>
              </a:ext>
            </a:extLst>
          </p:cNvPr>
          <p:cNvSpPr txBox="1"/>
          <p:nvPr/>
        </p:nvSpPr>
        <p:spPr>
          <a:xfrm>
            <a:off x="7249449" y="5794662"/>
            <a:ext cx="3398305" cy="523220"/>
          </a:xfrm>
          <a:prstGeom prst="rect">
            <a:avLst/>
          </a:prstGeom>
          <a:noFill/>
        </p:spPr>
        <p:txBody>
          <a:bodyPr wrap="square" lIns="91440" tIns="45720" rIns="91440" bIns="45720" rtlCol="0" anchor="t">
            <a:spAutoFit/>
          </a:bodyPr>
          <a:lstStyle/>
          <a:p>
            <a:pPr algn="ctr"/>
            <a:r>
              <a:rPr lang="en-US" sz="1400">
                <a:latin typeface="Perpetua"/>
              </a:rPr>
              <a:t>Figure 17: Classification Results from Decision Tree Model</a:t>
            </a:r>
            <a:endParaRPr lang="en-CA">
              <a:latin typeface="Perpetua"/>
            </a:endParaRPr>
          </a:p>
        </p:txBody>
      </p:sp>
    </p:spTree>
    <p:extLst>
      <p:ext uri="{BB962C8B-B14F-4D97-AF65-F5344CB8AC3E}">
        <p14:creationId xmlns:p14="http://schemas.microsoft.com/office/powerpoint/2010/main" val="2370755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D1E7-247E-184B-5E62-9E4CAEBE41F3}"/>
              </a:ext>
            </a:extLst>
          </p:cNvPr>
          <p:cNvSpPr>
            <a:spLocks noGrp="1"/>
          </p:cNvSpPr>
          <p:nvPr>
            <p:ph type="title"/>
          </p:nvPr>
        </p:nvSpPr>
        <p:spPr/>
        <p:txBody>
          <a:bodyPr/>
          <a:lstStyle/>
          <a:p>
            <a:r>
              <a:rPr lang="en-US" sz="4000">
                <a:latin typeface="Perpetua"/>
                <a:ea typeface="+mj-lt"/>
                <a:cs typeface="Courier New"/>
              </a:rPr>
              <a:t>Method 3</a:t>
            </a:r>
            <a:r>
              <a:rPr lang="en-US" sz="4000">
                <a:latin typeface="Perpetua"/>
                <a:cs typeface="Courier New"/>
              </a:rPr>
              <a:t>: Logistic Regression</a:t>
            </a:r>
            <a:endParaRPr lang="en-US" sz="4000">
              <a:latin typeface="Perpetua"/>
            </a:endParaRPr>
          </a:p>
        </p:txBody>
      </p:sp>
      <p:sp>
        <p:nvSpPr>
          <p:cNvPr id="3" name="Content Placeholder 2">
            <a:extLst>
              <a:ext uri="{FF2B5EF4-FFF2-40B4-BE49-F238E27FC236}">
                <a16:creationId xmlns:a16="http://schemas.microsoft.com/office/drawing/2014/main" id="{AD3DFEED-01A1-A018-A9CF-9F94B8222F00}"/>
              </a:ext>
            </a:extLst>
          </p:cNvPr>
          <p:cNvSpPr>
            <a:spLocks noGrp="1"/>
          </p:cNvSpPr>
          <p:nvPr>
            <p:ph idx="1"/>
          </p:nvPr>
        </p:nvSpPr>
        <p:spPr/>
        <p:txBody>
          <a:bodyPr vert="horz" lIns="91440" tIns="45720" rIns="91440" bIns="45720" rtlCol="0" anchor="t">
            <a:noAutofit/>
          </a:bodyPr>
          <a:lstStyle/>
          <a:p>
            <a:pPr marL="0" indent="0">
              <a:buNone/>
            </a:pPr>
            <a:r>
              <a:rPr lang="en-US" sz="1900" b="1" i="1">
                <a:latin typeface="Perpetua"/>
                <a:ea typeface="+mn-lt"/>
                <a:cs typeface="+mn-lt"/>
              </a:rPr>
              <a:t>Hypothesis:</a:t>
            </a:r>
            <a:br>
              <a:rPr lang="en-US" sz="1900">
                <a:latin typeface="Perpetua"/>
                <a:ea typeface="+mn-lt"/>
                <a:cs typeface="+mn-lt"/>
              </a:rPr>
            </a:br>
            <a:r>
              <a:rPr lang="en-US" sz="1900">
                <a:latin typeface="Perpetua"/>
                <a:ea typeface="+mn-lt"/>
                <a:cs typeface="+mn-lt"/>
              </a:rPr>
              <a:t>The hypothesis is that there is a statistically significant association between patient attributes and the probability of having lung cancer, quantified by odds ratios. Logistic regression is suitable because it can model this relationship, providing estimates of odds ratios for each attribute. This allows for quantifying the strength and direction of association between attributes and the likelihood of lung cancer, aiding in identifying potential risk factors.</a:t>
            </a:r>
          </a:p>
          <a:p>
            <a:pPr marL="0" indent="0">
              <a:buNone/>
            </a:pPr>
            <a:r>
              <a:rPr lang="en-US" sz="1900" b="1" i="1">
                <a:latin typeface="Perpetua"/>
                <a:ea typeface="+mn-lt"/>
                <a:cs typeface="+mn-lt"/>
              </a:rPr>
              <a:t>Model Explanation:</a:t>
            </a:r>
            <a:br>
              <a:rPr lang="en-US" sz="1900">
                <a:latin typeface="Perpetua"/>
                <a:ea typeface="+mn-lt"/>
                <a:cs typeface="+mn-lt"/>
              </a:rPr>
            </a:br>
            <a:r>
              <a:rPr lang="en-US" sz="1900">
                <a:latin typeface="Perpetua"/>
                <a:ea typeface="+mn-lt"/>
                <a:cs typeface="+mn-lt"/>
              </a:rPr>
              <a:t>Logistic regression analyzes the relationship between a categorical dependent variable (lung cancer diagnosis) and independent variables (patient attributes). It estimates the probability of the dependent variable based on the independent variables. In our dataset, logistic regression can show how patient attributes are associated with the likelihood of lung cancer, providing insights into significant predictors and their impact, quantified as odds ratios.</a:t>
            </a:r>
            <a:endParaRPr lang="en-US" sz="1900">
              <a:latin typeface="Perpetua"/>
            </a:endParaRPr>
          </a:p>
          <a:p>
            <a:pPr marL="0" indent="0">
              <a:buNone/>
            </a:pPr>
            <a:r>
              <a:rPr lang="en-US" sz="1900" b="1" i="1">
                <a:latin typeface="Perpetua"/>
                <a:ea typeface="+mn-lt"/>
                <a:cs typeface="+mn-lt"/>
              </a:rPr>
              <a:t>Preprocessing:</a:t>
            </a:r>
            <a:br>
              <a:rPr lang="en-US" sz="1900">
                <a:latin typeface="Perpetua"/>
                <a:ea typeface="+mn-lt"/>
                <a:cs typeface="+mn-lt"/>
              </a:rPr>
            </a:br>
            <a:r>
              <a:rPr lang="en-US" sz="1900">
                <a:latin typeface="Perpetua"/>
                <a:ea typeface="+mn-lt"/>
                <a:cs typeface="+mn-lt"/>
              </a:rPr>
              <a:t>The dataset is split into training and testing sets using a 70-30 split. Min-max normalization is applied to scale data between 0 and 1. The 'Level' column is removed for normalization and added back afterward. Instances where the 'Level' variable is 'Medium' are filtered out. The 'Level' variable is converted to a binary outcome, with 'High' as 1 and other levels as 0, added to the training set as 'Level binary'.</a:t>
            </a:r>
            <a:endParaRPr lang="en-US" sz="1900">
              <a:latin typeface="Perpetua"/>
            </a:endParaRPr>
          </a:p>
          <a:p>
            <a:endParaRPr lang="en-US" sz="1900">
              <a:latin typeface="Perpetua"/>
            </a:endParaRPr>
          </a:p>
        </p:txBody>
      </p:sp>
      <p:pic>
        <p:nvPicPr>
          <p:cNvPr id="5" name="Picture 4" descr="Queen's University Logo PNG Transparent &amp; SVG Vector - Freebie Supply">
            <a:extLst>
              <a:ext uri="{FF2B5EF4-FFF2-40B4-BE49-F238E27FC236}">
                <a16:creationId xmlns:a16="http://schemas.microsoft.com/office/drawing/2014/main" id="{2415B2A5-377D-260F-6614-83DA5CD24EBE}"/>
              </a:ext>
            </a:extLst>
          </p:cNvPr>
          <p:cNvPicPr>
            <a:picLocks noChangeAspect="1"/>
          </p:cNvPicPr>
          <p:nvPr/>
        </p:nvPicPr>
        <p:blipFill>
          <a:blip r:embed="rId2"/>
          <a:stretch>
            <a:fillRect/>
          </a:stretch>
        </p:blipFill>
        <p:spPr>
          <a:xfrm>
            <a:off x="10410567" y="-1"/>
            <a:ext cx="1778001" cy="1750543"/>
          </a:xfrm>
          <a:prstGeom prst="rect">
            <a:avLst/>
          </a:prstGeom>
        </p:spPr>
      </p:pic>
    </p:spTree>
    <p:extLst>
      <p:ext uri="{BB962C8B-B14F-4D97-AF65-F5344CB8AC3E}">
        <p14:creationId xmlns:p14="http://schemas.microsoft.com/office/powerpoint/2010/main" val="1379763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D1E7-247E-184B-5E62-9E4CAEBE41F3}"/>
              </a:ext>
            </a:extLst>
          </p:cNvPr>
          <p:cNvSpPr>
            <a:spLocks noGrp="1"/>
          </p:cNvSpPr>
          <p:nvPr>
            <p:ph type="title"/>
          </p:nvPr>
        </p:nvSpPr>
        <p:spPr/>
        <p:txBody>
          <a:bodyPr/>
          <a:lstStyle/>
          <a:p>
            <a:r>
              <a:rPr lang="en-US">
                <a:latin typeface="Perpetua"/>
                <a:cs typeface="Courier New"/>
              </a:rPr>
              <a:t>Motivation Behind the Problem</a:t>
            </a:r>
          </a:p>
        </p:txBody>
      </p:sp>
      <p:sp>
        <p:nvSpPr>
          <p:cNvPr id="3" name="Content Placeholder 2">
            <a:extLst>
              <a:ext uri="{FF2B5EF4-FFF2-40B4-BE49-F238E27FC236}">
                <a16:creationId xmlns:a16="http://schemas.microsoft.com/office/drawing/2014/main" id="{AD3DFEED-01A1-A018-A9CF-9F94B8222F00}"/>
              </a:ext>
            </a:extLst>
          </p:cNvPr>
          <p:cNvSpPr>
            <a:spLocks noGrp="1"/>
          </p:cNvSpPr>
          <p:nvPr>
            <p:ph idx="1"/>
          </p:nvPr>
        </p:nvSpPr>
        <p:spPr>
          <a:xfrm>
            <a:off x="418681" y="1695701"/>
            <a:ext cx="10515600" cy="4351338"/>
          </a:xfrm>
        </p:spPr>
        <p:txBody>
          <a:bodyPr vert="horz" lIns="91440" tIns="45720" rIns="91440" bIns="45720" rtlCol="0" anchor="t">
            <a:noAutofit/>
          </a:bodyPr>
          <a:lstStyle/>
          <a:p>
            <a:pPr>
              <a:buFont typeface="Arial"/>
              <a:buChar char="•"/>
            </a:pPr>
            <a:r>
              <a:rPr lang="en-US" sz="1800" b="1" i="1">
                <a:latin typeface="Perpetua"/>
                <a:ea typeface="+mn-lt"/>
                <a:cs typeface="Times New Roman"/>
              </a:rPr>
              <a:t>Global Impact of Lung Cancer:</a:t>
            </a:r>
            <a:endParaRPr lang="en-US" sz="1800" i="1">
              <a:latin typeface="Perpetua"/>
              <a:cs typeface="Times New Roman"/>
            </a:endParaRPr>
          </a:p>
          <a:p>
            <a:pPr marL="971550" lvl="1" indent="-285750">
              <a:buFont typeface="Arial"/>
              <a:buChar char="•"/>
            </a:pPr>
            <a:r>
              <a:rPr lang="en-US" sz="1800">
                <a:solidFill>
                  <a:srgbClr val="0D0D0D"/>
                </a:solidFill>
                <a:latin typeface="Perpetua"/>
                <a:ea typeface="+mn-lt"/>
                <a:cs typeface="Times New Roman"/>
              </a:rPr>
              <a:t>Lung cancer is a significant global health concern, with high prevalence and consequences.</a:t>
            </a:r>
            <a:endParaRPr lang="en-US" sz="1800">
              <a:latin typeface="Perpetua"/>
              <a:cs typeface="Times New Roman"/>
            </a:endParaRPr>
          </a:p>
          <a:p>
            <a:pPr marL="971550" lvl="1" indent="-285750">
              <a:buFont typeface="Arial"/>
              <a:buChar char="•"/>
            </a:pPr>
            <a:r>
              <a:rPr lang="en-US" sz="1800">
                <a:solidFill>
                  <a:srgbClr val="0D0D0D"/>
                </a:solidFill>
                <a:latin typeface="Perpetua"/>
                <a:ea typeface="+mn-lt"/>
                <a:cs typeface="Times New Roman"/>
              </a:rPr>
              <a:t>It is the most diagnosed cancer in Canada and a leading cause of cancer-related deaths worldwide.</a:t>
            </a:r>
            <a:endParaRPr lang="en-US" sz="1800">
              <a:solidFill>
                <a:srgbClr val="0D0D0D"/>
              </a:solidFill>
              <a:latin typeface="Perpetua"/>
              <a:cs typeface="Times New Roman"/>
            </a:endParaRPr>
          </a:p>
          <a:p>
            <a:pPr marL="971550" lvl="1" indent="-285750">
              <a:buFont typeface="Arial"/>
              <a:buChar char="•"/>
            </a:pPr>
            <a:r>
              <a:rPr lang="en-US" sz="1800">
                <a:solidFill>
                  <a:srgbClr val="0D0D0D"/>
                </a:solidFill>
                <a:latin typeface="Perpetua"/>
                <a:ea typeface="+mn-lt"/>
                <a:cs typeface="+mn-lt"/>
              </a:rPr>
              <a:t>According to the International Agency for Research on Cancer (IARC), lung cancer is the leading cause of cancer-related deaths globally, resulting in over 1.8 million fatalities (18%) in 2020.</a:t>
            </a:r>
            <a:endParaRPr lang="en-US" sz="1800">
              <a:solidFill>
                <a:srgbClr val="0D0D0D"/>
              </a:solidFill>
              <a:latin typeface="Perpetua"/>
              <a:ea typeface="+mn-lt"/>
              <a:cs typeface="Times New Roman"/>
            </a:endParaRPr>
          </a:p>
          <a:p>
            <a:pPr marL="971550" lvl="1" indent="-285750">
              <a:buFont typeface="Arial"/>
              <a:buChar char="•"/>
            </a:pPr>
            <a:endParaRPr lang="en-US" sz="1800">
              <a:solidFill>
                <a:srgbClr val="0D0D0D"/>
              </a:solidFill>
              <a:latin typeface="Perpetua"/>
              <a:ea typeface="+mn-lt"/>
              <a:cs typeface="Times New Roman"/>
            </a:endParaRPr>
          </a:p>
          <a:p>
            <a:pPr>
              <a:buFont typeface="Arial"/>
              <a:buChar char="•"/>
            </a:pPr>
            <a:r>
              <a:rPr lang="en-US" sz="1800" b="1" i="1">
                <a:latin typeface="Perpetua"/>
                <a:ea typeface="+mn-lt"/>
                <a:cs typeface="Times New Roman"/>
              </a:rPr>
              <a:t>Urgency for Understanding Risk Factors:</a:t>
            </a:r>
            <a:endParaRPr lang="en-US" sz="1800" i="1">
              <a:latin typeface="Perpetua"/>
              <a:cs typeface="Times New Roman"/>
            </a:endParaRPr>
          </a:p>
          <a:p>
            <a:pPr marL="971550" lvl="1" indent="-285750">
              <a:buFont typeface="Arial"/>
              <a:buChar char="•"/>
            </a:pPr>
            <a:r>
              <a:rPr lang="en-US" sz="1800">
                <a:solidFill>
                  <a:srgbClr val="0D0D0D"/>
                </a:solidFill>
                <a:latin typeface="Perpetua"/>
                <a:ea typeface="+mn-lt"/>
                <a:cs typeface="Times New Roman"/>
              </a:rPr>
              <a:t>Detection often occurs at advanced stages, limiting treatment options and prognosis.</a:t>
            </a:r>
            <a:endParaRPr lang="en-US" sz="1800">
              <a:latin typeface="Perpetua"/>
              <a:cs typeface="Times New Roman"/>
            </a:endParaRPr>
          </a:p>
          <a:p>
            <a:pPr marL="971550" lvl="1" indent="-285750">
              <a:buFont typeface="Arial"/>
              <a:buChar char="•"/>
            </a:pPr>
            <a:r>
              <a:rPr lang="en-US" sz="1800">
                <a:solidFill>
                  <a:srgbClr val="0D0D0D"/>
                </a:solidFill>
                <a:latin typeface="Perpetua"/>
                <a:ea typeface="+mn-lt"/>
                <a:cs typeface="Times New Roman"/>
              </a:rPr>
              <a:t>Understanding risk factors is crucial for early detection, targeted screening, public health policies, and personalized treatments.</a:t>
            </a:r>
            <a:endParaRPr lang="en-US" sz="1800">
              <a:latin typeface="Perpetua"/>
              <a:cs typeface="Times New Roman"/>
            </a:endParaRPr>
          </a:p>
          <a:p>
            <a:pPr>
              <a:buFont typeface="Arial"/>
              <a:buChar char="•"/>
            </a:pPr>
            <a:endParaRPr lang="en-US" sz="1800" b="1" i="1">
              <a:solidFill>
                <a:srgbClr val="000000"/>
              </a:solidFill>
              <a:latin typeface="Perpetua"/>
              <a:cs typeface="Times New Roman"/>
            </a:endParaRPr>
          </a:p>
          <a:p>
            <a:pPr marL="0" indent="0">
              <a:buNone/>
            </a:pPr>
            <a:endParaRPr lang="en-US" sz="1800">
              <a:latin typeface="Perpetua"/>
              <a:cs typeface="Times New Roman"/>
            </a:endParaRPr>
          </a:p>
        </p:txBody>
      </p:sp>
      <p:pic>
        <p:nvPicPr>
          <p:cNvPr id="5" name="Picture 4" descr="Queen's University Logo PNG Transparent &amp; SVG Vector - Freebie Supply">
            <a:extLst>
              <a:ext uri="{FF2B5EF4-FFF2-40B4-BE49-F238E27FC236}">
                <a16:creationId xmlns:a16="http://schemas.microsoft.com/office/drawing/2014/main" id="{2415B2A5-377D-260F-6614-83DA5CD24EBE}"/>
              </a:ext>
            </a:extLst>
          </p:cNvPr>
          <p:cNvPicPr>
            <a:picLocks noChangeAspect="1"/>
          </p:cNvPicPr>
          <p:nvPr/>
        </p:nvPicPr>
        <p:blipFill>
          <a:blip r:embed="rId2"/>
          <a:stretch>
            <a:fillRect/>
          </a:stretch>
        </p:blipFill>
        <p:spPr>
          <a:xfrm>
            <a:off x="10410567" y="-1"/>
            <a:ext cx="1778001" cy="1750543"/>
          </a:xfrm>
          <a:prstGeom prst="rect">
            <a:avLst/>
          </a:prstGeom>
        </p:spPr>
      </p:pic>
    </p:spTree>
    <p:extLst>
      <p:ext uri="{BB962C8B-B14F-4D97-AF65-F5344CB8AC3E}">
        <p14:creationId xmlns:p14="http://schemas.microsoft.com/office/powerpoint/2010/main" val="2304301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D1E7-247E-184B-5E62-9E4CAEBE41F3}"/>
              </a:ext>
            </a:extLst>
          </p:cNvPr>
          <p:cNvSpPr>
            <a:spLocks noGrp="1"/>
          </p:cNvSpPr>
          <p:nvPr>
            <p:ph type="title"/>
          </p:nvPr>
        </p:nvSpPr>
        <p:spPr/>
        <p:txBody>
          <a:bodyPr/>
          <a:lstStyle/>
          <a:p>
            <a:r>
              <a:rPr lang="en-US" sz="4000">
                <a:latin typeface="Perpetua"/>
                <a:ea typeface="+mj-lt"/>
                <a:cs typeface="Courier New"/>
              </a:rPr>
              <a:t>Method 3</a:t>
            </a:r>
            <a:r>
              <a:rPr lang="en-US" sz="4000">
                <a:latin typeface="Perpetua"/>
                <a:cs typeface="Courier New"/>
              </a:rPr>
              <a:t>: Logistic Regression</a:t>
            </a:r>
          </a:p>
        </p:txBody>
      </p:sp>
      <p:pic>
        <p:nvPicPr>
          <p:cNvPr id="5" name="Picture 4" descr="Queen's University Logo PNG Transparent &amp; SVG Vector - Freebie Supply">
            <a:extLst>
              <a:ext uri="{FF2B5EF4-FFF2-40B4-BE49-F238E27FC236}">
                <a16:creationId xmlns:a16="http://schemas.microsoft.com/office/drawing/2014/main" id="{2415B2A5-377D-260F-6614-83DA5CD24EBE}"/>
              </a:ext>
            </a:extLst>
          </p:cNvPr>
          <p:cNvPicPr>
            <a:picLocks noChangeAspect="1"/>
          </p:cNvPicPr>
          <p:nvPr/>
        </p:nvPicPr>
        <p:blipFill>
          <a:blip r:embed="rId2"/>
          <a:stretch>
            <a:fillRect/>
          </a:stretch>
        </p:blipFill>
        <p:spPr>
          <a:xfrm>
            <a:off x="10410567" y="-1"/>
            <a:ext cx="1778001" cy="1750543"/>
          </a:xfrm>
          <a:prstGeom prst="rect">
            <a:avLst/>
          </a:prstGeom>
        </p:spPr>
      </p:pic>
      <p:pic>
        <p:nvPicPr>
          <p:cNvPr id="7" name="Picture 6" descr="A blue squares with black numbers&#10;&#10;Description automatically generated">
            <a:extLst>
              <a:ext uri="{FF2B5EF4-FFF2-40B4-BE49-F238E27FC236}">
                <a16:creationId xmlns:a16="http://schemas.microsoft.com/office/drawing/2014/main" id="{94464662-53F2-3C77-36D5-2EF5A4DB3706}"/>
              </a:ext>
            </a:extLst>
          </p:cNvPr>
          <p:cNvPicPr>
            <a:picLocks noChangeAspect="1"/>
          </p:cNvPicPr>
          <p:nvPr/>
        </p:nvPicPr>
        <p:blipFill>
          <a:blip r:embed="rId3"/>
          <a:stretch>
            <a:fillRect/>
          </a:stretch>
        </p:blipFill>
        <p:spPr>
          <a:xfrm>
            <a:off x="838620" y="1983945"/>
            <a:ext cx="4610976" cy="3453027"/>
          </a:xfrm>
          <a:prstGeom prst="rect">
            <a:avLst/>
          </a:prstGeom>
          <a:ln>
            <a:solidFill>
              <a:schemeClr val="tx1"/>
            </a:solidFill>
          </a:ln>
        </p:spPr>
      </p:pic>
      <p:pic>
        <p:nvPicPr>
          <p:cNvPr id="9" name="Picture 8" descr="A graph with a line&#10;&#10;Description automatically generated">
            <a:extLst>
              <a:ext uri="{FF2B5EF4-FFF2-40B4-BE49-F238E27FC236}">
                <a16:creationId xmlns:a16="http://schemas.microsoft.com/office/drawing/2014/main" id="{760821FE-0785-9F62-3057-FA34A1EE7307}"/>
              </a:ext>
            </a:extLst>
          </p:cNvPr>
          <p:cNvPicPr>
            <a:picLocks noChangeAspect="1"/>
          </p:cNvPicPr>
          <p:nvPr/>
        </p:nvPicPr>
        <p:blipFill>
          <a:blip r:embed="rId4"/>
          <a:stretch>
            <a:fillRect/>
          </a:stretch>
        </p:blipFill>
        <p:spPr>
          <a:xfrm>
            <a:off x="6735539" y="1983945"/>
            <a:ext cx="4590381" cy="3453026"/>
          </a:xfrm>
          <a:prstGeom prst="rect">
            <a:avLst/>
          </a:prstGeom>
          <a:ln>
            <a:solidFill>
              <a:schemeClr val="tx1"/>
            </a:solidFill>
          </a:ln>
        </p:spPr>
      </p:pic>
      <p:sp>
        <p:nvSpPr>
          <p:cNvPr id="4" name="TextBox 3">
            <a:extLst>
              <a:ext uri="{FF2B5EF4-FFF2-40B4-BE49-F238E27FC236}">
                <a16:creationId xmlns:a16="http://schemas.microsoft.com/office/drawing/2014/main" id="{7E593F5F-6657-ED47-135E-1A82B8CEAFFD}"/>
              </a:ext>
            </a:extLst>
          </p:cNvPr>
          <p:cNvSpPr txBox="1"/>
          <p:nvPr/>
        </p:nvSpPr>
        <p:spPr>
          <a:xfrm>
            <a:off x="1449885" y="5566323"/>
            <a:ext cx="3398305" cy="523220"/>
          </a:xfrm>
          <a:prstGeom prst="rect">
            <a:avLst/>
          </a:prstGeom>
          <a:noFill/>
        </p:spPr>
        <p:txBody>
          <a:bodyPr wrap="square" lIns="91440" tIns="45720" rIns="91440" bIns="45720" rtlCol="0" anchor="t">
            <a:spAutoFit/>
          </a:bodyPr>
          <a:lstStyle/>
          <a:p>
            <a:r>
              <a:rPr lang="en-US" sz="1400">
                <a:latin typeface="Perpetua"/>
              </a:rPr>
              <a:t>Figure 18: Classification Results from Logistic Regression Model in a Confusion Matrix</a:t>
            </a:r>
            <a:endParaRPr lang="en-CA">
              <a:latin typeface="Perpetua"/>
            </a:endParaRPr>
          </a:p>
        </p:txBody>
      </p:sp>
      <p:sp>
        <p:nvSpPr>
          <p:cNvPr id="8" name="TextBox 7">
            <a:extLst>
              <a:ext uri="{FF2B5EF4-FFF2-40B4-BE49-F238E27FC236}">
                <a16:creationId xmlns:a16="http://schemas.microsoft.com/office/drawing/2014/main" id="{3BBADA78-A9E7-D795-41CA-E4F7E838837D}"/>
              </a:ext>
            </a:extLst>
          </p:cNvPr>
          <p:cNvSpPr txBox="1"/>
          <p:nvPr/>
        </p:nvSpPr>
        <p:spPr>
          <a:xfrm>
            <a:off x="7557174" y="5568204"/>
            <a:ext cx="3398305" cy="523220"/>
          </a:xfrm>
          <a:prstGeom prst="rect">
            <a:avLst/>
          </a:prstGeom>
          <a:noFill/>
        </p:spPr>
        <p:txBody>
          <a:bodyPr wrap="square" lIns="91440" tIns="45720" rIns="91440" bIns="45720" rtlCol="0" anchor="t">
            <a:spAutoFit/>
          </a:bodyPr>
          <a:lstStyle/>
          <a:p>
            <a:r>
              <a:rPr lang="en-US" sz="1400">
                <a:latin typeface="Perpetua"/>
              </a:rPr>
              <a:t>Figure 19: ROC Curve and AUC from Logistic Regression Model  </a:t>
            </a:r>
            <a:endParaRPr lang="en-CA">
              <a:latin typeface="Perpetua"/>
            </a:endParaRPr>
          </a:p>
        </p:txBody>
      </p:sp>
    </p:spTree>
    <p:extLst>
      <p:ext uri="{BB962C8B-B14F-4D97-AF65-F5344CB8AC3E}">
        <p14:creationId xmlns:p14="http://schemas.microsoft.com/office/powerpoint/2010/main" val="4279825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D1E7-247E-184B-5E62-9E4CAEBE41F3}"/>
              </a:ext>
            </a:extLst>
          </p:cNvPr>
          <p:cNvSpPr>
            <a:spLocks noGrp="1"/>
          </p:cNvSpPr>
          <p:nvPr>
            <p:ph type="title"/>
          </p:nvPr>
        </p:nvSpPr>
        <p:spPr/>
        <p:txBody>
          <a:bodyPr/>
          <a:lstStyle/>
          <a:p>
            <a:r>
              <a:rPr lang="en-US">
                <a:latin typeface="Perpetua"/>
                <a:ea typeface="+mj-lt"/>
                <a:cs typeface="Courier New"/>
              </a:rPr>
              <a:t>Method 4</a:t>
            </a:r>
            <a:r>
              <a:rPr lang="en-US">
                <a:latin typeface="Perpetua"/>
                <a:cs typeface="Courier New"/>
              </a:rPr>
              <a:t>: Random Forest</a:t>
            </a:r>
            <a:endParaRPr lang="en-US">
              <a:latin typeface="Perpetua"/>
            </a:endParaRPr>
          </a:p>
        </p:txBody>
      </p:sp>
      <p:sp>
        <p:nvSpPr>
          <p:cNvPr id="3" name="Content Placeholder 2">
            <a:extLst>
              <a:ext uri="{FF2B5EF4-FFF2-40B4-BE49-F238E27FC236}">
                <a16:creationId xmlns:a16="http://schemas.microsoft.com/office/drawing/2014/main" id="{AD3DFEED-01A1-A018-A9CF-9F94B8222F00}"/>
              </a:ext>
            </a:extLst>
          </p:cNvPr>
          <p:cNvSpPr>
            <a:spLocks noGrp="1"/>
          </p:cNvSpPr>
          <p:nvPr>
            <p:ph idx="1"/>
          </p:nvPr>
        </p:nvSpPr>
        <p:spPr/>
        <p:txBody>
          <a:bodyPr vert="horz" lIns="91440" tIns="45720" rIns="91440" bIns="45720" rtlCol="0" anchor="t">
            <a:normAutofit/>
          </a:bodyPr>
          <a:lstStyle/>
          <a:p>
            <a:pPr marL="0" indent="0">
              <a:buNone/>
            </a:pPr>
            <a:r>
              <a:rPr lang="en-US" sz="1900" b="1" i="1">
                <a:latin typeface="Perpetua"/>
              </a:rPr>
              <a:t>Hypothesis:</a:t>
            </a:r>
          </a:p>
          <a:p>
            <a:pPr marL="0" indent="0">
              <a:buNone/>
            </a:pPr>
            <a:r>
              <a:rPr lang="en-US" sz="1900">
                <a:latin typeface="Perpetua"/>
              </a:rPr>
              <a:t>The random forest model will effectively classify the levels of cancer by capturing complex interactions and non-linear relationships among the various predictors within the dataset. </a:t>
            </a:r>
            <a:endParaRPr lang="en-US" sz="1900" b="1" i="1">
              <a:latin typeface="Perpetua"/>
            </a:endParaRPr>
          </a:p>
          <a:p>
            <a:pPr marL="0" indent="0">
              <a:buNone/>
            </a:pPr>
            <a:r>
              <a:rPr lang="en-US" sz="1900" b="1" i="1" dirty="0">
                <a:latin typeface="Perpetua"/>
              </a:rPr>
              <a:t>Model </a:t>
            </a:r>
            <a:r>
              <a:rPr lang="en-US" sz="1900" b="1" i="1" dirty="0">
                <a:latin typeface="Perpetua"/>
                <a:ea typeface="+mn-lt"/>
                <a:cs typeface="+mn-lt"/>
              </a:rPr>
              <a:t>Explanation</a:t>
            </a:r>
            <a:r>
              <a:rPr lang="en-US" sz="1900" b="1" i="1" dirty="0">
                <a:latin typeface="Perpetua"/>
              </a:rPr>
              <a:t>:</a:t>
            </a:r>
          </a:p>
          <a:p>
            <a:pPr marL="0" indent="0">
              <a:buNone/>
            </a:pPr>
            <a:r>
              <a:rPr lang="en-US" sz="1900">
                <a:latin typeface="Perpetua"/>
              </a:rPr>
              <a:t>Random forests are robust to outliers and noise, reducing the risk of overfitting, especially when the dataset has many features like our medical dataset. Random forests can also provide estimates of feature importance, allowing for the identification of the most significant predictors out of potentially many correlated variables. This can help us see which risk factors or symptoms are indicative of having lung cancer.</a:t>
            </a:r>
            <a:endParaRPr lang="en-US" sz="1900" b="1" i="1">
              <a:latin typeface="Perpetua"/>
            </a:endParaRPr>
          </a:p>
          <a:p>
            <a:pPr marL="0" indent="0">
              <a:buNone/>
            </a:pPr>
            <a:r>
              <a:rPr lang="en-US" sz="1900" b="1" i="1">
                <a:latin typeface="Perpetua"/>
              </a:rPr>
              <a:t>Preprocessing:</a:t>
            </a:r>
          </a:p>
          <a:p>
            <a:pPr>
              <a:buNone/>
            </a:pPr>
            <a:r>
              <a:rPr lang="en-US" sz="1900">
                <a:latin typeface="Perpetua"/>
                <a:ea typeface="+mn-lt"/>
                <a:cs typeface="+mn-lt"/>
              </a:rPr>
              <a:t>The data was split into training and testing sets using an 80-20 split, as this is usually an optimal split. We set a seed for the random index to ensure reproducibility.</a:t>
            </a:r>
          </a:p>
          <a:p>
            <a:pPr marL="0" indent="0">
              <a:buNone/>
            </a:pPr>
            <a:endParaRPr lang="en-US" sz="1900" b="1" i="1">
              <a:latin typeface="Perpetua"/>
            </a:endParaRPr>
          </a:p>
        </p:txBody>
      </p:sp>
      <p:pic>
        <p:nvPicPr>
          <p:cNvPr id="5" name="Picture 4" descr="Queen's University Logo PNG Transparent &amp; SVG Vector - Freebie Supply">
            <a:extLst>
              <a:ext uri="{FF2B5EF4-FFF2-40B4-BE49-F238E27FC236}">
                <a16:creationId xmlns:a16="http://schemas.microsoft.com/office/drawing/2014/main" id="{2415B2A5-377D-260F-6614-83DA5CD24EBE}"/>
              </a:ext>
            </a:extLst>
          </p:cNvPr>
          <p:cNvPicPr>
            <a:picLocks noChangeAspect="1"/>
          </p:cNvPicPr>
          <p:nvPr/>
        </p:nvPicPr>
        <p:blipFill>
          <a:blip r:embed="rId2"/>
          <a:stretch>
            <a:fillRect/>
          </a:stretch>
        </p:blipFill>
        <p:spPr>
          <a:xfrm>
            <a:off x="10410567" y="-1"/>
            <a:ext cx="1778001" cy="1750543"/>
          </a:xfrm>
          <a:prstGeom prst="rect">
            <a:avLst/>
          </a:prstGeom>
        </p:spPr>
      </p:pic>
    </p:spTree>
    <p:extLst>
      <p:ext uri="{BB962C8B-B14F-4D97-AF65-F5344CB8AC3E}">
        <p14:creationId xmlns:p14="http://schemas.microsoft.com/office/powerpoint/2010/main" val="1033850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D1E7-247E-184B-5E62-9E4CAEBE41F3}"/>
              </a:ext>
            </a:extLst>
          </p:cNvPr>
          <p:cNvSpPr>
            <a:spLocks noGrp="1"/>
          </p:cNvSpPr>
          <p:nvPr>
            <p:ph type="title"/>
          </p:nvPr>
        </p:nvSpPr>
        <p:spPr/>
        <p:txBody>
          <a:bodyPr/>
          <a:lstStyle/>
          <a:p>
            <a:r>
              <a:rPr lang="en-US">
                <a:latin typeface="Perpetua"/>
                <a:ea typeface="+mj-lt"/>
                <a:cs typeface="Courier New"/>
              </a:rPr>
              <a:t>Method 4</a:t>
            </a:r>
            <a:r>
              <a:rPr lang="en-US">
                <a:latin typeface="Perpetua"/>
                <a:cs typeface="Courier New"/>
              </a:rPr>
              <a:t>: Random Forest</a:t>
            </a:r>
            <a:endParaRPr lang="en-US">
              <a:latin typeface="Perpetua"/>
            </a:endParaRPr>
          </a:p>
        </p:txBody>
      </p:sp>
      <p:pic>
        <p:nvPicPr>
          <p:cNvPr id="5" name="Picture 4" descr="Queen's University Logo PNG Transparent &amp; SVG Vector - Freebie Supply">
            <a:extLst>
              <a:ext uri="{FF2B5EF4-FFF2-40B4-BE49-F238E27FC236}">
                <a16:creationId xmlns:a16="http://schemas.microsoft.com/office/drawing/2014/main" id="{2415B2A5-377D-260F-6614-83DA5CD24EBE}"/>
              </a:ext>
            </a:extLst>
          </p:cNvPr>
          <p:cNvPicPr>
            <a:picLocks noChangeAspect="1"/>
          </p:cNvPicPr>
          <p:nvPr/>
        </p:nvPicPr>
        <p:blipFill>
          <a:blip r:embed="rId2"/>
          <a:stretch>
            <a:fillRect/>
          </a:stretch>
        </p:blipFill>
        <p:spPr>
          <a:xfrm>
            <a:off x="10410567" y="-1"/>
            <a:ext cx="1778001" cy="1750543"/>
          </a:xfrm>
          <a:prstGeom prst="rect">
            <a:avLst/>
          </a:prstGeom>
        </p:spPr>
      </p:pic>
      <p:pic>
        <p:nvPicPr>
          <p:cNvPr id="7" name="Picture 6" descr="A screenshot of a computer screen&#10;&#10;Description automatically generated">
            <a:extLst>
              <a:ext uri="{FF2B5EF4-FFF2-40B4-BE49-F238E27FC236}">
                <a16:creationId xmlns:a16="http://schemas.microsoft.com/office/drawing/2014/main" id="{A366B363-5EB4-4577-35FB-87329E71789E}"/>
              </a:ext>
            </a:extLst>
          </p:cNvPr>
          <p:cNvPicPr>
            <a:picLocks noChangeAspect="1"/>
          </p:cNvPicPr>
          <p:nvPr/>
        </p:nvPicPr>
        <p:blipFill>
          <a:blip r:embed="rId3"/>
          <a:stretch>
            <a:fillRect/>
          </a:stretch>
        </p:blipFill>
        <p:spPr>
          <a:xfrm>
            <a:off x="5719590" y="1715088"/>
            <a:ext cx="6096000" cy="4107199"/>
          </a:xfrm>
          <a:prstGeom prst="rect">
            <a:avLst/>
          </a:prstGeom>
          <a:ln>
            <a:solidFill>
              <a:schemeClr val="tx1"/>
            </a:solidFill>
          </a:ln>
        </p:spPr>
      </p:pic>
      <p:pic>
        <p:nvPicPr>
          <p:cNvPr id="8" name="Picture 7">
            <a:extLst>
              <a:ext uri="{FF2B5EF4-FFF2-40B4-BE49-F238E27FC236}">
                <a16:creationId xmlns:a16="http://schemas.microsoft.com/office/drawing/2014/main" id="{6D741A56-32CE-3E16-D9D0-28B9D39C12E2}"/>
              </a:ext>
            </a:extLst>
          </p:cNvPr>
          <p:cNvPicPr>
            <a:picLocks noChangeAspect="1"/>
          </p:cNvPicPr>
          <p:nvPr/>
        </p:nvPicPr>
        <p:blipFill>
          <a:blip r:embed="rId4"/>
          <a:stretch>
            <a:fillRect/>
          </a:stretch>
        </p:blipFill>
        <p:spPr>
          <a:xfrm>
            <a:off x="273127" y="1960672"/>
            <a:ext cx="5141205" cy="3464548"/>
          </a:xfrm>
          <a:prstGeom prst="rect">
            <a:avLst/>
          </a:prstGeom>
          <a:ln>
            <a:solidFill>
              <a:schemeClr val="tx1"/>
            </a:solidFill>
          </a:ln>
        </p:spPr>
      </p:pic>
      <p:sp>
        <p:nvSpPr>
          <p:cNvPr id="10" name="TextBox 9">
            <a:extLst>
              <a:ext uri="{FF2B5EF4-FFF2-40B4-BE49-F238E27FC236}">
                <a16:creationId xmlns:a16="http://schemas.microsoft.com/office/drawing/2014/main" id="{F005E830-A963-1696-0B43-DD4BAC49B397}"/>
              </a:ext>
            </a:extLst>
          </p:cNvPr>
          <p:cNvSpPr txBox="1"/>
          <p:nvPr/>
        </p:nvSpPr>
        <p:spPr>
          <a:xfrm>
            <a:off x="1548267" y="5514865"/>
            <a:ext cx="2599583" cy="307777"/>
          </a:xfrm>
          <a:prstGeom prst="rect">
            <a:avLst/>
          </a:prstGeom>
          <a:noFill/>
        </p:spPr>
        <p:txBody>
          <a:bodyPr wrap="square" lIns="91440" tIns="45720" rIns="91440" bIns="45720" rtlCol="0" anchor="t">
            <a:spAutoFit/>
          </a:bodyPr>
          <a:lstStyle/>
          <a:p>
            <a:r>
              <a:rPr lang="en-US" sz="1400">
                <a:latin typeface="Perpetua"/>
              </a:rPr>
              <a:t>Figure 20: Variable Importance Plots</a:t>
            </a:r>
            <a:endParaRPr lang="en-CA">
              <a:latin typeface="Perpetua"/>
            </a:endParaRPr>
          </a:p>
        </p:txBody>
      </p:sp>
      <p:sp>
        <p:nvSpPr>
          <p:cNvPr id="12" name="TextBox 11">
            <a:extLst>
              <a:ext uri="{FF2B5EF4-FFF2-40B4-BE49-F238E27FC236}">
                <a16:creationId xmlns:a16="http://schemas.microsoft.com/office/drawing/2014/main" id="{2D017623-2440-E232-B65C-802FE9368A89}"/>
              </a:ext>
            </a:extLst>
          </p:cNvPr>
          <p:cNvSpPr txBox="1"/>
          <p:nvPr/>
        </p:nvSpPr>
        <p:spPr>
          <a:xfrm>
            <a:off x="7071389" y="5896783"/>
            <a:ext cx="3398305" cy="523220"/>
          </a:xfrm>
          <a:prstGeom prst="rect">
            <a:avLst/>
          </a:prstGeom>
          <a:noFill/>
        </p:spPr>
        <p:txBody>
          <a:bodyPr wrap="square" lIns="91440" tIns="45720" rIns="91440" bIns="45720" rtlCol="0" anchor="t">
            <a:spAutoFit/>
          </a:bodyPr>
          <a:lstStyle/>
          <a:p>
            <a:pPr algn="ctr"/>
            <a:r>
              <a:rPr lang="en-US" sz="1400">
                <a:latin typeface="Perpetua"/>
              </a:rPr>
              <a:t>Figure 21: Classification Results from Random Forest Model</a:t>
            </a:r>
            <a:endParaRPr lang="en-CA">
              <a:latin typeface="Perpetua"/>
            </a:endParaRPr>
          </a:p>
        </p:txBody>
      </p:sp>
    </p:spTree>
    <p:extLst>
      <p:ext uri="{BB962C8B-B14F-4D97-AF65-F5344CB8AC3E}">
        <p14:creationId xmlns:p14="http://schemas.microsoft.com/office/powerpoint/2010/main" val="1666833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D1E7-247E-184B-5E62-9E4CAEBE41F3}"/>
              </a:ext>
            </a:extLst>
          </p:cNvPr>
          <p:cNvSpPr>
            <a:spLocks noGrp="1"/>
          </p:cNvSpPr>
          <p:nvPr>
            <p:ph type="title"/>
          </p:nvPr>
        </p:nvSpPr>
        <p:spPr/>
        <p:txBody>
          <a:bodyPr>
            <a:normAutofit/>
          </a:bodyPr>
          <a:lstStyle/>
          <a:p>
            <a:r>
              <a:rPr lang="en-US" sz="4000">
                <a:latin typeface="Perpetua"/>
                <a:ea typeface="+mj-lt"/>
                <a:cs typeface="+mj-lt"/>
              </a:rPr>
              <a:t>Result Analysis:</a:t>
            </a:r>
          </a:p>
        </p:txBody>
      </p:sp>
      <p:sp>
        <p:nvSpPr>
          <p:cNvPr id="3" name="Content Placeholder 2">
            <a:extLst>
              <a:ext uri="{FF2B5EF4-FFF2-40B4-BE49-F238E27FC236}">
                <a16:creationId xmlns:a16="http://schemas.microsoft.com/office/drawing/2014/main" id="{AD3DFEED-01A1-A018-A9CF-9F94B8222F00}"/>
              </a:ext>
            </a:extLst>
          </p:cNvPr>
          <p:cNvSpPr>
            <a:spLocks noGrp="1"/>
          </p:cNvSpPr>
          <p:nvPr>
            <p:ph idx="1"/>
          </p:nvPr>
        </p:nvSpPr>
        <p:spPr>
          <a:xfrm>
            <a:off x="831334" y="4571569"/>
            <a:ext cx="10474412" cy="1653448"/>
          </a:xfrm>
        </p:spPr>
        <p:txBody>
          <a:bodyPr vert="horz" lIns="91440" tIns="45720" rIns="91440" bIns="45720" rtlCol="0" anchor="b">
            <a:normAutofit fontScale="70000" lnSpcReduction="20000"/>
          </a:bodyPr>
          <a:lstStyle/>
          <a:p>
            <a:pPr marL="0" indent="0">
              <a:buNone/>
            </a:pPr>
            <a:r>
              <a:rPr lang="en-US">
                <a:latin typeface="Perpetua"/>
                <a:ea typeface="+mn-lt"/>
                <a:cs typeface="+mn-lt"/>
              </a:rPr>
              <a:t>The analysis yielded compelling results, showcasing the effectiveness of the K-Nearest Neighbors, decision tree, logistic regression and random forest models in predicting lung cancer severity based on patient attributes.</a:t>
            </a:r>
          </a:p>
          <a:p>
            <a:pPr marL="0" indent="0">
              <a:buNone/>
            </a:pPr>
            <a:endParaRPr lang="en-US">
              <a:latin typeface="Perpetua"/>
            </a:endParaRPr>
          </a:p>
          <a:p>
            <a:pPr marL="0" indent="0">
              <a:buNone/>
            </a:pPr>
            <a:r>
              <a:rPr lang="en-US">
                <a:latin typeface="Perpetua"/>
              </a:rPr>
              <a:t>The perfect accuracy reveals that all variables in the data set are closely linked with the progression of lung cancer</a:t>
            </a:r>
          </a:p>
        </p:txBody>
      </p:sp>
      <p:pic>
        <p:nvPicPr>
          <p:cNvPr id="5" name="Picture 4" descr="Queen's University Logo PNG Transparent &amp; SVG Vector - Freebie Supply">
            <a:extLst>
              <a:ext uri="{FF2B5EF4-FFF2-40B4-BE49-F238E27FC236}">
                <a16:creationId xmlns:a16="http://schemas.microsoft.com/office/drawing/2014/main" id="{2415B2A5-377D-260F-6614-83DA5CD24EBE}"/>
              </a:ext>
            </a:extLst>
          </p:cNvPr>
          <p:cNvPicPr>
            <a:picLocks noChangeAspect="1"/>
          </p:cNvPicPr>
          <p:nvPr/>
        </p:nvPicPr>
        <p:blipFill>
          <a:blip r:embed="rId2"/>
          <a:stretch>
            <a:fillRect/>
          </a:stretch>
        </p:blipFill>
        <p:spPr>
          <a:xfrm>
            <a:off x="10410567" y="-1"/>
            <a:ext cx="1778001" cy="1750543"/>
          </a:xfrm>
          <a:prstGeom prst="rect">
            <a:avLst/>
          </a:prstGeom>
        </p:spPr>
      </p:pic>
      <p:graphicFrame>
        <p:nvGraphicFramePr>
          <p:cNvPr id="7" name="Table 6">
            <a:extLst>
              <a:ext uri="{FF2B5EF4-FFF2-40B4-BE49-F238E27FC236}">
                <a16:creationId xmlns:a16="http://schemas.microsoft.com/office/drawing/2014/main" id="{BD1A5001-F4F0-FAB9-6769-C3D343441042}"/>
              </a:ext>
            </a:extLst>
          </p:cNvPr>
          <p:cNvGraphicFramePr>
            <a:graphicFrameLocks noGrp="1"/>
          </p:cNvGraphicFramePr>
          <p:nvPr>
            <p:extLst>
              <p:ext uri="{D42A27DB-BD31-4B8C-83A1-F6EECF244321}">
                <p14:modId xmlns:p14="http://schemas.microsoft.com/office/powerpoint/2010/main" val="2158478690"/>
              </p:ext>
            </p:extLst>
          </p:nvPr>
        </p:nvGraphicFramePr>
        <p:xfrm>
          <a:off x="837788" y="1964916"/>
          <a:ext cx="10475301" cy="2498630"/>
        </p:xfrm>
        <a:graphic>
          <a:graphicData uri="http://schemas.openxmlformats.org/drawingml/2006/table">
            <a:tbl>
              <a:tblPr firstRow="1" bandRow="1">
                <a:tableStyleId>{5C22544A-7EE6-4342-B048-85BDC9FD1C3A}</a:tableStyleId>
              </a:tblPr>
              <a:tblGrid>
                <a:gridCol w="3491767">
                  <a:extLst>
                    <a:ext uri="{9D8B030D-6E8A-4147-A177-3AD203B41FA5}">
                      <a16:colId xmlns:a16="http://schemas.microsoft.com/office/drawing/2014/main" val="2744783752"/>
                    </a:ext>
                  </a:extLst>
                </a:gridCol>
                <a:gridCol w="3491767">
                  <a:extLst>
                    <a:ext uri="{9D8B030D-6E8A-4147-A177-3AD203B41FA5}">
                      <a16:colId xmlns:a16="http://schemas.microsoft.com/office/drawing/2014/main" val="2197298892"/>
                    </a:ext>
                  </a:extLst>
                </a:gridCol>
                <a:gridCol w="3491767">
                  <a:extLst>
                    <a:ext uri="{9D8B030D-6E8A-4147-A177-3AD203B41FA5}">
                      <a16:colId xmlns:a16="http://schemas.microsoft.com/office/drawing/2014/main" val="3508732191"/>
                    </a:ext>
                  </a:extLst>
                </a:gridCol>
              </a:tblGrid>
              <a:tr h="499726">
                <a:tc>
                  <a:txBody>
                    <a:bodyPr/>
                    <a:lstStyle/>
                    <a:p>
                      <a:pPr algn="ctr"/>
                      <a:r>
                        <a:rPr lang="en-US"/>
                        <a:t>Model</a:t>
                      </a:r>
                    </a:p>
                  </a:txBody>
                  <a:tcPr/>
                </a:tc>
                <a:tc>
                  <a:txBody>
                    <a:bodyPr/>
                    <a:lstStyle/>
                    <a:p>
                      <a:pPr algn="ctr"/>
                      <a:r>
                        <a:rPr lang="en-US"/>
                        <a:t>Accuracy</a:t>
                      </a:r>
                    </a:p>
                  </a:txBody>
                  <a:tcPr/>
                </a:tc>
                <a:tc>
                  <a:txBody>
                    <a:bodyPr/>
                    <a:lstStyle/>
                    <a:p>
                      <a:pPr algn="ctr"/>
                      <a:r>
                        <a:rPr lang="en-US"/>
                        <a:t>Kappa</a:t>
                      </a:r>
                    </a:p>
                  </a:txBody>
                  <a:tcPr/>
                </a:tc>
                <a:extLst>
                  <a:ext uri="{0D108BD9-81ED-4DB2-BD59-A6C34878D82A}">
                    <a16:rowId xmlns:a16="http://schemas.microsoft.com/office/drawing/2014/main" val="2911955867"/>
                  </a:ext>
                </a:extLst>
              </a:tr>
              <a:tr h="499726">
                <a:tc>
                  <a:txBody>
                    <a:bodyPr/>
                    <a:lstStyle/>
                    <a:p>
                      <a:pPr algn="ctr"/>
                      <a:r>
                        <a:rPr lang="en-US"/>
                        <a:t>K-Nearest Neighbors (KNN)</a:t>
                      </a:r>
                    </a:p>
                  </a:txBody>
                  <a:tcPr/>
                </a:tc>
                <a:tc>
                  <a:txBody>
                    <a:bodyPr/>
                    <a:lstStyle/>
                    <a:p>
                      <a:pPr algn="ctr"/>
                      <a:r>
                        <a:rPr lang="en-US"/>
                        <a:t>100%</a:t>
                      </a:r>
                    </a:p>
                  </a:txBody>
                  <a:tcPr/>
                </a:tc>
                <a:tc>
                  <a:txBody>
                    <a:bodyPr/>
                    <a:lstStyle/>
                    <a:p>
                      <a:pPr algn="ctr"/>
                      <a:r>
                        <a:rPr lang="en-US"/>
                        <a:t>1.0</a:t>
                      </a:r>
                    </a:p>
                  </a:txBody>
                  <a:tcPr/>
                </a:tc>
                <a:extLst>
                  <a:ext uri="{0D108BD9-81ED-4DB2-BD59-A6C34878D82A}">
                    <a16:rowId xmlns:a16="http://schemas.microsoft.com/office/drawing/2014/main" val="2917873398"/>
                  </a:ext>
                </a:extLst>
              </a:tr>
              <a:tr h="499726">
                <a:tc>
                  <a:txBody>
                    <a:bodyPr/>
                    <a:lstStyle/>
                    <a:p>
                      <a:pPr algn="ctr"/>
                      <a:r>
                        <a:rPr lang="en-US"/>
                        <a:t>Decision Tree</a:t>
                      </a:r>
                    </a:p>
                  </a:txBody>
                  <a:tcPr/>
                </a:tc>
                <a:tc>
                  <a:txBody>
                    <a:bodyPr/>
                    <a:lstStyle/>
                    <a:p>
                      <a:pPr algn="ctr"/>
                      <a:r>
                        <a:rPr lang="en-US"/>
                        <a:t>100%</a:t>
                      </a:r>
                    </a:p>
                  </a:txBody>
                  <a:tcPr/>
                </a:tc>
                <a:tc>
                  <a:txBody>
                    <a:bodyPr/>
                    <a:lstStyle/>
                    <a:p>
                      <a:pPr algn="ctr"/>
                      <a:r>
                        <a:rPr lang="en-US"/>
                        <a:t>1.0</a:t>
                      </a:r>
                    </a:p>
                  </a:txBody>
                  <a:tcPr/>
                </a:tc>
                <a:extLst>
                  <a:ext uri="{0D108BD9-81ED-4DB2-BD59-A6C34878D82A}">
                    <a16:rowId xmlns:a16="http://schemas.microsoft.com/office/drawing/2014/main" val="3654642207"/>
                  </a:ext>
                </a:extLst>
              </a:tr>
              <a:tr h="499726">
                <a:tc>
                  <a:txBody>
                    <a:bodyPr/>
                    <a:lstStyle/>
                    <a:p>
                      <a:pPr algn="ctr"/>
                      <a:r>
                        <a:rPr lang="en-US"/>
                        <a:t>Logistic Regression</a:t>
                      </a:r>
                    </a:p>
                  </a:txBody>
                  <a:tcPr/>
                </a:tc>
                <a:tc>
                  <a:txBody>
                    <a:bodyPr/>
                    <a:lstStyle/>
                    <a:p>
                      <a:pPr algn="ctr"/>
                      <a:r>
                        <a:rPr lang="en-US"/>
                        <a:t>100%</a:t>
                      </a:r>
                    </a:p>
                  </a:txBody>
                  <a:tcPr/>
                </a:tc>
                <a:tc>
                  <a:txBody>
                    <a:bodyPr/>
                    <a:lstStyle/>
                    <a:p>
                      <a:pPr algn="ctr"/>
                      <a:r>
                        <a:rPr lang="en-US"/>
                        <a:t>1.0</a:t>
                      </a:r>
                    </a:p>
                  </a:txBody>
                  <a:tcPr/>
                </a:tc>
                <a:extLst>
                  <a:ext uri="{0D108BD9-81ED-4DB2-BD59-A6C34878D82A}">
                    <a16:rowId xmlns:a16="http://schemas.microsoft.com/office/drawing/2014/main" val="2442009342"/>
                  </a:ext>
                </a:extLst>
              </a:tr>
              <a:tr h="499726">
                <a:tc>
                  <a:txBody>
                    <a:bodyPr/>
                    <a:lstStyle/>
                    <a:p>
                      <a:pPr algn="ctr"/>
                      <a:r>
                        <a:rPr lang="en-US"/>
                        <a:t>Random Forest</a:t>
                      </a:r>
                    </a:p>
                  </a:txBody>
                  <a:tcPr/>
                </a:tc>
                <a:tc>
                  <a:txBody>
                    <a:bodyPr/>
                    <a:lstStyle/>
                    <a:p>
                      <a:pPr algn="ctr"/>
                      <a:r>
                        <a:rPr lang="en-US"/>
                        <a:t>100%</a:t>
                      </a:r>
                    </a:p>
                  </a:txBody>
                  <a:tcPr/>
                </a:tc>
                <a:tc>
                  <a:txBody>
                    <a:bodyPr/>
                    <a:lstStyle/>
                    <a:p>
                      <a:pPr algn="ctr"/>
                      <a:r>
                        <a:rPr lang="en-US"/>
                        <a:t>1.0</a:t>
                      </a:r>
                    </a:p>
                  </a:txBody>
                  <a:tcPr/>
                </a:tc>
                <a:extLst>
                  <a:ext uri="{0D108BD9-81ED-4DB2-BD59-A6C34878D82A}">
                    <a16:rowId xmlns:a16="http://schemas.microsoft.com/office/drawing/2014/main" val="1011767883"/>
                  </a:ext>
                </a:extLst>
              </a:tr>
            </a:tbl>
          </a:graphicData>
        </a:graphic>
      </p:graphicFrame>
      <p:sp>
        <p:nvSpPr>
          <p:cNvPr id="8" name="TextBox 7">
            <a:extLst>
              <a:ext uri="{FF2B5EF4-FFF2-40B4-BE49-F238E27FC236}">
                <a16:creationId xmlns:a16="http://schemas.microsoft.com/office/drawing/2014/main" id="{A9E9D9AC-3D33-902C-CB92-3EBEEAC608C3}"/>
              </a:ext>
            </a:extLst>
          </p:cNvPr>
          <p:cNvSpPr txBox="1"/>
          <p:nvPr/>
        </p:nvSpPr>
        <p:spPr>
          <a:xfrm>
            <a:off x="837513" y="1482811"/>
            <a:ext cx="663145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Perpetua"/>
                <a:ea typeface="+mn-lt"/>
                <a:cs typeface="+mn-lt"/>
              </a:rPr>
              <a:t>Performance Comparison:</a:t>
            </a:r>
            <a:endParaRPr lang="en-US" sz="2400">
              <a:latin typeface="Perpetua"/>
            </a:endParaRPr>
          </a:p>
        </p:txBody>
      </p:sp>
    </p:spTree>
    <p:extLst>
      <p:ext uri="{BB962C8B-B14F-4D97-AF65-F5344CB8AC3E}">
        <p14:creationId xmlns:p14="http://schemas.microsoft.com/office/powerpoint/2010/main" val="1929009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D1E7-247E-184B-5E62-9E4CAEBE41F3}"/>
              </a:ext>
            </a:extLst>
          </p:cNvPr>
          <p:cNvSpPr>
            <a:spLocks noGrp="1"/>
          </p:cNvSpPr>
          <p:nvPr>
            <p:ph type="title"/>
          </p:nvPr>
        </p:nvSpPr>
        <p:spPr/>
        <p:txBody>
          <a:bodyPr>
            <a:normAutofit/>
          </a:bodyPr>
          <a:lstStyle/>
          <a:p>
            <a:r>
              <a:rPr lang="en-US" sz="4000">
                <a:latin typeface="Perpetua"/>
                <a:ea typeface="+mj-lt"/>
                <a:cs typeface="Courier New"/>
              </a:rPr>
              <a:t>Conclusion &amp; Discussion:</a:t>
            </a:r>
            <a:endParaRPr lang="en-US" sz="4000">
              <a:latin typeface="Perpetua"/>
            </a:endParaRPr>
          </a:p>
        </p:txBody>
      </p:sp>
      <p:sp>
        <p:nvSpPr>
          <p:cNvPr id="3" name="Content Placeholder 2">
            <a:extLst>
              <a:ext uri="{FF2B5EF4-FFF2-40B4-BE49-F238E27FC236}">
                <a16:creationId xmlns:a16="http://schemas.microsoft.com/office/drawing/2014/main" id="{AD3DFEED-01A1-A018-A9CF-9F94B8222F00}"/>
              </a:ext>
            </a:extLst>
          </p:cNvPr>
          <p:cNvSpPr>
            <a:spLocks noGrp="1"/>
          </p:cNvSpPr>
          <p:nvPr>
            <p:ph idx="1"/>
          </p:nvPr>
        </p:nvSpPr>
        <p:spPr/>
        <p:txBody>
          <a:bodyPr vert="horz" lIns="91440" tIns="45720" rIns="91440" bIns="45720" rtlCol="0" anchor="t">
            <a:noAutofit/>
          </a:bodyPr>
          <a:lstStyle/>
          <a:p>
            <a:r>
              <a:rPr lang="en-US" sz="2000">
                <a:latin typeface="Perpetua"/>
                <a:ea typeface="+mn-lt"/>
                <a:cs typeface="+mn-lt"/>
              </a:rPr>
              <a:t>Despite the promising results, several limitations should be considered:</a:t>
            </a:r>
            <a:endParaRPr lang="en-US" sz="2000">
              <a:latin typeface="Perpetua"/>
            </a:endParaRPr>
          </a:p>
          <a:p>
            <a:pPr lvl="1"/>
            <a:r>
              <a:rPr lang="en-US" sz="2000">
                <a:latin typeface="Perpetua"/>
                <a:ea typeface="+mn-lt"/>
                <a:cs typeface="+mn-lt"/>
              </a:rPr>
              <a:t>The analysis relied on a single dataset, which may limit the generalizability of the findings to other populations or settings. </a:t>
            </a:r>
          </a:p>
          <a:p>
            <a:pPr lvl="1"/>
            <a:r>
              <a:rPr lang="en-US" sz="2000">
                <a:latin typeface="Perpetua"/>
                <a:ea typeface="+mn-lt"/>
                <a:cs typeface="+mn-lt"/>
              </a:rPr>
              <a:t>The dataset's size (1000 samples) may not be representative of the entire population, potentially affecting the models' performance.</a:t>
            </a:r>
            <a:endParaRPr lang="en-US" sz="2000">
              <a:latin typeface="Perpetua"/>
            </a:endParaRPr>
          </a:p>
          <a:p>
            <a:pPr lvl="1"/>
            <a:r>
              <a:rPr lang="en-US" sz="2000">
                <a:latin typeface="Perpetua"/>
                <a:ea typeface="+mn-lt"/>
                <a:cs typeface="+mn-lt"/>
              </a:rPr>
              <a:t>While various statistical models showed high accuracy, there is always a risk of overfitting, especially with complex datasets. </a:t>
            </a:r>
          </a:p>
          <a:p>
            <a:r>
              <a:rPr lang="en-US" sz="2000">
                <a:latin typeface="Perpetua"/>
                <a:ea typeface="+mn-lt"/>
                <a:cs typeface="+mn-lt"/>
              </a:rPr>
              <a:t>Future studies could explore the use of more advanced machine learning techniques or ensemble methods to improve predictive performance and robustness.</a:t>
            </a:r>
            <a:endParaRPr lang="en-US" sz="2000">
              <a:latin typeface="Perpetua"/>
            </a:endParaRPr>
          </a:p>
          <a:p>
            <a:r>
              <a:rPr lang="en-US" sz="2000">
                <a:latin typeface="Perpetua"/>
                <a:ea typeface="+mn-lt"/>
                <a:cs typeface="+mn-lt"/>
              </a:rPr>
              <a:t>Despite these limitations, the study provides valuable insights into the potential use of machine learning in predicting lung cancer severity and highlights the importance of early detection and intervention in improving patient outcomes.</a:t>
            </a:r>
            <a:endParaRPr lang="en-US" sz="2000">
              <a:latin typeface="Perpetua"/>
            </a:endParaRPr>
          </a:p>
        </p:txBody>
      </p:sp>
      <p:pic>
        <p:nvPicPr>
          <p:cNvPr id="5" name="Picture 4" descr="Queen's University Logo PNG Transparent &amp; SVG Vector - Freebie Supply">
            <a:extLst>
              <a:ext uri="{FF2B5EF4-FFF2-40B4-BE49-F238E27FC236}">
                <a16:creationId xmlns:a16="http://schemas.microsoft.com/office/drawing/2014/main" id="{2415B2A5-377D-260F-6614-83DA5CD24EBE}"/>
              </a:ext>
            </a:extLst>
          </p:cNvPr>
          <p:cNvPicPr>
            <a:picLocks noChangeAspect="1"/>
          </p:cNvPicPr>
          <p:nvPr/>
        </p:nvPicPr>
        <p:blipFill>
          <a:blip r:embed="rId2"/>
          <a:stretch>
            <a:fillRect/>
          </a:stretch>
        </p:blipFill>
        <p:spPr>
          <a:xfrm>
            <a:off x="10410567" y="-1"/>
            <a:ext cx="1778001" cy="1750543"/>
          </a:xfrm>
          <a:prstGeom prst="rect">
            <a:avLst/>
          </a:prstGeom>
        </p:spPr>
      </p:pic>
    </p:spTree>
    <p:extLst>
      <p:ext uri="{BB962C8B-B14F-4D97-AF65-F5344CB8AC3E}">
        <p14:creationId xmlns:p14="http://schemas.microsoft.com/office/powerpoint/2010/main" val="1211519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6B1F6-8F48-9711-43F6-CBBA81521EE1}"/>
              </a:ext>
            </a:extLst>
          </p:cNvPr>
          <p:cNvSpPr>
            <a:spLocks noGrp="1"/>
          </p:cNvSpPr>
          <p:nvPr>
            <p:ph type="title"/>
          </p:nvPr>
        </p:nvSpPr>
        <p:spPr/>
        <p:txBody>
          <a:bodyPr/>
          <a:lstStyle/>
          <a:p>
            <a:r>
              <a:rPr lang="en-US">
                <a:latin typeface="Perpetua"/>
              </a:rPr>
              <a:t>Introduction:</a:t>
            </a:r>
          </a:p>
        </p:txBody>
      </p:sp>
      <p:sp>
        <p:nvSpPr>
          <p:cNvPr id="3" name="Content Placeholder 2">
            <a:extLst>
              <a:ext uri="{FF2B5EF4-FFF2-40B4-BE49-F238E27FC236}">
                <a16:creationId xmlns:a16="http://schemas.microsoft.com/office/drawing/2014/main" id="{73FCE5A2-1077-26F6-2A0A-1D2AD62532F2}"/>
              </a:ext>
            </a:extLst>
          </p:cNvPr>
          <p:cNvSpPr>
            <a:spLocks noGrp="1"/>
          </p:cNvSpPr>
          <p:nvPr>
            <p:ph idx="1"/>
          </p:nvPr>
        </p:nvSpPr>
        <p:spPr/>
        <p:txBody>
          <a:bodyPr vert="horz" lIns="91440" tIns="45720" rIns="91440" bIns="45720" rtlCol="0" anchor="t">
            <a:normAutofit/>
          </a:bodyPr>
          <a:lstStyle/>
          <a:p>
            <a:pPr>
              <a:buFont typeface="Arial,Sans-Serif" panose="020B0604020202020204" pitchFamily="34" charset="0"/>
            </a:pPr>
            <a:r>
              <a:rPr lang="en-US" sz="1900" b="1" i="1">
                <a:latin typeface="Perpetua"/>
                <a:cs typeface="Arial"/>
              </a:rPr>
              <a:t>Study Objective:</a:t>
            </a:r>
            <a:endParaRPr lang="en-US" sz="1900">
              <a:latin typeface="Perpetua"/>
              <a:cs typeface="Arial"/>
            </a:endParaRPr>
          </a:p>
          <a:p>
            <a:pPr marL="971550" lvl="1" indent="-285750">
              <a:buFont typeface="Arial,Sans-Serif" panose="020B0604020202020204" pitchFamily="34" charset="0"/>
            </a:pPr>
            <a:r>
              <a:rPr lang="en-US" sz="1900">
                <a:solidFill>
                  <a:srgbClr val="0D0D0D"/>
                </a:solidFill>
                <a:latin typeface="Perpetua"/>
                <a:cs typeface="Arial"/>
              </a:rPr>
              <a:t>Analyze risk factors associated with lung cancer using a dataset of diagnosed patients.</a:t>
            </a:r>
            <a:endParaRPr lang="en-US" sz="1900">
              <a:latin typeface="Perpetua"/>
              <a:cs typeface="Arial"/>
            </a:endParaRPr>
          </a:p>
          <a:p>
            <a:pPr marL="971550" lvl="1" indent="-285750">
              <a:buFont typeface="Arial,Sans-Serif" panose="020B0604020202020204" pitchFamily="34" charset="0"/>
            </a:pPr>
            <a:r>
              <a:rPr lang="en-US" sz="1900">
                <a:solidFill>
                  <a:srgbClr val="0D0D0D"/>
                </a:solidFill>
                <a:latin typeface="Perpetua"/>
                <a:cs typeface="Arial"/>
              </a:rPr>
              <a:t>Focus on lifestyle, environmental, and genetic factors to understand mechanisms of lung cancer development.</a:t>
            </a:r>
            <a:endParaRPr lang="en-US" sz="1900">
              <a:latin typeface="Perpetua"/>
              <a:cs typeface="Arial"/>
            </a:endParaRPr>
          </a:p>
          <a:p>
            <a:pPr marL="971550" lvl="1" indent="-285750">
              <a:buFont typeface="Arial,Sans-Serif" panose="020B0604020202020204" pitchFamily="34" charset="0"/>
            </a:pPr>
            <a:endParaRPr lang="en-US" sz="1900">
              <a:solidFill>
                <a:srgbClr val="0D0D0D"/>
              </a:solidFill>
              <a:latin typeface="Perpetua"/>
              <a:cs typeface="Arial"/>
            </a:endParaRPr>
          </a:p>
          <a:p>
            <a:pPr>
              <a:buFont typeface="Arial,Sans-Serif" panose="020B0604020202020204" pitchFamily="34" charset="0"/>
            </a:pPr>
            <a:r>
              <a:rPr lang="en-US" sz="1900" b="1" i="1">
                <a:latin typeface="Perpetua"/>
                <a:cs typeface="Arial"/>
              </a:rPr>
              <a:t>Dataset</a:t>
            </a:r>
            <a:endParaRPr lang="en-US" sz="1900">
              <a:latin typeface="Perpetua"/>
              <a:cs typeface="Arial"/>
            </a:endParaRPr>
          </a:p>
          <a:p>
            <a:pPr marL="971550" lvl="1" indent="-285750">
              <a:buFont typeface="Arial,Sans-Serif" panose="020B0604020202020204" pitchFamily="34" charset="0"/>
            </a:pPr>
            <a:r>
              <a:rPr lang="en-US" sz="1900">
                <a:solidFill>
                  <a:srgbClr val="0D0D0D"/>
                </a:solidFill>
                <a:latin typeface="Perpetua"/>
                <a:cs typeface="Arial"/>
              </a:rPr>
              <a:t>We obtained our dataset from Kaggle.</a:t>
            </a:r>
          </a:p>
          <a:p>
            <a:pPr marL="971550" lvl="1" indent="-285750">
              <a:buFont typeface="Arial,Sans-Serif" panose="020B0604020202020204" pitchFamily="34" charset="0"/>
            </a:pPr>
            <a:r>
              <a:rPr lang="en-US" sz="1900">
                <a:solidFill>
                  <a:srgbClr val="0D0D0D"/>
                </a:solidFill>
                <a:latin typeface="Perpetua"/>
                <a:cs typeface="Arial"/>
              </a:rPr>
              <a:t>Previous studies on this dataset have focused on CT imaging interpretation; however, our study explores the various factors and their interactions contributing to lung cancer development, by leveraging statistical tools.</a:t>
            </a:r>
            <a:endParaRPr lang="en-US" sz="1900">
              <a:latin typeface="Perpetua"/>
              <a:cs typeface="Arial"/>
            </a:endParaRPr>
          </a:p>
          <a:p>
            <a:pPr marL="685800"/>
            <a:endParaRPr lang="en-US" sz="1800">
              <a:ea typeface="+mn-lt"/>
              <a:cs typeface="+mn-lt"/>
            </a:endParaRPr>
          </a:p>
          <a:p>
            <a:endParaRPr lang="en-US"/>
          </a:p>
        </p:txBody>
      </p:sp>
    </p:spTree>
    <p:extLst>
      <p:ext uri="{BB962C8B-B14F-4D97-AF65-F5344CB8AC3E}">
        <p14:creationId xmlns:p14="http://schemas.microsoft.com/office/powerpoint/2010/main" val="333809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D1E7-247E-184B-5E62-9E4CAEBE41F3}"/>
              </a:ext>
            </a:extLst>
          </p:cNvPr>
          <p:cNvSpPr>
            <a:spLocks noGrp="1"/>
          </p:cNvSpPr>
          <p:nvPr>
            <p:ph type="title"/>
          </p:nvPr>
        </p:nvSpPr>
        <p:spPr>
          <a:xfrm>
            <a:off x="268416" y="138584"/>
            <a:ext cx="10488141" cy="1105888"/>
          </a:xfrm>
        </p:spPr>
        <p:txBody>
          <a:bodyPr/>
          <a:lstStyle/>
          <a:p>
            <a:r>
              <a:rPr lang="en-US">
                <a:latin typeface="Perpetua"/>
                <a:ea typeface="Calibri"/>
                <a:cs typeface="Calibri"/>
              </a:rPr>
              <a:t>Description of The Dataset:</a:t>
            </a:r>
          </a:p>
        </p:txBody>
      </p:sp>
      <p:pic>
        <p:nvPicPr>
          <p:cNvPr id="5" name="Picture 4" descr="Queen's University Logo PNG Transparent &amp; SVG Vector - Freebie Supply">
            <a:extLst>
              <a:ext uri="{FF2B5EF4-FFF2-40B4-BE49-F238E27FC236}">
                <a16:creationId xmlns:a16="http://schemas.microsoft.com/office/drawing/2014/main" id="{2415B2A5-377D-260F-6614-83DA5CD24EBE}"/>
              </a:ext>
            </a:extLst>
          </p:cNvPr>
          <p:cNvPicPr>
            <a:picLocks noChangeAspect="1"/>
          </p:cNvPicPr>
          <p:nvPr/>
        </p:nvPicPr>
        <p:blipFill>
          <a:blip r:embed="rId2"/>
          <a:stretch>
            <a:fillRect/>
          </a:stretch>
        </p:blipFill>
        <p:spPr>
          <a:xfrm>
            <a:off x="10410567" y="-1"/>
            <a:ext cx="1778001" cy="1750543"/>
          </a:xfrm>
          <a:prstGeom prst="rect">
            <a:avLst/>
          </a:prstGeom>
        </p:spPr>
      </p:pic>
      <p:graphicFrame>
        <p:nvGraphicFramePr>
          <p:cNvPr id="8" name="Table 7">
            <a:extLst>
              <a:ext uri="{FF2B5EF4-FFF2-40B4-BE49-F238E27FC236}">
                <a16:creationId xmlns:a16="http://schemas.microsoft.com/office/drawing/2014/main" id="{65122820-8D7C-DA4F-CA8C-5F0B5A3E77A1}"/>
              </a:ext>
            </a:extLst>
          </p:cNvPr>
          <p:cNvGraphicFramePr>
            <a:graphicFrameLocks noGrp="1"/>
          </p:cNvGraphicFramePr>
          <p:nvPr>
            <p:extLst>
              <p:ext uri="{D42A27DB-BD31-4B8C-83A1-F6EECF244321}">
                <p14:modId xmlns:p14="http://schemas.microsoft.com/office/powerpoint/2010/main" val="2650322518"/>
              </p:ext>
            </p:extLst>
          </p:nvPr>
        </p:nvGraphicFramePr>
        <p:xfrm>
          <a:off x="268004" y="1116471"/>
          <a:ext cx="3474714" cy="5362538"/>
        </p:xfrm>
        <a:graphic>
          <a:graphicData uri="http://schemas.openxmlformats.org/drawingml/2006/table">
            <a:tbl>
              <a:tblPr firstRow="1" bandRow="1">
                <a:tableStyleId>{5C22544A-7EE6-4342-B048-85BDC9FD1C3A}</a:tableStyleId>
              </a:tblPr>
              <a:tblGrid>
                <a:gridCol w="818444">
                  <a:extLst>
                    <a:ext uri="{9D8B030D-6E8A-4147-A177-3AD203B41FA5}">
                      <a16:colId xmlns:a16="http://schemas.microsoft.com/office/drawing/2014/main" val="1819725091"/>
                    </a:ext>
                  </a:extLst>
                </a:gridCol>
                <a:gridCol w="544083">
                  <a:extLst>
                    <a:ext uri="{9D8B030D-6E8A-4147-A177-3AD203B41FA5}">
                      <a16:colId xmlns:a16="http://schemas.microsoft.com/office/drawing/2014/main" val="2300302425"/>
                    </a:ext>
                  </a:extLst>
                </a:gridCol>
                <a:gridCol w="722301">
                  <a:extLst>
                    <a:ext uri="{9D8B030D-6E8A-4147-A177-3AD203B41FA5}">
                      <a16:colId xmlns:a16="http://schemas.microsoft.com/office/drawing/2014/main" val="199625130"/>
                    </a:ext>
                  </a:extLst>
                </a:gridCol>
                <a:gridCol w="694943">
                  <a:extLst>
                    <a:ext uri="{9D8B030D-6E8A-4147-A177-3AD203B41FA5}">
                      <a16:colId xmlns:a16="http://schemas.microsoft.com/office/drawing/2014/main" val="2657251796"/>
                    </a:ext>
                  </a:extLst>
                </a:gridCol>
                <a:gridCol w="694943">
                  <a:extLst>
                    <a:ext uri="{9D8B030D-6E8A-4147-A177-3AD203B41FA5}">
                      <a16:colId xmlns:a16="http://schemas.microsoft.com/office/drawing/2014/main" val="1818750059"/>
                    </a:ext>
                  </a:extLst>
                </a:gridCol>
              </a:tblGrid>
              <a:tr h="399576">
                <a:tc>
                  <a:txBody>
                    <a:bodyPr/>
                    <a:lstStyle/>
                    <a:p>
                      <a:pPr lvl="0" algn="ctr">
                        <a:lnSpc>
                          <a:spcPct val="100000"/>
                        </a:lnSpc>
                        <a:spcBef>
                          <a:spcPts val="0"/>
                        </a:spcBef>
                        <a:spcAft>
                          <a:spcPts val="0"/>
                        </a:spcAft>
                        <a:buNone/>
                      </a:pPr>
                      <a:r>
                        <a:rPr lang="en-US" sz="900" b="1" i="0" u="none" strike="noStrike" noProof="0">
                          <a:latin typeface="Times New Roman"/>
                        </a:rPr>
                        <a:t>Variable </a:t>
                      </a:r>
                      <a:endParaRPr lang="en-US" sz="900" b="0" i="0" u="none" strike="noStrike" noProof="0">
                        <a:latin typeface="Times New Roman"/>
                      </a:endParaRPr>
                    </a:p>
                    <a:p>
                      <a:pPr lvl="0" algn="ctr">
                        <a:lnSpc>
                          <a:spcPct val="100000"/>
                        </a:lnSpc>
                        <a:spcBef>
                          <a:spcPts val="0"/>
                        </a:spcBef>
                        <a:spcAft>
                          <a:spcPts val="0"/>
                        </a:spcAft>
                        <a:buNone/>
                      </a:pPr>
                      <a:r>
                        <a:rPr lang="en-US" sz="900" b="1" i="0" u="none" strike="noStrike" noProof="0">
                          <a:latin typeface="Times New Roman"/>
                        </a:rPr>
                        <a:t>Name</a:t>
                      </a:r>
                      <a:endParaRPr lang="en-US" sz="900" b="0" i="0" u="none" strike="noStrike" noProof="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1" i="0" u="none" strike="noStrike" noProof="0">
                          <a:latin typeface="Times New Roman"/>
                        </a:rPr>
                        <a:t>Mean</a:t>
                      </a:r>
                      <a:endParaRPr lang="en-US" sz="900" b="0" i="0" u="none" strike="noStrike" noProof="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1" i="0" u="none" strike="noStrike" noProof="0">
                          <a:latin typeface="Times New Roman"/>
                        </a:rPr>
                        <a:t>Maximum</a:t>
                      </a:r>
                      <a:endParaRPr lang="en-US" sz="900" b="0" i="0" u="none" strike="noStrike" noProof="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1" i="0" u="none" strike="noStrike" noProof="0">
                          <a:latin typeface="Times New Roman"/>
                        </a:rPr>
                        <a:t>Minimum</a:t>
                      </a:r>
                      <a:endParaRPr lang="en-US" sz="900" b="0" i="0" u="none" strike="noStrike" noProof="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1" i="0" u="none" strike="noStrike" noProof="0">
                          <a:latin typeface="Times New Roman"/>
                        </a:rPr>
                        <a:t>Variable Type</a:t>
                      </a:r>
                      <a:endParaRPr lang="en-US" sz="900" b="0" i="0" u="none" strike="noStrike" noProof="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180978484"/>
                  </a:ext>
                </a:extLst>
              </a:tr>
              <a:tr h="399576">
                <a:tc>
                  <a:txBody>
                    <a:bodyPr/>
                    <a:lstStyle/>
                    <a:p>
                      <a:pPr lvl="0" algn="ctr">
                        <a:lnSpc>
                          <a:spcPct val="100000"/>
                        </a:lnSpc>
                        <a:spcBef>
                          <a:spcPts val="0"/>
                        </a:spcBef>
                        <a:spcAft>
                          <a:spcPts val="0"/>
                        </a:spcAft>
                        <a:buNone/>
                      </a:pPr>
                      <a:r>
                        <a:rPr lang="en-US" sz="900" b="0" i="0" u="none" strike="noStrike" noProof="0">
                          <a:latin typeface="Times New Roman"/>
                        </a:rPr>
                        <a:t>Age</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37.17</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73</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14</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numerical</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604370040"/>
                  </a:ext>
                </a:extLst>
              </a:tr>
              <a:tr h="399576">
                <a:tc>
                  <a:txBody>
                    <a:bodyPr/>
                    <a:lstStyle/>
                    <a:p>
                      <a:pPr lvl="0" algn="ctr">
                        <a:lnSpc>
                          <a:spcPct val="100000"/>
                        </a:lnSpc>
                        <a:spcBef>
                          <a:spcPts val="0"/>
                        </a:spcBef>
                        <a:spcAft>
                          <a:spcPts val="0"/>
                        </a:spcAft>
                        <a:buNone/>
                      </a:pPr>
                      <a:r>
                        <a:rPr lang="en-US" sz="900" b="0" i="0" u="none" strike="noStrike" noProof="0">
                          <a:latin typeface="Times New Roman"/>
                        </a:rPr>
                        <a:t>Gender</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1.40</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2</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1</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binary</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893043778"/>
                  </a:ext>
                </a:extLst>
              </a:tr>
              <a:tr h="557742">
                <a:tc>
                  <a:txBody>
                    <a:bodyPr/>
                    <a:lstStyle/>
                    <a:p>
                      <a:pPr lvl="0" algn="ctr">
                        <a:lnSpc>
                          <a:spcPct val="100000"/>
                        </a:lnSpc>
                        <a:spcBef>
                          <a:spcPts val="0"/>
                        </a:spcBef>
                        <a:spcAft>
                          <a:spcPts val="0"/>
                        </a:spcAft>
                        <a:buNone/>
                      </a:pPr>
                      <a:r>
                        <a:rPr lang="en-US" sz="900" b="0" i="0" u="none" strike="noStrike" noProof="0">
                          <a:latin typeface="Times New Roman"/>
                        </a:rPr>
                        <a:t>Air Pollution</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3.84</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8</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1</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categorical</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038554637"/>
                  </a:ext>
                </a:extLst>
              </a:tr>
              <a:tr h="399576">
                <a:tc>
                  <a:txBody>
                    <a:bodyPr/>
                    <a:lstStyle/>
                    <a:p>
                      <a:pPr lvl="0" algn="ctr">
                        <a:lnSpc>
                          <a:spcPct val="100000"/>
                        </a:lnSpc>
                        <a:spcBef>
                          <a:spcPts val="0"/>
                        </a:spcBef>
                        <a:spcAft>
                          <a:spcPts val="0"/>
                        </a:spcAft>
                        <a:buNone/>
                      </a:pPr>
                      <a:r>
                        <a:rPr lang="en-US" sz="900" b="0" i="0" u="none" strike="noStrike" noProof="0">
                          <a:latin typeface="Times New Roman"/>
                        </a:rPr>
                        <a:t>Alcohol Use</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4.56</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8</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1</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categorical</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810003659"/>
                  </a:ext>
                </a:extLst>
              </a:tr>
              <a:tr h="399576">
                <a:tc>
                  <a:txBody>
                    <a:bodyPr/>
                    <a:lstStyle/>
                    <a:p>
                      <a:pPr lvl="0" algn="ctr">
                        <a:lnSpc>
                          <a:spcPct val="100000"/>
                        </a:lnSpc>
                        <a:spcBef>
                          <a:spcPts val="0"/>
                        </a:spcBef>
                        <a:spcAft>
                          <a:spcPts val="0"/>
                        </a:spcAft>
                        <a:buNone/>
                      </a:pPr>
                      <a:r>
                        <a:rPr lang="en-US" sz="900" b="0" i="0" u="none" strike="noStrike" noProof="0">
                          <a:latin typeface="Times New Roman"/>
                        </a:rPr>
                        <a:t>Dust Allergy</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5.17</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8</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1</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categorical</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4236497887"/>
                  </a:ext>
                </a:extLst>
              </a:tr>
              <a:tr h="376296">
                <a:tc>
                  <a:txBody>
                    <a:bodyPr/>
                    <a:lstStyle/>
                    <a:p>
                      <a:pPr lvl="0" algn="ctr">
                        <a:lnSpc>
                          <a:spcPct val="100000"/>
                        </a:lnSpc>
                        <a:spcBef>
                          <a:spcPts val="0"/>
                        </a:spcBef>
                        <a:spcAft>
                          <a:spcPts val="0"/>
                        </a:spcAft>
                        <a:buNone/>
                      </a:pPr>
                      <a:r>
                        <a:rPr lang="en-US" sz="900" b="0" i="0" u="none" strike="noStrike" noProof="0" err="1">
                          <a:latin typeface="Times New Roman"/>
                        </a:rPr>
                        <a:t>OccuPational</a:t>
                      </a:r>
                      <a:r>
                        <a:rPr lang="en-US" sz="900" b="0" i="0" u="none" strike="noStrike" noProof="0">
                          <a:latin typeface="Times New Roman"/>
                        </a:rPr>
                        <a:t> Hazards</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4.84</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8</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1</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categorical</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40994122"/>
                  </a:ext>
                </a:extLst>
              </a:tr>
              <a:tr h="399576">
                <a:tc>
                  <a:txBody>
                    <a:bodyPr/>
                    <a:lstStyle/>
                    <a:p>
                      <a:pPr lvl="0" algn="ctr">
                        <a:lnSpc>
                          <a:spcPct val="100000"/>
                        </a:lnSpc>
                        <a:spcBef>
                          <a:spcPts val="0"/>
                        </a:spcBef>
                        <a:spcAft>
                          <a:spcPts val="0"/>
                        </a:spcAft>
                        <a:buNone/>
                      </a:pPr>
                      <a:r>
                        <a:rPr lang="en-US" sz="900" b="0" i="0" u="none" strike="noStrike" noProof="0">
                          <a:latin typeface="Times New Roman"/>
                        </a:rPr>
                        <a:t>Genetic Risk</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4.58</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7</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1</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categorical</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862535161"/>
                  </a:ext>
                </a:extLst>
              </a:tr>
              <a:tr h="432740">
                <a:tc>
                  <a:txBody>
                    <a:bodyPr/>
                    <a:lstStyle/>
                    <a:p>
                      <a:pPr lvl="0" algn="ctr">
                        <a:lnSpc>
                          <a:spcPct val="100000"/>
                        </a:lnSpc>
                        <a:spcBef>
                          <a:spcPts val="0"/>
                        </a:spcBef>
                        <a:spcAft>
                          <a:spcPts val="0"/>
                        </a:spcAft>
                        <a:buNone/>
                      </a:pPr>
                      <a:r>
                        <a:rPr lang="en-US" sz="900" b="0" i="0" u="none" strike="noStrike" noProof="0">
                          <a:latin typeface="Times New Roman"/>
                        </a:rPr>
                        <a:t>chronic Lung Disease</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4.38</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7</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1</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categorical</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4095125735"/>
                  </a:ext>
                </a:extLst>
              </a:tr>
              <a:tr h="399576">
                <a:tc>
                  <a:txBody>
                    <a:bodyPr/>
                    <a:lstStyle/>
                    <a:p>
                      <a:pPr lvl="0" algn="ctr">
                        <a:lnSpc>
                          <a:spcPct val="100000"/>
                        </a:lnSpc>
                        <a:spcBef>
                          <a:spcPts val="0"/>
                        </a:spcBef>
                        <a:spcAft>
                          <a:spcPts val="0"/>
                        </a:spcAft>
                        <a:buNone/>
                      </a:pPr>
                      <a:r>
                        <a:rPr lang="en-US" sz="900" b="0" i="0" u="none" strike="noStrike" noProof="0">
                          <a:latin typeface="Times New Roman"/>
                        </a:rPr>
                        <a:t>Balanced Diet</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4.49</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7</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1</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categorical</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483929279"/>
                  </a:ext>
                </a:extLst>
              </a:tr>
              <a:tr h="399576">
                <a:tc>
                  <a:txBody>
                    <a:bodyPr/>
                    <a:lstStyle/>
                    <a:p>
                      <a:pPr lvl="0" algn="ctr">
                        <a:lnSpc>
                          <a:spcPct val="100000"/>
                        </a:lnSpc>
                        <a:spcBef>
                          <a:spcPts val="0"/>
                        </a:spcBef>
                        <a:spcAft>
                          <a:spcPts val="0"/>
                        </a:spcAft>
                        <a:buNone/>
                      </a:pPr>
                      <a:r>
                        <a:rPr lang="en-US" sz="900" b="0" i="0" u="none" strike="noStrike" noProof="0">
                          <a:latin typeface="Times New Roman"/>
                        </a:rPr>
                        <a:t>Obesity</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4.47</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7</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1</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categorical</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25871065"/>
                  </a:ext>
                </a:extLst>
              </a:tr>
              <a:tr h="399576">
                <a:tc>
                  <a:txBody>
                    <a:bodyPr/>
                    <a:lstStyle/>
                    <a:p>
                      <a:pPr lvl="0" algn="ctr">
                        <a:lnSpc>
                          <a:spcPct val="100000"/>
                        </a:lnSpc>
                        <a:spcBef>
                          <a:spcPts val="0"/>
                        </a:spcBef>
                        <a:spcAft>
                          <a:spcPts val="0"/>
                        </a:spcAft>
                        <a:buNone/>
                      </a:pPr>
                      <a:r>
                        <a:rPr lang="en-US" sz="900" b="0" i="0" u="none" strike="noStrike" noProof="0">
                          <a:latin typeface="Times New Roman"/>
                        </a:rPr>
                        <a:t>Smoking</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3.95</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8</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1</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categorical</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76975368"/>
                  </a:ext>
                </a:extLst>
              </a:tr>
              <a:tr h="399576">
                <a:tc>
                  <a:txBody>
                    <a:bodyPr/>
                    <a:lstStyle/>
                    <a:p>
                      <a:pPr lvl="0" algn="ctr">
                        <a:lnSpc>
                          <a:spcPct val="100000"/>
                        </a:lnSpc>
                        <a:spcBef>
                          <a:spcPts val="0"/>
                        </a:spcBef>
                        <a:spcAft>
                          <a:spcPts val="0"/>
                        </a:spcAft>
                        <a:buNone/>
                      </a:pPr>
                      <a:r>
                        <a:rPr lang="en-US" sz="900" b="0" i="0" u="none" strike="noStrike" noProof="0">
                          <a:latin typeface="Times New Roman"/>
                        </a:rPr>
                        <a:t>Passive Smoker</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4.20</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8</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1</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categorical</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282263967"/>
                  </a:ext>
                </a:extLst>
              </a:tr>
            </a:tbl>
          </a:graphicData>
        </a:graphic>
      </p:graphicFrame>
      <p:graphicFrame>
        <p:nvGraphicFramePr>
          <p:cNvPr id="9" name="Table 8">
            <a:extLst>
              <a:ext uri="{FF2B5EF4-FFF2-40B4-BE49-F238E27FC236}">
                <a16:creationId xmlns:a16="http://schemas.microsoft.com/office/drawing/2014/main" id="{41D518C3-EF6B-EE15-1A26-7270ADA66C9B}"/>
              </a:ext>
            </a:extLst>
          </p:cNvPr>
          <p:cNvGraphicFramePr>
            <a:graphicFrameLocks noGrp="1"/>
          </p:cNvGraphicFramePr>
          <p:nvPr>
            <p:extLst>
              <p:ext uri="{D42A27DB-BD31-4B8C-83A1-F6EECF244321}">
                <p14:modId xmlns:p14="http://schemas.microsoft.com/office/powerpoint/2010/main" val="22520759"/>
              </p:ext>
            </p:extLst>
          </p:nvPr>
        </p:nvGraphicFramePr>
        <p:xfrm>
          <a:off x="3847631" y="1241778"/>
          <a:ext cx="3474705" cy="5262503"/>
        </p:xfrm>
        <a:graphic>
          <a:graphicData uri="http://schemas.openxmlformats.org/drawingml/2006/table">
            <a:tbl>
              <a:tblPr firstRow="1" bandRow="1">
                <a:tableStyleId>{5C22544A-7EE6-4342-B048-85BDC9FD1C3A}</a:tableStyleId>
              </a:tblPr>
              <a:tblGrid>
                <a:gridCol w="761999">
                  <a:extLst>
                    <a:ext uri="{9D8B030D-6E8A-4147-A177-3AD203B41FA5}">
                      <a16:colId xmlns:a16="http://schemas.microsoft.com/office/drawing/2014/main" val="3022662645"/>
                    </a:ext>
                  </a:extLst>
                </a:gridCol>
                <a:gridCol w="602073">
                  <a:extLst>
                    <a:ext uri="{9D8B030D-6E8A-4147-A177-3AD203B41FA5}">
                      <a16:colId xmlns:a16="http://schemas.microsoft.com/office/drawing/2014/main" val="3109991203"/>
                    </a:ext>
                  </a:extLst>
                </a:gridCol>
                <a:gridCol w="724370">
                  <a:extLst>
                    <a:ext uri="{9D8B030D-6E8A-4147-A177-3AD203B41FA5}">
                      <a16:colId xmlns:a16="http://schemas.microsoft.com/office/drawing/2014/main" val="236411177"/>
                    </a:ext>
                  </a:extLst>
                </a:gridCol>
                <a:gridCol w="677329">
                  <a:extLst>
                    <a:ext uri="{9D8B030D-6E8A-4147-A177-3AD203B41FA5}">
                      <a16:colId xmlns:a16="http://schemas.microsoft.com/office/drawing/2014/main" val="1656484918"/>
                    </a:ext>
                  </a:extLst>
                </a:gridCol>
                <a:gridCol w="708934">
                  <a:extLst>
                    <a:ext uri="{9D8B030D-6E8A-4147-A177-3AD203B41FA5}">
                      <a16:colId xmlns:a16="http://schemas.microsoft.com/office/drawing/2014/main" val="3353504204"/>
                    </a:ext>
                  </a:extLst>
                </a:gridCol>
              </a:tblGrid>
              <a:tr h="513016">
                <a:tc>
                  <a:txBody>
                    <a:bodyPr/>
                    <a:lstStyle/>
                    <a:p>
                      <a:pPr lvl="0" algn="ctr">
                        <a:buNone/>
                      </a:pPr>
                      <a:r>
                        <a:rPr lang="en-US" sz="900">
                          <a:latin typeface="Times New Roman"/>
                        </a:rPr>
                        <a:t>Variable Name</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900">
                          <a:latin typeface="Times New Roman"/>
                        </a:rPr>
                        <a:t>Mean</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900">
                          <a:latin typeface="Times New Roman"/>
                        </a:rPr>
                        <a:t>Maximum</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900">
                          <a:latin typeface="Times New Roman"/>
                        </a:rPr>
                        <a:t>Minimum</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900">
                          <a:latin typeface="Times New Roman"/>
                        </a:rPr>
                        <a:t>Variable Type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701062989"/>
                  </a:ext>
                </a:extLst>
              </a:tr>
              <a:tr h="317137">
                <a:tc>
                  <a:txBody>
                    <a:bodyPr/>
                    <a:lstStyle/>
                    <a:p>
                      <a:pPr lvl="0" algn="ctr">
                        <a:lnSpc>
                          <a:spcPct val="100000"/>
                        </a:lnSpc>
                        <a:spcBef>
                          <a:spcPts val="0"/>
                        </a:spcBef>
                        <a:spcAft>
                          <a:spcPts val="0"/>
                        </a:spcAft>
                        <a:buNone/>
                      </a:pPr>
                      <a:r>
                        <a:rPr lang="en-US" sz="900" b="0" i="0" u="none" strike="noStrike" noProof="0">
                          <a:latin typeface="Times New Roman"/>
                        </a:rPr>
                        <a:t>Chest Pain</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4.44</a:t>
                      </a:r>
                      <a:endParaRPr lang="en-US" sz="90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9</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1</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categorical</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69389853"/>
                  </a:ext>
                </a:extLst>
              </a:tr>
              <a:tr h="395111">
                <a:tc>
                  <a:txBody>
                    <a:bodyPr/>
                    <a:lstStyle/>
                    <a:p>
                      <a:pPr lvl="0" algn="ctr">
                        <a:lnSpc>
                          <a:spcPct val="100000"/>
                        </a:lnSpc>
                        <a:spcBef>
                          <a:spcPts val="0"/>
                        </a:spcBef>
                        <a:spcAft>
                          <a:spcPts val="0"/>
                        </a:spcAft>
                        <a:buNone/>
                      </a:pPr>
                      <a:r>
                        <a:rPr lang="en-US" sz="900" b="0" i="0" u="none" strike="noStrike" noProof="0">
                          <a:latin typeface="Times New Roman"/>
                        </a:rPr>
                        <a:t>Coughing of Blood</a:t>
                      </a:r>
                    </a:p>
                  </a:txBody>
                  <a:tcP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4.86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categorical</a:t>
                      </a:r>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extLst>
                  <a:ext uri="{0D108BD9-81ED-4DB2-BD59-A6C34878D82A}">
                    <a16:rowId xmlns:a16="http://schemas.microsoft.com/office/drawing/2014/main" val="2547480696"/>
                  </a:ext>
                </a:extLst>
              </a:tr>
              <a:tr h="317137">
                <a:tc>
                  <a:txBody>
                    <a:bodyPr/>
                    <a:lstStyle/>
                    <a:p>
                      <a:pPr lvl="0" algn="ctr">
                        <a:lnSpc>
                          <a:spcPct val="100000"/>
                        </a:lnSpc>
                        <a:spcBef>
                          <a:spcPts val="0"/>
                        </a:spcBef>
                        <a:spcAft>
                          <a:spcPts val="0"/>
                        </a:spcAft>
                        <a:buNone/>
                      </a:pPr>
                      <a:r>
                        <a:rPr lang="en-US" sz="900" b="0" i="0" u="none" strike="noStrike" noProof="0">
                          <a:latin typeface="Times New Roman"/>
                        </a:rPr>
                        <a:t>Fatigue</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3.86</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9</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1</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categorical</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471913399"/>
                  </a:ext>
                </a:extLst>
              </a:tr>
              <a:tr h="317137">
                <a:tc>
                  <a:txBody>
                    <a:bodyPr/>
                    <a:lstStyle/>
                    <a:p>
                      <a:pPr lvl="0" algn="ctr">
                        <a:lnSpc>
                          <a:spcPct val="100000"/>
                        </a:lnSpc>
                        <a:spcBef>
                          <a:spcPts val="0"/>
                        </a:spcBef>
                        <a:spcAft>
                          <a:spcPts val="0"/>
                        </a:spcAft>
                        <a:buNone/>
                      </a:pPr>
                      <a:r>
                        <a:rPr lang="en-US" sz="900" b="0" i="0" u="none" strike="noStrike" noProof="0">
                          <a:latin typeface="Times New Roman"/>
                        </a:rPr>
                        <a:t>Weight Loss</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3.86</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8</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1</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categorical</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966193385"/>
                  </a:ext>
                </a:extLst>
              </a:tr>
              <a:tr h="513016">
                <a:tc>
                  <a:txBody>
                    <a:bodyPr/>
                    <a:lstStyle/>
                    <a:p>
                      <a:pPr lvl="0" algn="ctr">
                        <a:lnSpc>
                          <a:spcPct val="100000"/>
                        </a:lnSpc>
                        <a:spcBef>
                          <a:spcPts val="0"/>
                        </a:spcBef>
                        <a:spcAft>
                          <a:spcPts val="0"/>
                        </a:spcAft>
                        <a:buNone/>
                      </a:pPr>
                      <a:r>
                        <a:rPr lang="en-US" sz="900" b="0" i="0" u="none" strike="noStrike" noProof="0">
                          <a:latin typeface="Times New Roman"/>
                        </a:rPr>
                        <a:t>Shortness of Breath</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4.24</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9</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1</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categorical</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015480481"/>
                  </a:ext>
                </a:extLst>
              </a:tr>
              <a:tr h="317137">
                <a:tc>
                  <a:txBody>
                    <a:bodyPr/>
                    <a:lstStyle/>
                    <a:p>
                      <a:pPr lvl="0" algn="ctr">
                        <a:lnSpc>
                          <a:spcPct val="100000"/>
                        </a:lnSpc>
                        <a:spcBef>
                          <a:spcPts val="0"/>
                        </a:spcBef>
                        <a:spcAft>
                          <a:spcPts val="0"/>
                        </a:spcAft>
                        <a:buNone/>
                      </a:pPr>
                      <a:r>
                        <a:rPr lang="en-US" sz="900" b="0" i="0" u="none" strike="noStrike" noProof="0">
                          <a:latin typeface="Times New Roman"/>
                        </a:rPr>
                        <a:t>Wheezing</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3.78</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8</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1</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categorical</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174355908"/>
                  </a:ext>
                </a:extLst>
              </a:tr>
              <a:tr h="513016">
                <a:tc>
                  <a:txBody>
                    <a:bodyPr/>
                    <a:lstStyle/>
                    <a:p>
                      <a:pPr lvl="0" algn="ctr">
                        <a:lnSpc>
                          <a:spcPct val="100000"/>
                        </a:lnSpc>
                        <a:spcBef>
                          <a:spcPts val="0"/>
                        </a:spcBef>
                        <a:spcAft>
                          <a:spcPts val="0"/>
                        </a:spcAft>
                        <a:buNone/>
                      </a:pPr>
                      <a:r>
                        <a:rPr lang="en-US" sz="900" b="0" i="0" u="none" strike="noStrike" noProof="0">
                          <a:latin typeface="Times New Roman"/>
                        </a:rPr>
                        <a:t>Swallowing Difficulty</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3.75</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8</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1</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categorical</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626963567"/>
                  </a:ext>
                </a:extLst>
              </a:tr>
              <a:tr h="404518">
                <a:tc>
                  <a:txBody>
                    <a:bodyPr/>
                    <a:lstStyle/>
                    <a:p>
                      <a:pPr lvl="0" algn="ctr">
                        <a:lnSpc>
                          <a:spcPct val="100000"/>
                        </a:lnSpc>
                        <a:spcBef>
                          <a:spcPts val="0"/>
                        </a:spcBef>
                        <a:spcAft>
                          <a:spcPts val="0"/>
                        </a:spcAft>
                        <a:buNone/>
                      </a:pPr>
                      <a:r>
                        <a:rPr lang="en-US" sz="900" b="0" i="0" u="none" strike="noStrike" noProof="0">
                          <a:latin typeface="Times New Roman"/>
                        </a:rPr>
                        <a:t>Clubbing of Finger Nails</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3.92</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9</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1</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categorical</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393155447"/>
                  </a:ext>
                </a:extLst>
              </a:tr>
              <a:tr h="513016">
                <a:tc>
                  <a:txBody>
                    <a:bodyPr/>
                    <a:lstStyle/>
                    <a:p>
                      <a:pPr lvl="0" algn="ctr">
                        <a:lnSpc>
                          <a:spcPct val="100000"/>
                        </a:lnSpc>
                        <a:spcBef>
                          <a:spcPts val="0"/>
                        </a:spcBef>
                        <a:spcAft>
                          <a:spcPts val="0"/>
                        </a:spcAft>
                        <a:buNone/>
                      </a:pPr>
                      <a:r>
                        <a:rPr lang="en-US" sz="900" b="0" i="0" u="none" strike="noStrike" noProof="0">
                          <a:latin typeface="Times New Roman"/>
                        </a:rPr>
                        <a:t>Frequent Cold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3.54</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7</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1</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categorical</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413726308"/>
                  </a:ext>
                </a:extLst>
              </a:tr>
              <a:tr h="317137">
                <a:tc>
                  <a:txBody>
                    <a:bodyPr/>
                    <a:lstStyle/>
                    <a:p>
                      <a:pPr lvl="0" algn="ctr">
                        <a:lnSpc>
                          <a:spcPct val="100000"/>
                        </a:lnSpc>
                        <a:spcBef>
                          <a:spcPts val="0"/>
                        </a:spcBef>
                        <a:spcAft>
                          <a:spcPts val="0"/>
                        </a:spcAft>
                        <a:buNone/>
                      </a:pPr>
                      <a:r>
                        <a:rPr lang="en-US" sz="900" b="0" i="0" u="none" strike="noStrike" noProof="0">
                          <a:latin typeface="Times New Roman"/>
                        </a:rPr>
                        <a:t>Dry Cough</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3.85</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7</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1</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categorical</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457647972"/>
                  </a:ext>
                </a:extLst>
              </a:tr>
              <a:tr h="272814">
                <a:tc>
                  <a:txBody>
                    <a:bodyPr/>
                    <a:lstStyle/>
                    <a:p>
                      <a:pPr lvl="0" algn="ctr">
                        <a:lnSpc>
                          <a:spcPct val="100000"/>
                        </a:lnSpc>
                        <a:spcBef>
                          <a:spcPts val="0"/>
                        </a:spcBef>
                        <a:spcAft>
                          <a:spcPts val="0"/>
                        </a:spcAft>
                        <a:buNone/>
                      </a:pPr>
                      <a:r>
                        <a:rPr lang="en-US" sz="900" b="0" i="0" u="none" strike="noStrike" noProof="0">
                          <a:latin typeface="Times New Roman"/>
                        </a:rPr>
                        <a:t>Snoring</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2.93</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7</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1</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categorical</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495839204"/>
                  </a:ext>
                </a:extLst>
              </a:tr>
              <a:tr h="503688">
                <a:tc>
                  <a:txBody>
                    <a:bodyPr/>
                    <a:lstStyle/>
                    <a:p>
                      <a:pPr lvl="0" algn="ctr">
                        <a:lnSpc>
                          <a:spcPct val="100000"/>
                        </a:lnSpc>
                        <a:spcBef>
                          <a:spcPts val="0"/>
                        </a:spcBef>
                        <a:spcAft>
                          <a:spcPts val="0"/>
                        </a:spcAft>
                        <a:buNone/>
                      </a:pPr>
                      <a:r>
                        <a:rPr lang="en-US" sz="900" b="0" i="0" u="none" strike="noStrike" noProof="0">
                          <a:latin typeface="Times New Roman"/>
                        </a:rPr>
                        <a:t>Level</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“Medium”</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“High”</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“Low”</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900" b="0" i="0" u="none" strike="noStrike" noProof="0">
                          <a:latin typeface="Times New Roman"/>
                        </a:rPr>
                        <a:t>categorical</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320808319"/>
                  </a:ext>
                </a:extLst>
              </a:tr>
            </a:tbl>
          </a:graphicData>
        </a:graphic>
      </p:graphicFrame>
      <p:sp>
        <p:nvSpPr>
          <p:cNvPr id="3" name="TextBox 2">
            <a:extLst>
              <a:ext uri="{FF2B5EF4-FFF2-40B4-BE49-F238E27FC236}">
                <a16:creationId xmlns:a16="http://schemas.microsoft.com/office/drawing/2014/main" id="{588F30C2-6868-07F8-47FE-042E8BE815E4}"/>
              </a:ext>
            </a:extLst>
          </p:cNvPr>
          <p:cNvSpPr txBox="1"/>
          <p:nvPr/>
        </p:nvSpPr>
        <p:spPr>
          <a:xfrm>
            <a:off x="7572962" y="2201332"/>
            <a:ext cx="4440296"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sz="1600">
                <a:latin typeface="Perpetua"/>
              </a:rPr>
              <a:t>The dataset initially contained 1000 records with 26 attributes. Although on further inspection, we realized that the 1st and 2nd attribute i.e. Index and </a:t>
            </a:r>
            <a:r>
              <a:rPr lang="en-US" sz="1600" err="1">
                <a:latin typeface="Perpetua"/>
              </a:rPr>
              <a:t>Patient.Id</a:t>
            </a:r>
            <a:r>
              <a:rPr lang="en-US" sz="1600">
                <a:latin typeface="Perpetua"/>
              </a:rPr>
              <a:t> were redundant for our analysis, so we dropped them from our dataset. </a:t>
            </a:r>
          </a:p>
          <a:p>
            <a:pPr marL="285750" indent="-285750">
              <a:buFont typeface="Calibri"/>
              <a:buChar char="-"/>
            </a:pPr>
            <a:endParaRPr lang="en-US" sz="1600">
              <a:latin typeface="Perpetua"/>
            </a:endParaRPr>
          </a:p>
          <a:p>
            <a:pPr marL="285750" indent="-285750">
              <a:buFont typeface="Calibri"/>
              <a:buChar char="-"/>
            </a:pPr>
            <a:r>
              <a:rPr lang="en-US" sz="1600">
                <a:latin typeface="Perpetua"/>
              </a:rPr>
              <a:t>Next, we checked for missing values in the dataset, but there were none.</a:t>
            </a:r>
          </a:p>
          <a:p>
            <a:pPr marL="285750" indent="-285750">
              <a:buFont typeface="Calibri"/>
              <a:buChar char="-"/>
            </a:pPr>
            <a:endParaRPr lang="en-US" sz="1600">
              <a:latin typeface="Perpetua"/>
            </a:endParaRPr>
          </a:p>
          <a:p>
            <a:pPr marL="285750" indent="-285750">
              <a:buFont typeface="Calibri"/>
              <a:buChar char="-"/>
            </a:pPr>
            <a:r>
              <a:rPr lang="en-US" sz="1600">
                <a:latin typeface="Perpetua"/>
              </a:rPr>
              <a:t>Upon examining the dataset, we realized that all the variables were factors, so we converted them from numeric to factors (except age).</a:t>
            </a:r>
          </a:p>
          <a:p>
            <a:pPr marL="285750" indent="-285750">
              <a:buFont typeface="Calibri"/>
              <a:buChar char="-"/>
            </a:pPr>
            <a:endParaRPr lang="en-US" sz="1600">
              <a:latin typeface="Perpetua"/>
            </a:endParaRPr>
          </a:p>
          <a:p>
            <a:pPr marL="285750" indent="-285750">
              <a:buFont typeface="Calibri"/>
              <a:buChar char="-"/>
            </a:pPr>
            <a:r>
              <a:rPr lang="en-US" sz="1600">
                <a:latin typeface="Perpetua"/>
              </a:rPr>
              <a:t>We added a new variable, </a:t>
            </a:r>
            <a:r>
              <a:rPr lang="en-US" sz="1600" err="1">
                <a:latin typeface="Perpetua"/>
              </a:rPr>
              <a:t>AgeGroup</a:t>
            </a:r>
            <a:r>
              <a:rPr lang="en-US" sz="1600">
                <a:latin typeface="Perpetua"/>
              </a:rPr>
              <a:t>, which categorized the age groups into appropriate bins.</a:t>
            </a:r>
          </a:p>
        </p:txBody>
      </p:sp>
      <p:sp>
        <p:nvSpPr>
          <p:cNvPr id="4" name="TextBox 3">
            <a:extLst>
              <a:ext uri="{FF2B5EF4-FFF2-40B4-BE49-F238E27FC236}">
                <a16:creationId xmlns:a16="http://schemas.microsoft.com/office/drawing/2014/main" id="{108876BA-A6F1-1037-7A79-4EF627B84CA0}"/>
              </a:ext>
            </a:extLst>
          </p:cNvPr>
          <p:cNvSpPr txBox="1"/>
          <p:nvPr/>
        </p:nvSpPr>
        <p:spPr>
          <a:xfrm>
            <a:off x="198700" y="6478841"/>
            <a:ext cx="3398305" cy="307777"/>
          </a:xfrm>
          <a:prstGeom prst="rect">
            <a:avLst/>
          </a:prstGeom>
          <a:noFill/>
        </p:spPr>
        <p:txBody>
          <a:bodyPr wrap="square" rtlCol="0">
            <a:spAutoFit/>
          </a:bodyPr>
          <a:lstStyle/>
          <a:p>
            <a:r>
              <a:rPr lang="en-US" sz="1400">
                <a:latin typeface="Perpetua" panose="02020502060401020303" pitchFamily="18" charset="0"/>
              </a:rPr>
              <a:t>Figure 1: Dataset table</a:t>
            </a:r>
            <a:endParaRPr lang="en-CA">
              <a:latin typeface="Perpetua" panose="02020502060401020303" pitchFamily="18" charset="0"/>
            </a:endParaRPr>
          </a:p>
        </p:txBody>
      </p:sp>
      <p:sp>
        <p:nvSpPr>
          <p:cNvPr id="7" name="TextBox 6">
            <a:extLst>
              <a:ext uri="{FF2B5EF4-FFF2-40B4-BE49-F238E27FC236}">
                <a16:creationId xmlns:a16="http://schemas.microsoft.com/office/drawing/2014/main" id="{0F8C4218-7451-BC3E-919E-9D449203DA80}"/>
              </a:ext>
            </a:extLst>
          </p:cNvPr>
          <p:cNvSpPr txBox="1"/>
          <p:nvPr/>
        </p:nvSpPr>
        <p:spPr>
          <a:xfrm>
            <a:off x="3777558" y="6484146"/>
            <a:ext cx="3398305" cy="307777"/>
          </a:xfrm>
          <a:prstGeom prst="rect">
            <a:avLst/>
          </a:prstGeom>
          <a:noFill/>
        </p:spPr>
        <p:txBody>
          <a:bodyPr wrap="square" rtlCol="0">
            <a:spAutoFit/>
          </a:bodyPr>
          <a:lstStyle/>
          <a:p>
            <a:r>
              <a:rPr lang="en-US" sz="1400">
                <a:latin typeface="Perpetua" panose="02020502060401020303" pitchFamily="18" charset="0"/>
              </a:rPr>
              <a:t>Figure 2: Dataset table</a:t>
            </a:r>
            <a:endParaRPr lang="en-CA">
              <a:latin typeface="Perpetua" panose="02020502060401020303" pitchFamily="18" charset="0"/>
            </a:endParaRPr>
          </a:p>
        </p:txBody>
      </p:sp>
    </p:spTree>
    <p:extLst>
      <p:ext uri="{BB962C8B-B14F-4D97-AF65-F5344CB8AC3E}">
        <p14:creationId xmlns:p14="http://schemas.microsoft.com/office/powerpoint/2010/main" val="2241330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D1E7-247E-184B-5E62-9E4CAEBE41F3}"/>
              </a:ext>
            </a:extLst>
          </p:cNvPr>
          <p:cNvSpPr>
            <a:spLocks noGrp="1"/>
          </p:cNvSpPr>
          <p:nvPr>
            <p:ph type="title"/>
          </p:nvPr>
        </p:nvSpPr>
        <p:spPr>
          <a:xfrm>
            <a:off x="315686" y="18255"/>
            <a:ext cx="10515600" cy="1325563"/>
          </a:xfrm>
        </p:spPr>
        <p:txBody>
          <a:bodyPr/>
          <a:lstStyle/>
          <a:p>
            <a:r>
              <a:rPr lang="en-US">
                <a:latin typeface="Perpetua"/>
                <a:cs typeface="Courier New"/>
              </a:rPr>
              <a:t>Lung Cancer Statistics by Gender:</a:t>
            </a:r>
            <a:endParaRPr lang="en-US">
              <a:latin typeface="Perpetua"/>
            </a:endParaRPr>
          </a:p>
        </p:txBody>
      </p:sp>
      <p:pic>
        <p:nvPicPr>
          <p:cNvPr id="5" name="Picture 4" descr="Queen's University Logo PNG Transparent &amp; SVG Vector - Freebie Supply">
            <a:extLst>
              <a:ext uri="{FF2B5EF4-FFF2-40B4-BE49-F238E27FC236}">
                <a16:creationId xmlns:a16="http://schemas.microsoft.com/office/drawing/2014/main" id="{2415B2A5-377D-260F-6614-83DA5CD24EBE}"/>
              </a:ext>
            </a:extLst>
          </p:cNvPr>
          <p:cNvPicPr>
            <a:picLocks noChangeAspect="1"/>
          </p:cNvPicPr>
          <p:nvPr/>
        </p:nvPicPr>
        <p:blipFill>
          <a:blip r:embed="rId2"/>
          <a:stretch>
            <a:fillRect/>
          </a:stretch>
        </p:blipFill>
        <p:spPr>
          <a:xfrm>
            <a:off x="10410567" y="-1"/>
            <a:ext cx="1778001" cy="1750543"/>
          </a:xfrm>
          <a:prstGeom prst="rect">
            <a:avLst/>
          </a:prstGeom>
        </p:spPr>
      </p:pic>
      <p:pic>
        <p:nvPicPr>
          <p:cNvPr id="3074" name="Picture 2">
            <a:extLst>
              <a:ext uri="{FF2B5EF4-FFF2-40B4-BE49-F238E27FC236}">
                <a16:creationId xmlns:a16="http://schemas.microsoft.com/office/drawing/2014/main" id="{AF654462-17DB-2663-4632-9595988616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621" y="1090748"/>
            <a:ext cx="8001274" cy="534598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D5150F2-8FA4-EF1A-EB90-3ACF8FFB3695}"/>
              </a:ext>
            </a:extLst>
          </p:cNvPr>
          <p:cNvSpPr txBox="1"/>
          <p:nvPr/>
        </p:nvSpPr>
        <p:spPr>
          <a:xfrm>
            <a:off x="8969829" y="1683294"/>
            <a:ext cx="2846750" cy="4247317"/>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endParaRPr lang="en-US">
              <a:latin typeface="Perpetua"/>
            </a:endParaRPr>
          </a:p>
          <a:p>
            <a:pPr marL="285750" indent="-285750">
              <a:buFont typeface="Arial" panose="020B0604020202020204" pitchFamily="34" charset="0"/>
              <a:buChar char="•"/>
            </a:pPr>
            <a:endParaRPr lang="en-CA">
              <a:latin typeface="Perpetua"/>
            </a:endParaRPr>
          </a:p>
          <a:p>
            <a:pPr marL="285750" indent="-285750">
              <a:buFont typeface="Arial" panose="020B0604020202020204" pitchFamily="34" charset="0"/>
              <a:buChar char="•"/>
            </a:pPr>
            <a:r>
              <a:rPr lang="en-CA">
                <a:latin typeface="Perpetua"/>
              </a:rPr>
              <a:t>Figure 3 displays the correlation between lung cancer levels and gender</a:t>
            </a:r>
          </a:p>
          <a:p>
            <a:endParaRPr lang="en-CA">
              <a:latin typeface="Perpetua"/>
            </a:endParaRPr>
          </a:p>
          <a:p>
            <a:pPr marL="285750" indent="-285750">
              <a:buFont typeface="Arial" panose="020B0604020202020204" pitchFamily="34" charset="0"/>
              <a:buChar char="•"/>
            </a:pPr>
            <a:r>
              <a:rPr lang="en-CA">
                <a:latin typeface="Perpetua"/>
              </a:rPr>
              <a:t>Relatively similar in terms of medium-stage cancer for both genders</a:t>
            </a:r>
          </a:p>
          <a:p>
            <a:endParaRPr lang="en-CA">
              <a:latin typeface="Perpetua"/>
            </a:endParaRPr>
          </a:p>
          <a:p>
            <a:pPr marL="285750" indent="-285750">
              <a:buFont typeface="Arial" panose="020B0604020202020204" pitchFamily="34" charset="0"/>
              <a:buChar char="•"/>
            </a:pPr>
            <a:r>
              <a:rPr lang="en-CA">
                <a:latin typeface="Perpetua"/>
              </a:rPr>
              <a:t>Males have a greater chance of developing higher-stage cancer, whereas females have a greater chance of low-stage cancer.</a:t>
            </a:r>
          </a:p>
        </p:txBody>
      </p:sp>
      <p:sp>
        <p:nvSpPr>
          <p:cNvPr id="7" name="TextBox 6">
            <a:extLst>
              <a:ext uri="{FF2B5EF4-FFF2-40B4-BE49-F238E27FC236}">
                <a16:creationId xmlns:a16="http://schemas.microsoft.com/office/drawing/2014/main" id="{08DD00F2-48BD-3B32-863A-86AF1E927C87}"/>
              </a:ext>
            </a:extLst>
          </p:cNvPr>
          <p:cNvSpPr txBox="1"/>
          <p:nvPr/>
        </p:nvSpPr>
        <p:spPr>
          <a:xfrm>
            <a:off x="316267" y="6479964"/>
            <a:ext cx="5114979" cy="307777"/>
          </a:xfrm>
          <a:prstGeom prst="rect">
            <a:avLst/>
          </a:prstGeom>
          <a:noFill/>
        </p:spPr>
        <p:txBody>
          <a:bodyPr wrap="square" lIns="91440" tIns="45720" rIns="91440" bIns="45720" rtlCol="0" anchor="t">
            <a:spAutoFit/>
          </a:bodyPr>
          <a:lstStyle/>
          <a:p>
            <a:r>
              <a:rPr lang="en-US" sz="1400">
                <a:latin typeface="Perpetua"/>
              </a:rPr>
              <a:t>Figure 3: Stacked Bar Chart of Lung Cancer (by level) Gender Distribution </a:t>
            </a:r>
            <a:endParaRPr lang="en-CA">
              <a:latin typeface="Perpetua" panose="02020502060401020303" pitchFamily="18" charset="0"/>
            </a:endParaRPr>
          </a:p>
        </p:txBody>
      </p:sp>
    </p:spTree>
    <p:extLst>
      <p:ext uri="{BB962C8B-B14F-4D97-AF65-F5344CB8AC3E}">
        <p14:creationId xmlns:p14="http://schemas.microsoft.com/office/powerpoint/2010/main" val="2180756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D1E7-247E-184B-5E62-9E4CAEBE41F3}"/>
              </a:ext>
            </a:extLst>
          </p:cNvPr>
          <p:cNvSpPr>
            <a:spLocks noGrp="1"/>
          </p:cNvSpPr>
          <p:nvPr>
            <p:ph type="title"/>
          </p:nvPr>
        </p:nvSpPr>
        <p:spPr>
          <a:xfrm>
            <a:off x="315686" y="18255"/>
            <a:ext cx="10515600" cy="1325563"/>
          </a:xfrm>
        </p:spPr>
        <p:txBody>
          <a:bodyPr/>
          <a:lstStyle/>
          <a:p>
            <a:r>
              <a:rPr lang="en-US">
                <a:latin typeface="Perpetua"/>
                <a:ea typeface="+mj-lt"/>
                <a:cs typeface="Courier New"/>
              </a:rPr>
              <a:t>Lung Cancer Statistics by Age Group</a:t>
            </a:r>
            <a:endParaRPr lang="en-US">
              <a:latin typeface="Perpetua"/>
            </a:endParaRPr>
          </a:p>
        </p:txBody>
      </p:sp>
      <p:pic>
        <p:nvPicPr>
          <p:cNvPr id="5" name="Picture 4" descr="Queen's University Logo PNG Transparent &amp; SVG Vector - Freebie Supply">
            <a:extLst>
              <a:ext uri="{FF2B5EF4-FFF2-40B4-BE49-F238E27FC236}">
                <a16:creationId xmlns:a16="http://schemas.microsoft.com/office/drawing/2014/main" id="{2415B2A5-377D-260F-6614-83DA5CD24EBE}"/>
              </a:ext>
            </a:extLst>
          </p:cNvPr>
          <p:cNvPicPr>
            <a:picLocks noChangeAspect="1"/>
          </p:cNvPicPr>
          <p:nvPr/>
        </p:nvPicPr>
        <p:blipFill>
          <a:blip r:embed="rId2"/>
          <a:stretch>
            <a:fillRect/>
          </a:stretch>
        </p:blipFill>
        <p:spPr>
          <a:xfrm>
            <a:off x="10410567" y="-1"/>
            <a:ext cx="1778001" cy="1750543"/>
          </a:xfrm>
          <a:prstGeom prst="rect">
            <a:avLst/>
          </a:prstGeom>
        </p:spPr>
      </p:pic>
      <p:pic>
        <p:nvPicPr>
          <p:cNvPr id="10242" name="Picture 2">
            <a:extLst>
              <a:ext uri="{FF2B5EF4-FFF2-40B4-BE49-F238E27FC236}">
                <a16:creationId xmlns:a16="http://schemas.microsoft.com/office/drawing/2014/main" id="{0DA0803F-8B52-75CD-5733-135D774791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484" y="1122211"/>
            <a:ext cx="7884976" cy="531239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873454D-648A-D5C3-9ABC-663017627073}"/>
              </a:ext>
            </a:extLst>
          </p:cNvPr>
          <p:cNvSpPr txBox="1"/>
          <p:nvPr/>
        </p:nvSpPr>
        <p:spPr>
          <a:xfrm>
            <a:off x="8604071" y="1683294"/>
            <a:ext cx="3049950" cy="3970318"/>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CA">
                <a:latin typeface="Perpetua"/>
              </a:rPr>
              <a:t>Figure 4 displays the correlation between age groups and lung cancer level</a:t>
            </a:r>
          </a:p>
          <a:p>
            <a:endParaRPr lang="en-CA">
              <a:latin typeface="Perpetua"/>
            </a:endParaRPr>
          </a:p>
          <a:p>
            <a:pPr marL="285750" indent="-285750">
              <a:buFont typeface="Arial" panose="020B0604020202020204" pitchFamily="34" charset="0"/>
              <a:buChar char="•"/>
            </a:pPr>
            <a:r>
              <a:rPr lang="en-CA">
                <a:latin typeface="Perpetua"/>
              </a:rPr>
              <a:t>Relatively similar across ages of 29-74 </a:t>
            </a:r>
          </a:p>
          <a:p>
            <a:endParaRPr lang="en-CA">
              <a:latin typeface="Perpetua"/>
            </a:endParaRPr>
          </a:p>
          <a:p>
            <a:pPr marL="285750" indent="-285750">
              <a:buFont typeface="Arial" panose="020B0604020202020204" pitchFamily="34" charset="0"/>
              <a:buChar char="•"/>
            </a:pPr>
            <a:r>
              <a:rPr lang="en-CA">
                <a:latin typeface="Perpetua"/>
              </a:rPr>
              <a:t>Ages 14-29 have a significantly greater proportion of low stage lung cancer </a:t>
            </a:r>
          </a:p>
          <a:p>
            <a:endParaRPr lang="en-CA">
              <a:latin typeface="Perpetua"/>
            </a:endParaRPr>
          </a:p>
          <a:p>
            <a:pPr marL="285750" indent="-285750">
              <a:buFont typeface="Arial" panose="020B0604020202020204" pitchFamily="34" charset="0"/>
              <a:buChar char="•"/>
            </a:pPr>
            <a:r>
              <a:rPr lang="en-CA">
                <a:latin typeface="Perpetua"/>
              </a:rPr>
              <a:t>High stage cancer is relatively similar across all age groups</a:t>
            </a:r>
          </a:p>
          <a:p>
            <a:pPr marL="285750" indent="-285750">
              <a:buFont typeface="Arial" panose="020B0604020202020204" pitchFamily="34" charset="0"/>
              <a:buChar char="•"/>
            </a:pPr>
            <a:endParaRPr lang="en-CA">
              <a:latin typeface="Perpetua"/>
            </a:endParaRPr>
          </a:p>
        </p:txBody>
      </p:sp>
      <p:sp>
        <p:nvSpPr>
          <p:cNvPr id="4" name="TextBox 3">
            <a:extLst>
              <a:ext uri="{FF2B5EF4-FFF2-40B4-BE49-F238E27FC236}">
                <a16:creationId xmlns:a16="http://schemas.microsoft.com/office/drawing/2014/main" id="{A0007AD9-8760-8C3F-546C-F5026061B80A}"/>
              </a:ext>
            </a:extLst>
          </p:cNvPr>
          <p:cNvSpPr txBox="1"/>
          <p:nvPr/>
        </p:nvSpPr>
        <p:spPr>
          <a:xfrm>
            <a:off x="325703" y="6433882"/>
            <a:ext cx="3728505" cy="307777"/>
          </a:xfrm>
          <a:prstGeom prst="rect">
            <a:avLst/>
          </a:prstGeom>
          <a:noFill/>
        </p:spPr>
        <p:txBody>
          <a:bodyPr wrap="square" lIns="91440" tIns="45720" rIns="91440" bIns="45720" rtlCol="0" anchor="t">
            <a:spAutoFit/>
          </a:bodyPr>
          <a:lstStyle/>
          <a:p>
            <a:r>
              <a:rPr lang="en-US" sz="1400">
                <a:latin typeface="Perpetua"/>
              </a:rPr>
              <a:t>Figure 4: Lung Cancer (by level) Age Distribution plot</a:t>
            </a:r>
            <a:endParaRPr lang="en-CA">
              <a:latin typeface="Perpetua"/>
            </a:endParaRPr>
          </a:p>
        </p:txBody>
      </p:sp>
    </p:spTree>
    <p:extLst>
      <p:ext uri="{BB962C8B-B14F-4D97-AF65-F5344CB8AC3E}">
        <p14:creationId xmlns:p14="http://schemas.microsoft.com/office/powerpoint/2010/main" val="818688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D1E7-247E-184B-5E62-9E4CAEBE41F3}"/>
              </a:ext>
            </a:extLst>
          </p:cNvPr>
          <p:cNvSpPr>
            <a:spLocks noGrp="1"/>
          </p:cNvSpPr>
          <p:nvPr>
            <p:ph type="title"/>
          </p:nvPr>
        </p:nvSpPr>
        <p:spPr>
          <a:xfrm>
            <a:off x="210163" y="521407"/>
            <a:ext cx="10515600" cy="1325563"/>
          </a:xfrm>
        </p:spPr>
        <p:txBody>
          <a:bodyPr/>
          <a:lstStyle/>
          <a:p>
            <a:r>
              <a:rPr lang="en-US">
                <a:latin typeface="Perpetua"/>
                <a:ea typeface="+mj-lt"/>
                <a:cs typeface="Courier New"/>
              </a:rPr>
              <a:t>Lung Cancer Statistics by Age Group (contd.)</a:t>
            </a:r>
            <a:endParaRPr lang="en-US">
              <a:latin typeface="Perpetua"/>
            </a:endParaRPr>
          </a:p>
        </p:txBody>
      </p:sp>
      <p:pic>
        <p:nvPicPr>
          <p:cNvPr id="5" name="Picture 4" descr="Queen's University Logo PNG Transparent &amp; SVG Vector - Freebie Supply">
            <a:extLst>
              <a:ext uri="{FF2B5EF4-FFF2-40B4-BE49-F238E27FC236}">
                <a16:creationId xmlns:a16="http://schemas.microsoft.com/office/drawing/2014/main" id="{2415B2A5-377D-260F-6614-83DA5CD24EBE}"/>
              </a:ext>
            </a:extLst>
          </p:cNvPr>
          <p:cNvPicPr>
            <a:picLocks noChangeAspect="1"/>
          </p:cNvPicPr>
          <p:nvPr/>
        </p:nvPicPr>
        <p:blipFill>
          <a:blip r:embed="rId2"/>
          <a:stretch>
            <a:fillRect/>
          </a:stretch>
        </p:blipFill>
        <p:spPr>
          <a:xfrm>
            <a:off x="10410567" y="-1"/>
            <a:ext cx="1778001" cy="1750543"/>
          </a:xfrm>
          <a:prstGeom prst="rect">
            <a:avLst/>
          </a:prstGeom>
        </p:spPr>
      </p:pic>
      <p:pic>
        <p:nvPicPr>
          <p:cNvPr id="6" name="Picture 5">
            <a:extLst>
              <a:ext uri="{FF2B5EF4-FFF2-40B4-BE49-F238E27FC236}">
                <a16:creationId xmlns:a16="http://schemas.microsoft.com/office/drawing/2014/main" id="{9078A823-A703-E7E8-0B1B-9D71C4D82964}"/>
              </a:ext>
            </a:extLst>
          </p:cNvPr>
          <p:cNvPicPr>
            <a:picLocks noChangeAspect="1"/>
          </p:cNvPicPr>
          <p:nvPr/>
        </p:nvPicPr>
        <p:blipFill>
          <a:blip r:embed="rId3"/>
          <a:stretch>
            <a:fillRect/>
          </a:stretch>
        </p:blipFill>
        <p:spPr>
          <a:xfrm>
            <a:off x="212661" y="1847092"/>
            <a:ext cx="6569528" cy="4453320"/>
          </a:xfrm>
          <a:prstGeom prst="rect">
            <a:avLst/>
          </a:prstGeom>
          <a:ln>
            <a:solidFill>
              <a:schemeClr val="tx1"/>
            </a:solidFill>
          </a:ln>
        </p:spPr>
      </p:pic>
      <p:sp>
        <p:nvSpPr>
          <p:cNvPr id="7" name="TextBox 6">
            <a:extLst>
              <a:ext uri="{FF2B5EF4-FFF2-40B4-BE49-F238E27FC236}">
                <a16:creationId xmlns:a16="http://schemas.microsoft.com/office/drawing/2014/main" id="{9C75137F-6C0C-2AF7-78EA-3D3374CA869C}"/>
              </a:ext>
            </a:extLst>
          </p:cNvPr>
          <p:cNvSpPr txBox="1"/>
          <p:nvPr/>
        </p:nvSpPr>
        <p:spPr>
          <a:xfrm>
            <a:off x="210163" y="6308673"/>
            <a:ext cx="4656114" cy="307777"/>
          </a:xfrm>
          <a:prstGeom prst="rect">
            <a:avLst/>
          </a:prstGeom>
          <a:noFill/>
        </p:spPr>
        <p:txBody>
          <a:bodyPr wrap="square" lIns="91440" tIns="45720" rIns="91440" bIns="45720" rtlCol="0" anchor="t">
            <a:spAutoFit/>
          </a:bodyPr>
          <a:lstStyle/>
          <a:p>
            <a:r>
              <a:rPr lang="en-US" sz="1400">
                <a:latin typeface="Perpetua"/>
              </a:rPr>
              <a:t>Figure 5: Violin Plot of Age Distribution and Lung Cancer (by level)</a:t>
            </a:r>
            <a:endParaRPr lang="en-CA">
              <a:latin typeface="Perpetua" panose="02020502060401020303" pitchFamily="18" charset="0"/>
            </a:endParaRPr>
          </a:p>
        </p:txBody>
      </p:sp>
      <p:sp>
        <p:nvSpPr>
          <p:cNvPr id="13" name="TextBox 12">
            <a:extLst>
              <a:ext uri="{FF2B5EF4-FFF2-40B4-BE49-F238E27FC236}">
                <a16:creationId xmlns:a16="http://schemas.microsoft.com/office/drawing/2014/main" id="{22F50B87-D331-BC9A-529F-A880AC191E39}"/>
              </a:ext>
            </a:extLst>
          </p:cNvPr>
          <p:cNvSpPr txBox="1"/>
          <p:nvPr/>
        </p:nvSpPr>
        <p:spPr>
          <a:xfrm>
            <a:off x="7988300" y="1813011"/>
            <a:ext cx="2736336"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CA">
                <a:latin typeface="Perpetua"/>
                <a:cs typeface="Arial"/>
              </a:rPr>
              <a:t>Figure 5 displays the age distribution across cancer levels</a:t>
            </a:r>
          </a:p>
          <a:p>
            <a:pPr marL="285750" indent="-285750">
              <a:buFont typeface="Arial,Sans-Serif"/>
              <a:buChar char="•"/>
            </a:pPr>
            <a:endParaRPr lang="en-CA">
              <a:latin typeface="Perpetua"/>
              <a:cs typeface="Arial"/>
            </a:endParaRPr>
          </a:p>
          <a:p>
            <a:pPr marL="285750" indent="-285750">
              <a:buFont typeface="Arial,Sans-Serif"/>
              <a:buChar char="•"/>
            </a:pPr>
            <a:r>
              <a:rPr lang="en-CA">
                <a:latin typeface="Perpetua"/>
                <a:cs typeface="Arial"/>
              </a:rPr>
              <a:t>A large number of patients appear to get diagnosed with Medium or High level lung cancer at about the age of 35</a:t>
            </a:r>
          </a:p>
          <a:p>
            <a:pPr marL="285750" indent="-285750">
              <a:buFont typeface="Arial,Sans-Serif"/>
              <a:buChar char="•"/>
            </a:pPr>
            <a:endParaRPr lang="en-CA">
              <a:latin typeface="Perpetua"/>
              <a:cs typeface="Arial"/>
            </a:endParaRPr>
          </a:p>
          <a:p>
            <a:pPr marL="285750" indent="-285750">
              <a:buFont typeface="Arial,Sans-Serif"/>
              <a:buChar char="•"/>
            </a:pPr>
            <a:r>
              <a:rPr lang="en-CA">
                <a:latin typeface="Perpetua"/>
                <a:cs typeface="Arial"/>
              </a:rPr>
              <a:t>The median age to get diagnosed with lung cancer at any level appears to be between 25-40 years of age</a:t>
            </a:r>
          </a:p>
          <a:p>
            <a:pPr marL="285750" indent="-285750">
              <a:buFont typeface="Arial,Sans-Serif"/>
              <a:buChar char="•"/>
            </a:pPr>
            <a:endParaRPr lang="en-CA">
              <a:latin typeface="Perpetua"/>
              <a:cs typeface="Arial"/>
            </a:endParaRPr>
          </a:p>
          <a:p>
            <a:pPr marL="285750" indent="-285750">
              <a:buFont typeface="Arial,Sans-Serif"/>
              <a:buChar char="•"/>
            </a:pPr>
            <a:endParaRPr lang="en-CA">
              <a:latin typeface="Perpetua"/>
              <a:cs typeface="Arial"/>
            </a:endParaRPr>
          </a:p>
          <a:p>
            <a:r>
              <a:rPr lang="en-CA">
                <a:latin typeface="Perpetua"/>
                <a:cs typeface="Arial"/>
              </a:rPr>
              <a:t>​</a:t>
            </a:r>
          </a:p>
        </p:txBody>
      </p:sp>
    </p:spTree>
    <p:extLst>
      <p:ext uri="{BB962C8B-B14F-4D97-AF65-F5344CB8AC3E}">
        <p14:creationId xmlns:p14="http://schemas.microsoft.com/office/powerpoint/2010/main" val="2366755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D1E7-247E-184B-5E62-9E4CAEBE41F3}"/>
              </a:ext>
            </a:extLst>
          </p:cNvPr>
          <p:cNvSpPr>
            <a:spLocks noGrp="1"/>
          </p:cNvSpPr>
          <p:nvPr>
            <p:ph type="title"/>
          </p:nvPr>
        </p:nvSpPr>
        <p:spPr>
          <a:xfrm>
            <a:off x="298904" y="392869"/>
            <a:ext cx="10515600" cy="1325563"/>
          </a:xfrm>
        </p:spPr>
        <p:txBody>
          <a:bodyPr vert="horz" lIns="91440" tIns="45720" rIns="91440" bIns="45720" rtlCol="0" anchor="ctr">
            <a:normAutofit/>
          </a:bodyPr>
          <a:lstStyle/>
          <a:p>
            <a:r>
              <a:rPr lang="en-US">
                <a:latin typeface="Perpetua"/>
                <a:ea typeface="+mj-lt"/>
                <a:cs typeface="Courier New"/>
              </a:rPr>
              <a:t>Lung Cancer and Smoking</a:t>
            </a:r>
          </a:p>
        </p:txBody>
      </p:sp>
      <p:pic>
        <p:nvPicPr>
          <p:cNvPr id="5" name="Picture 4" descr="Queen's University Logo PNG Transparent &amp; SVG Vector - Freebie Supply">
            <a:extLst>
              <a:ext uri="{FF2B5EF4-FFF2-40B4-BE49-F238E27FC236}">
                <a16:creationId xmlns:a16="http://schemas.microsoft.com/office/drawing/2014/main" id="{2415B2A5-377D-260F-6614-83DA5CD24EBE}"/>
              </a:ext>
            </a:extLst>
          </p:cNvPr>
          <p:cNvPicPr>
            <a:picLocks noChangeAspect="1"/>
          </p:cNvPicPr>
          <p:nvPr/>
        </p:nvPicPr>
        <p:blipFill>
          <a:blip r:embed="rId2"/>
          <a:stretch>
            <a:fillRect/>
          </a:stretch>
        </p:blipFill>
        <p:spPr>
          <a:xfrm>
            <a:off x="10410567" y="-1"/>
            <a:ext cx="1778001" cy="1750543"/>
          </a:xfrm>
          <a:prstGeom prst="rect">
            <a:avLst/>
          </a:prstGeom>
        </p:spPr>
      </p:pic>
      <p:pic>
        <p:nvPicPr>
          <p:cNvPr id="4098" name="Picture 2">
            <a:extLst>
              <a:ext uri="{FF2B5EF4-FFF2-40B4-BE49-F238E27FC236}">
                <a16:creationId xmlns:a16="http://schemas.microsoft.com/office/drawing/2014/main" id="{61D0308A-A5C3-D3C1-BFF0-45C361523D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602" y="1542445"/>
            <a:ext cx="6001704" cy="487976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CF06C46-18FA-1B51-FB4B-4591C5E02A91}"/>
              </a:ext>
            </a:extLst>
          </p:cNvPr>
          <p:cNvSpPr txBox="1"/>
          <p:nvPr/>
        </p:nvSpPr>
        <p:spPr>
          <a:xfrm>
            <a:off x="277902" y="6422210"/>
            <a:ext cx="5505678" cy="307777"/>
          </a:xfrm>
          <a:prstGeom prst="rect">
            <a:avLst/>
          </a:prstGeom>
          <a:noFill/>
        </p:spPr>
        <p:txBody>
          <a:bodyPr wrap="square" lIns="91440" tIns="45720" rIns="91440" bIns="45720" rtlCol="0" anchor="t">
            <a:spAutoFit/>
          </a:bodyPr>
          <a:lstStyle/>
          <a:p>
            <a:r>
              <a:rPr lang="en-US" sz="1400">
                <a:latin typeface="Perpetua"/>
              </a:rPr>
              <a:t>Figure 6: Histogram of Lung Cancer (by level) across different levels of smokers</a:t>
            </a:r>
            <a:endParaRPr lang="en-CA">
              <a:latin typeface="Perpetua"/>
            </a:endParaRPr>
          </a:p>
        </p:txBody>
      </p:sp>
      <p:sp>
        <p:nvSpPr>
          <p:cNvPr id="6" name="TextBox 5">
            <a:extLst>
              <a:ext uri="{FF2B5EF4-FFF2-40B4-BE49-F238E27FC236}">
                <a16:creationId xmlns:a16="http://schemas.microsoft.com/office/drawing/2014/main" id="{AF1CA43C-FB81-658F-FEA1-548AB5BE6B22}"/>
              </a:ext>
            </a:extLst>
          </p:cNvPr>
          <p:cNvSpPr txBox="1"/>
          <p:nvPr/>
        </p:nvSpPr>
        <p:spPr>
          <a:xfrm>
            <a:off x="8216900" y="1625600"/>
            <a:ext cx="2743200"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CA">
                <a:latin typeface="Perpetua"/>
                <a:cs typeface="Arial"/>
              </a:rPr>
              <a:t>Figure 6 displays Cancer Levels across different levels of smokers</a:t>
            </a:r>
            <a:endParaRPr lang="en-US">
              <a:latin typeface="Perpetua"/>
              <a:cs typeface="Arial"/>
            </a:endParaRPr>
          </a:p>
          <a:p>
            <a:endParaRPr lang="en-CA">
              <a:latin typeface="Perpetua"/>
              <a:cs typeface="Arial"/>
            </a:endParaRPr>
          </a:p>
          <a:p>
            <a:pPr marL="285750" indent="-285750">
              <a:buFont typeface="Arial,Sans-Serif"/>
              <a:buChar char="•"/>
            </a:pPr>
            <a:r>
              <a:rPr lang="en-CA">
                <a:latin typeface="Perpetua"/>
                <a:cs typeface="Arial"/>
              </a:rPr>
              <a:t>​Low level cancer count peaks among level 2 smokers and steadily decreases across the higher levels</a:t>
            </a:r>
          </a:p>
          <a:p>
            <a:endParaRPr lang="en-CA">
              <a:latin typeface="Perpetua"/>
              <a:cs typeface="Arial"/>
            </a:endParaRPr>
          </a:p>
          <a:p>
            <a:pPr marL="285750" indent="-285750">
              <a:buFont typeface="Arial,Sans-Serif"/>
              <a:buChar char="•"/>
            </a:pPr>
            <a:r>
              <a:rPr lang="en-CA">
                <a:latin typeface="Perpetua"/>
                <a:cs typeface="Arial"/>
              </a:rPr>
              <a:t>​Level 7 smokers have the greatest high level cancer count</a:t>
            </a:r>
          </a:p>
        </p:txBody>
      </p:sp>
    </p:spTree>
    <p:extLst>
      <p:ext uri="{BB962C8B-B14F-4D97-AF65-F5344CB8AC3E}">
        <p14:creationId xmlns:p14="http://schemas.microsoft.com/office/powerpoint/2010/main" val="1988275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D1E7-247E-184B-5E62-9E4CAEBE41F3}"/>
              </a:ext>
            </a:extLst>
          </p:cNvPr>
          <p:cNvSpPr>
            <a:spLocks noGrp="1"/>
          </p:cNvSpPr>
          <p:nvPr>
            <p:ph type="title"/>
          </p:nvPr>
        </p:nvSpPr>
        <p:spPr>
          <a:xfrm>
            <a:off x="298904" y="392869"/>
            <a:ext cx="10515600" cy="1325563"/>
          </a:xfrm>
        </p:spPr>
        <p:txBody>
          <a:bodyPr vert="horz" lIns="91440" tIns="45720" rIns="91440" bIns="45720" rtlCol="0" anchor="ctr">
            <a:normAutofit/>
          </a:bodyPr>
          <a:lstStyle/>
          <a:p>
            <a:r>
              <a:rPr lang="en-US">
                <a:latin typeface="Perpetua"/>
                <a:ea typeface="+mj-lt"/>
                <a:cs typeface="Courier New"/>
              </a:rPr>
              <a:t>Lung Cancer and Smoking (contd.)</a:t>
            </a:r>
          </a:p>
        </p:txBody>
      </p:sp>
      <p:pic>
        <p:nvPicPr>
          <p:cNvPr id="5" name="Picture 4" descr="Queen's University Logo PNG Transparent &amp; SVG Vector - Freebie Supply">
            <a:extLst>
              <a:ext uri="{FF2B5EF4-FFF2-40B4-BE49-F238E27FC236}">
                <a16:creationId xmlns:a16="http://schemas.microsoft.com/office/drawing/2014/main" id="{2415B2A5-377D-260F-6614-83DA5CD24EBE}"/>
              </a:ext>
            </a:extLst>
          </p:cNvPr>
          <p:cNvPicPr>
            <a:picLocks noChangeAspect="1"/>
          </p:cNvPicPr>
          <p:nvPr/>
        </p:nvPicPr>
        <p:blipFill>
          <a:blip r:embed="rId2"/>
          <a:stretch>
            <a:fillRect/>
          </a:stretch>
        </p:blipFill>
        <p:spPr>
          <a:xfrm>
            <a:off x="10410567" y="-1"/>
            <a:ext cx="1778001" cy="1750543"/>
          </a:xfrm>
          <a:prstGeom prst="rect">
            <a:avLst/>
          </a:prstGeom>
        </p:spPr>
      </p:pic>
      <p:pic>
        <p:nvPicPr>
          <p:cNvPr id="4100" name="Picture 4">
            <a:extLst>
              <a:ext uri="{FF2B5EF4-FFF2-40B4-BE49-F238E27FC236}">
                <a16:creationId xmlns:a16="http://schemas.microsoft.com/office/drawing/2014/main" id="{2B078BC8-0E2E-8A8C-CFFE-8C24C0BA4E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72" y="1707544"/>
            <a:ext cx="5927726" cy="456226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29EDCFB-7FAB-D412-5337-E28B2FD28ED3}"/>
              </a:ext>
            </a:extLst>
          </p:cNvPr>
          <p:cNvSpPr txBox="1"/>
          <p:nvPr/>
        </p:nvSpPr>
        <p:spPr>
          <a:xfrm>
            <a:off x="318550" y="6298834"/>
            <a:ext cx="6766957" cy="307777"/>
          </a:xfrm>
          <a:prstGeom prst="rect">
            <a:avLst/>
          </a:prstGeom>
          <a:noFill/>
        </p:spPr>
        <p:txBody>
          <a:bodyPr wrap="square" lIns="91440" tIns="45720" rIns="91440" bIns="45720" rtlCol="0" anchor="t">
            <a:spAutoFit/>
          </a:bodyPr>
          <a:lstStyle/>
          <a:p>
            <a:r>
              <a:rPr lang="en-US" sz="1400">
                <a:latin typeface="Perpetua"/>
              </a:rPr>
              <a:t>Figure 7: Histogram of Lung Cancer (by level) across different levels of exposure to passive smoking</a:t>
            </a:r>
            <a:endParaRPr lang="en-CA">
              <a:latin typeface="Perpetua"/>
            </a:endParaRPr>
          </a:p>
        </p:txBody>
      </p:sp>
      <p:sp>
        <p:nvSpPr>
          <p:cNvPr id="4" name="TextBox 3">
            <a:extLst>
              <a:ext uri="{FF2B5EF4-FFF2-40B4-BE49-F238E27FC236}">
                <a16:creationId xmlns:a16="http://schemas.microsoft.com/office/drawing/2014/main" id="{E442E30C-02B1-A8E7-E2E5-0D6203B010A3}"/>
              </a:ext>
            </a:extLst>
          </p:cNvPr>
          <p:cNvSpPr txBox="1"/>
          <p:nvPr/>
        </p:nvSpPr>
        <p:spPr>
          <a:xfrm>
            <a:off x="7835900" y="1943100"/>
            <a:ext cx="3180032"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CA">
                <a:latin typeface="Perpetua"/>
                <a:cs typeface="Arial"/>
              </a:rPr>
              <a:t>Figure 7 displays lung cancer levels across people exposed to different levels of passive smoking</a:t>
            </a:r>
            <a:endParaRPr lang="en-US">
              <a:latin typeface="Perpetua"/>
              <a:cs typeface="Arial"/>
            </a:endParaRPr>
          </a:p>
          <a:p>
            <a:r>
              <a:rPr lang="en-CA">
                <a:latin typeface="Perpetua"/>
                <a:cs typeface="Arial"/>
              </a:rPr>
              <a:t>​</a:t>
            </a:r>
          </a:p>
          <a:p>
            <a:pPr marL="285750" indent="-285750">
              <a:buFont typeface="Arial"/>
              <a:buChar char="•"/>
            </a:pPr>
            <a:r>
              <a:rPr lang="en-CA">
                <a:latin typeface="Perpetua"/>
                <a:cs typeface="Arial"/>
              </a:rPr>
              <a:t>​Higher cancer levels generally make up a greater proportion of cancer among higher levels of smokers </a:t>
            </a:r>
          </a:p>
          <a:p>
            <a:r>
              <a:rPr lang="en-CA">
                <a:latin typeface="Perpetua"/>
                <a:cs typeface="Arial"/>
              </a:rPr>
              <a:t>​</a:t>
            </a:r>
          </a:p>
          <a:p>
            <a:pPr marL="285750" indent="-285750">
              <a:buFont typeface="Arial,Sans-Serif"/>
              <a:buChar char="•"/>
            </a:pPr>
            <a:r>
              <a:rPr lang="en-CA">
                <a:latin typeface="Perpetua"/>
                <a:cs typeface="Arial"/>
              </a:rPr>
              <a:t>​People at level 7 exposure to passive smoking have a higher lung cancer count</a:t>
            </a:r>
          </a:p>
        </p:txBody>
      </p:sp>
    </p:spTree>
    <p:extLst>
      <p:ext uri="{BB962C8B-B14F-4D97-AF65-F5344CB8AC3E}">
        <p14:creationId xmlns:p14="http://schemas.microsoft.com/office/powerpoint/2010/main" val="2949039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24</Slides>
  <Notes>0</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Lung Cancer Prediction STAT 362: Project</vt:lpstr>
      <vt:lpstr>Motivation Behind the Problem</vt:lpstr>
      <vt:lpstr>Introduction:</vt:lpstr>
      <vt:lpstr>Description of The Dataset:</vt:lpstr>
      <vt:lpstr>Lung Cancer Statistics by Gender:</vt:lpstr>
      <vt:lpstr>Lung Cancer Statistics by Age Group</vt:lpstr>
      <vt:lpstr>Lung Cancer Statistics by Age Group (contd.)</vt:lpstr>
      <vt:lpstr>Lung Cancer and Smoking</vt:lpstr>
      <vt:lpstr>Lung Cancer and Smoking (contd.)</vt:lpstr>
      <vt:lpstr>Lung Cancer and Health/Eating Habits</vt:lpstr>
      <vt:lpstr>Lung Cancer Statistics by Levels of Air Pollution</vt:lpstr>
      <vt:lpstr>Dust Allergies and Lung Cancer Statistics</vt:lpstr>
      <vt:lpstr>Blood Coughs and Lung Cancer</vt:lpstr>
      <vt:lpstr>Wheezing and Lung Cancer</vt:lpstr>
      <vt:lpstr>Method 1: K-Nearest Neighbors</vt:lpstr>
      <vt:lpstr>Method 1: K-Nearest Neighbors</vt:lpstr>
      <vt:lpstr>Method 2: Decision Tree</vt:lpstr>
      <vt:lpstr>Method 2: Decision Tree</vt:lpstr>
      <vt:lpstr>Method 3: Logistic Regression</vt:lpstr>
      <vt:lpstr>Method 3: Logistic Regression</vt:lpstr>
      <vt:lpstr>Method 4: Random Forest</vt:lpstr>
      <vt:lpstr>Method 4: Random Forest</vt:lpstr>
      <vt:lpstr>Result Analysis:</vt:lpstr>
      <vt:lpstr>Conclusion &amp;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7</cp:revision>
  <dcterms:created xsi:type="dcterms:W3CDTF">2024-04-06T19:56:19Z</dcterms:created>
  <dcterms:modified xsi:type="dcterms:W3CDTF">2024-04-20T02:36:05Z</dcterms:modified>
</cp:coreProperties>
</file>