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0"/>
  </p:notesMasterIdLst>
  <p:sldIdLst>
    <p:sldId id="783" r:id="rId3"/>
    <p:sldId id="772" r:id="rId4"/>
    <p:sldId id="785" r:id="rId5"/>
    <p:sldId id="786" r:id="rId6"/>
    <p:sldId id="784" r:id="rId7"/>
    <p:sldId id="788" r:id="rId8"/>
    <p:sldId id="774" r:id="rId9"/>
    <p:sldId id="789" r:id="rId10"/>
    <p:sldId id="719" r:id="rId11"/>
    <p:sldId id="720" r:id="rId12"/>
    <p:sldId id="721" r:id="rId13"/>
    <p:sldId id="722" r:id="rId14"/>
    <p:sldId id="723" r:id="rId15"/>
    <p:sldId id="724" r:id="rId16"/>
    <p:sldId id="725" r:id="rId17"/>
    <p:sldId id="726" r:id="rId18"/>
    <p:sldId id="727" r:id="rId19"/>
    <p:sldId id="728" r:id="rId20"/>
    <p:sldId id="729" r:id="rId21"/>
    <p:sldId id="730" r:id="rId22"/>
    <p:sldId id="731" r:id="rId23"/>
    <p:sldId id="732" r:id="rId24"/>
    <p:sldId id="733" r:id="rId25"/>
    <p:sldId id="734" r:id="rId26"/>
    <p:sldId id="735" r:id="rId27"/>
    <p:sldId id="736" r:id="rId28"/>
    <p:sldId id="737" r:id="rId29"/>
    <p:sldId id="738" r:id="rId30"/>
    <p:sldId id="743" r:id="rId31"/>
    <p:sldId id="742" r:id="rId32"/>
    <p:sldId id="741" r:id="rId33"/>
    <p:sldId id="740" r:id="rId34"/>
    <p:sldId id="790" r:id="rId35"/>
    <p:sldId id="764" r:id="rId36"/>
    <p:sldId id="763" r:id="rId37"/>
    <p:sldId id="762" r:id="rId38"/>
    <p:sldId id="761" r:id="rId39"/>
    <p:sldId id="760" r:id="rId40"/>
    <p:sldId id="759" r:id="rId41"/>
    <p:sldId id="758" r:id="rId42"/>
    <p:sldId id="757" r:id="rId43"/>
    <p:sldId id="756" r:id="rId44"/>
    <p:sldId id="755" r:id="rId45"/>
    <p:sldId id="754" r:id="rId46"/>
    <p:sldId id="753" r:id="rId47"/>
    <p:sldId id="752" r:id="rId48"/>
    <p:sldId id="751" r:id="rId49"/>
    <p:sldId id="750" r:id="rId50"/>
    <p:sldId id="749" r:id="rId51"/>
    <p:sldId id="748" r:id="rId52"/>
    <p:sldId id="747" r:id="rId53"/>
    <p:sldId id="746" r:id="rId54"/>
    <p:sldId id="745" r:id="rId55"/>
    <p:sldId id="771" r:id="rId56"/>
    <p:sldId id="770" r:id="rId57"/>
    <p:sldId id="769" r:id="rId58"/>
    <p:sldId id="768" r:id="rId59"/>
    <p:sldId id="767" r:id="rId60"/>
    <p:sldId id="766" r:id="rId61"/>
    <p:sldId id="765" r:id="rId62"/>
    <p:sldId id="787" r:id="rId63"/>
    <p:sldId id="782" r:id="rId64"/>
    <p:sldId id="779" r:id="rId65"/>
    <p:sldId id="775" r:id="rId66"/>
    <p:sldId id="781" r:id="rId67"/>
    <p:sldId id="780" r:id="rId68"/>
    <p:sldId id="519" r:id="rId6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8" userDrawn="1">
          <p15:clr>
            <a:srgbClr val="A4A3A4"/>
          </p15:clr>
        </p15:guide>
        <p15:guide id="2" pos="2800" userDrawn="1">
          <p15:clr>
            <a:srgbClr val="A4A3A4"/>
          </p15:clr>
        </p15:guide>
        <p15:guide id="3" orient="horz" pos="379" userDrawn="1">
          <p15:clr>
            <a:srgbClr val="A4A3A4"/>
          </p15:clr>
        </p15:guide>
        <p15:guide id="4" pos="300" userDrawn="1">
          <p15:clr>
            <a:srgbClr val="A4A3A4"/>
          </p15:clr>
        </p15:guide>
        <p15:guide id="5" pos="5493" userDrawn="1">
          <p15:clr>
            <a:srgbClr val="A4A3A4"/>
          </p15:clr>
        </p15:guide>
        <p15:guide id="6" pos="3919" userDrawn="1">
          <p15:clr>
            <a:srgbClr val="A4A3A4"/>
          </p15:clr>
        </p15:guide>
        <p15:guide id="7" orient="horz" pos="3625" userDrawn="1">
          <p15:clr>
            <a:srgbClr val="A4A3A4"/>
          </p15:clr>
        </p15:guide>
        <p15:guide id="8" pos="4173" userDrawn="1">
          <p15:clr>
            <a:srgbClr val="A4A3A4"/>
          </p15:clr>
        </p15:guide>
        <p15:guide id="9" pos="1600" userDrawn="1">
          <p15:clr>
            <a:srgbClr val="A4A3A4"/>
          </p15:clr>
        </p15:guide>
        <p15:guide id="10" orient="horz" pos="5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ABB5"/>
    <a:srgbClr val="7F7F7F"/>
    <a:srgbClr val="FF66FF"/>
    <a:srgbClr val="0070C0"/>
    <a:srgbClr val="0D0D0D"/>
    <a:srgbClr val="0192FF"/>
    <a:srgbClr val="FFFFFF"/>
    <a:srgbClr val="B1D3EC"/>
    <a:srgbClr val="3A383B"/>
    <a:srgbClr val="383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87466-4F5A-959A-0BA2-F38E52E8042B}" v="313" dt="2021-08-08T10:07:54.801"/>
    <p1510:client id="{1072C22C-59E4-600E-091B-A563A4D92827}" v="90" dt="2021-08-08T12:13:16.635"/>
    <p1510:client id="{110B0940-B027-56E5-EA5A-BACF53480501}" v="7" dt="2021-07-16T10:32:38.861"/>
    <p1510:client id="{19D5BD2E-ABCE-9710-E2A6-F342311EB974}" v="21" dt="2021-08-08T09:56:47.337"/>
    <p1510:client id="{40C97FBB-8AFA-67DF-5597-F056B74D6258}" v="28" dt="2021-07-16T10:41:46.216"/>
    <p1510:client id="{5701C445-A16A-8043-7495-110864EA537B}" v="1352" dt="2021-08-09T02:39:06.185"/>
    <p1510:client id="{5AD1D082-E870-420C-9F42-24F021EFD1E1}" v="1116" dt="2021-07-17T03:15:13.045"/>
    <p1510:client id="{63CD142A-7E03-64E2-6DAC-4C20F506EA5B}" v="88" dt="2021-08-08T10:12:27.212"/>
    <p1510:client id="{64D2EE7A-263C-EABE-40E2-ECE15EC742CD}" v="104" dt="2021-08-08T10:10:46.096"/>
    <p1510:client id="{6B6EE577-20F4-9B17-85E2-478DF0F9F0BD}" v="133" dt="2021-08-07T05:55:02.701"/>
    <p1510:client id="{872FBF25-8A97-492C-BCD0-9982332A347C}" v="376" dt="2021-07-17T06:26:03.999"/>
    <p1510:client id="{8AC2960D-3BE8-9B16-D289-7F0D837380EC}" v="48" dt="2021-07-16T17:48:38.736"/>
    <p1510:client id="{8B9C0792-25D1-3C65-B4C1-EA03885C27E1}" v="233" dt="2021-08-08T11:34:55.704"/>
    <p1510:client id="{8CB7E9BA-DC7A-D8D4-D4E6-FBE7F77A101D}" v="120" dt="2021-07-17T05:37:26.902"/>
    <p1510:client id="{8F8FB611-7B78-1819-8081-9E055DA21A6A}" v="339" dt="2021-07-17T05:48:40.057"/>
    <p1510:client id="{A3211958-4FB9-AA2B-0254-C253E369036C}" v="1" dt="2021-08-08T14:38:58.990"/>
    <p1510:client id="{B1223DB9-6496-3EE6-FE23-850386466A8B}" v="82" dt="2021-07-16T10:39:17.062"/>
    <p1510:client id="{DAEB8CEA-B12A-3724-1B06-30C2C8DA23F5}" v="4" dt="2021-08-08T10:28:36.006"/>
    <p1510:client id="{DDA3DED4-4467-7FAE-1F48-1B16C0D1E846}" v="52" dt="2021-08-04T13:26:55.715"/>
    <p1510:client id="{E75C189F-F909-C1A1-D75B-C631A9CBDF48}" v="9" dt="2021-08-08T10:26:22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>
        <p:scale>
          <a:sx n="66" d="100"/>
          <a:sy n="66" d="100"/>
        </p:scale>
        <p:origin x="1276" y="32"/>
      </p:cViewPr>
      <p:guideLst>
        <p:guide orient="horz" pos="2238"/>
        <p:guide pos="2800"/>
        <p:guide orient="horz" pos="379"/>
        <p:guide pos="300"/>
        <p:guide pos="5493"/>
        <p:guide pos="3919"/>
        <p:guide orient="horz" pos="3625"/>
        <p:guide pos="4173"/>
        <p:guide pos="1600"/>
        <p:guide orient="horz" pos="5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9C7FA-939A-4FDA-935F-A472A8350971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1891D-5AD0-4F08-992C-CDD6F6321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6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61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08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952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077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619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307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301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964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840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749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243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77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82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460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36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244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2445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2445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244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0669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2445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7" name="Google Shape;48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7" name="Google Shape;53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0" name="Google Shape;59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4" name="Google Shape;64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782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8" name="Google Shape;6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2" name="Google Shape;75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6" name="Google Shape;80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1" name="Google Shape;86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7" name="Google Shape;91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1" name="Google Shape;97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4" name="Google Shape;10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8" name="Google Shape;107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517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" name="Google Shape;40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600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/>
              <a:t>That’s our work. Thanks for listening to our presentation. If you are interested in our work, feel free to ask any questions.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458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88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554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047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1891D-5AD0-4F08-992C-CDD6F6321E6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39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5DA2-FAAC-4AD4-BB63-578859DD37AD}" type="datetime1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D0EA-5FD8-402A-A4AF-B5FCBE458CF9}" type="datetime1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154B-6CC7-4FE9-9E14-D91FD4C6DBDA}" type="datetime1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l="11958" t="11958" r="11958" b="11958"/>
          <a:stretch/>
        </p:blipFill>
        <p:spPr>
          <a:xfrm>
            <a:off x="0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>
  <p:cSld name="节标题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l="11958" t="11958" r="11958" b="11958"/>
          <a:stretch/>
        </p:blipFill>
        <p:spPr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377" lvl="1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566" lvl="2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754" lvl="3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5943" lvl="4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131" lvl="5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320" lvl="6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509" lvl="7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697" lvl="8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377" lvl="1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566" lvl="2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754" lvl="3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5943" lvl="4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131" lvl="5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320" lvl="6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509" lvl="7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697" lvl="8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4317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377" lvl="1" indent="-40639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566" lvl="2" indent="-38099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754" lvl="3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5943" lvl="4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131" lvl="5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320" lvl="6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509" lvl="7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697" lvl="8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377" lvl="1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566" lvl="2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754" lvl="3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5943" lvl="4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131" lvl="5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320" lvl="6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509" lvl="7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697" lvl="8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8" t="11958" r="11958" b="11958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>
            <a:spLocks noGrp="1"/>
          </p:cNvSpPr>
          <p:nvPr>
            <p:ph type="pic" idx="2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377" lvl="1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566" lvl="2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754" lvl="3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5943" lvl="4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131" lvl="5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320" lvl="6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509" lvl="7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697" lvl="8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8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3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8" t="11958" r="11958" b="11958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60707-6ECE-49ED-BD7A-9495373F7F46}" type="datetime1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785C-B8CD-43BD-B539-CE0E57463757}" type="datetime1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F4CD-08E0-4880-A0FF-CA883C8C2DFC}" type="datetime1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AAF1-15F5-4442-8B67-09DDB605944E}" type="datetime1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05F6-F120-45C1-BC0F-3A424A5DB30D}" type="datetime1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8821-575E-413E-A186-7F202AA6D6C0}" type="datetime1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E9314-F518-4C8C-958F-A35BC56A43AE}" type="datetime1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DD34-FF94-4B59-97BD-30E96970C1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annette-antony/fpga-graph-accelerator-hls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networkrepository.com/3elt.php#panel-body" TargetMode="External"/><Relationship Id="rId2" Type="http://schemas.openxmlformats.org/officeDocument/2006/relationships/hyperlink" Target="https://github.com/purtroppo/PageRank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>
            <a:extLst>
              <a:ext uri="{FF2B5EF4-FFF2-40B4-BE49-F238E27FC236}">
                <a16:creationId xmlns:a16="http://schemas.microsoft.com/office/drawing/2014/main" id="{192F042C-0CA1-48DF-B4D6-74AB1EFA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91" y="6280586"/>
            <a:ext cx="2743200" cy="3714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7171D5-C774-4A86-84D2-290EF2A0D2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2" r="11043"/>
          <a:stretch/>
        </p:blipFill>
        <p:spPr>
          <a:xfrm>
            <a:off x="49988" y="1882213"/>
            <a:ext cx="3609975" cy="219150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76402" y="826622"/>
            <a:ext cx="6009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Custom Accelerator for </a:t>
            </a:r>
            <a:r>
              <a:rPr lang="en-US" altLang="zh-CN" sz="40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Graph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6E3B9C-7FC3-4226-A0E0-DF76849986FD}"/>
              </a:ext>
            </a:extLst>
          </p:cNvPr>
          <p:cNvSpPr txBox="1"/>
          <p:nvPr/>
        </p:nvSpPr>
        <p:spPr>
          <a:xfrm>
            <a:off x="0" y="29692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  <a:t>8</a:t>
            </a:r>
            <a:r>
              <a:rPr lang="en-US" sz="2800" b="1" u="sng" baseline="30000" dirty="0">
                <a:solidFill>
                  <a:schemeClr val="accent1">
                    <a:lumMod val="50000"/>
                  </a:schemeClr>
                </a:solidFill>
              </a:rPr>
              <a:t>th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  <a:t> Semester Final Year Project Presentation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D3370-03D9-401F-9153-201546BA485E}"/>
              </a:ext>
            </a:extLst>
          </p:cNvPr>
          <p:cNvSpPr txBox="1"/>
          <p:nvPr/>
        </p:nvSpPr>
        <p:spPr>
          <a:xfrm>
            <a:off x="2138364" y="3326585"/>
            <a:ext cx="471487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dk2"/>
                </a:solidFill>
              </a:rPr>
              <a:t>GROUP 26 (Batch 9)</a:t>
            </a:r>
          </a:p>
          <a:p>
            <a:pPr algn="ctr"/>
            <a:endParaRPr lang="en-US" sz="2000" b="1" u="sng" dirty="0">
              <a:solidFill>
                <a:schemeClr val="dk2"/>
              </a:solidFill>
            </a:endParaRPr>
          </a:p>
          <a:p>
            <a:pPr algn="ctr"/>
            <a:r>
              <a:rPr lang="en-US" sz="2000" i="1" dirty="0">
                <a:solidFill>
                  <a:schemeClr val="dk2"/>
                </a:solidFill>
              </a:rPr>
              <a:t>Avani S (</a:t>
            </a:r>
            <a:r>
              <a:rPr lang="en-US" sz="2000" dirty="0">
                <a:solidFill>
                  <a:schemeClr val="dk2"/>
                </a:solidFill>
              </a:rPr>
              <a:t>1PE17EC027</a:t>
            </a:r>
            <a:r>
              <a:rPr lang="en-US" sz="2000" i="1" dirty="0">
                <a:solidFill>
                  <a:schemeClr val="dk2"/>
                </a:solidFill>
              </a:rPr>
              <a:t>)</a:t>
            </a:r>
            <a:endParaRPr lang="en-US" sz="2000" dirty="0">
              <a:solidFill>
                <a:schemeClr val="dk2"/>
              </a:solidFill>
            </a:endParaRPr>
          </a:p>
          <a:p>
            <a:pPr algn="ctr"/>
            <a:r>
              <a:rPr lang="en-US" sz="2000" i="1" dirty="0">
                <a:solidFill>
                  <a:schemeClr val="dk2"/>
                </a:solidFill>
              </a:rPr>
              <a:t>Annette Antony (1PE17EC018)</a:t>
            </a:r>
            <a:endParaRPr lang="en-US" sz="2000" dirty="0">
              <a:solidFill>
                <a:schemeClr val="dk2"/>
              </a:solidFill>
            </a:endParaRPr>
          </a:p>
          <a:p>
            <a:pPr algn="ctr"/>
            <a:r>
              <a:rPr lang="en-US" sz="2000" i="1" dirty="0" err="1">
                <a:solidFill>
                  <a:schemeClr val="dk2"/>
                </a:solidFill>
              </a:rPr>
              <a:t>Bhimala</a:t>
            </a:r>
            <a:r>
              <a:rPr lang="en-US" sz="2000" i="1" dirty="0">
                <a:solidFill>
                  <a:schemeClr val="dk2"/>
                </a:solidFill>
              </a:rPr>
              <a:t> </a:t>
            </a:r>
            <a:r>
              <a:rPr lang="en-US" sz="2000" i="1" dirty="0" err="1">
                <a:solidFill>
                  <a:schemeClr val="dk2"/>
                </a:solidFill>
              </a:rPr>
              <a:t>Subbarayudu</a:t>
            </a:r>
            <a:r>
              <a:rPr lang="en-US" sz="2000" i="1" dirty="0">
                <a:solidFill>
                  <a:schemeClr val="dk2"/>
                </a:solidFill>
              </a:rPr>
              <a:t> (1PE17EC031)</a:t>
            </a:r>
            <a:endParaRPr lang="en-US" sz="2000" dirty="0">
              <a:solidFill>
                <a:schemeClr val="dk2"/>
              </a:solidFill>
            </a:endParaRPr>
          </a:p>
          <a:p>
            <a:pPr algn="ctr"/>
            <a:r>
              <a:rPr lang="en-US" sz="2000" i="1" dirty="0">
                <a:solidFill>
                  <a:schemeClr val="dk2"/>
                </a:solidFill>
              </a:rPr>
              <a:t>Jeevan R (1PE17EC055)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u="sng" dirty="0">
                <a:solidFill>
                  <a:schemeClr val="dk2"/>
                </a:solidFill>
              </a:rPr>
              <a:t>Under the guidance of </a:t>
            </a:r>
            <a:endParaRPr lang="en-US" sz="2000" b="1" dirty="0"/>
          </a:p>
          <a:p>
            <a:pPr algn="ctr"/>
            <a:r>
              <a:rPr lang="en-US" sz="2400" i="1" dirty="0">
                <a:solidFill>
                  <a:schemeClr val="dk2"/>
                </a:solidFill>
              </a:rPr>
              <a:t>Dr. Madhura Purnaprajna,</a:t>
            </a:r>
          </a:p>
          <a:p>
            <a:pPr algn="ctr"/>
            <a:r>
              <a:rPr lang="en-US" sz="2400" i="1" dirty="0">
                <a:solidFill>
                  <a:schemeClr val="dk2"/>
                </a:solidFill>
              </a:rPr>
              <a:t>Professor, ECE Dept., PESU-ECC</a:t>
            </a:r>
            <a:endParaRPr lang="en-US" sz="2400" dirty="0"/>
          </a:p>
        </p:txBody>
      </p:sp>
      <p:cxnSp>
        <p:nvCxnSpPr>
          <p:cNvPr id="18" name="直接连接符 34">
            <a:extLst>
              <a:ext uri="{FF2B5EF4-FFF2-40B4-BE49-F238E27FC236}">
                <a16:creationId xmlns:a16="http://schemas.microsoft.com/office/drawing/2014/main" id="{939E4319-D53D-41F4-9CEF-3B34E03118CA}"/>
              </a:ext>
            </a:extLst>
          </p:cNvPr>
          <p:cNvCxnSpPr/>
          <p:nvPr/>
        </p:nvCxnSpPr>
        <p:spPr>
          <a:xfrm>
            <a:off x="2784170" y="3229843"/>
            <a:ext cx="625288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82A2B-9979-4549-9CFA-2618B456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78515"/>
            <a:ext cx="2057400" cy="365125"/>
          </a:xfrm>
        </p:spPr>
        <p:txBody>
          <a:bodyPr/>
          <a:lstStyle/>
          <a:p>
            <a:fld id="{D88FDD34-FF94-4B59-97BD-30E96970C11A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C5FC127D-6241-458C-B199-BFE9023AD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8" y="61479"/>
            <a:ext cx="833307" cy="936159"/>
          </a:xfrm>
          <a:prstGeom prst="rect">
            <a:avLst/>
          </a:prstGeom>
        </p:spPr>
      </p:pic>
      <p:pic>
        <p:nvPicPr>
          <p:cNvPr id="9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7B8F6243-BAA8-4F7B-A678-689E4C0C8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4253" y="61565"/>
            <a:ext cx="945248" cy="768205"/>
          </a:xfrm>
          <a:prstGeom prst="rect">
            <a:avLst/>
          </a:prstGeom>
        </p:spPr>
      </p:pic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EAA9A9B5-AC4C-454A-80B2-F04060A2EAA7}"/>
              </a:ext>
            </a:extLst>
          </p:cNvPr>
          <p:cNvSpPr>
            <a:spLocks noGrp="1"/>
          </p:cNvSpPr>
          <p:nvPr/>
        </p:nvSpPr>
        <p:spPr>
          <a:xfrm>
            <a:off x="2438400" y="64991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PESIT  BSC</a:t>
            </a:r>
          </a:p>
        </p:txBody>
      </p:sp>
    </p:spTree>
    <p:extLst>
      <p:ext uri="{BB962C8B-B14F-4D97-AF65-F5344CB8AC3E}">
        <p14:creationId xmlns:p14="http://schemas.microsoft.com/office/powerpoint/2010/main" val="417497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85"/>
    </mc:Choice>
    <mc:Fallback xmlns="">
      <p:transition spd="slow" advTm="1678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7A30C2-0C1E-4F84-9054-38C26C9796A9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7FD054-1431-4018-B8F9-3A460FAC1404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B353A6-EF56-4C7D-9D83-D8B876A98DA4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3DA025-B0B0-4B2D-AC20-B512B14D51A8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51131-9B37-4200-ABB6-C9DFB19A89CB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8ED853-E348-4B25-BA06-40B0AFC2CC05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79E84B-4519-4634-BFCD-43EA96161E79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9214F6-87C7-4436-8578-3AC94FA358FD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05C398-BFA6-46D8-9D6C-0DEA4D243FA0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7C74B4-78F0-4553-9690-27BCF5E85138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0AC573-9A3A-4B2A-8F0B-C8003B48C69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943C90-AB4A-4587-9B61-66DFC66CC27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174185-7785-4BE6-99A2-7F6645427300}"/>
              </a:ext>
            </a:extLst>
          </p:cNvPr>
          <p:cNvCxnSpPr>
            <a:cxnSpLocks/>
            <a:stCxn id="15" idx="0"/>
            <a:endCxn id="8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6A9C69-0EFF-4793-9DDD-4565120EBEE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559124-C2CD-4F72-AB0F-976AD940128A}"/>
              </a:ext>
            </a:extLst>
          </p:cNvPr>
          <p:cNvCxnSpPr>
            <a:cxnSpLocks/>
            <a:stCxn id="11" idx="4"/>
            <a:endCxn id="8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2410BB-638F-48CD-9685-FBD4AFA36E62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EB26AB-76AC-4AAE-BBED-FC1A29D2EC6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482E6D-FC09-456E-AEC7-52466FDB51EE}"/>
              </a:ext>
            </a:extLst>
          </p:cNvPr>
          <p:cNvCxnSpPr>
            <a:cxnSpLocks/>
            <a:stCxn id="56" idx="3"/>
            <a:endCxn id="10" idx="2"/>
          </p:cNvCxnSpPr>
          <p:nvPr/>
        </p:nvCxnSpPr>
        <p:spPr>
          <a:xfrm>
            <a:off x="2087565" y="1765246"/>
            <a:ext cx="425858" cy="97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31F55B-F1CE-4962-81D6-A6332EA4E38F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703882-2A87-442E-A62B-E8219E074B5B}"/>
              </a:ext>
            </a:extLst>
          </p:cNvPr>
          <p:cNvCxnSpPr>
            <a:cxnSpLocks/>
            <a:stCxn id="18" idx="0"/>
            <a:endCxn id="9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9802D4-C895-43A4-B511-0AB04A0537FE}"/>
              </a:ext>
            </a:extLst>
          </p:cNvPr>
          <p:cNvCxnSpPr>
            <a:cxnSpLocks/>
            <a:stCxn id="16" idx="7"/>
            <a:endCxn id="9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B28A55-D301-4AA5-826E-58058D562B54}"/>
              </a:ext>
            </a:extLst>
          </p:cNvPr>
          <p:cNvSpPr txBox="1"/>
          <p:nvPr/>
        </p:nvSpPr>
        <p:spPr>
          <a:xfrm>
            <a:off x="186286" y="1489182"/>
            <a:ext cx="417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3E45EB-964C-447C-81E4-104E6FB4A95A}"/>
              </a:ext>
            </a:extLst>
          </p:cNvPr>
          <p:cNvSpPr txBox="1"/>
          <p:nvPr/>
        </p:nvSpPr>
        <p:spPr>
          <a:xfrm>
            <a:off x="933266" y="1524676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92B94A-F4F6-4DBB-B453-45E29C4B7F87}"/>
              </a:ext>
            </a:extLst>
          </p:cNvPr>
          <p:cNvSpPr txBox="1"/>
          <p:nvPr/>
        </p:nvSpPr>
        <p:spPr>
          <a:xfrm>
            <a:off x="1731591" y="14728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492E0F-12DA-4872-B719-DB2306EE2BF0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D85CA2-0DD0-431D-819A-F4AA193C287E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922E62-FCBE-4D99-BFEA-858587CCFC3C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3ADCB2-070A-4EED-BA02-207E6927C3A5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400F89-2A1A-4311-96E3-5E10B3834BC6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964322-15FC-44B2-81A8-A5DF6898E7EF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FA3F61-5166-484D-9C51-46B0265F80A2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773160"/>
              </p:ext>
            </p:extLst>
          </p:nvPr>
        </p:nvGraphicFramePr>
        <p:xfrm>
          <a:off x="1123950" y="4712012"/>
          <a:ext cx="56493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39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3" name="Table 73">
            <a:extLst>
              <a:ext uri="{FF2B5EF4-FFF2-40B4-BE49-F238E27FC236}">
                <a16:creationId xmlns:a16="http://schemas.microsoft.com/office/drawing/2014/main" id="{8A3C1909-EC89-4DC0-8C37-D9F3E0A54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607139"/>
              </p:ext>
            </p:extLst>
          </p:nvPr>
        </p:nvGraphicFramePr>
        <p:xfrm>
          <a:off x="1142571" y="4340679"/>
          <a:ext cx="5649390" cy="370840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564939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76211"/>
              </p:ext>
            </p:extLst>
          </p:nvPr>
        </p:nvGraphicFramePr>
        <p:xfrm>
          <a:off x="-8492" y="334059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237367" y="4712012"/>
          <a:ext cx="83771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dist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/>
        </p:nvGraphicFramePr>
        <p:xfrm>
          <a:off x="-8491" y="302869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208830"/>
              </p:ext>
            </p:extLst>
          </p:nvPr>
        </p:nvGraphicFramePr>
        <p:xfrm>
          <a:off x="8488" y="3725375"/>
          <a:ext cx="456351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13AD2F9B-D262-490B-B87D-9EFEF2CD2A83}"/>
              </a:ext>
            </a:extLst>
          </p:cNvPr>
          <p:cNvSpPr txBox="1"/>
          <p:nvPr/>
        </p:nvSpPr>
        <p:spPr>
          <a:xfrm>
            <a:off x="3860801" y="928658"/>
            <a:ext cx="50165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0</a:t>
            </a:r>
          </a:p>
          <a:p>
            <a:r>
              <a:rPr lang="en-US" sz="1600"/>
              <a:t>   for all neighbors ‘v’ of ‘u’ do</a:t>
            </a:r>
          </a:p>
          <a:p>
            <a:r>
              <a:rPr lang="en-US" sz="1600"/>
              <a:t>      if(!vis[v] &amp;&amp; </a:t>
            </a:r>
            <a:r>
              <a:rPr lang="en-US" sz="1600" err="1"/>
              <a:t>dist</a:t>
            </a:r>
            <a:r>
              <a:rPr lang="en-US" sz="1600"/>
              <a:t>[v] &gt;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r>
              <a:rPr lang="en-US" sz="1600"/>
              <a:t>) do</a:t>
            </a:r>
          </a:p>
          <a:p>
            <a:r>
              <a:rPr lang="en-US" sz="1600"/>
              <a:t>	</a:t>
            </a:r>
            <a:r>
              <a:rPr lang="en-US" sz="1600" err="1"/>
              <a:t>dist</a:t>
            </a:r>
            <a:r>
              <a:rPr lang="en-US" sz="1600"/>
              <a:t>[v] =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endParaRPr lang="en-US" sz="1600"/>
          </a:p>
          <a:p>
            <a:r>
              <a:rPr lang="en-US" sz="1600"/>
              <a:t>	vis[v] = 1</a:t>
            </a:r>
          </a:p>
          <a:p>
            <a:r>
              <a:rPr lang="en-US" sz="1600"/>
              <a:t>	add ‘v’ to q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735D57-388A-4987-83A7-31733EC4E2F5}"/>
              </a:ext>
            </a:extLst>
          </p:cNvPr>
          <p:cNvCxnSpPr>
            <a:cxnSpLocks/>
          </p:cNvCxnSpPr>
          <p:nvPr/>
        </p:nvCxnSpPr>
        <p:spPr>
          <a:xfrm>
            <a:off x="3917951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5C4319-A2C8-4F67-BFF3-E8B8B5BF33BF}"/>
              </a:ext>
            </a:extLst>
          </p:cNvPr>
          <p:cNvCxnSpPr>
            <a:cxnSpLocks/>
          </p:cNvCxnSpPr>
          <p:nvPr/>
        </p:nvCxnSpPr>
        <p:spPr>
          <a:xfrm>
            <a:off x="3917951" y="29210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64DCA2-7422-4042-A41C-597A49608DD7}"/>
              </a:ext>
            </a:extLst>
          </p:cNvPr>
          <p:cNvCxnSpPr>
            <a:cxnSpLocks/>
          </p:cNvCxnSpPr>
          <p:nvPr/>
        </p:nvCxnSpPr>
        <p:spPr>
          <a:xfrm flipV="1">
            <a:off x="8572500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D52B6B-04B5-4B4D-B6CE-D068D1CC78A5}"/>
              </a:ext>
            </a:extLst>
          </p:cNvPr>
          <p:cNvCxnSpPr/>
          <p:nvPr/>
        </p:nvCxnSpPr>
        <p:spPr>
          <a:xfrm>
            <a:off x="3917951" y="9779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722C3-418F-44EA-8EB4-1A6D48407785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8C997D6B-E996-4C33-9FFA-5ACDC7B60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sp>
        <p:nvSpPr>
          <p:cNvPr id="50" name="矩形 16">
            <a:extLst>
              <a:ext uri="{FF2B5EF4-FFF2-40B4-BE49-F238E27FC236}">
                <a16:creationId xmlns:a16="http://schemas.microsoft.com/office/drawing/2014/main" id="{DB026C2C-4296-432B-AB65-F6BD31696508}"/>
              </a:ext>
            </a:extLst>
          </p:cNvPr>
          <p:cNvSpPr/>
          <p:nvPr/>
        </p:nvSpPr>
        <p:spPr>
          <a:xfrm>
            <a:off x="1" y="272907"/>
            <a:ext cx="6167120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Single Source Shortest Path</a:t>
            </a:r>
          </a:p>
        </p:txBody>
      </p:sp>
      <p:cxnSp>
        <p:nvCxnSpPr>
          <p:cNvPr id="51" name="直接连接符 13">
            <a:extLst>
              <a:ext uri="{FF2B5EF4-FFF2-40B4-BE49-F238E27FC236}">
                <a16:creationId xmlns:a16="http://schemas.microsoft.com/office/drawing/2014/main" id="{851C4F6E-97A4-403F-AF03-14769F8A8B30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F032CACB-F4EE-4626-8FC6-524ED8295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53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BE896D5-E552-4822-8458-7C5223464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7A30C2-0C1E-4F84-9054-38C26C9796A9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7FD054-1431-4018-B8F9-3A460FAC1404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B353A6-EF56-4C7D-9D83-D8B876A98DA4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3DA025-B0B0-4B2D-AC20-B512B14D51A8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51131-9B37-4200-ABB6-C9DFB19A89CB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8ED853-E348-4B25-BA06-40B0AFC2CC05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79E84B-4519-4634-BFCD-43EA96161E79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9214F6-87C7-4436-8578-3AC94FA358FD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05C398-BFA6-46D8-9D6C-0DEA4D243FA0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7C74B4-78F0-4553-9690-27BCF5E85138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0AC573-9A3A-4B2A-8F0B-C8003B48C69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943C90-AB4A-4587-9B61-66DFC66CC27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174185-7785-4BE6-99A2-7F6645427300}"/>
              </a:ext>
            </a:extLst>
          </p:cNvPr>
          <p:cNvCxnSpPr>
            <a:cxnSpLocks/>
            <a:stCxn id="15" idx="0"/>
            <a:endCxn id="8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6A9C69-0EFF-4793-9DDD-4565120EBEE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559124-C2CD-4F72-AB0F-976AD940128A}"/>
              </a:ext>
            </a:extLst>
          </p:cNvPr>
          <p:cNvCxnSpPr>
            <a:cxnSpLocks/>
            <a:stCxn id="11" idx="4"/>
            <a:endCxn id="8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2410BB-638F-48CD-9685-FBD4AFA36E62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EB26AB-76AC-4AAE-BBED-FC1A29D2EC6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482E6D-FC09-456E-AEC7-52466FDB51EE}"/>
              </a:ext>
            </a:extLst>
          </p:cNvPr>
          <p:cNvCxnSpPr>
            <a:cxnSpLocks/>
            <a:stCxn id="56" idx="3"/>
            <a:endCxn id="10" idx="2"/>
          </p:cNvCxnSpPr>
          <p:nvPr/>
        </p:nvCxnSpPr>
        <p:spPr>
          <a:xfrm>
            <a:off x="2087565" y="1765246"/>
            <a:ext cx="425858" cy="97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31F55B-F1CE-4962-81D6-A6332EA4E38F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703882-2A87-442E-A62B-E8219E074B5B}"/>
              </a:ext>
            </a:extLst>
          </p:cNvPr>
          <p:cNvCxnSpPr>
            <a:cxnSpLocks/>
            <a:stCxn id="18" idx="0"/>
            <a:endCxn id="9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9802D4-C895-43A4-B511-0AB04A0537FE}"/>
              </a:ext>
            </a:extLst>
          </p:cNvPr>
          <p:cNvCxnSpPr>
            <a:cxnSpLocks/>
            <a:stCxn id="16" idx="7"/>
            <a:endCxn id="9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B28A55-D301-4AA5-826E-58058D562B54}"/>
              </a:ext>
            </a:extLst>
          </p:cNvPr>
          <p:cNvSpPr txBox="1"/>
          <p:nvPr/>
        </p:nvSpPr>
        <p:spPr>
          <a:xfrm>
            <a:off x="186286" y="1489182"/>
            <a:ext cx="417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3E45EB-964C-447C-81E4-104E6FB4A95A}"/>
              </a:ext>
            </a:extLst>
          </p:cNvPr>
          <p:cNvSpPr txBox="1"/>
          <p:nvPr/>
        </p:nvSpPr>
        <p:spPr>
          <a:xfrm>
            <a:off x="933266" y="1524676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92B94A-F4F6-4DBB-B453-45E29C4B7F87}"/>
              </a:ext>
            </a:extLst>
          </p:cNvPr>
          <p:cNvSpPr txBox="1"/>
          <p:nvPr/>
        </p:nvSpPr>
        <p:spPr>
          <a:xfrm>
            <a:off x="1731591" y="14728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492E0F-12DA-4872-B719-DB2306EE2BF0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D85CA2-0DD0-431D-819A-F4AA193C287E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922E62-FCBE-4D99-BFEA-858587CCFC3C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3ADCB2-070A-4EED-BA02-207E6927C3A5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400F89-2A1A-4311-96E3-5E10B3834BC6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964322-15FC-44B2-81A8-A5DF6898E7EF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FA3F61-5166-484D-9C51-46B0265F80A2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01619"/>
              </p:ext>
            </p:extLst>
          </p:nvPr>
        </p:nvGraphicFramePr>
        <p:xfrm>
          <a:off x="1123950" y="4712012"/>
          <a:ext cx="56493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39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3" name="Table 73">
            <a:extLst>
              <a:ext uri="{FF2B5EF4-FFF2-40B4-BE49-F238E27FC236}">
                <a16:creationId xmlns:a16="http://schemas.microsoft.com/office/drawing/2014/main" id="{8A3C1909-EC89-4DC0-8C37-D9F3E0A54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361906"/>
              </p:ext>
            </p:extLst>
          </p:nvPr>
        </p:nvGraphicFramePr>
        <p:xfrm>
          <a:off x="1142571" y="4340679"/>
          <a:ext cx="5649390" cy="370840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564939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/>
        </p:nvGraphicFramePr>
        <p:xfrm>
          <a:off x="-8492" y="334059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237367" y="4712012"/>
          <a:ext cx="83771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err="1"/>
                        <a:t>dist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/>
        </p:nvGraphicFramePr>
        <p:xfrm>
          <a:off x="-8491" y="302869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77494"/>
              </p:ext>
            </p:extLst>
          </p:nvPr>
        </p:nvGraphicFramePr>
        <p:xfrm>
          <a:off x="8488" y="3725375"/>
          <a:ext cx="456351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13AD2F9B-D262-490B-B87D-9EFEF2CD2A83}"/>
              </a:ext>
            </a:extLst>
          </p:cNvPr>
          <p:cNvSpPr txBox="1"/>
          <p:nvPr/>
        </p:nvSpPr>
        <p:spPr>
          <a:xfrm>
            <a:off x="3860801" y="928658"/>
            <a:ext cx="50165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0</a:t>
            </a:r>
          </a:p>
          <a:p>
            <a:r>
              <a:rPr lang="en-US" sz="1600"/>
              <a:t>   for all neighbors ‘v’ of ‘u’ do</a:t>
            </a:r>
          </a:p>
          <a:p>
            <a:r>
              <a:rPr lang="en-US" sz="1600"/>
              <a:t>      if(!vis[v] &amp;&amp; </a:t>
            </a:r>
            <a:r>
              <a:rPr lang="en-US" sz="1600" err="1"/>
              <a:t>dist</a:t>
            </a:r>
            <a:r>
              <a:rPr lang="en-US" sz="1600"/>
              <a:t>[v] &gt;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r>
              <a:rPr lang="en-US" sz="1600"/>
              <a:t>) do</a:t>
            </a:r>
          </a:p>
          <a:p>
            <a:r>
              <a:rPr lang="en-US" sz="1600"/>
              <a:t>	</a:t>
            </a:r>
            <a:r>
              <a:rPr lang="en-US" sz="1600" err="1"/>
              <a:t>dist</a:t>
            </a:r>
            <a:r>
              <a:rPr lang="en-US" sz="1600"/>
              <a:t>[v] =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endParaRPr lang="en-US" sz="1600"/>
          </a:p>
          <a:p>
            <a:r>
              <a:rPr lang="en-US" sz="1600"/>
              <a:t>	vis[v] = 1</a:t>
            </a:r>
          </a:p>
          <a:p>
            <a:r>
              <a:rPr lang="en-US" sz="1600"/>
              <a:t>	add ‘v’ to q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735D57-388A-4987-83A7-31733EC4E2F5}"/>
              </a:ext>
            </a:extLst>
          </p:cNvPr>
          <p:cNvCxnSpPr>
            <a:cxnSpLocks/>
          </p:cNvCxnSpPr>
          <p:nvPr/>
        </p:nvCxnSpPr>
        <p:spPr>
          <a:xfrm>
            <a:off x="3917951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5C4319-A2C8-4F67-BFF3-E8B8B5BF33BF}"/>
              </a:ext>
            </a:extLst>
          </p:cNvPr>
          <p:cNvCxnSpPr>
            <a:cxnSpLocks/>
          </p:cNvCxnSpPr>
          <p:nvPr/>
        </p:nvCxnSpPr>
        <p:spPr>
          <a:xfrm>
            <a:off x="3917951" y="29210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64DCA2-7422-4042-A41C-597A49608DD7}"/>
              </a:ext>
            </a:extLst>
          </p:cNvPr>
          <p:cNvCxnSpPr>
            <a:cxnSpLocks/>
          </p:cNvCxnSpPr>
          <p:nvPr/>
        </p:nvCxnSpPr>
        <p:spPr>
          <a:xfrm flipV="1">
            <a:off x="8572500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D52B6B-04B5-4B4D-B6CE-D068D1CC78A5}"/>
              </a:ext>
            </a:extLst>
          </p:cNvPr>
          <p:cNvCxnSpPr/>
          <p:nvPr/>
        </p:nvCxnSpPr>
        <p:spPr>
          <a:xfrm>
            <a:off x="3917951" y="9779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814B9-05D2-4ECF-8980-A51406969BE7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9EB34A31-74F8-40C0-B21A-7850D8DC2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sp>
        <p:nvSpPr>
          <p:cNvPr id="50" name="矩形 16">
            <a:extLst>
              <a:ext uri="{FF2B5EF4-FFF2-40B4-BE49-F238E27FC236}">
                <a16:creationId xmlns:a16="http://schemas.microsoft.com/office/drawing/2014/main" id="{85CACB02-CE9B-4CDD-8E8E-09913DB14C44}"/>
              </a:ext>
            </a:extLst>
          </p:cNvPr>
          <p:cNvSpPr/>
          <p:nvPr/>
        </p:nvSpPr>
        <p:spPr>
          <a:xfrm>
            <a:off x="1" y="272907"/>
            <a:ext cx="6167120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Single Source Shortest Path</a:t>
            </a:r>
          </a:p>
        </p:txBody>
      </p:sp>
      <p:cxnSp>
        <p:nvCxnSpPr>
          <p:cNvPr id="51" name="直接连接符 13">
            <a:extLst>
              <a:ext uri="{FF2B5EF4-FFF2-40B4-BE49-F238E27FC236}">
                <a16:creationId xmlns:a16="http://schemas.microsoft.com/office/drawing/2014/main" id="{5405E45E-4424-45B5-B077-2304B99E0F3B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64FA4A80-AF59-41C8-A2EB-821A4F5E6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53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A38C37DF-62BD-4BC2-A727-237D9DA6C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0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7A30C2-0C1E-4F84-9054-38C26C9796A9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7FD054-1431-4018-B8F9-3A460FAC1404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B353A6-EF56-4C7D-9D83-D8B876A98DA4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3DA025-B0B0-4B2D-AC20-B512B14D51A8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51131-9B37-4200-ABB6-C9DFB19A89CB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8ED853-E348-4B25-BA06-40B0AFC2CC05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79E84B-4519-4634-BFCD-43EA96161E79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9214F6-87C7-4436-8578-3AC94FA358FD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05C398-BFA6-46D8-9D6C-0DEA4D243FA0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7C74B4-78F0-4553-9690-27BCF5E85138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0AC573-9A3A-4B2A-8F0B-C8003B48C69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943C90-AB4A-4587-9B61-66DFC66CC27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174185-7785-4BE6-99A2-7F6645427300}"/>
              </a:ext>
            </a:extLst>
          </p:cNvPr>
          <p:cNvCxnSpPr>
            <a:cxnSpLocks/>
            <a:stCxn id="15" idx="0"/>
            <a:endCxn id="8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6A9C69-0EFF-4793-9DDD-4565120EBEE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559124-C2CD-4F72-AB0F-976AD940128A}"/>
              </a:ext>
            </a:extLst>
          </p:cNvPr>
          <p:cNvCxnSpPr>
            <a:cxnSpLocks/>
            <a:stCxn id="11" idx="4"/>
            <a:endCxn id="8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2410BB-638F-48CD-9685-FBD4AFA36E62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EB26AB-76AC-4AAE-BBED-FC1A29D2EC6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482E6D-FC09-456E-AEC7-52466FDB51EE}"/>
              </a:ext>
            </a:extLst>
          </p:cNvPr>
          <p:cNvCxnSpPr>
            <a:cxnSpLocks/>
            <a:stCxn id="56" idx="3"/>
            <a:endCxn id="10" idx="2"/>
          </p:cNvCxnSpPr>
          <p:nvPr/>
        </p:nvCxnSpPr>
        <p:spPr>
          <a:xfrm>
            <a:off x="2087565" y="1765246"/>
            <a:ext cx="425858" cy="97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31F55B-F1CE-4962-81D6-A6332EA4E38F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703882-2A87-442E-A62B-E8219E074B5B}"/>
              </a:ext>
            </a:extLst>
          </p:cNvPr>
          <p:cNvCxnSpPr>
            <a:cxnSpLocks/>
            <a:stCxn id="18" idx="0"/>
            <a:endCxn id="9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9802D4-C895-43A4-B511-0AB04A0537FE}"/>
              </a:ext>
            </a:extLst>
          </p:cNvPr>
          <p:cNvCxnSpPr>
            <a:cxnSpLocks/>
            <a:stCxn id="16" idx="7"/>
            <a:endCxn id="9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B28A55-D301-4AA5-826E-58058D562B54}"/>
              </a:ext>
            </a:extLst>
          </p:cNvPr>
          <p:cNvSpPr txBox="1"/>
          <p:nvPr/>
        </p:nvSpPr>
        <p:spPr>
          <a:xfrm>
            <a:off x="200116" y="1472858"/>
            <a:ext cx="17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3E45EB-964C-447C-81E4-104E6FB4A95A}"/>
              </a:ext>
            </a:extLst>
          </p:cNvPr>
          <p:cNvSpPr txBox="1"/>
          <p:nvPr/>
        </p:nvSpPr>
        <p:spPr>
          <a:xfrm>
            <a:off x="923279" y="1496344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92B94A-F4F6-4DBB-B453-45E29C4B7F87}"/>
              </a:ext>
            </a:extLst>
          </p:cNvPr>
          <p:cNvSpPr txBox="1"/>
          <p:nvPr/>
        </p:nvSpPr>
        <p:spPr>
          <a:xfrm>
            <a:off x="1731591" y="14728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492E0F-12DA-4872-B719-DB2306EE2BF0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D85CA2-0DD0-431D-819A-F4AA193C287E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922E62-FCBE-4D99-BFEA-858587CCFC3C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3ADCB2-070A-4EED-BA02-207E6927C3A5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400F89-2A1A-4311-96E3-5E10B3834BC6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964322-15FC-44B2-81A8-A5DF6898E7EF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FA3F61-5166-484D-9C51-46B0265F80A2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51163"/>
              </p:ext>
            </p:extLst>
          </p:nvPr>
        </p:nvGraphicFramePr>
        <p:xfrm>
          <a:off x="1123950" y="4712012"/>
          <a:ext cx="56493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39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3" name="Table 73">
            <a:extLst>
              <a:ext uri="{FF2B5EF4-FFF2-40B4-BE49-F238E27FC236}">
                <a16:creationId xmlns:a16="http://schemas.microsoft.com/office/drawing/2014/main" id="{8A3C1909-EC89-4DC0-8C37-D9F3E0A54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623405"/>
              </p:ext>
            </p:extLst>
          </p:nvPr>
        </p:nvGraphicFramePr>
        <p:xfrm>
          <a:off x="1142571" y="4340679"/>
          <a:ext cx="5649390" cy="370840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564939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763864"/>
              </p:ext>
            </p:extLst>
          </p:nvPr>
        </p:nvGraphicFramePr>
        <p:xfrm>
          <a:off x="-8492" y="334059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237367" y="4712012"/>
          <a:ext cx="83771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err="1"/>
                        <a:t>dist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/>
        </p:nvGraphicFramePr>
        <p:xfrm>
          <a:off x="-8491" y="302869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77553"/>
              </p:ext>
            </p:extLst>
          </p:nvPr>
        </p:nvGraphicFramePr>
        <p:xfrm>
          <a:off x="8488" y="3725375"/>
          <a:ext cx="456351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13AD2F9B-D262-490B-B87D-9EFEF2CD2A83}"/>
              </a:ext>
            </a:extLst>
          </p:cNvPr>
          <p:cNvSpPr txBox="1"/>
          <p:nvPr/>
        </p:nvSpPr>
        <p:spPr>
          <a:xfrm>
            <a:off x="3860801" y="928658"/>
            <a:ext cx="50165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1</a:t>
            </a:r>
          </a:p>
          <a:p>
            <a:r>
              <a:rPr lang="en-US" sz="1600"/>
              <a:t>   for all neighbors ‘v’ of ‘u’ do</a:t>
            </a:r>
          </a:p>
          <a:p>
            <a:r>
              <a:rPr lang="en-US" sz="1600"/>
              <a:t>      if(!vis[v] &amp;&amp; </a:t>
            </a:r>
            <a:r>
              <a:rPr lang="en-US" sz="1600" err="1"/>
              <a:t>dist</a:t>
            </a:r>
            <a:r>
              <a:rPr lang="en-US" sz="1600"/>
              <a:t>[v] &gt;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r>
              <a:rPr lang="en-US" sz="1600"/>
              <a:t>) do</a:t>
            </a:r>
          </a:p>
          <a:p>
            <a:r>
              <a:rPr lang="en-US" sz="1600"/>
              <a:t>	</a:t>
            </a:r>
            <a:r>
              <a:rPr lang="en-US" sz="1600" err="1"/>
              <a:t>dist</a:t>
            </a:r>
            <a:r>
              <a:rPr lang="en-US" sz="1600"/>
              <a:t>[v] =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endParaRPr lang="en-US" sz="1600"/>
          </a:p>
          <a:p>
            <a:r>
              <a:rPr lang="en-US" sz="1600"/>
              <a:t>	vis[v] = 1</a:t>
            </a:r>
          </a:p>
          <a:p>
            <a:r>
              <a:rPr lang="en-US" sz="1600"/>
              <a:t>	add ‘v’ to q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735D57-388A-4987-83A7-31733EC4E2F5}"/>
              </a:ext>
            </a:extLst>
          </p:cNvPr>
          <p:cNvCxnSpPr>
            <a:cxnSpLocks/>
          </p:cNvCxnSpPr>
          <p:nvPr/>
        </p:nvCxnSpPr>
        <p:spPr>
          <a:xfrm>
            <a:off x="3917951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5C4319-A2C8-4F67-BFF3-E8B8B5BF33BF}"/>
              </a:ext>
            </a:extLst>
          </p:cNvPr>
          <p:cNvCxnSpPr>
            <a:cxnSpLocks/>
          </p:cNvCxnSpPr>
          <p:nvPr/>
        </p:nvCxnSpPr>
        <p:spPr>
          <a:xfrm>
            <a:off x="3917951" y="29210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64DCA2-7422-4042-A41C-597A49608DD7}"/>
              </a:ext>
            </a:extLst>
          </p:cNvPr>
          <p:cNvCxnSpPr>
            <a:cxnSpLocks/>
          </p:cNvCxnSpPr>
          <p:nvPr/>
        </p:nvCxnSpPr>
        <p:spPr>
          <a:xfrm flipV="1">
            <a:off x="8572500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D52B6B-04B5-4B4D-B6CE-D068D1CC78A5}"/>
              </a:ext>
            </a:extLst>
          </p:cNvPr>
          <p:cNvCxnSpPr/>
          <p:nvPr/>
        </p:nvCxnSpPr>
        <p:spPr>
          <a:xfrm>
            <a:off x="3917951" y="9779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FF47D-ABF1-480F-877F-7E680894295E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F2732AE3-A6E7-44E0-B1BA-00A2DB695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sp>
        <p:nvSpPr>
          <p:cNvPr id="50" name="矩形 16">
            <a:extLst>
              <a:ext uri="{FF2B5EF4-FFF2-40B4-BE49-F238E27FC236}">
                <a16:creationId xmlns:a16="http://schemas.microsoft.com/office/drawing/2014/main" id="{0F189FD0-41B1-425C-A727-354E2EE77A05}"/>
              </a:ext>
            </a:extLst>
          </p:cNvPr>
          <p:cNvSpPr/>
          <p:nvPr/>
        </p:nvSpPr>
        <p:spPr>
          <a:xfrm>
            <a:off x="1" y="272907"/>
            <a:ext cx="6167120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Single Source Shortest Path</a:t>
            </a:r>
          </a:p>
        </p:txBody>
      </p:sp>
      <p:cxnSp>
        <p:nvCxnSpPr>
          <p:cNvPr id="51" name="直接连接符 13">
            <a:extLst>
              <a:ext uri="{FF2B5EF4-FFF2-40B4-BE49-F238E27FC236}">
                <a16:creationId xmlns:a16="http://schemas.microsoft.com/office/drawing/2014/main" id="{9C4B3774-4B15-406F-9B74-9AFC28B84584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7926DFA-1FFB-4F20-BEC9-3BFEAA0CC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53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FAD00CBB-A5F8-46CB-90F9-0C7D95EF1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9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7A30C2-0C1E-4F84-9054-38C26C9796A9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7FD054-1431-4018-B8F9-3A460FAC1404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B353A6-EF56-4C7D-9D83-D8B876A98DA4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3DA025-B0B0-4B2D-AC20-B512B14D51A8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51131-9B37-4200-ABB6-C9DFB19A89CB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8ED853-E348-4B25-BA06-40B0AFC2CC05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79E84B-4519-4634-BFCD-43EA96161E79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9214F6-87C7-4436-8578-3AC94FA358FD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05C398-BFA6-46D8-9D6C-0DEA4D243FA0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7C74B4-78F0-4553-9690-27BCF5E85138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0AC573-9A3A-4B2A-8F0B-C8003B48C69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943C90-AB4A-4587-9B61-66DFC66CC27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174185-7785-4BE6-99A2-7F6645427300}"/>
              </a:ext>
            </a:extLst>
          </p:cNvPr>
          <p:cNvCxnSpPr>
            <a:cxnSpLocks/>
            <a:stCxn id="15" idx="0"/>
            <a:endCxn id="8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6A9C69-0EFF-4793-9DDD-4565120EBEE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559124-C2CD-4F72-AB0F-976AD940128A}"/>
              </a:ext>
            </a:extLst>
          </p:cNvPr>
          <p:cNvCxnSpPr>
            <a:cxnSpLocks/>
            <a:stCxn id="11" idx="4"/>
            <a:endCxn id="8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2410BB-638F-48CD-9685-FBD4AFA36E62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EB26AB-76AC-4AAE-BBED-FC1A29D2EC6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482E6D-FC09-456E-AEC7-52466FDB51EE}"/>
              </a:ext>
            </a:extLst>
          </p:cNvPr>
          <p:cNvCxnSpPr>
            <a:cxnSpLocks/>
            <a:stCxn id="56" idx="3"/>
            <a:endCxn id="10" idx="2"/>
          </p:cNvCxnSpPr>
          <p:nvPr/>
        </p:nvCxnSpPr>
        <p:spPr>
          <a:xfrm>
            <a:off x="2087565" y="1765246"/>
            <a:ext cx="425858" cy="97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31F55B-F1CE-4962-81D6-A6332EA4E38F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703882-2A87-442E-A62B-E8219E074B5B}"/>
              </a:ext>
            </a:extLst>
          </p:cNvPr>
          <p:cNvCxnSpPr>
            <a:cxnSpLocks/>
            <a:stCxn id="18" idx="0"/>
            <a:endCxn id="9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9802D4-C895-43A4-B511-0AB04A0537FE}"/>
              </a:ext>
            </a:extLst>
          </p:cNvPr>
          <p:cNvCxnSpPr>
            <a:cxnSpLocks/>
            <a:stCxn id="16" idx="7"/>
            <a:endCxn id="9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B28A55-D301-4AA5-826E-58058D562B54}"/>
              </a:ext>
            </a:extLst>
          </p:cNvPr>
          <p:cNvSpPr txBox="1"/>
          <p:nvPr/>
        </p:nvSpPr>
        <p:spPr>
          <a:xfrm>
            <a:off x="200116" y="1472858"/>
            <a:ext cx="17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3E45EB-964C-447C-81E4-104E6FB4A95A}"/>
              </a:ext>
            </a:extLst>
          </p:cNvPr>
          <p:cNvSpPr txBox="1"/>
          <p:nvPr/>
        </p:nvSpPr>
        <p:spPr>
          <a:xfrm>
            <a:off x="923279" y="1496344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92B94A-F4F6-4DBB-B453-45E29C4B7F87}"/>
              </a:ext>
            </a:extLst>
          </p:cNvPr>
          <p:cNvSpPr txBox="1"/>
          <p:nvPr/>
        </p:nvSpPr>
        <p:spPr>
          <a:xfrm>
            <a:off x="1731591" y="14728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492E0F-12DA-4872-B719-DB2306EE2BF0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D85CA2-0DD0-431D-819A-F4AA193C287E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922E62-FCBE-4D99-BFEA-858587CCFC3C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3ADCB2-070A-4EED-BA02-207E6927C3A5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400F89-2A1A-4311-96E3-5E10B3834BC6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964322-15FC-44B2-81A8-A5DF6898E7EF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FA3F61-5166-484D-9C51-46B0265F80A2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03536"/>
              </p:ext>
            </p:extLst>
          </p:nvPr>
        </p:nvGraphicFramePr>
        <p:xfrm>
          <a:off x="1123950" y="4712012"/>
          <a:ext cx="56493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39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3" name="Table 73">
            <a:extLst>
              <a:ext uri="{FF2B5EF4-FFF2-40B4-BE49-F238E27FC236}">
                <a16:creationId xmlns:a16="http://schemas.microsoft.com/office/drawing/2014/main" id="{8A3C1909-EC89-4DC0-8C37-D9F3E0A544BB}"/>
              </a:ext>
            </a:extLst>
          </p:cNvPr>
          <p:cNvGraphicFramePr>
            <a:graphicFrameLocks noGrp="1"/>
          </p:cNvGraphicFramePr>
          <p:nvPr/>
        </p:nvGraphicFramePr>
        <p:xfrm>
          <a:off x="1142571" y="4340679"/>
          <a:ext cx="5649390" cy="370840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564939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/>
        </p:nvGraphicFramePr>
        <p:xfrm>
          <a:off x="-8492" y="334059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237367" y="4712012"/>
          <a:ext cx="83771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err="1"/>
                        <a:t>dist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/>
        </p:nvGraphicFramePr>
        <p:xfrm>
          <a:off x="-8491" y="302869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/>
        </p:nvGraphicFramePr>
        <p:xfrm>
          <a:off x="8488" y="3725375"/>
          <a:ext cx="456351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13AD2F9B-D262-490B-B87D-9EFEF2CD2A83}"/>
              </a:ext>
            </a:extLst>
          </p:cNvPr>
          <p:cNvSpPr txBox="1"/>
          <p:nvPr/>
        </p:nvSpPr>
        <p:spPr>
          <a:xfrm>
            <a:off x="3860801" y="928658"/>
            <a:ext cx="50165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1</a:t>
            </a:r>
          </a:p>
          <a:p>
            <a:r>
              <a:rPr lang="en-US" sz="1600"/>
              <a:t>   for all neighbors ‘v’ of ‘u’ do</a:t>
            </a:r>
          </a:p>
          <a:p>
            <a:r>
              <a:rPr lang="en-US" sz="1600"/>
              <a:t>      if(!vis[v] &amp;&amp; </a:t>
            </a:r>
            <a:r>
              <a:rPr lang="en-US" sz="1600" err="1"/>
              <a:t>dist</a:t>
            </a:r>
            <a:r>
              <a:rPr lang="en-US" sz="1600"/>
              <a:t>[v] &gt;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r>
              <a:rPr lang="en-US" sz="1600"/>
              <a:t>) do</a:t>
            </a:r>
          </a:p>
          <a:p>
            <a:r>
              <a:rPr lang="en-US" sz="1600"/>
              <a:t>	</a:t>
            </a:r>
            <a:r>
              <a:rPr lang="en-US" sz="1600" err="1"/>
              <a:t>dist</a:t>
            </a:r>
            <a:r>
              <a:rPr lang="en-US" sz="1600"/>
              <a:t>[v] =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endParaRPr lang="en-US" sz="1600"/>
          </a:p>
          <a:p>
            <a:r>
              <a:rPr lang="en-US" sz="1600"/>
              <a:t>	vis[v] = 1</a:t>
            </a:r>
          </a:p>
          <a:p>
            <a:r>
              <a:rPr lang="en-US" sz="1600"/>
              <a:t>	add ‘v’ to q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735D57-388A-4987-83A7-31733EC4E2F5}"/>
              </a:ext>
            </a:extLst>
          </p:cNvPr>
          <p:cNvCxnSpPr>
            <a:cxnSpLocks/>
          </p:cNvCxnSpPr>
          <p:nvPr/>
        </p:nvCxnSpPr>
        <p:spPr>
          <a:xfrm>
            <a:off x="3917951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5C4319-A2C8-4F67-BFF3-E8B8B5BF33BF}"/>
              </a:ext>
            </a:extLst>
          </p:cNvPr>
          <p:cNvCxnSpPr>
            <a:cxnSpLocks/>
          </p:cNvCxnSpPr>
          <p:nvPr/>
        </p:nvCxnSpPr>
        <p:spPr>
          <a:xfrm>
            <a:off x="3917951" y="29210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64DCA2-7422-4042-A41C-597A49608DD7}"/>
              </a:ext>
            </a:extLst>
          </p:cNvPr>
          <p:cNvCxnSpPr>
            <a:cxnSpLocks/>
          </p:cNvCxnSpPr>
          <p:nvPr/>
        </p:nvCxnSpPr>
        <p:spPr>
          <a:xfrm flipV="1">
            <a:off x="8572500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D52B6B-04B5-4B4D-B6CE-D068D1CC78A5}"/>
              </a:ext>
            </a:extLst>
          </p:cNvPr>
          <p:cNvCxnSpPr/>
          <p:nvPr/>
        </p:nvCxnSpPr>
        <p:spPr>
          <a:xfrm>
            <a:off x="3917951" y="9779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81525-AC28-4E23-8680-6375C83FF17A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FFC32722-A31A-4584-B26F-57AADA844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sp>
        <p:nvSpPr>
          <p:cNvPr id="50" name="矩形 16">
            <a:extLst>
              <a:ext uri="{FF2B5EF4-FFF2-40B4-BE49-F238E27FC236}">
                <a16:creationId xmlns:a16="http://schemas.microsoft.com/office/drawing/2014/main" id="{A8C9C28B-D887-4504-AA43-40212BA23D6C}"/>
              </a:ext>
            </a:extLst>
          </p:cNvPr>
          <p:cNvSpPr/>
          <p:nvPr/>
        </p:nvSpPr>
        <p:spPr>
          <a:xfrm>
            <a:off x="1" y="272907"/>
            <a:ext cx="6167120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Single Source Shortest Path</a:t>
            </a:r>
          </a:p>
        </p:txBody>
      </p:sp>
      <p:cxnSp>
        <p:nvCxnSpPr>
          <p:cNvPr id="51" name="直接连接符 13">
            <a:extLst>
              <a:ext uri="{FF2B5EF4-FFF2-40B4-BE49-F238E27FC236}">
                <a16:creationId xmlns:a16="http://schemas.microsoft.com/office/drawing/2014/main" id="{A5091C42-3BB0-4813-97E7-17309ECED66F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485BA2DD-7A46-42A1-8869-26ACF22BE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53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06F0A97-B104-4EB7-8653-63C6C8A4C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6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7A30C2-0C1E-4F84-9054-38C26C9796A9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7FD054-1431-4018-B8F9-3A460FAC1404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B353A6-EF56-4C7D-9D83-D8B876A98DA4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3DA025-B0B0-4B2D-AC20-B512B14D51A8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51131-9B37-4200-ABB6-C9DFB19A89CB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8ED853-E348-4B25-BA06-40B0AFC2CC05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79E84B-4519-4634-BFCD-43EA96161E79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9214F6-87C7-4436-8578-3AC94FA358FD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05C398-BFA6-46D8-9D6C-0DEA4D243FA0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7C74B4-78F0-4553-9690-27BCF5E85138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0AC573-9A3A-4B2A-8F0B-C8003B48C69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943C90-AB4A-4587-9B61-66DFC66CC27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174185-7785-4BE6-99A2-7F6645427300}"/>
              </a:ext>
            </a:extLst>
          </p:cNvPr>
          <p:cNvCxnSpPr>
            <a:cxnSpLocks/>
            <a:stCxn id="15" idx="0"/>
            <a:endCxn id="8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6A9C69-0EFF-4793-9DDD-4565120EBEE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559124-C2CD-4F72-AB0F-976AD940128A}"/>
              </a:ext>
            </a:extLst>
          </p:cNvPr>
          <p:cNvCxnSpPr>
            <a:cxnSpLocks/>
            <a:stCxn id="11" idx="4"/>
            <a:endCxn id="8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2410BB-638F-48CD-9685-FBD4AFA36E62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EB26AB-76AC-4AAE-BBED-FC1A29D2EC6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482E6D-FC09-456E-AEC7-52466FDB51EE}"/>
              </a:ext>
            </a:extLst>
          </p:cNvPr>
          <p:cNvCxnSpPr>
            <a:cxnSpLocks/>
            <a:stCxn id="56" idx="3"/>
            <a:endCxn id="10" idx="2"/>
          </p:cNvCxnSpPr>
          <p:nvPr/>
        </p:nvCxnSpPr>
        <p:spPr>
          <a:xfrm>
            <a:off x="2081425" y="1765246"/>
            <a:ext cx="431998" cy="9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31F55B-F1CE-4962-81D6-A6332EA4E38F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703882-2A87-442E-A62B-E8219E074B5B}"/>
              </a:ext>
            </a:extLst>
          </p:cNvPr>
          <p:cNvCxnSpPr>
            <a:cxnSpLocks/>
            <a:stCxn id="18" idx="0"/>
            <a:endCxn id="9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9802D4-C895-43A4-B511-0AB04A0537FE}"/>
              </a:ext>
            </a:extLst>
          </p:cNvPr>
          <p:cNvCxnSpPr>
            <a:cxnSpLocks/>
            <a:stCxn id="16" idx="7"/>
            <a:endCxn id="9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B28A55-D301-4AA5-826E-58058D562B54}"/>
              </a:ext>
            </a:extLst>
          </p:cNvPr>
          <p:cNvSpPr txBox="1"/>
          <p:nvPr/>
        </p:nvSpPr>
        <p:spPr>
          <a:xfrm>
            <a:off x="200116" y="1472858"/>
            <a:ext cx="17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3E45EB-964C-447C-81E4-104E6FB4A95A}"/>
              </a:ext>
            </a:extLst>
          </p:cNvPr>
          <p:cNvSpPr txBox="1"/>
          <p:nvPr/>
        </p:nvSpPr>
        <p:spPr>
          <a:xfrm>
            <a:off x="940559" y="1477723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92B94A-F4F6-4DBB-B453-45E29C4B7F87}"/>
              </a:ext>
            </a:extLst>
          </p:cNvPr>
          <p:cNvSpPr txBox="1"/>
          <p:nvPr/>
        </p:nvSpPr>
        <p:spPr>
          <a:xfrm>
            <a:off x="1725451" y="147285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492E0F-12DA-4872-B719-DB2306EE2BF0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D85CA2-0DD0-431D-819A-F4AA193C287E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922E62-FCBE-4D99-BFEA-858587CCFC3C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3ADCB2-070A-4EED-BA02-207E6927C3A5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400F89-2A1A-4311-96E3-5E10B3834BC6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964322-15FC-44B2-81A8-A5DF6898E7EF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FA3F61-5166-484D-9C51-46B0265F80A2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526969"/>
              </p:ext>
            </p:extLst>
          </p:nvPr>
        </p:nvGraphicFramePr>
        <p:xfrm>
          <a:off x="1123950" y="4712012"/>
          <a:ext cx="56493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39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3" name="Table 73">
            <a:extLst>
              <a:ext uri="{FF2B5EF4-FFF2-40B4-BE49-F238E27FC236}">
                <a16:creationId xmlns:a16="http://schemas.microsoft.com/office/drawing/2014/main" id="{8A3C1909-EC89-4DC0-8C37-D9F3E0A54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796130"/>
              </p:ext>
            </p:extLst>
          </p:nvPr>
        </p:nvGraphicFramePr>
        <p:xfrm>
          <a:off x="1142571" y="4340679"/>
          <a:ext cx="564939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64939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140239"/>
              </p:ext>
            </p:extLst>
          </p:nvPr>
        </p:nvGraphicFramePr>
        <p:xfrm>
          <a:off x="-8492" y="334059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237367" y="4712012"/>
          <a:ext cx="83771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err="1"/>
                        <a:t>dist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/>
        </p:nvGraphicFramePr>
        <p:xfrm>
          <a:off x="-8491" y="302869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244455"/>
              </p:ext>
            </p:extLst>
          </p:nvPr>
        </p:nvGraphicFramePr>
        <p:xfrm>
          <a:off x="8488" y="3725375"/>
          <a:ext cx="456351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13AD2F9B-D262-490B-B87D-9EFEF2CD2A83}"/>
              </a:ext>
            </a:extLst>
          </p:cNvPr>
          <p:cNvSpPr txBox="1"/>
          <p:nvPr/>
        </p:nvSpPr>
        <p:spPr>
          <a:xfrm>
            <a:off x="3860801" y="928658"/>
            <a:ext cx="50165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2</a:t>
            </a:r>
          </a:p>
          <a:p>
            <a:r>
              <a:rPr lang="en-US" sz="1600"/>
              <a:t>   for all neighbors ‘v’ of ‘u’ do</a:t>
            </a:r>
          </a:p>
          <a:p>
            <a:r>
              <a:rPr lang="en-US" sz="1600"/>
              <a:t>      if(!vis[v] &amp;&amp; </a:t>
            </a:r>
            <a:r>
              <a:rPr lang="en-US" sz="1600" err="1"/>
              <a:t>dist</a:t>
            </a:r>
            <a:r>
              <a:rPr lang="en-US" sz="1600"/>
              <a:t>[v] &gt;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r>
              <a:rPr lang="en-US" sz="1600"/>
              <a:t>) do</a:t>
            </a:r>
          </a:p>
          <a:p>
            <a:r>
              <a:rPr lang="en-US" sz="1600"/>
              <a:t>	</a:t>
            </a:r>
            <a:r>
              <a:rPr lang="en-US" sz="1600" err="1"/>
              <a:t>dist</a:t>
            </a:r>
            <a:r>
              <a:rPr lang="en-US" sz="1600"/>
              <a:t>[v] =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endParaRPr lang="en-US" sz="1600"/>
          </a:p>
          <a:p>
            <a:r>
              <a:rPr lang="en-US" sz="1600"/>
              <a:t>	vis[v] = 1</a:t>
            </a:r>
          </a:p>
          <a:p>
            <a:r>
              <a:rPr lang="en-US" sz="1600"/>
              <a:t>	add ‘v’ to q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735D57-388A-4987-83A7-31733EC4E2F5}"/>
              </a:ext>
            </a:extLst>
          </p:cNvPr>
          <p:cNvCxnSpPr>
            <a:cxnSpLocks/>
          </p:cNvCxnSpPr>
          <p:nvPr/>
        </p:nvCxnSpPr>
        <p:spPr>
          <a:xfrm>
            <a:off x="3917951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5C4319-A2C8-4F67-BFF3-E8B8B5BF33BF}"/>
              </a:ext>
            </a:extLst>
          </p:cNvPr>
          <p:cNvCxnSpPr>
            <a:cxnSpLocks/>
          </p:cNvCxnSpPr>
          <p:nvPr/>
        </p:nvCxnSpPr>
        <p:spPr>
          <a:xfrm>
            <a:off x="3917951" y="29210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64DCA2-7422-4042-A41C-597A49608DD7}"/>
              </a:ext>
            </a:extLst>
          </p:cNvPr>
          <p:cNvCxnSpPr>
            <a:cxnSpLocks/>
          </p:cNvCxnSpPr>
          <p:nvPr/>
        </p:nvCxnSpPr>
        <p:spPr>
          <a:xfrm flipV="1">
            <a:off x="8572500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D52B6B-04B5-4B4D-B6CE-D068D1CC78A5}"/>
              </a:ext>
            </a:extLst>
          </p:cNvPr>
          <p:cNvCxnSpPr/>
          <p:nvPr/>
        </p:nvCxnSpPr>
        <p:spPr>
          <a:xfrm>
            <a:off x="3917951" y="9779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C966B-A3CC-4155-93BF-D752E576BA20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82EC3ABE-2E90-4004-BDD7-3B53E8CFB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sp>
        <p:nvSpPr>
          <p:cNvPr id="50" name="矩形 16">
            <a:extLst>
              <a:ext uri="{FF2B5EF4-FFF2-40B4-BE49-F238E27FC236}">
                <a16:creationId xmlns:a16="http://schemas.microsoft.com/office/drawing/2014/main" id="{992A06A4-13A3-48EE-B33D-24DE65C9C0D5}"/>
              </a:ext>
            </a:extLst>
          </p:cNvPr>
          <p:cNvSpPr/>
          <p:nvPr/>
        </p:nvSpPr>
        <p:spPr>
          <a:xfrm>
            <a:off x="1" y="272907"/>
            <a:ext cx="6167120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Single Source Shortest Path</a:t>
            </a:r>
          </a:p>
        </p:txBody>
      </p:sp>
      <p:cxnSp>
        <p:nvCxnSpPr>
          <p:cNvPr id="51" name="直接连接符 13">
            <a:extLst>
              <a:ext uri="{FF2B5EF4-FFF2-40B4-BE49-F238E27FC236}">
                <a16:creationId xmlns:a16="http://schemas.microsoft.com/office/drawing/2014/main" id="{9920400C-0FD7-4703-BA62-401905FC2500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DC3FAB3-8E1D-4D46-94F0-D49D6416F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53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D4B365E4-ABE9-4492-9E96-0F6C1A665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7A30C2-0C1E-4F84-9054-38C26C9796A9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7FD054-1431-4018-B8F9-3A460FAC1404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B353A6-EF56-4C7D-9D83-D8B876A98DA4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3DA025-B0B0-4B2D-AC20-B512B14D51A8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51131-9B37-4200-ABB6-C9DFB19A89CB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8ED853-E348-4B25-BA06-40B0AFC2CC05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79E84B-4519-4634-BFCD-43EA96161E79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9214F6-87C7-4436-8578-3AC94FA358FD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05C398-BFA6-46D8-9D6C-0DEA4D243FA0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7C74B4-78F0-4553-9690-27BCF5E85138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0AC573-9A3A-4B2A-8F0B-C8003B48C69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943C90-AB4A-4587-9B61-66DFC66CC27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174185-7785-4BE6-99A2-7F6645427300}"/>
              </a:ext>
            </a:extLst>
          </p:cNvPr>
          <p:cNvCxnSpPr>
            <a:cxnSpLocks/>
            <a:stCxn id="15" idx="0"/>
            <a:endCxn id="8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6A9C69-0EFF-4793-9DDD-4565120EBEE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559124-C2CD-4F72-AB0F-976AD940128A}"/>
              </a:ext>
            </a:extLst>
          </p:cNvPr>
          <p:cNvCxnSpPr>
            <a:cxnSpLocks/>
            <a:stCxn id="11" idx="4"/>
            <a:endCxn id="8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2410BB-638F-48CD-9685-FBD4AFA36E62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EB26AB-76AC-4AAE-BBED-FC1A29D2EC6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482E6D-FC09-456E-AEC7-52466FDB51EE}"/>
              </a:ext>
            </a:extLst>
          </p:cNvPr>
          <p:cNvCxnSpPr>
            <a:cxnSpLocks/>
            <a:stCxn id="56" idx="3"/>
            <a:endCxn id="10" idx="2"/>
          </p:cNvCxnSpPr>
          <p:nvPr/>
        </p:nvCxnSpPr>
        <p:spPr>
          <a:xfrm>
            <a:off x="2081425" y="1765246"/>
            <a:ext cx="431998" cy="9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31F55B-F1CE-4962-81D6-A6332EA4E38F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703882-2A87-442E-A62B-E8219E074B5B}"/>
              </a:ext>
            </a:extLst>
          </p:cNvPr>
          <p:cNvCxnSpPr>
            <a:cxnSpLocks/>
            <a:stCxn id="18" idx="0"/>
            <a:endCxn id="9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9802D4-C895-43A4-B511-0AB04A0537FE}"/>
              </a:ext>
            </a:extLst>
          </p:cNvPr>
          <p:cNvCxnSpPr>
            <a:cxnSpLocks/>
            <a:stCxn id="16" idx="7"/>
            <a:endCxn id="9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B28A55-D301-4AA5-826E-58058D562B54}"/>
              </a:ext>
            </a:extLst>
          </p:cNvPr>
          <p:cNvSpPr txBox="1"/>
          <p:nvPr/>
        </p:nvSpPr>
        <p:spPr>
          <a:xfrm>
            <a:off x="200116" y="1472858"/>
            <a:ext cx="17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3E45EB-964C-447C-81E4-104E6FB4A95A}"/>
              </a:ext>
            </a:extLst>
          </p:cNvPr>
          <p:cNvSpPr txBox="1"/>
          <p:nvPr/>
        </p:nvSpPr>
        <p:spPr>
          <a:xfrm>
            <a:off x="940559" y="1477723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92B94A-F4F6-4DBB-B453-45E29C4B7F87}"/>
              </a:ext>
            </a:extLst>
          </p:cNvPr>
          <p:cNvSpPr txBox="1"/>
          <p:nvPr/>
        </p:nvSpPr>
        <p:spPr>
          <a:xfrm>
            <a:off x="1725451" y="147285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492E0F-12DA-4872-B719-DB2306EE2BF0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D85CA2-0DD0-431D-819A-F4AA193C287E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922E62-FCBE-4D99-BFEA-858587CCFC3C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3ADCB2-070A-4EED-BA02-207E6927C3A5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400F89-2A1A-4311-96E3-5E10B3834BC6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964322-15FC-44B2-81A8-A5DF6898E7EF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FA3F61-5166-484D-9C51-46B0265F80A2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182108"/>
              </p:ext>
            </p:extLst>
          </p:nvPr>
        </p:nvGraphicFramePr>
        <p:xfrm>
          <a:off x="1114425" y="4712012"/>
          <a:ext cx="565891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63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3" name="Table 73">
            <a:extLst>
              <a:ext uri="{FF2B5EF4-FFF2-40B4-BE49-F238E27FC236}">
                <a16:creationId xmlns:a16="http://schemas.microsoft.com/office/drawing/2014/main" id="{8A3C1909-EC89-4DC0-8C37-D9F3E0A544BB}"/>
              </a:ext>
            </a:extLst>
          </p:cNvPr>
          <p:cNvGraphicFramePr>
            <a:graphicFrameLocks noGrp="1"/>
          </p:cNvGraphicFramePr>
          <p:nvPr/>
        </p:nvGraphicFramePr>
        <p:xfrm>
          <a:off x="1142571" y="4340679"/>
          <a:ext cx="564939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64939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/>
        </p:nvGraphicFramePr>
        <p:xfrm>
          <a:off x="-8492" y="334059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244982"/>
              </p:ext>
            </p:extLst>
          </p:nvPr>
        </p:nvGraphicFramePr>
        <p:xfrm>
          <a:off x="237367" y="4712012"/>
          <a:ext cx="83771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err="1"/>
                        <a:t>dist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/>
        </p:nvGraphicFramePr>
        <p:xfrm>
          <a:off x="-8491" y="302869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/>
        </p:nvGraphicFramePr>
        <p:xfrm>
          <a:off x="8488" y="3725375"/>
          <a:ext cx="456351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13AD2F9B-D262-490B-B87D-9EFEF2CD2A83}"/>
              </a:ext>
            </a:extLst>
          </p:cNvPr>
          <p:cNvSpPr txBox="1"/>
          <p:nvPr/>
        </p:nvSpPr>
        <p:spPr>
          <a:xfrm>
            <a:off x="3860801" y="928658"/>
            <a:ext cx="50165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2</a:t>
            </a:r>
          </a:p>
          <a:p>
            <a:r>
              <a:rPr lang="en-US" sz="1600"/>
              <a:t>   for all neighbors ‘v’ of ‘u’ do</a:t>
            </a:r>
          </a:p>
          <a:p>
            <a:r>
              <a:rPr lang="en-US" sz="1600"/>
              <a:t>      if(!vis[v] &amp;&amp; </a:t>
            </a:r>
            <a:r>
              <a:rPr lang="en-US" sz="1600" err="1"/>
              <a:t>dist</a:t>
            </a:r>
            <a:r>
              <a:rPr lang="en-US" sz="1600"/>
              <a:t>[v] &gt;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r>
              <a:rPr lang="en-US" sz="1600"/>
              <a:t>) do</a:t>
            </a:r>
          </a:p>
          <a:p>
            <a:r>
              <a:rPr lang="en-US" sz="1600"/>
              <a:t>	</a:t>
            </a:r>
            <a:r>
              <a:rPr lang="en-US" sz="1600" err="1"/>
              <a:t>dist</a:t>
            </a:r>
            <a:r>
              <a:rPr lang="en-US" sz="1600"/>
              <a:t>[v] =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endParaRPr lang="en-US" sz="1600"/>
          </a:p>
          <a:p>
            <a:r>
              <a:rPr lang="en-US" sz="1600"/>
              <a:t>	vis[v] = 1</a:t>
            </a:r>
          </a:p>
          <a:p>
            <a:r>
              <a:rPr lang="en-US" sz="1600"/>
              <a:t>	add ‘v’ to q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735D57-388A-4987-83A7-31733EC4E2F5}"/>
              </a:ext>
            </a:extLst>
          </p:cNvPr>
          <p:cNvCxnSpPr>
            <a:cxnSpLocks/>
          </p:cNvCxnSpPr>
          <p:nvPr/>
        </p:nvCxnSpPr>
        <p:spPr>
          <a:xfrm>
            <a:off x="3917951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5C4319-A2C8-4F67-BFF3-E8B8B5BF33BF}"/>
              </a:ext>
            </a:extLst>
          </p:cNvPr>
          <p:cNvCxnSpPr>
            <a:cxnSpLocks/>
          </p:cNvCxnSpPr>
          <p:nvPr/>
        </p:nvCxnSpPr>
        <p:spPr>
          <a:xfrm>
            <a:off x="3917951" y="29210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64DCA2-7422-4042-A41C-597A49608DD7}"/>
              </a:ext>
            </a:extLst>
          </p:cNvPr>
          <p:cNvCxnSpPr>
            <a:cxnSpLocks/>
          </p:cNvCxnSpPr>
          <p:nvPr/>
        </p:nvCxnSpPr>
        <p:spPr>
          <a:xfrm flipV="1">
            <a:off x="8572500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D52B6B-04B5-4B4D-B6CE-D068D1CC78A5}"/>
              </a:ext>
            </a:extLst>
          </p:cNvPr>
          <p:cNvCxnSpPr/>
          <p:nvPr/>
        </p:nvCxnSpPr>
        <p:spPr>
          <a:xfrm>
            <a:off x="3917951" y="9779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50AFB-D574-4E12-9C15-B6AFFE1B9E8A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FB5D50AC-70E1-4A10-A675-BD26FBA4E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sp>
        <p:nvSpPr>
          <p:cNvPr id="50" name="矩形 16">
            <a:extLst>
              <a:ext uri="{FF2B5EF4-FFF2-40B4-BE49-F238E27FC236}">
                <a16:creationId xmlns:a16="http://schemas.microsoft.com/office/drawing/2014/main" id="{BD1BAD16-D210-4B7E-8267-0D29FF68F74F}"/>
              </a:ext>
            </a:extLst>
          </p:cNvPr>
          <p:cNvSpPr/>
          <p:nvPr/>
        </p:nvSpPr>
        <p:spPr>
          <a:xfrm>
            <a:off x="1" y="272907"/>
            <a:ext cx="6167120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Single Source Shortest Path</a:t>
            </a:r>
          </a:p>
        </p:txBody>
      </p:sp>
      <p:cxnSp>
        <p:nvCxnSpPr>
          <p:cNvPr id="51" name="直接连接符 13">
            <a:extLst>
              <a:ext uri="{FF2B5EF4-FFF2-40B4-BE49-F238E27FC236}">
                <a16:creationId xmlns:a16="http://schemas.microsoft.com/office/drawing/2014/main" id="{A17EE21A-C0A9-49CC-9544-3079A3E3EB75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18ABB70-5F88-4BB5-8177-85E79AA3F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53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DC35297-AE6F-48E0-B4A7-12E33014D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4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dirty="0" smtClean="0"/>
              <a:t>16</a:t>
            </a:fld>
            <a:endParaRPr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7A30C2-0C1E-4F84-9054-38C26C9796A9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7FD054-1431-4018-B8F9-3A460FAC1404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B353A6-EF56-4C7D-9D83-D8B876A98DA4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3DA025-B0B0-4B2D-AC20-B512B14D51A8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51131-9B37-4200-ABB6-C9DFB19A89CB}"/>
              </a:ext>
            </a:extLst>
          </p:cNvPr>
          <p:cNvSpPr/>
          <p:nvPr/>
        </p:nvSpPr>
        <p:spPr>
          <a:xfrm>
            <a:off x="592140" y="930123"/>
            <a:ext cx="437567" cy="3769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8ED853-E348-4B25-BA06-40B0AFC2CC05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79E84B-4519-4634-BFCD-43EA96161E79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9214F6-87C7-4436-8578-3AC94FA358FD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05C398-BFA6-46D8-9D6C-0DEA4D243FA0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7C74B4-78F0-4553-9690-27BCF5E85138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0AC573-9A3A-4B2A-8F0B-C8003B48C69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943C90-AB4A-4587-9B61-66DFC66CC27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174185-7785-4BE6-99A2-7F6645427300}"/>
              </a:ext>
            </a:extLst>
          </p:cNvPr>
          <p:cNvCxnSpPr>
            <a:cxnSpLocks/>
            <a:stCxn id="15" idx="0"/>
            <a:endCxn id="8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6A9C69-0EFF-4793-9DDD-4565120EBEE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559124-C2CD-4F72-AB0F-976AD940128A}"/>
              </a:ext>
            </a:extLst>
          </p:cNvPr>
          <p:cNvCxnSpPr>
            <a:cxnSpLocks/>
            <a:stCxn id="11" idx="4"/>
            <a:endCxn id="8" idx="1"/>
          </p:cNvCxnSpPr>
          <p:nvPr/>
        </p:nvCxnSpPr>
        <p:spPr>
          <a:xfrm>
            <a:off x="810923" y="1307063"/>
            <a:ext cx="155223" cy="3470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2410BB-638F-48CD-9685-FBD4AFA36E62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EB26AB-76AC-4AAE-BBED-FC1A29D2EC6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482E6D-FC09-456E-AEC7-52466FDB51EE}"/>
              </a:ext>
            </a:extLst>
          </p:cNvPr>
          <p:cNvCxnSpPr>
            <a:cxnSpLocks/>
            <a:stCxn id="56" idx="3"/>
            <a:endCxn id="10" idx="2"/>
          </p:cNvCxnSpPr>
          <p:nvPr/>
        </p:nvCxnSpPr>
        <p:spPr>
          <a:xfrm flipV="1">
            <a:off x="2062261" y="1774972"/>
            <a:ext cx="451162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31F55B-F1CE-4962-81D6-A6332EA4E38F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703882-2A87-442E-A62B-E8219E074B5B}"/>
              </a:ext>
            </a:extLst>
          </p:cNvPr>
          <p:cNvCxnSpPr>
            <a:cxnSpLocks/>
            <a:stCxn id="18" idx="0"/>
            <a:endCxn id="9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9802D4-C895-43A4-B511-0AB04A0537FE}"/>
              </a:ext>
            </a:extLst>
          </p:cNvPr>
          <p:cNvCxnSpPr>
            <a:cxnSpLocks/>
            <a:stCxn id="16" idx="7"/>
            <a:endCxn id="9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B28A55-D301-4AA5-826E-58058D562B54}"/>
              </a:ext>
            </a:extLst>
          </p:cNvPr>
          <p:cNvSpPr txBox="1"/>
          <p:nvPr/>
        </p:nvSpPr>
        <p:spPr>
          <a:xfrm>
            <a:off x="200116" y="1472858"/>
            <a:ext cx="17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3E45EB-964C-447C-81E4-104E6FB4A95A}"/>
              </a:ext>
            </a:extLst>
          </p:cNvPr>
          <p:cNvSpPr txBox="1"/>
          <p:nvPr/>
        </p:nvSpPr>
        <p:spPr>
          <a:xfrm>
            <a:off x="940559" y="1477723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92B94A-F4F6-4DBB-B453-45E29C4B7F87}"/>
              </a:ext>
            </a:extLst>
          </p:cNvPr>
          <p:cNvSpPr txBox="1"/>
          <p:nvPr/>
        </p:nvSpPr>
        <p:spPr>
          <a:xfrm>
            <a:off x="1706287" y="1482587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492E0F-12DA-4872-B719-DB2306EE2BF0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D85CA2-0DD0-431D-819A-F4AA193C287E}"/>
              </a:ext>
            </a:extLst>
          </p:cNvPr>
          <p:cNvSpPr txBox="1"/>
          <p:nvPr/>
        </p:nvSpPr>
        <p:spPr>
          <a:xfrm>
            <a:off x="608519" y="83640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922E62-FCBE-4D99-BFEA-858587CCFC3C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3ADCB2-070A-4EED-BA02-207E6927C3A5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400F89-2A1A-4311-96E3-5E10B3834BC6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964322-15FC-44B2-81A8-A5DF6898E7EF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FA3F61-5166-484D-9C51-46B0265F80A2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523845"/>
              </p:ext>
            </p:extLst>
          </p:nvPr>
        </p:nvGraphicFramePr>
        <p:xfrm>
          <a:off x="1114425" y="4712012"/>
          <a:ext cx="565891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63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3" name="Table 73">
            <a:extLst>
              <a:ext uri="{FF2B5EF4-FFF2-40B4-BE49-F238E27FC236}">
                <a16:creationId xmlns:a16="http://schemas.microsoft.com/office/drawing/2014/main" id="{8A3C1909-EC89-4DC0-8C37-D9F3E0A54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997388"/>
              </p:ext>
            </p:extLst>
          </p:nvPr>
        </p:nvGraphicFramePr>
        <p:xfrm>
          <a:off x="1142571" y="4340679"/>
          <a:ext cx="564939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64939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517770"/>
              </p:ext>
            </p:extLst>
          </p:nvPr>
        </p:nvGraphicFramePr>
        <p:xfrm>
          <a:off x="-8492" y="334059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237367" y="4712012"/>
          <a:ext cx="83771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err="1"/>
                        <a:t>dist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/>
        </p:nvGraphicFramePr>
        <p:xfrm>
          <a:off x="-8491" y="302869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88070"/>
              </p:ext>
            </p:extLst>
          </p:nvPr>
        </p:nvGraphicFramePr>
        <p:xfrm>
          <a:off x="8488" y="3725375"/>
          <a:ext cx="456351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13AD2F9B-D262-490B-B87D-9EFEF2CD2A83}"/>
              </a:ext>
            </a:extLst>
          </p:cNvPr>
          <p:cNvSpPr txBox="1"/>
          <p:nvPr/>
        </p:nvSpPr>
        <p:spPr>
          <a:xfrm>
            <a:off x="3860801" y="928658"/>
            <a:ext cx="50165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4</a:t>
            </a:r>
          </a:p>
          <a:p>
            <a:r>
              <a:rPr lang="en-US" sz="1600"/>
              <a:t>   for all neighbors ‘v’ of ‘u’ do</a:t>
            </a:r>
          </a:p>
          <a:p>
            <a:r>
              <a:rPr lang="en-US" sz="1600"/>
              <a:t>      if(!vis[v] &amp;&amp; </a:t>
            </a:r>
            <a:r>
              <a:rPr lang="en-US" sz="1600" err="1"/>
              <a:t>dist</a:t>
            </a:r>
            <a:r>
              <a:rPr lang="en-US" sz="1600"/>
              <a:t>[v] &gt;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r>
              <a:rPr lang="en-US" sz="1600"/>
              <a:t>) do</a:t>
            </a:r>
          </a:p>
          <a:p>
            <a:r>
              <a:rPr lang="en-US" sz="1600"/>
              <a:t>	</a:t>
            </a:r>
            <a:r>
              <a:rPr lang="en-US" sz="1600" err="1"/>
              <a:t>dist</a:t>
            </a:r>
            <a:r>
              <a:rPr lang="en-US" sz="1600"/>
              <a:t>[v] =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endParaRPr lang="en-US" sz="1600"/>
          </a:p>
          <a:p>
            <a:r>
              <a:rPr lang="en-US" sz="1600"/>
              <a:t>	vis[v] = 1</a:t>
            </a:r>
          </a:p>
          <a:p>
            <a:r>
              <a:rPr lang="en-US" sz="1600"/>
              <a:t>	add ‘v’ to q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735D57-388A-4987-83A7-31733EC4E2F5}"/>
              </a:ext>
            </a:extLst>
          </p:cNvPr>
          <p:cNvCxnSpPr>
            <a:cxnSpLocks/>
          </p:cNvCxnSpPr>
          <p:nvPr/>
        </p:nvCxnSpPr>
        <p:spPr>
          <a:xfrm>
            <a:off x="3917951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5C4319-A2C8-4F67-BFF3-E8B8B5BF33BF}"/>
              </a:ext>
            </a:extLst>
          </p:cNvPr>
          <p:cNvCxnSpPr>
            <a:cxnSpLocks/>
          </p:cNvCxnSpPr>
          <p:nvPr/>
        </p:nvCxnSpPr>
        <p:spPr>
          <a:xfrm>
            <a:off x="3917951" y="29210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64DCA2-7422-4042-A41C-597A49608DD7}"/>
              </a:ext>
            </a:extLst>
          </p:cNvPr>
          <p:cNvCxnSpPr>
            <a:cxnSpLocks/>
          </p:cNvCxnSpPr>
          <p:nvPr/>
        </p:nvCxnSpPr>
        <p:spPr>
          <a:xfrm flipV="1">
            <a:off x="8572500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D52B6B-04B5-4B4D-B6CE-D068D1CC78A5}"/>
              </a:ext>
            </a:extLst>
          </p:cNvPr>
          <p:cNvCxnSpPr/>
          <p:nvPr/>
        </p:nvCxnSpPr>
        <p:spPr>
          <a:xfrm>
            <a:off x="3917951" y="9779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14F1D-E167-49C5-AA1B-CF61AF384AB4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BE4E5DC3-FC8D-4EE9-A211-6B6C87110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sp>
        <p:nvSpPr>
          <p:cNvPr id="50" name="矩形 16">
            <a:extLst>
              <a:ext uri="{FF2B5EF4-FFF2-40B4-BE49-F238E27FC236}">
                <a16:creationId xmlns:a16="http://schemas.microsoft.com/office/drawing/2014/main" id="{A59457D9-44FA-4E7D-8FF2-EA4CEA92B074}"/>
              </a:ext>
            </a:extLst>
          </p:cNvPr>
          <p:cNvSpPr/>
          <p:nvPr/>
        </p:nvSpPr>
        <p:spPr>
          <a:xfrm>
            <a:off x="1" y="272907"/>
            <a:ext cx="6167120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Single Source Shortest Path</a:t>
            </a:r>
          </a:p>
        </p:txBody>
      </p:sp>
      <p:cxnSp>
        <p:nvCxnSpPr>
          <p:cNvPr id="51" name="直接连接符 13">
            <a:extLst>
              <a:ext uri="{FF2B5EF4-FFF2-40B4-BE49-F238E27FC236}">
                <a16:creationId xmlns:a16="http://schemas.microsoft.com/office/drawing/2014/main" id="{8098DFBA-FDEB-44DB-B656-1BCC48A2D45C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87E8D6D5-9D25-4332-BD4C-4FD51748F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53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FB16883B-C143-415E-914B-633ED4837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7A30C2-0C1E-4F84-9054-38C26C9796A9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7FD054-1431-4018-B8F9-3A460FAC1404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B353A6-EF56-4C7D-9D83-D8B876A98DA4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3DA025-B0B0-4B2D-AC20-B512B14D51A8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51131-9B37-4200-ABB6-C9DFB19A89CB}"/>
              </a:ext>
            </a:extLst>
          </p:cNvPr>
          <p:cNvSpPr/>
          <p:nvPr/>
        </p:nvSpPr>
        <p:spPr>
          <a:xfrm>
            <a:off x="592140" y="930123"/>
            <a:ext cx="437567" cy="3769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8ED853-E348-4B25-BA06-40B0AFC2CC05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79E84B-4519-4634-BFCD-43EA96161E79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9214F6-87C7-4436-8578-3AC94FA358FD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05C398-BFA6-46D8-9D6C-0DEA4D243FA0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7C74B4-78F0-4553-9690-27BCF5E85138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0AC573-9A3A-4B2A-8F0B-C8003B48C69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943C90-AB4A-4587-9B61-66DFC66CC27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174185-7785-4BE6-99A2-7F6645427300}"/>
              </a:ext>
            </a:extLst>
          </p:cNvPr>
          <p:cNvCxnSpPr>
            <a:cxnSpLocks/>
            <a:stCxn id="15" idx="0"/>
            <a:endCxn id="8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6A9C69-0EFF-4793-9DDD-4565120EBEE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559124-C2CD-4F72-AB0F-976AD940128A}"/>
              </a:ext>
            </a:extLst>
          </p:cNvPr>
          <p:cNvCxnSpPr>
            <a:cxnSpLocks/>
            <a:stCxn id="11" idx="4"/>
            <a:endCxn id="8" idx="1"/>
          </p:cNvCxnSpPr>
          <p:nvPr/>
        </p:nvCxnSpPr>
        <p:spPr>
          <a:xfrm>
            <a:off x="810923" y="1307063"/>
            <a:ext cx="155223" cy="3470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2410BB-638F-48CD-9685-FBD4AFA36E62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EB26AB-76AC-4AAE-BBED-FC1A29D2EC6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482E6D-FC09-456E-AEC7-52466FDB51EE}"/>
              </a:ext>
            </a:extLst>
          </p:cNvPr>
          <p:cNvCxnSpPr>
            <a:cxnSpLocks/>
            <a:stCxn id="56" idx="3"/>
            <a:endCxn id="10" idx="2"/>
          </p:cNvCxnSpPr>
          <p:nvPr/>
        </p:nvCxnSpPr>
        <p:spPr>
          <a:xfrm flipV="1">
            <a:off x="2062261" y="1774972"/>
            <a:ext cx="451162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31F55B-F1CE-4962-81D6-A6332EA4E38F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703882-2A87-442E-A62B-E8219E074B5B}"/>
              </a:ext>
            </a:extLst>
          </p:cNvPr>
          <p:cNvCxnSpPr>
            <a:cxnSpLocks/>
            <a:stCxn id="18" idx="0"/>
            <a:endCxn id="9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9802D4-C895-43A4-B511-0AB04A0537FE}"/>
              </a:ext>
            </a:extLst>
          </p:cNvPr>
          <p:cNvCxnSpPr>
            <a:cxnSpLocks/>
            <a:stCxn id="16" idx="7"/>
            <a:endCxn id="9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B28A55-D301-4AA5-826E-58058D562B54}"/>
              </a:ext>
            </a:extLst>
          </p:cNvPr>
          <p:cNvSpPr txBox="1"/>
          <p:nvPr/>
        </p:nvSpPr>
        <p:spPr>
          <a:xfrm>
            <a:off x="200116" y="1472858"/>
            <a:ext cx="17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3E45EB-964C-447C-81E4-104E6FB4A95A}"/>
              </a:ext>
            </a:extLst>
          </p:cNvPr>
          <p:cNvSpPr txBox="1"/>
          <p:nvPr/>
        </p:nvSpPr>
        <p:spPr>
          <a:xfrm>
            <a:off x="940559" y="1477723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92B94A-F4F6-4DBB-B453-45E29C4B7F87}"/>
              </a:ext>
            </a:extLst>
          </p:cNvPr>
          <p:cNvSpPr txBox="1"/>
          <p:nvPr/>
        </p:nvSpPr>
        <p:spPr>
          <a:xfrm>
            <a:off x="1706287" y="1482587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492E0F-12DA-4872-B719-DB2306EE2BF0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D85CA2-0DD0-431D-819A-F4AA193C287E}"/>
              </a:ext>
            </a:extLst>
          </p:cNvPr>
          <p:cNvSpPr txBox="1"/>
          <p:nvPr/>
        </p:nvSpPr>
        <p:spPr>
          <a:xfrm>
            <a:off x="599790" y="801346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922E62-FCBE-4D99-BFEA-858587CCFC3C}"/>
              </a:ext>
            </a:extLst>
          </p:cNvPr>
          <p:cNvSpPr txBox="1"/>
          <p:nvPr/>
        </p:nvSpPr>
        <p:spPr>
          <a:xfrm>
            <a:off x="1384795" y="8325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3ADCB2-070A-4EED-BA02-207E6927C3A5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400F89-2A1A-4311-96E3-5E10B3834BC6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964322-15FC-44B2-81A8-A5DF6898E7EF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FA3F61-5166-484D-9C51-46B0265F80A2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56871"/>
              </p:ext>
            </p:extLst>
          </p:nvPr>
        </p:nvGraphicFramePr>
        <p:xfrm>
          <a:off x="1114425" y="4712012"/>
          <a:ext cx="565891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63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3" name="Table 73">
            <a:extLst>
              <a:ext uri="{FF2B5EF4-FFF2-40B4-BE49-F238E27FC236}">
                <a16:creationId xmlns:a16="http://schemas.microsoft.com/office/drawing/2014/main" id="{8A3C1909-EC89-4DC0-8C37-D9F3E0A54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21081"/>
              </p:ext>
            </p:extLst>
          </p:nvPr>
        </p:nvGraphicFramePr>
        <p:xfrm>
          <a:off x="1142571" y="4340679"/>
          <a:ext cx="564939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64939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1128"/>
              </p:ext>
            </p:extLst>
          </p:nvPr>
        </p:nvGraphicFramePr>
        <p:xfrm>
          <a:off x="-8492" y="334059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237367" y="4712012"/>
          <a:ext cx="83771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err="1"/>
                        <a:t>dist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047849"/>
              </p:ext>
            </p:extLst>
          </p:nvPr>
        </p:nvGraphicFramePr>
        <p:xfrm>
          <a:off x="-8491" y="302869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598296"/>
              </p:ext>
            </p:extLst>
          </p:nvPr>
        </p:nvGraphicFramePr>
        <p:xfrm>
          <a:off x="8488" y="3725375"/>
          <a:ext cx="456351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13AD2F9B-D262-490B-B87D-9EFEF2CD2A83}"/>
              </a:ext>
            </a:extLst>
          </p:cNvPr>
          <p:cNvSpPr txBox="1"/>
          <p:nvPr/>
        </p:nvSpPr>
        <p:spPr>
          <a:xfrm>
            <a:off x="3860801" y="928658"/>
            <a:ext cx="50165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5</a:t>
            </a:r>
          </a:p>
          <a:p>
            <a:r>
              <a:rPr lang="en-US" sz="1600"/>
              <a:t>   for all neighbors ‘v’ of ‘u’ do</a:t>
            </a:r>
          </a:p>
          <a:p>
            <a:r>
              <a:rPr lang="en-US" sz="1600"/>
              <a:t>      if(!vis[v] &amp;&amp; </a:t>
            </a:r>
            <a:r>
              <a:rPr lang="en-US" sz="1600" err="1"/>
              <a:t>dist</a:t>
            </a:r>
            <a:r>
              <a:rPr lang="en-US" sz="1600"/>
              <a:t>[v] &gt;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r>
              <a:rPr lang="en-US" sz="1600"/>
              <a:t>) do</a:t>
            </a:r>
          </a:p>
          <a:p>
            <a:r>
              <a:rPr lang="en-US" sz="1600"/>
              <a:t>	</a:t>
            </a:r>
            <a:r>
              <a:rPr lang="en-US" sz="1600" err="1"/>
              <a:t>dist</a:t>
            </a:r>
            <a:r>
              <a:rPr lang="en-US" sz="1600"/>
              <a:t>[v] =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endParaRPr lang="en-US" sz="1600"/>
          </a:p>
          <a:p>
            <a:r>
              <a:rPr lang="en-US" sz="1600"/>
              <a:t>	vis[v] = 1</a:t>
            </a:r>
          </a:p>
          <a:p>
            <a:r>
              <a:rPr lang="en-US" sz="1600"/>
              <a:t>	add ‘v’ to q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735D57-388A-4987-83A7-31733EC4E2F5}"/>
              </a:ext>
            </a:extLst>
          </p:cNvPr>
          <p:cNvCxnSpPr>
            <a:cxnSpLocks/>
          </p:cNvCxnSpPr>
          <p:nvPr/>
        </p:nvCxnSpPr>
        <p:spPr>
          <a:xfrm>
            <a:off x="3917951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5C4319-A2C8-4F67-BFF3-E8B8B5BF33BF}"/>
              </a:ext>
            </a:extLst>
          </p:cNvPr>
          <p:cNvCxnSpPr>
            <a:cxnSpLocks/>
          </p:cNvCxnSpPr>
          <p:nvPr/>
        </p:nvCxnSpPr>
        <p:spPr>
          <a:xfrm>
            <a:off x="3917951" y="29210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64DCA2-7422-4042-A41C-597A49608DD7}"/>
              </a:ext>
            </a:extLst>
          </p:cNvPr>
          <p:cNvCxnSpPr>
            <a:cxnSpLocks/>
          </p:cNvCxnSpPr>
          <p:nvPr/>
        </p:nvCxnSpPr>
        <p:spPr>
          <a:xfrm flipV="1">
            <a:off x="8572500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D52B6B-04B5-4B4D-B6CE-D068D1CC78A5}"/>
              </a:ext>
            </a:extLst>
          </p:cNvPr>
          <p:cNvCxnSpPr/>
          <p:nvPr/>
        </p:nvCxnSpPr>
        <p:spPr>
          <a:xfrm>
            <a:off x="3917951" y="9779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FAA19-FBB7-4337-B67E-C9F3BBFAADB8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DFE8EB51-BAA7-4C55-8212-5FC2AA197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sp>
        <p:nvSpPr>
          <p:cNvPr id="50" name="矩形 16">
            <a:extLst>
              <a:ext uri="{FF2B5EF4-FFF2-40B4-BE49-F238E27FC236}">
                <a16:creationId xmlns:a16="http://schemas.microsoft.com/office/drawing/2014/main" id="{1D363189-6D31-4233-8639-459EDDD42F3B}"/>
              </a:ext>
            </a:extLst>
          </p:cNvPr>
          <p:cNvSpPr/>
          <p:nvPr/>
        </p:nvSpPr>
        <p:spPr>
          <a:xfrm>
            <a:off x="1" y="272907"/>
            <a:ext cx="6167120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Single Source Shortest Path</a:t>
            </a:r>
          </a:p>
        </p:txBody>
      </p:sp>
      <p:cxnSp>
        <p:nvCxnSpPr>
          <p:cNvPr id="51" name="直接连接符 13">
            <a:extLst>
              <a:ext uri="{FF2B5EF4-FFF2-40B4-BE49-F238E27FC236}">
                <a16:creationId xmlns:a16="http://schemas.microsoft.com/office/drawing/2014/main" id="{D8D939F9-FDD2-413A-B443-8BA3D92619F2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D3B5476-EC6A-4238-8F9D-A32B09AAE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53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6E901029-B677-41CD-946D-B5BDD8335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2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7A30C2-0C1E-4F84-9054-38C26C9796A9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7FD054-1431-4018-B8F9-3A460FAC1404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B353A6-EF56-4C7D-9D83-D8B876A98DA4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3DA025-B0B0-4B2D-AC20-B512B14D51A8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51131-9B37-4200-ABB6-C9DFB19A89CB}"/>
              </a:ext>
            </a:extLst>
          </p:cNvPr>
          <p:cNvSpPr/>
          <p:nvPr/>
        </p:nvSpPr>
        <p:spPr>
          <a:xfrm>
            <a:off x="592140" y="930123"/>
            <a:ext cx="437567" cy="3769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8ED853-E348-4B25-BA06-40B0AFC2CC05}"/>
              </a:ext>
            </a:extLst>
          </p:cNvPr>
          <p:cNvSpPr/>
          <p:nvPr/>
        </p:nvSpPr>
        <p:spPr>
          <a:xfrm>
            <a:off x="1351718" y="914172"/>
            <a:ext cx="409575" cy="42880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79E84B-4519-4634-BFCD-43EA96161E79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9214F6-87C7-4436-8578-3AC94FA358FD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05C398-BFA6-46D8-9D6C-0DEA4D243FA0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7C74B4-78F0-4553-9690-27BCF5E85138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0AC573-9A3A-4B2A-8F0B-C8003B48C69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943C90-AB4A-4587-9B61-66DFC66CC27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174185-7785-4BE6-99A2-7F6645427300}"/>
              </a:ext>
            </a:extLst>
          </p:cNvPr>
          <p:cNvCxnSpPr>
            <a:cxnSpLocks/>
            <a:stCxn id="15" idx="0"/>
            <a:endCxn id="8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6A9C69-0EFF-4793-9DDD-4565120EBEE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559124-C2CD-4F72-AB0F-976AD940128A}"/>
              </a:ext>
            </a:extLst>
          </p:cNvPr>
          <p:cNvCxnSpPr>
            <a:cxnSpLocks/>
            <a:stCxn id="11" idx="4"/>
            <a:endCxn id="8" idx="1"/>
          </p:cNvCxnSpPr>
          <p:nvPr/>
        </p:nvCxnSpPr>
        <p:spPr>
          <a:xfrm>
            <a:off x="810923" y="1307063"/>
            <a:ext cx="155223" cy="3470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2410BB-638F-48CD-9685-FBD4AFA36E62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EB26AB-76AC-4AAE-BBED-FC1A29D2EC6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482E6D-FC09-456E-AEC7-52466FDB51EE}"/>
              </a:ext>
            </a:extLst>
          </p:cNvPr>
          <p:cNvCxnSpPr>
            <a:cxnSpLocks/>
            <a:stCxn id="56" idx="3"/>
            <a:endCxn id="10" idx="2"/>
          </p:cNvCxnSpPr>
          <p:nvPr/>
        </p:nvCxnSpPr>
        <p:spPr>
          <a:xfrm flipV="1">
            <a:off x="2062261" y="1774972"/>
            <a:ext cx="451162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31F55B-F1CE-4962-81D6-A6332EA4E38F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703882-2A87-442E-A62B-E8219E074B5B}"/>
              </a:ext>
            </a:extLst>
          </p:cNvPr>
          <p:cNvCxnSpPr>
            <a:cxnSpLocks/>
            <a:stCxn id="18" idx="0"/>
            <a:endCxn id="9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9802D4-C895-43A4-B511-0AB04A0537FE}"/>
              </a:ext>
            </a:extLst>
          </p:cNvPr>
          <p:cNvCxnSpPr>
            <a:cxnSpLocks/>
            <a:stCxn id="16" idx="7"/>
            <a:endCxn id="9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B28A55-D301-4AA5-826E-58058D562B54}"/>
              </a:ext>
            </a:extLst>
          </p:cNvPr>
          <p:cNvSpPr txBox="1"/>
          <p:nvPr/>
        </p:nvSpPr>
        <p:spPr>
          <a:xfrm>
            <a:off x="200116" y="1472858"/>
            <a:ext cx="17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3E45EB-964C-447C-81E4-104E6FB4A95A}"/>
              </a:ext>
            </a:extLst>
          </p:cNvPr>
          <p:cNvSpPr txBox="1"/>
          <p:nvPr/>
        </p:nvSpPr>
        <p:spPr>
          <a:xfrm>
            <a:off x="940559" y="1477723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92B94A-F4F6-4DBB-B453-45E29C4B7F87}"/>
              </a:ext>
            </a:extLst>
          </p:cNvPr>
          <p:cNvSpPr txBox="1"/>
          <p:nvPr/>
        </p:nvSpPr>
        <p:spPr>
          <a:xfrm>
            <a:off x="1706287" y="1482587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492E0F-12DA-4872-B719-DB2306EE2BF0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D85CA2-0DD0-431D-819A-F4AA193C287E}"/>
              </a:ext>
            </a:extLst>
          </p:cNvPr>
          <p:cNvSpPr txBox="1"/>
          <p:nvPr/>
        </p:nvSpPr>
        <p:spPr>
          <a:xfrm>
            <a:off x="599790" y="801346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922E62-FCBE-4D99-BFEA-858587CCFC3C}"/>
              </a:ext>
            </a:extLst>
          </p:cNvPr>
          <p:cNvSpPr txBox="1"/>
          <p:nvPr/>
        </p:nvSpPr>
        <p:spPr>
          <a:xfrm>
            <a:off x="1368686" y="83352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3ADCB2-070A-4EED-BA02-207E6927C3A5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400F89-2A1A-4311-96E3-5E10B3834BC6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964322-15FC-44B2-81A8-A5DF6898E7EF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FA3F61-5166-484D-9C51-46B0265F80A2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91045"/>
              </p:ext>
            </p:extLst>
          </p:nvPr>
        </p:nvGraphicFramePr>
        <p:xfrm>
          <a:off x="1114425" y="4712012"/>
          <a:ext cx="565891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63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3" name="Table 73">
            <a:extLst>
              <a:ext uri="{FF2B5EF4-FFF2-40B4-BE49-F238E27FC236}">
                <a16:creationId xmlns:a16="http://schemas.microsoft.com/office/drawing/2014/main" id="{8A3C1909-EC89-4DC0-8C37-D9F3E0A54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573388"/>
              </p:ext>
            </p:extLst>
          </p:nvPr>
        </p:nvGraphicFramePr>
        <p:xfrm>
          <a:off x="1142571" y="4340679"/>
          <a:ext cx="564939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64939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275477"/>
              </p:ext>
            </p:extLst>
          </p:nvPr>
        </p:nvGraphicFramePr>
        <p:xfrm>
          <a:off x="-8492" y="334059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237367" y="4712012"/>
          <a:ext cx="83771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err="1"/>
                        <a:t>dist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/>
        </p:nvGraphicFramePr>
        <p:xfrm>
          <a:off x="-8491" y="302869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/>
        </p:nvGraphicFramePr>
        <p:xfrm>
          <a:off x="8488" y="3725375"/>
          <a:ext cx="456351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13AD2F9B-D262-490B-B87D-9EFEF2CD2A83}"/>
              </a:ext>
            </a:extLst>
          </p:cNvPr>
          <p:cNvSpPr txBox="1"/>
          <p:nvPr/>
        </p:nvSpPr>
        <p:spPr>
          <a:xfrm>
            <a:off x="3860801" y="928657"/>
            <a:ext cx="50165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9</a:t>
            </a:r>
          </a:p>
          <a:p>
            <a:r>
              <a:rPr lang="en-US" sz="1600"/>
              <a:t>   for all </a:t>
            </a:r>
            <a:r>
              <a:rPr lang="en-US" sz="1600" err="1"/>
              <a:t>neighbors</a:t>
            </a:r>
            <a:r>
              <a:rPr lang="en-US" sz="1600"/>
              <a:t> ‘v’ of ‘u’ do</a:t>
            </a:r>
            <a:r>
              <a:rPr lang="en-IN" sz="1600"/>
              <a:t>  </a:t>
            </a:r>
            <a:r>
              <a:rPr lang="en-IN" sz="1600">
                <a:solidFill>
                  <a:srgbClr val="07ABB5"/>
                </a:solidFill>
              </a:rPr>
              <a:t>#pragma HLS PIPELINE</a:t>
            </a:r>
            <a:endParaRPr lang="en-US" sz="1600">
              <a:solidFill>
                <a:srgbClr val="07ABB5"/>
              </a:solidFill>
            </a:endParaRPr>
          </a:p>
          <a:p>
            <a:r>
              <a:rPr lang="en-US" sz="1600"/>
              <a:t>      if(!vis[v] &amp;&amp; </a:t>
            </a:r>
            <a:r>
              <a:rPr lang="en-US" sz="1600" err="1"/>
              <a:t>dist</a:t>
            </a:r>
            <a:r>
              <a:rPr lang="en-US" sz="1600"/>
              <a:t>[v] &gt;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r>
              <a:rPr lang="en-US" sz="1600"/>
              <a:t>) do</a:t>
            </a:r>
          </a:p>
          <a:p>
            <a:r>
              <a:rPr lang="en-US" sz="1600"/>
              <a:t>	</a:t>
            </a:r>
            <a:r>
              <a:rPr lang="en-US" sz="1600" err="1"/>
              <a:t>dist</a:t>
            </a:r>
            <a:r>
              <a:rPr lang="en-US" sz="1600"/>
              <a:t>[v] = </a:t>
            </a:r>
            <a:r>
              <a:rPr lang="en-US" sz="1600" err="1"/>
              <a:t>dist</a:t>
            </a:r>
            <a:r>
              <a:rPr lang="en-US" sz="1600"/>
              <a:t>[u] + </a:t>
            </a:r>
            <a:r>
              <a:rPr lang="en-US" sz="1600" err="1"/>
              <a:t>edge_weight</a:t>
            </a:r>
            <a:endParaRPr lang="en-US" sz="1600"/>
          </a:p>
          <a:p>
            <a:r>
              <a:rPr lang="en-US" sz="1600"/>
              <a:t>	vis[v] = 1</a:t>
            </a:r>
          </a:p>
          <a:p>
            <a:r>
              <a:rPr lang="en-US" sz="1600"/>
              <a:t>	add ‘v’ to q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735D57-388A-4987-83A7-31733EC4E2F5}"/>
              </a:ext>
            </a:extLst>
          </p:cNvPr>
          <p:cNvCxnSpPr>
            <a:cxnSpLocks/>
          </p:cNvCxnSpPr>
          <p:nvPr/>
        </p:nvCxnSpPr>
        <p:spPr>
          <a:xfrm>
            <a:off x="3917951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5C4319-A2C8-4F67-BFF3-E8B8B5BF33BF}"/>
              </a:ext>
            </a:extLst>
          </p:cNvPr>
          <p:cNvCxnSpPr>
            <a:cxnSpLocks/>
          </p:cNvCxnSpPr>
          <p:nvPr/>
        </p:nvCxnSpPr>
        <p:spPr>
          <a:xfrm>
            <a:off x="3917951" y="29210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64DCA2-7422-4042-A41C-597A49608DD7}"/>
              </a:ext>
            </a:extLst>
          </p:cNvPr>
          <p:cNvCxnSpPr>
            <a:cxnSpLocks/>
          </p:cNvCxnSpPr>
          <p:nvPr/>
        </p:nvCxnSpPr>
        <p:spPr>
          <a:xfrm flipV="1">
            <a:off x="8572500" y="977901"/>
            <a:ext cx="0" cy="19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D52B6B-04B5-4B4D-B6CE-D068D1CC78A5}"/>
              </a:ext>
            </a:extLst>
          </p:cNvPr>
          <p:cNvCxnSpPr/>
          <p:nvPr/>
        </p:nvCxnSpPr>
        <p:spPr>
          <a:xfrm>
            <a:off x="3917951" y="977900"/>
            <a:ext cx="4654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EF0083D-C22D-4154-8C01-8098A2130EDD}"/>
              </a:ext>
            </a:extLst>
          </p:cNvPr>
          <p:cNvSpPr/>
          <p:nvPr/>
        </p:nvSpPr>
        <p:spPr>
          <a:xfrm rot="10800000">
            <a:off x="6812682" y="5880101"/>
            <a:ext cx="570255" cy="249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D34A5F-8AEA-48AC-8DA5-9A78BA616B5B}"/>
              </a:ext>
            </a:extLst>
          </p:cNvPr>
          <p:cNvSpPr txBox="1"/>
          <p:nvPr/>
        </p:nvSpPr>
        <p:spPr>
          <a:xfrm>
            <a:off x="7382934" y="5565923"/>
            <a:ext cx="1593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FINAL DISTANCES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47B7F-D398-483E-9B9F-12399182DE1A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3439B84E-F804-481D-A282-050676F83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sp>
        <p:nvSpPr>
          <p:cNvPr id="51" name="矩形 16">
            <a:extLst>
              <a:ext uri="{FF2B5EF4-FFF2-40B4-BE49-F238E27FC236}">
                <a16:creationId xmlns:a16="http://schemas.microsoft.com/office/drawing/2014/main" id="{68E30269-AA90-48AA-B7D0-8F5977B83DFA}"/>
              </a:ext>
            </a:extLst>
          </p:cNvPr>
          <p:cNvSpPr/>
          <p:nvPr/>
        </p:nvSpPr>
        <p:spPr>
          <a:xfrm>
            <a:off x="1" y="272907"/>
            <a:ext cx="6167120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Single Source Shortest Path</a:t>
            </a:r>
          </a:p>
        </p:txBody>
      </p:sp>
      <p:cxnSp>
        <p:nvCxnSpPr>
          <p:cNvPr id="52" name="直接连接符 13">
            <a:extLst>
              <a:ext uri="{FF2B5EF4-FFF2-40B4-BE49-F238E27FC236}">
                <a16:creationId xmlns:a16="http://schemas.microsoft.com/office/drawing/2014/main" id="{425343BF-3CFC-4C0E-BDF7-E081C8036663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EB77EFC-73C5-4F98-B151-974DF237D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54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9B430151-9A4D-44C5-858E-8AF5BD5C8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8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3">
            <a:extLst>
              <a:ext uri="{FF2B5EF4-FFF2-40B4-BE49-F238E27FC236}">
                <a16:creationId xmlns:a16="http://schemas.microsoft.com/office/drawing/2014/main" id="{A7232BBD-EF22-4322-8BA6-1492E2AEF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16" y="6482054"/>
            <a:ext cx="2743200" cy="37147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-11951"/>
            <a:ext cx="6622410" cy="8119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 –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PARTITIONING METHODOLOGY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19</a:t>
            </a:fld>
            <a:endParaRPr lang="zh-CN" altLang="en-US"/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645722"/>
              </p:ext>
            </p:extLst>
          </p:nvPr>
        </p:nvGraphicFramePr>
        <p:xfrm>
          <a:off x="4032651" y="1300387"/>
          <a:ext cx="5122720" cy="124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3" name="Table 73">
            <a:extLst>
              <a:ext uri="{FF2B5EF4-FFF2-40B4-BE49-F238E27FC236}">
                <a16:creationId xmlns:a16="http://schemas.microsoft.com/office/drawing/2014/main" id="{8A3C1909-EC89-4DC0-8C37-D9F3E0A54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430793"/>
              </p:ext>
            </p:extLst>
          </p:nvPr>
        </p:nvGraphicFramePr>
        <p:xfrm>
          <a:off x="4051271" y="929051"/>
          <a:ext cx="5122720" cy="370840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217226"/>
              </p:ext>
            </p:extLst>
          </p:nvPr>
        </p:nvGraphicFramePr>
        <p:xfrm>
          <a:off x="-1" y="313185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14197"/>
              </p:ext>
            </p:extLst>
          </p:nvPr>
        </p:nvGraphicFramePr>
        <p:xfrm>
          <a:off x="3163134" y="1287221"/>
          <a:ext cx="837711" cy="1255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 err="1"/>
                        <a:t>dist</a:t>
                      </a:r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358257"/>
              </p:ext>
            </p:extLst>
          </p:nvPr>
        </p:nvGraphicFramePr>
        <p:xfrm>
          <a:off x="-1" y="281995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748936"/>
              </p:ext>
            </p:extLst>
          </p:nvPr>
        </p:nvGraphicFramePr>
        <p:xfrm>
          <a:off x="16978" y="3516635"/>
          <a:ext cx="456351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22068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BC09BE-0C89-400A-94DA-FB6805895E1D}"/>
              </a:ext>
            </a:extLst>
          </p:cNvPr>
          <p:cNvSpPr txBox="1"/>
          <p:nvPr/>
        </p:nvSpPr>
        <p:spPr>
          <a:xfrm>
            <a:off x="2723955" y="893651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GLOBAL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0B7D551-8699-4F60-AF9C-DC665EEA5501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D926756-6DB5-49B0-865B-025469B031C2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741028C-003E-4437-8325-CBE851158114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E582FCE-6266-4881-8301-6AE22D7AC830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6E623B7-46D2-49F6-BAD6-F4E45DF6C66C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F6E81AC-BDF3-40EF-B582-5E49F67E20DD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F357E7B-ECEF-4D6B-B88D-131B37E4F5F3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1A9E358-6D0E-4CB3-A16F-E57F4B5ECE0C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8F39472-3E53-43D3-B834-C0C8D75FE5D5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5F34019-CE1F-4A70-B818-7ACF8DE6DF2E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1C3B0E5-5970-4297-B834-350952F10F3E}"/>
              </a:ext>
            </a:extLst>
          </p:cNvPr>
          <p:cNvCxnSpPr>
            <a:cxnSpLocks/>
            <a:stCxn id="88" idx="6"/>
            <a:endCxn id="89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451E83E-AD2B-4934-A2FD-C1448C0A985B}"/>
              </a:ext>
            </a:extLst>
          </p:cNvPr>
          <p:cNvCxnSpPr>
            <a:cxnSpLocks/>
            <a:stCxn id="89" idx="6"/>
            <a:endCxn id="90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31E5CF0-F0EA-48B5-8B78-E9D19A654913}"/>
              </a:ext>
            </a:extLst>
          </p:cNvPr>
          <p:cNvCxnSpPr>
            <a:cxnSpLocks/>
            <a:stCxn id="95" idx="0"/>
            <a:endCxn id="89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5FBE8D5-3066-469D-98FB-E74AE7293F8D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87CA9B3-6237-406C-9846-BC2D7A5D7F51}"/>
              </a:ext>
            </a:extLst>
          </p:cNvPr>
          <p:cNvCxnSpPr>
            <a:cxnSpLocks/>
            <a:stCxn id="92" idx="4"/>
            <a:endCxn id="89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AC396D1-0E86-4C8D-8363-75E4B1A7AADB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A30F8B2-075F-4880-833C-4C3756D14121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6F79EE0-4048-48BE-B290-5BE26012F788}"/>
              </a:ext>
            </a:extLst>
          </p:cNvPr>
          <p:cNvCxnSpPr>
            <a:cxnSpLocks/>
            <a:stCxn id="111" idx="3"/>
            <a:endCxn id="91" idx="2"/>
          </p:cNvCxnSpPr>
          <p:nvPr/>
        </p:nvCxnSpPr>
        <p:spPr>
          <a:xfrm>
            <a:off x="2087565" y="1765246"/>
            <a:ext cx="425858" cy="97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066B59F-8D19-4B6B-91FF-4AC0C0AC2C67}"/>
              </a:ext>
            </a:extLst>
          </p:cNvPr>
          <p:cNvCxnSpPr>
            <a:cxnSpLocks/>
            <a:endCxn id="94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A6B7C75-D687-4CCE-99E6-4080A91A4D57}"/>
              </a:ext>
            </a:extLst>
          </p:cNvPr>
          <p:cNvCxnSpPr>
            <a:cxnSpLocks/>
            <a:stCxn id="97" idx="0"/>
            <a:endCxn id="90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44C2A83-C768-4382-8407-08D6BB0948E9}"/>
              </a:ext>
            </a:extLst>
          </p:cNvPr>
          <p:cNvCxnSpPr>
            <a:cxnSpLocks/>
            <a:stCxn id="96" idx="7"/>
            <a:endCxn id="90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A849DBB-5570-40FF-B016-35F1ABAE764B}"/>
              </a:ext>
            </a:extLst>
          </p:cNvPr>
          <p:cNvSpPr txBox="1"/>
          <p:nvPr/>
        </p:nvSpPr>
        <p:spPr>
          <a:xfrm>
            <a:off x="186286" y="1489182"/>
            <a:ext cx="417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69AAF6A-026D-4462-B6A6-B79A109DFE94}"/>
              </a:ext>
            </a:extLst>
          </p:cNvPr>
          <p:cNvSpPr txBox="1"/>
          <p:nvPr/>
        </p:nvSpPr>
        <p:spPr>
          <a:xfrm>
            <a:off x="933266" y="1524676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18C2196-EFCC-4B6C-B3BC-7216EB891E24}"/>
              </a:ext>
            </a:extLst>
          </p:cNvPr>
          <p:cNvSpPr txBox="1"/>
          <p:nvPr/>
        </p:nvSpPr>
        <p:spPr>
          <a:xfrm>
            <a:off x="1731591" y="14728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210AA37-EAE2-4F0D-9C89-3A1564F49912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09BC6EA-94E7-4985-A43F-21BDEE911193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D11FE6D-1065-4F00-96EA-D1478DB83718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136FA3C-26B5-4A46-9C57-CBC548DA1025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0B91CC2-D053-4DE6-8641-754ADE7006F9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3174E7A-2F5F-4535-B1DE-8EE12E128247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7679FB-EADA-464B-AA1B-1A76441A82F8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C79AFF8-E6CF-4D1D-863B-CF987D1FB8D7}"/>
              </a:ext>
            </a:extLst>
          </p:cNvPr>
          <p:cNvSpPr txBox="1"/>
          <p:nvPr/>
        </p:nvSpPr>
        <p:spPr>
          <a:xfrm>
            <a:off x="4731755" y="4567146"/>
            <a:ext cx="4326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0</a:t>
            </a:r>
          </a:p>
          <a:p>
            <a:r>
              <a:rPr lang="en-US" sz="1600"/>
              <a:t>   partition(u, </a:t>
            </a:r>
            <a:r>
              <a:rPr lang="en-US" sz="1600" err="1"/>
              <a:t>dist</a:t>
            </a:r>
            <a:r>
              <a:rPr lang="en-US" sz="1600"/>
              <a:t>[u], degree[u], queue, visited,           	distance, neighbors)   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121DF1E-04FA-4E90-A3CD-A476E9876DB2}"/>
              </a:ext>
            </a:extLst>
          </p:cNvPr>
          <p:cNvCxnSpPr>
            <a:cxnSpLocks/>
          </p:cNvCxnSpPr>
          <p:nvPr/>
        </p:nvCxnSpPr>
        <p:spPr>
          <a:xfrm>
            <a:off x="4793679" y="4548766"/>
            <a:ext cx="0" cy="156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F5B5779-4637-4864-877A-D892B953F287}"/>
              </a:ext>
            </a:extLst>
          </p:cNvPr>
          <p:cNvCxnSpPr>
            <a:cxnSpLocks/>
          </p:cNvCxnSpPr>
          <p:nvPr/>
        </p:nvCxnSpPr>
        <p:spPr>
          <a:xfrm flipV="1">
            <a:off x="4788906" y="6118138"/>
            <a:ext cx="42695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4FCA2D5-9ED1-4557-AFCF-45F1F2F95488}"/>
              </a:ext>
            </a:extLst>
          </p:cNvPr>
          <p:cNvCxnSpPr>
            <a:cxnSpLocks/>
          </p:cNvCxnSpPr>
          <p:nvPr/>
        </p:nvCxnSpPr>
        <p:spPr>
          <a:xfrm flipV="1">
            <a:off x="9058444" y="4548767"/>
            <a:ext cx="3" cy="156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8D5884E-9D1B-4362-8755-37938E08D111}"/>
              </a:ext>
            </a:extLst>
          </p:cNvPr>
          <p:cNvCxnSpPr>
            <a:cxnSpLocks/>
          </p:cNvCxnSpPr>
          <p:nvPr/>
        </p:nvCxnSpPr>
        <p:spPr>
          <a:xfrm>
            <a:off x="4788906" y="4548769"/>
            <a:ext cx="4269540" cy="18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8C229C3-7907-44CD-96EE-3B44508C94EB}"/>
              </a:ext>
            </a:extLst>
          </p:cNvPr>
          <p:cNvSpPr>
            <a:spLocks noGrp="1"/>
          </p:cNvSpPr>
          <p:nvPr/>
        </p:nvSpPr>
        <p:spPr>
          <a:xfrm>
            <a:off x="2507609" y="654510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graphicFrame>
        <p:nvGraphicFramePr>
          <p:cNvPr id="5" name="Table 64">
            <a:extLst>
              <a:ext uri="{FF2B5EF4-FFF2-40B4-BE49-F238E27FC236}">
                <a16:creationId xmlns:a16="http://schemas.microsoft.com/office/drawing/2014/main" id="{BB195DAE-0A73-4B97-986C-41E9E35CD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067344"/>
              </p:ext>
            </p:extLst>
          </p:nvPr>
        </p:nvGraphicFramePr>
        <p:xfrm>
          <a:off x="1626316" y="4930823"/>
          <a:ext cx="3073632" cy="165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84009"/>
                  </a:ext>
                </a:extLst>
              </a:tr>
            </a:tbl>
          </a:graphicData>
        </a:graphic>
      </p:graphicFrame>
      <p:graphicFrame>
        <p:nvGraphicFramePr>
          <p:cNvPr id="6" name="Table 144">
            <a:extLst>
              <a:ext uri="{FF2B5EF4-FFF2-40B4-BE49-F238E27FC236}">
                <a16:creationId xmlns:a16="http://schemas.microsoft.com/office/drawing/2014/main" id="{70832F3E-0BA1-4987-A9D3-32F3ED5B8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637302"/>
              </p:ext>
            </p:extLst>
          </p:nvPr>
        </p:nvGraphicFramePr>
        <p:xfrm>
          <a:off x="433690" y="4917658"/>
          <a:ext cx="1160820" cy="167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820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neighbors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378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95470D0-7C2B-4835-92CE-256256D2FC12}"/>
              </a:ext>
            </a:extLst>
          </p:cNvPr>
          <p:cNvSpPr txBox="1"/>
          <p:nvPr/>
        </p:nvSpPr>
        <p:spPr>
          <a:xfrm>
            <a:off x="670242" y="4549783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LOCAL</a:t>
            </a:r>
          </a:p>
        </p:txBody>
      </p:sp>
      <p:pic>
        <p:nvPicPr>
          <p:cNvPr id="53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AED7EEE1-6DD7-4651-AE15-C005E87E3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88" y="-30801"/>
            <a:ext cx="780876" cy="873243"/>
          </a:xfrm>
          <a:prstGeom prst="rect">
            <a:avLst/>
          </a:prstGeom>
        </p:spPr>
      </p:pic>
      <p:pic>
        <p:nvPicPr>
          <p:cNvPr id="54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F75B531A-530E-4778-B280-EF2D56173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98EF6-C34B-4E9F-A15E-CA7613F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b="1" smtClean="0"/>
              <a:t>2</a:t>
            </a:fld>
            <a:endParaRPr lang="zh-CN" altLang="en-US" b="1" dirty="0"/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3A00C86B-58BF-417D-A951-AAE01F81A68F}"/>
              </a:ext>
            </a:extLst>
          </p:cNvPr>
          <p:cNvSpPr/>
          <p:nvPr/>
        </p:nvSpPr>
        <p:spPr>
          <a:xfrm>
            <a:off x="9625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OVERVIEW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直接连接符 13">
            <a:extLst>
              <a:ext uri="{FF2B5EF4-FFF2-40B4-BE49-F238E27FC236}">
                <a16:creationId xmlns:a16="http://schemas.microsoft.com/office/drawing/2014/main" id="{3E96A6DC-102C-4E08-9CD3-2471EADE0253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CC5BE47-63B9-48EB-9DCD-C14063FC9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11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2E0695-07A5-4345-B215-D282A292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D7D55B7-5764-4C58-A001-E2C304333774}"/>
              </a:ext>
            </a:extLst>
          </p:cNvPr>
          <p:cNvSpPr>
            <a:spLocks noGrp="1"/>
          </p:cNvSpPr>
          <p:nvPr/>
        </p:nvSpPr>
        <p:spPr>
          <a:xfrm>
            <a:off x="2514600" y="6383626"/>
            <a:ext cx="4114800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PESIT  BSC</a:t>
            </a:r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9D644DF-2623-45FD-895E-A4245376D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84" y="6399360"/>
            <a:ext cx="2743200" cy="371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D718E8-6ACB-4F20-B128-E78CCFF8DFE0}"/>
              </a:ext>
            </a:extLst>
          </p:cNvPr>
          <p:cNvSpPr txBox="1"/>
          <p:nvPr/>
        </p:nvSpPr>
        <p:spPr>
          <a:xfrm>
            <a:off x="252885" y="917854"/>
            <a:ext cx="87793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pPr marL="800080" lvl="1" indent="-34289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What is a Graph?</a:t>
            </a:r>
          </a:p>
          <a:p>
            <a:pPr marL="800080" lvl="1" indent="-34289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Problem Statement and Solution</a:t>
            </a:r>
          </a:p>
          <a:p>
            <a:pPr marL="800080" lvl="1" indent="-34289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Graph Representations</a:t>
            </a:r>
          </a:p>
          <a:p>
            <a:pPr marL="800080" lvl="1" indent="-34289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Sparse Matrix Representations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Single Source Shortest Path 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PageRank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Breadth-First Search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Depth-First Search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Software – </a:t>
            </a:r>
            <a:r>
              <a:rPr lang="en-IN" sz="2400" dirty="0" err="1">
                <a:solidFill>
                  <a:schemeClr val="bg1">
                    <a:lumMod val="50000"/>
                  </a:schemeClr>
                </a:solidFill>
              </a:rPr>
              <a:t>Vivado</a:t>
            </a: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 HLS and </a:t>
            </a:r>
            <a:r>
              <a:rPr lang="en-IN" sz="2400" dirty="0" err="1">
                <a:solidFill>
                  <a:schemeClr val="bg1">
                    <a:lumMod val="50000"/>
                  </a:schemeClr>
                </a:solidFill>
              </a:rPr>
              <a:t>Vivado</a:t>
            </a: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 Design Suite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Hardware – PYNQ-Z2 Board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Results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Work Division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8F11656-E68F-46D8-B39C-FAF959AF86D4}"/>
              </a:ext>
            </a:extLst>
          </p:cNvPr>
          <p:cNvSpPr/>
          <p:nvPr/>
        </p:nvSpPr>
        <p:spPr>
          <a:xfrm>
            <a:off x="4306474" y="2846866"/>
            <a:ext cx="264160" cy="1320800"/>
          </a:xfrm>
          <a:prstGeom prst="rightBrace">
            <a:avLst>
              <a:gd name="adj1" fmla="val 8333"/>
              <a:gd name="adj2" fmla="val 507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AC2CC3-53D3-491C-A44F-4E2CB4C05FC4}"/>
              </a:ext>
            </a:extLst>
          </p:cNvPr>
          <p:cNvSpPr txBox="1"/>
          <p:nvPr/>
        </p:nvSpPr>
        <p:spPr>
          <a:xfrm>
            <a:off x="4642563" y="2981962"/>
            <a:ext cx="254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Algorithm</a:t>
            </a:r>
          </a:p>
          <a:p>
            <a:pPr marL="342891" indent="-34289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Partitioning Methodology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>
            <a:extLst>
              <a:ext uri="{FF2B5EF4-FFF2-40B4-BE49-F238E27FC236}">
                <a16:creationId xmlns:a16="http://schemas.microsoft.com/office/drawing/2014/main" id="{C2EAC724-B9F0-4E93-9120-8ACD39953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16" y="6482054"/>
            <a:ext cx="2743200" cy="371475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731160"/>
              </p:ext>
            </p:extLst>
          </p:nvPr>
        </p:nvGraphicFramePr>
        <p:xfrm>
          <a:off x="4032651" y="1300387"/>
          <a:ext cx="5122720" cy="124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3" name="Table 73">
            <a:extLst>
              <a:ext uri="{FF2B5EF4-FFF2-40B4-BE49-F238E27FC236}">
                <a16:creationId xmlns:a16="http://schemas.microsoft.com/office/drawing/2014/main" id="{8A3C1909-EC89-4DC0-8C37-D9F3E0A54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879940"/>
              </p:ext>
            </p:extLst>
          </p:nvPr>
        </p:nvGraphicFramePr>
        <p:xfrm>
          <a:off x="4051271" y="929051"/>
          <a:ext cx="5122720" cy="370840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/>
        </p:nvGraphicFramePr>
        <p:xfrm>
          <a:off x="-1" y="313185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3163134" y="1287221"/>
          <a:ext cx="837711" cy="1255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 err="1"/>
                        <a:t>dist</a:t>
                      </a:r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/>
        </p:nvGraphicFramePr>
        <p:xfrm>
          <a:off x="-1" y="281995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/>
        </p:nvGraphicFramePr>
        <p:xfrm>
          <a:off x="16978" y="3516635"/>
          <a:ext cx="456351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22068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BC09BE-0C89-400A-94DA-FB6805895E1D}"/>
              </a:ext>
            </a:extLst>
          </p:cNvPr>
          <p:cNvSpPr txBox="1"/>
          <p:nvPr/>
        </p:nvSpPr>
        <p:spPr>
          <a:xfrm>
            <a:off x="2723955" y="893651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GLOBAL</a:t>
            </a:r>
          </a:p>
        </p:txBody>
      </p:sp>
      <p:graphicFrame>
        <p:nvGraphicFramePr>
          <p:cNvPr id="44" name="Table 64">
            <a:extLst>
              <a:ext uri="{FF2B5EF4-FFF2-40B4-BE49-F238E27FC236}">
                <a16:creationId xmlns:a16="http://schemas.microsoft.com/office/drawing/2014/main" id="{0E674B7E-95B2-4468-89B6-CE5D541A4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511016"/>
              </p:ext>
            </p:extLst>
          </p:nvPr>
        </p:nvGraphicFramePr>
        <p:xfrm>
          <a:off x="1626316" y="4930823"/>
          <a:ext cx="3073632" cy="165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84009"/>
                  </a:ext>
                </a:extLst>
              </a:tr>
            </a:tbl>
          </a:graphicData>
        </a:graphic>
      </p:graphicFrame>
      <p:graphicFrame>
        <p:nvGraphicFramePr>
          <p:cNvPr id="47" name="Table 144">
            <a:extLst>
              <a:ext uri="{FF2B5EF4-FFF2-40B4-BE49-F238E27FC236}">
                <a16:creationId xmlns:a16="http://schemas.microsoft.com/office/drawing/2014/main" id="{C9F21C76-3A3B-47CA-9CF2-25F789C5CAC4}"/>
              </a:ext>
            </a:extLst>
          </p:cNvPr>
          <p:cNvGraphicFramePr>
            <a:graphicFrameLocks noGrp="1"/>
          </p:cNvGraphicFramePr>
          <p:nvPr/>
        </p:nvGraphicFramePr>
        <p:xfrm>
          <a:off x="433690" y="4917658"/>
          <a:ext cx="1160820" cy="167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820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neighbors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37827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4BAEC6D-C49B-4CB6-BE83-5D0E4E274B06}"/>
              </a:ext>
            </a:extLst>
          </p:cNvPr>
          <p:cNvSpPr txBox="1"/>
          <p:nvPr/>
        </p:nvSpPr>
        <p:spPr>
          <a:xfrm>
            <a:off x="670242" y="4549783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LOCAL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0B7D551-8699-4F60-AF9C-DC665EEA5501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D926756-6DB5-49B0-865B-025469B031C2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741028C-003E-4437-8325-CBE851158114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E582FCE-6266-4881-8301-6AE22D7AC830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6E623B7-46D2-49F6-BAD6-F4E45DF6C66C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F6E81AC-BDF3-40EF-B582-5E49F67E20DD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F357E7B-ECEF-4D6B-B88D-131B37E4F5F3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1A9E358-6D0E-4CB3-A16F-E57F4B5ECE0C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8F39472-3E53-43D3-B834-C0C8D75FE5D5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5F34019-CE1F-4A70-B818-7ACF8DE6DF2E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1C3B0E5-5970-4297-B834-350952F10F3E}"/>
              </a:ext>
            </a:extLst>
          </p:cNvPr>
          <p:cNvCxnSpPr>
            <a:cxnSpLocks/>
            <a:stCxn id="88" idx="6"/>
            <a:endCxn id="89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451E83E-AD2B-4934-A2FD-C1448C0A985B}"/>
              </a:ext>
            </a:extLst>
          </p:cNvPr>
          <p:cNvCxnSpPr>
            <a:cxnSpLocks/>
            <a:stCxn id="89" idx="6"/>
            <a:endCxn id="90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31E5CF0-F0EA-48B5-8B78-E9D19A654913}"/>
              </a:ext>
            </a:extLst>
          </p:cNvPr>
          <p:cNvCxnSpPr>
            <a:cxnSpLocks/>
            <a:stCxn id="95" idx="0"/>
            <a:endCxn id="89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5FBE8D5-3066-469D-98FB-E74AE7293F8D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87CA9B3-6237-406C-9846-BC2D7A5D7F51}"/>
              </a:ext>
            </a:extLst>
          </p:cNvPr>
          <p:cNvCxnSpPr>
            <a:cxnSpLocks/>
            <a:stCxn id="92" idx="4"/>
            <a:endCxn id="89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AC396D1-0E86-4C8D-8363-75E4B1A7AADB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A30F8B2-075F-4880-833C-4C3756D14121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6F79EE0-4048-48BE-B290-5BE26012F788}"/>
              </a:ext>
            </a:extLst>
          </p:cNvPr>
          <p:cNvCxnSpPr>
            <a:cxnSpLocks/>
            <a:stCxn id="111" idx="3"/>
            <a:endCxn id="91" idx="2"/>
          </p:cNvCxnSpPr>
          <p:nvPr/>
        </p:nvCxnSpPr>
        <p:spPr>
          <a:xfrm>
            <a:off x="2087565" y="1765246"/>
            <a:ext cx="425858" cy="97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066B59F-8D19-4B6B-91FF-4AC0C0AC2C67}"/>
              </a:ext>
            </a:extLst>
          </p:cNvPr>
          <p:cNvCxnSpPr>
            <a:cxnSpLocks/>
            <a:endCxn id="94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A6B7C75-D687-4CCE-99E6-4080A91A4D57}"/>
              </a:ext>
            </a:extLst>
          </p:cNvPr>
          <p:cNvCxnSpPr>
            <a:cxnSpLocks/>
            <a:stCxn id="97" idx="0"/>
            <a:endCxn id="90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44C2A83-C768-4382-8407-08D6BB0948E9}"/>
              </a:ext>
            </a:extLst>
          </p:cNvPr>
          <p:cNvCxnSpPr>
            <a:cxnSpLocks/>
            <a:stCxn id="96" idx="7"/>
            <a:endCxn id="90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A849DBB-5570-40FF-B016-35F1ABAE764B}"/>
              </a:ext>
            </a:extLst>
          </p:cNvPr>
          <p:cNvSpPr txBox="1"/>
          <p:nvPr/>
        </p:nvSpPr>
        <p:spPr>
          <a:xfrm>
            <a:off x="186286" y="1489182"/>
            <a:ext cx="417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69AAF6A-026D-4462-B6A6-B79A109DFE94}"/>
              </a:ext>
            </a:extLst>
          </p:cNvPr>
          <p:cNvSpPr txBox="1"/>
          <p:nvPr/>
        </p:nvSpPr>
        <p:spPr>
          <a:xfrm>
            <a:off x="933266" y="1524676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18C2196-EFCC-4B6C-B3BC-7216EB891E24}"/>
              </a:ext>
            </a:extLst>
          </p:cNvPr>
          <p:cNvSpPr txBox="1"/>
          <p:nvPr/>
        </p:nvSpPr>
        <p:spPr>
          <a:xfrm>
            <a:off x="1731591" y="14728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210AA37-EAE2-4F0D-9C89-3A1564F49912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09BC6EA-94E7-4985-A43F-21BDEE911193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D11FE6D-1065-4F00-96EA-D1478DB83718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136FA3C-26B5-4A46-9C57-CBC548DA1025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0B91CC2-D053-4DE6-8641-754ADE7006F9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3174E7A-2F5F-4535-B1DE-8EE12E128247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7679FB-EADA-464B-AA1B-1A76441A82F8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D3E7A9-57EE-43BB-8D5E-D7C8AAF4870B}"/>
              </a:ext>
            </a:extLst>
          </p:cNvPr>
          <p:cNvSpPr txBox="1"/>
          <p:nvPr/>
        </p:nvSpPr>
        <p:spPr>
          <a:xfrm>
            <a:off x="4731755" y="4567146"/>
            <a:ext cx="4326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0</a:t>
            </a:r>
          </a:p>
          <a:p>
            <a:r>
              <a:rPr lang="en-US" sz="1600"/>
              <a:t>   partition(u, </a:t>
            </a:r>
            <a:r>
              <a:rPr lang="en-US" sz="1600" err="1"/>
              <a:t>dist</a:t>
            </a:r>
            <a:r>
              <a:rPr lang="en-US" sz="1600"/>
              <a:t>[u], degree[u], queue, visited,           	distance, neighbors)   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534913-809C-4FA7-810B-15E32C1B7F65}"/>
              </a:ext>
            </a:extLst>
          </p:cNvPr>
          <p:cNvCxnSpPr>
            <a:cxnSpLocks/>
          </p:cNvCxnSpPr>
          <p:nvPr/>
        </p:nvCxnSpPr>
        <p:spPr>
          <a:xfrm>
            <a:off x="4788905" y="4548769"/>
            <a:ext cx="0" cy="156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4660DB-81D3-4075-A71F-492C394C8363}"/>
              </a:ext>
            </a:extLst>
          </p:cNvPr>
          <p:cNvCxnSpPr>
            <a:cxnSpLocks/>
          </p:cNvCxnSpPr>
          <p:nvPr/>
        </p:nvCxnSpPr>
        <p:spPr>
          <a:xfrm flipV="1">
            <a:off x="4788906" y="6118138"/>
            <a:ext cx="42695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32376B-73C1-4F79-8DAF-D46327E294E2}"/>
              </a:ext>
            </a:extLst>
          </p:cNvPr>
          <p:cNvCxnSpPr>
            <a:cxnSpLocks/>
          </p:cNvCxnSpPr>
          <p:nvPr/>
        </p:nvCxnSpPr>
        <p:spPr>
          <a:xfrm flipV="1">
            <a:off x="9058444" y="4548767"/>
            <a:ext cx="3" cy="156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AABB7F-F8A7-486D-8DBD-0210B612557B}"/>
              </a:ext>
            </a:extLst>
          </p:cNvPr>
          <p:cNvCxnSpPr>
            <a:cxnSpLocks/>
          </p:cNvCxnSpPr>
          <p:nvPr/>
        </p:nvCxnSpPr>
        <p:spPr>
          <a:xfrm>
            <a:off x="4788906" y="4548769"/>
            <a:ext cx="4269540" cy="18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16">
            <a:extLst>
              <a:ext uri="{FF2B5EF4-FFF2-40B4-BE49-F238E27FC236}">
                <a16:creationId xmlns:a16="http://schemas.microsoft.com/office/drawing/2014/main" id="{8CDFB399-0BB4-46CD-A3D5-7A2C289664DA}"/>
              </a:ext>
            </a:extLst>
          </p:cNvPr>
          <p:cNvSpPr/>
          <p:nvPr/>
        </p:nvSpPr>
        <p:spPr>
          <a:xfrm>
            <a:off x="0" y="-11951"/>
            <a:ext cx="6622410" cy="8119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 –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PARTITIONING METHODOLOGY</a:t>
            </a:r>
          </a:p>
        </p:txBody>
      </p:sp>
      <p:cxnSp>
        <p:nvCxnSpPr>
          <p:cNvPr id="55" name="直接连接符 13">
            <a:extLst>
              <a:ext uri="{FF2B5EF4-FFF2-40B4-BE49-F238E27FC236}">
                <a16:creationId xmlns:a16="http://schemas.microsoft.com/office/drawing/2014/main" id="{5E2E9B72-8AF1-47C6-AD58-4930D64187F8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C98B4BEA-B6B6-44F1-A656-19CCCCA64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88" y="-30801"/>
            <a:ext cx="780876" cy="873243"/>
          </a:xfrm>
          <a:prstGeom prst="rect">
            <a:avLst/>
          </a:prstGeom>
        </p:spPr>
      </p:pic>
      <p:pic>
        <p:nvPicPr>
          <p:cNvPr id="57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BEAA91D0-04B0-447A-83C4-1865AF5E6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8" name="Footer Placeholder 2">
            <a:extLst>
              <a:ext uri="{FF2B5EF4-FFF2-40B4-BE49-F238E27FC236}">
                <a16:creationId xmlns:a16="http://schemas.microsoft.com/office/drawing/2014/main" id="{C38F9AC0-7E18-4A03-A67F-4CAC69BEDCD8}"/>
              </a:ext>
            </a:extLst>
          </p:cNvPr>
          <p:cNvSpPr>
            <a:spLocks noGrp="1"/>
          </p:cNvSpPr>
          <p:nvPr/>
        </p:nvSpPr>
        <p:spPr>
          <a:xfrm>
            <a:off x="2479211" y="6518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</p:spTree>
    <p:extLst>
      <p:ext uri="{BB962C8B-B14F-4D97-AF65-F5344CB8AC3E}">
        <p14:creationId xmlns:p14="http://schemas.microsoft.com/office/powerpoint/2010/main" val="285830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>
            <a:extLst>
              <a:ext uri="{FF2B5EF4-FFF2-40B4-BE49-F238E27FC236}">
                <a16:creationId xmlns:a16="http://schemas.microsoft.com/office/drawing/2014/main" id="{92D18603-A2B8-4918-9F97-2D06DB1E6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16" y="6482054"/>
            <a:ext cx="2743200" cy="371475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21</a:t>
            </a:fld>
            <a:endParaRPr lang="zh-CN" altLang="en-US"/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474149"/>
              </p:ext>
            </p:extLst>
          </p:nvPr>
        </p:nvGraphicFramePr>
        <p:xfrm>
          <a:off x="4032651" y="1300387"/>
          <a:ext cx="5122720" cy="124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3" name="Table 73">
            <a:extLst>
              <a:ext uri="{FF2B5EF4-FFF2-40B4-BE49-F238E27FC236}">
                <a16:creationId xmlns:a16="http://schemas.microsoft.com/office/drawing/2014/main" id="{8A3C1909-EC89-4DC0-8C37-D9F3E0A544BB}"/>
              </a:ext>
            </a:extLst>
          </p:cNvPr>
          <p:cNvGraphicFramePr>
            <a:graphicFrameLocks noGrp="1"/>
          </p:cNvGraphicFramePr>
          <p:nvPr/>
        </p:nvGraphicFramePr>
        <p:xfrm>
          <a:off x="4051271" y="929051"/>
          <a:ext cx="5122720" cy="370840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/>
        </p:nvGraphicFramePr>
        <p:xfrm>
          <a:off x="-1" y="313185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3163134" y="1287221"/>
          <a:ext cx="837711" cy="1255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 err="1"/>
                        <a:t>dist</a:t>
                      </a:r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/>
        </p:nvGraphicFramePr>
        <p:xfrm>
          <a:off x="-1" y="281995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/>
        </p:nvGraphicFramePr>
        <p:xfrm>
          <a:off x="16978" y="3516635"/>
          <a:ext cx="456351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22068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BC09BE-0C89-400A-94DA-FB6805895E1D}"/>
              </a:ext>
            </a:extLst>
          </p:cNvPr>
          <p:cNvSpPr txBox="1"/>
          <p:nvPr/>
        </p:nvSpPr>
        <p:spPr>
          <a:xfrm>
            <a:off x="2723955" y="893651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GLOBAL</a:t>
            </a:r>
          </a:p>
        </p:txBody>
      </p:sp>
      <p:graphicFrame>
        <p:nvGraphicFramePr>
          <p:cNvPr id="44" name="Table 64">
            <a:extLst>
              <a:ext uri="{FF2B5EF4-FFF2-40B4-BE49-F238E27FC236}">
                <a16:creationId xmlns:a16="http://schemas.microsoft.com/office/drawing/2014/main" id="{0E674B7E-95B2-4468-89B6-CE5D541A4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916549"/>
              </p:ext>
            </p:extLst>
          </p:nvPr>
        </p:nvGraphicFramePr>
        <p:xfrm>
          <a:off x="1626316" y="4930823"/>
          <a:ext cx="3073632" cy="165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84009"/>
                  </a:ext>
                </a:extLst>
              </a:tr>
            </a:tbl>
          </a:graphicData>
        </a:graphic>
      </p:graphicFrame>
      <p:graphicFrame>
        <p:nvGraphicFramePr>
          <p:cNvPr id="47" name="Table 144">
            <a:extLst>
              <a:ext uri="{FF2B5EF4-FFF2-40B4-BE49-F238E27FC236}">
                <a16:creationId xmlns:a16="http://schemas.microsoft.com/office/drawing/2014/main" id="{C9F21C76-3A3B-47CA-9CF2-25F789C5CAC4}"/>
              </a:ext>
            </a:extLst>
          </p:cNvPr>
          <p:cNvGraphicFramePr>
            <a:graphicFrameLocks noGrp="1"/>
          </p:cNvGraphicFramePr>
          <p:nvPr/>
        </p:nvGraphicFramePr>
        <p:xfrm>
          <a:off x="433690" y="4917658"/>
          <a:ext cx="1160820" cy="167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820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neighbors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37827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4BAEC6D-C49B-4CB6-BE83-5D0E4E274B06}"/>
              </a:ext>
            </a:extLst>
          </p:cNvPr>
          <p:cNvSpPr txBox="1"/>
          <p:nvPr/>
        </p:nvSpPr>
        <p:spPr>
          <a:xfrm>
            <a:off x="670242" y="4549783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LOCAL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0B7D551-8699-4F60-AF9C-DC665EEA5501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D926756-6DB5-49B0-865B-025469B031C2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741028C-003E-4437-8325-CBE851158114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E582FCE-6266-4881-8301-6AE22D7AC830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6E623B7-46D2-49F6-BAD6-F4E45DF6C66C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F6E81AC-BDF3-40EF-B582-5E49F67E20DD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F357E7B-ECEF-4D6B-B88D-131B37E4F5F3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1A9E358-6D0E-4CB3-A16F-E57F4B5ECE0C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8F39472-3E53-43D3-B834-C0C8D75FE5D5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5F34019-CE1F-4A70-B818-7ACF8DE6DF2E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1C3B0E5-5970-4297-B834-350952F10F3E}"/>
              </a:ext>
            </a:extLst>
          </p:cNvPr>
          <p:cNvCxnSpPr>
            <a:cxnSpLocks/>
            <a:stCxn id="88" idx="6"/>
            <a:endCxn id="89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451E83E-AD2B-4934-A2FD-C1448C0A985B}"/>
              </a:ext>
            </a:extLst>
          </p:cNvPr>
          <p:cNvCxnSpPr>
            <a:cxnSpLocks/>
            <a:stCxn id="89" idx="6"/>
            <a:endCxn id="90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31E5CF0-F0EA-48B5-8B78-E9D19A654913}"/>
              </a:ext>
            </a:extLst>
          </p:cNvPr>
          <p:cNvCxnSpPr>
            <a:cxnSpLocks/>
            <a:stCxn id="95" idx="0"/>
            <a:endCxn id="89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5FBE8D5-3066-469D-98FB-E74AE7293F8D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87CA9B3-6237-406C-9846-BC2D7A5D7F51}"/>
              </a:ext>
            </a:extLst>
          </p:cNvPr>
          <p:cNvCxnSpPr>
            <a:cxnSpLocks/>
            <a:stCxn id="92" idx="4"/>
            <a:endCxn id="89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AC396D1-0E86-4C8D-8363-75E4B1A7AADB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A30F8B2-075F-4880-833C-4C3756D14121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6F79EE0-4048-48BE-B290-5BE26012F788}"/>
              </a:ext>
            </a:extLst>
          </p:cNvPr>
          <p:cNvCxnSpPr>
            <a:cxnSpLocks/>
            <a:stCxn id="111" idx="3"/>
            <a:endCxn id="91" idx="2"/>
          </p:cNvCxnSpPr>
          <p:nvPr/>
        </p:nvCxnSpPr>
        <p:spPr>
          <a:xfrm>
            <a:off x="2087565" y="1765246"/>
            <a:ext cx="425858" cy="97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066B59F-8D19-4B6B-91FF-4AC0C0AC2C67}"/>
              </a:ext>
            </a:extLst>
          </p:cNvPr>
          <p:cNvCxnSpPr>
            <a:cxnSpLocks/>
            <a:endCxn id="94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A6B7C75-D687-4CCE-99E6-4080A91A4D57}"/>
              </a:ext>
            </a:extLst>
          </p:cNvPr>
          <p:cNvCxnSpPr>
            <a:cxnSpLocks/>
            <a:stCxn id="97" idx="0"/>
            <a:endCxn id="90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44C2A83-C768-4382-8407-08D6BB0948E9}"/>
              </a:ext>
            </a:extLst>
          </p:cNvPr>
          <p:cNvCxnSpPr>
            <a:cxnSpLocks/>
            <a:stCxn id="96" idx="7"/>
            <a:endCxn id="90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A849DBB-5570-40FF-B016-35F1ABAE764B}"/>
              </a:ext>
            </a:extLst>
          </p:cNvPr>
          <p:cNvSpPr txBox="1"/>
          <p:nvPr/>
        </p:nvSpPr>
        <p:spPr>
          <a:xfrm>
            <a:off x="186286" y="1489182"/>
            <a:ext cx="417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69AAF6A-026D-4462-B6A6-B79A109DFE94}"/>
              </a:ext>
            </a:extLst>
          </p:cNvPr>
          <p:cNvSpPr txBox="1"/>
          <p:nvPr/>
        </p:nvSpPr>
        <p:spPr>
          <a:xfrm>
            <a:off x="933266" y="1524676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18C2196-EFCC-4B6C-B3BC-7216EB891E24}"/>
              </a:ext>
            </a:extLst>
          </p:cNvPr>
          <p:cNvSpPr txBox="1"/>
          <p:nvPr/>
        </p:nvSpPr>
        <p:spPr>
          <a:xfrm>
            <a:off x="1731591" y="14728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210AA37-EAE2-4F0D-9C89-3A1564F49912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09BC6EA-94E7-4985-A43F-21BDEE911193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D11FE6D-1065-4F00-96EA-D1478DB83718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136FA3C-26B5-4A46-9C57-CBC548DA1025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0B91CC2-D053-4DE6-8641-754ADE7006F9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3174E7A-2F5F-4535-B1DE-8EE12E128247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7679FB-EADA-464B-AA1B-1A76441A82F8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D3E7A9-57EE-43BB-8D5E-D7C8AAF4870B}"/>
              </a:ext>
            </a:extLst>
          </p:cNvPr>
          <p:cNvSpPr txBox="1"/>
          <p:nvPr/>
        </p:nvSpPr>
        <p:spPr>
          <a:xfrm>
            <a:off x="4731755" y="4567146"/>
            <a:ext cx="4326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0</a:t>
            </a:r>
          </a:p>
          <a:p>
            <a:r>
              <a:rPr lang="en-US" sz="1600"/>
              <a:t>   partition(u, </a:t>
            </a:r>
            <a:r>
              <a:rPr lang="en-US" sz="1600" err="1"/>
              <a:t>dist</a:t>
            </a:r>
            <a:r>
              <a:rPr lang="en-US" sz="1600"/>
              <a:t>[u], degree[u], queue, visited,           	distance, neighbors)   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534913-809C-4FA7-810B-15E32C1B7F65}"/>
              </a:ext>
            </a:extLst>
          </p:cNvPr>
          <p:cNvCxnSpPr>
            <a:cxnSpLocks/>
          </p:cNvCxnSpPr>
          <p:nvPr/>
        </p:nvCxnSpPr>
        <p:spPr>
          <a:xfrm>
            <a:off x="4788905" y="4548769"/>
            <a:ext cx="0" cy="156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4660DB-81D3-4075-A71F-492C394C8363}"/>
              </a:ext>
            </a:extLst>
          </p:cNvPr>
          <p:cNvCxnSpPr>
            <a:cxnSpLocks/>
          </p:cNvCxnSpPr>
          <p:nvPr/>
        </p:nvCxnSpPr>
        <p:spPr>
          <a:xfrm flipV="1">
            <a:off x="4788906" y="6118138"/>
            <a:ext cx="42695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32376B-73C1-4F79-8DAF-D46327E294E2}"/>
              </a:ext>
            </a:extLst>
          </p:cNvPr>
          <p:cNvCxnSpPr>
            <a:cxnSpLocks/>
          </p:cNvCxnSpPr>
          <p:nvPr/>
        </p:nvCxnSpPr>
        <p:spPr>
          <a:xfrm flipV="1">
            <a:off x="9058444" y="4548767"/>
            <a:ext cx="3" cy="156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AABB7F-F8A7-486D-8DBD-0210B612557B}"/>
              </a:ext>
            </a:extLst>
          </p:cNvPr>
          <p:cNvCxnSpPr>
            <a:cxnSpLocks/>
          </p:cNvCxnSpPr>
          <p:nvPr/>
        </p:nvCxnSpPr>
        <p:spPr>
          <a:xfrm>
            <a:off x="4788906" y="4548769"/>
            <a:ext cx="4269540" cy="18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16">
            <a:extLst>
              <a:ext uri="{FF2B5EF4-FFF2-40B4-BE49-F238E27FC236}">
                <a16:creationId xmlns:a16="http://schemas.microsoft.com/office/drawing/2014/main" id="{47F5C25E-4705-411D-8259-30B4D97EE93A}"/>
              </a:ext>
            </a:extLst>
          </p:cNvPr>
          <p:cNvSpPr/>
          <p:nvPr/>
        </p:nvSpPr>
        <p:spPr>
          <a:xfrm>
            <a:off x="0" y="-11951"/>
            <a:ext cx="6622410" cy="8119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 –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PARTITIONING METHODOLOGY</a:t>
            </a:r>
          </a:p>
        </p:txBody>
      </p:sp>
      <p:cxnSp>
        <p:nvCxnSpPr>
          <p:cNvPr id="55" name="直接连接符 13">
            <a:extLst>
              <a:ext uri="{FF2B5EF4-FFF2-40B4-BE49-F238E27FC236}">
                <a16:creationId xmlns:a16="http://schemas.microsoft.com/office/drawing/2014/main" id="{2393B7AC-AFB6-4C19-BA22-A3085BD01746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1FF8E0B-610A-42B4-95DA-698F8E04E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88" y="-30801"/>
            <a:ext cx="780876" cy="873243"/>
          </a:xfrm>
          <a:prstGeom prst="rect">
            <a:avLst/>
          </a:prstGeom>
        </p:spPr>
      </p:pic>
      <p:pic>
        <p:nvPicPr>
          <p:cNvPr id="57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FCAAFB78-3179-4A87-A78A-D1777ED8D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8" name="Footer Placeholder 2">
            <a:extLst>
              <a:ext uri="{FF2B5EF4-FFF2-40B4-BE49-F238E27FC236}">
                <a16:creationId xmlns:a16="http://schemas.microsoft.com/office/drawing/2014/main" id="{C619175B-27E5-4488-B5C2-22A1F559BBE9}"/>
              </a:ext>
            </a:extLst>
          </p:cNvPr>
          <p:cNvSpPr>
            <a:spLocks noGrp="1"/>
          </p:cNvSpPr>
          <p:nvPr/>
        </p:nvSpPr>
        <p:spPr>
          <a:xfrm>
            <a:off x="2479211" y="6518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</p:spTree>
    <p:extLst>
      <p:ext uri="{BB962C8B-B14F-4D97-AF65-F5344CB8AC3E}">
        <p14:creationId xmlns:p14="http://schemas.microsoft.com/office/powerpoint/2010/main" val="123371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>
            <a:extLst>
              <a:ext uri="{FF2B5EF4-FFF2-40B4-BE49-F238E27FC236}">
                <a16:creationId xmlns:a16="http://schemas.microsoft.com/office/drawing/2014/main" id="{8F1B61CA-69E1-431C-9D79-494E766F8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16" y="6482054"/>
            <a:ext cx="2743200" cy="371475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22</a:t>
            </a:fld>
            <a:endParaRPr lang="zh-CN" altLang="en-US"/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25198"/>
              </p:ext>
            </p:extLst>
          </p:nvPr>
        </p:nvGraphicFramePr>
        <p:xfrm>
          <a:off x="4032651" y="1300387"/>
          <a:ext cx="5122720" cy="124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3" name="Table 73">
            <a:extLst>
              <a:ext uri="{FF2B5EF4-FFF2-40B4-BE49-F238E27FC236}">
                <a16:creationId xmlns:a16="http://schemas.microsoft.com/office/drawing/2014/main" id="{8A3C1909-EC89-4DC0-8C37-D9F3E0A54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506078"/>
              </p:ext>
            </p:extLst>
          </p:nvPr>
        </p:nvGraphicFramePr>
        <p:xfrm>
          <a:off x="4051271" y="929051"/>
          <a:ext cx="5122720" cy="370840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308051"/>
              </p:ext>
            </p:extLst>
          </p:nvPr>
        </p:nvGraphicFramePr>
        <p:xfrm>
          <a:off x="-1" y="313185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3163134" y="1287221"/>
          <a:ext cx="837711" cy="1255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 err="1"/>
                        <a:t>dist</a:t>
                      </a:r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/>
        </p:nvGraphicFramePr>
        <p:xfrm>
          <a:off x="-1" y="281995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59314"/>
              </p:ext>
            </p:extLst>
          </p:nvPr>
        </p:nvGraphicFramePr>
        <p:xfrm>
          <a:off x="16978" y="3516635"/>
          <a:ext cx="456351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068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BC09BE-0C89-400A-94DA-FB6805895E1D}"/>
              </a:ext>
            </a:extLst>
          </p:cNvPr>
          <p:cNvSpPr txBox="1"/>
          <p:nvPr/>
        </p:nvSpPr>
        <p:spPr>
          <a:xfrm>
            <a:off x="2723955" y="893651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GLOBAL</a:t>
            </a:r>
          </a:p>
        </p:txBody>
      </p:sp>
      <p:graphicFrame>
        <p:nvGraphicFramePr>
          <p:cNvPr id="44" name="Table 64">
            <a:extLst>
              <a:ext uri="{FF2B5EF4-FFF2-40B4-BE49-F238E27FC236}">
                <a16:creationId xmlns:a16="http://schemas.microsoft.com/office/drawing/2014/main" id="{0E674B7E-95B2-4468-89B6-CE5D541A4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178288"/>
              </p:ext>
            </p:extLst>
          </p:nvPr>
        </p:nvGraphicFramePr>
        <p:xfrm>
          <a:off x="1626316" y="4930823"/>
          <a:ext cx="3073632" cy="165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84009"/>
                  </a:ext>
                </a:extLst>
              </a:tr>
            </a:tbl>
          </a:graphicData>
        </a:graphic>
      </p:graphicFrame>
      <p:graphicFrame>
        <p:nvGraphicFramePr>
          <p:cNvPr id="47" name="Table 144">
            <a:extLst>
              <a:ext uri="{FF2B5EF4-FFF2-40B4-BE49-F238E27FC236}">
                <a16:creationId xmlns:a16="http://schemas.microsoft.com/office/drawing/2014/main" id="{C9F21C76-3A3B-47CA-9CF2-25F789C5CAC4}"/>
              </a:ext>
            </a:extLst>
          </p:cNvPr>
          <p:cNvGraphicFramePr>
            <a:graphicFrameLocks noGrp="1"/>
          </p:cNvGraphicFramePr>
          <p:nvPr/>
        </p:nvGraphicFramePr>
        <p:xfrm>
          <a:off x="433690" y="4917658"/>
          <a:ext cx="1160820" cy="167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820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neighbors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37827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4BAEC6D-C49B-4CB6-BE83-5D0E4E274B06}"/>
              </a:ext>
            </a:extLst>
          </p:cNvPr>
          <p:cNvSpPr txBox="1"/>
          <p:nvPr/>
        </p:nvSpPr>
        <p:spPr>
          <a:xfrm>
            <a:off x="670242" y="4549783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LOCAL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D3E7A9-57EE-43BB-8D5E-D7C8AAF4870B}"/>
              </a:ext>
            </a:extLst>
          </p:cNvPr>
          <p:cNvSpPr txBox="1"/>
          <p:nvPr/>
        </p:nvSpPr>
        <p:spPr>
          <a:xfrm>
            <a:off x="4731755" y="4567146"/>
            <a:ext cx="4326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1</a:t>
            </a:r>
          </a:p>
          <a:p>
            <a:r>
              <a:rPr lang="en-US" sz="1600"/>
              <a:t>   partition(u, </a:t>
            </a:r>
            <a:r>
              <a:rPr lang="en-US" sz="1600" err="1"/>
              <a:t>dist</a:t>
            </a:r>
            <a:r>
              <a:rPr lang="en-US" sz="1600"/>
              <a:t>[u], degree[u], queue, visited,           	distance, neighbors)   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534913-809C-4FA7-810B-15E32C1B7F65}"/>
              </a:ext>
            </a:extLst>
          </p:cNvPr>
          <p:cNvCxnSpPr>
            <a:cxnSpLocks/>
          </p:cNvCxnSpPr>
          <p:nvPr/>
        </p:nvCxnSpPr>
        <p:spPr>
          <a:xfrm>
            <a:off x="4788905" y="4548769"/>
            <a:ext cx="0" cy="156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4660DB-81D3-4075-A71F-492C394C8363}"/>
              </a:ext>
            </a:extLst>
          </p:cNvPr>
          <p:cNvCxnSpPr>
            <a:cxnSpLocks/>
          </p:cNvCxnSpPr>
          <p:nvPr/>
        </p:nvCxnSpPr>
        <p:spPr>
          <a:xfrm flipV="1">
            <a:off x="4788906" y="6118138"/>
            <a:ext cx="42695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32376B-73C1-4F79-8DAF-D46327E294E2}"/>
              </a:ext>
            </a:extLst>
          </p:cNvPr>
          <p:cNvCxnSpPr>
            <a:cxnSpLocks/>
          </p:cNvCxnSpPr>
          <p:nvPr/>
        </p:nvCxnSpPr>
        <p:spPr>
          <a:xfrm flipV="1">
            <a:off x="9058444" y="4548767"/>
            <a:ext cx="3" cy="156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AABB7F-F8A7-486D-8DBD-0210B612557B}"/>
              </a:ext>
            </a:extLst>
          </p:cNvPr>
          <p:cNvCxnSpPr>
            <a:cxnSpLocks/>
          </p:cNvCxnSpPr>
          <p:nvPr/>
        </p:nvCxnSpPr>
        <p:spPr>
          <a:xfrm>
            <a:off x="4788906" y="4548769"/>
            <a:ext cx="4269540" cy="18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7365544-345B-4AB0-AD2D-1052115B2909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1ECB88A-08D5-49B5-8158-BD82AFAC067C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9E004E9-F4BC-4607-8F0A-DBF85F8A6AAB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B99F112-AC87-4C40-AEF4-27E3AEA00BFC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6E8E40F-EA22-443E-B100-ACCFC084E1F4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8AB4FE6-3895-4ABC-AF7D-4C5BD72524A0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E7E1B86-344C-4260-90ED-132CA29EAD5C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2A6663D-ADF4-45FC-9298-F2FAE07CFFB4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E311F4-6671-4E6C-94AE-D31DF992B19C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90B94D7-9521-489C-A94E-2BC9DFA01FFF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AA62E1-732D-41A9-83F5-0719D7E3198F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52C0314-A9B5-4945-A676-0152F985A320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BE970D7-D6BD-4794-8F04-7BE8C4C0AA2F}"/>
              </a:ext>
            </a:extLst>
          </p:cNvPr>
          <p:cNvCxnSpPr>
            <a:cxnSpLocks/>
            <a:stCxn id="61" idx="0"/>
            <a:endCxn id="55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E6A7938-7456-4A52-BD95-08F1F5CEF58A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16943E1-40C5-4888-8CEC-052F29CB4448}"/>
              </a:ext>
            </a:extLst>
          </p:cNvPr>
          <p:cNvCxnSpPr>
            <a:cxnSpLocks/>
            <a:stCxn id="58" idx="4"/>
            <a:endCxn id="55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3B185A-DD0A-44EF-AF7A-85AB62BA9E3C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8B510A2-3D9F-46F7-92DE-885EE58473C9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AF0130B-CE48-40F0-BAA7-E22FF0AFEF3A}"/>
              </a:ext>
            </a:extLst>
          </p:cNvPr>
          <p:cNvCxnSpPr>
            <a:cxnSpLocks/>
            <a:stCxn id="80" idx="3"/>
            <a:endCxn id="57" idx="2"/>
          </p:cNvCxnSpPr>
          <p:nvPr/>
        </p:nvCxnSpPr>
        <p:spPr>
          <a:xfrm>
            <a:off x="2087565" y="1765246"/>
            <a:ext cx="425858" cy="97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81F53F2-B9AD-433F-AFC4-6D16CCF3F463}"/>
              </a:ext>
            </a:extLst>
          </p:cNvPr>
          <p:cNvCxnSpPr>
            <a:cxnSpLocks/>
            <a:endCxn id="60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219FF46-1E32-4F0F-B514-AB2C6BC76502}"/>
              </a:ext>
            </a:extLst>
          </p:cNvPr>
          <p:cNvCxnSpPr>
            <a:cxnSpLocks/>
            <a:stCxn id="63" idx="0"/>
            <a:endCxn id="56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9C6FF4F-D8C4-4D1B-B5DD-335E4AA2E43E}"/>
              </a:ext>
            </a:extLst>
          </p:cNvPr>
          <p:cNvCxnSpPr>
            <a:cxnSpLocks/>
            <a:stCxn id="62" idx="7"/>
            <a:endCxn id="56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8AEED35-53F2-48A4-88D5-CD4EA6309383}"/>
              </a:ext>
            </a:extLst>
          </p:cNvPr>
          <p:cNvSpPr txBox="1"/>
          <p:nvPr/>
        </p:nvSpPr>
        <p:spPr>
          <a:xfrm>
            <a:off x="200116" y="1472858"/>
            <a:ext cx="17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4EB5F0-26D7-4D8D-8F4F-27DD2EEFDB4E}"/>
              </a:ext>
            </a:extLst>
          </p:cNvPr>
          <p:cNvSpPr txBox="1"/>
          <p:nvPr/>
        </p:nvSpPr>
        <p:spPr>
          <a:xfrm>
            <a:off x="923279" y="1496344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CB0188-A98C-4598-9F09-ED6EA58ED026}"/>
              </a:ext>
            </a:extLst>
          </p:cNvPr>
          <p:cNvSpPr txBox="1"/>
          <p:nvPr/>
        </p:nvSpPr>
        <p:spPr>
          <a:xfrm>
            <a:off x="1731591" y="14728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12F84B-6CCC-48DF-847B-4011B5EEEF96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A014EF-E023-4A2E-A562-3D774A655A4A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70F39B6-DE8E-4CD4-9CB4-AA83505E2BA9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E689EF-8504-478B-81FD-7707D699836B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60552B6-25F5-4F31-8A6F-7D411791385D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268AC4-B488-4691-A26D-8B0C4726584C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0A3D8D1-FCB6-4733-BAAC-F5A55361DAAF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sp>
        <p:nvSpPr>
          <p:cNvPr id="88" name="矩形 16">
            <a:extLst>
              <a:ext uri="{FF2B5EF4-FFF2-40B4-BE49-F238E27FC236}">
                <a16:creationId xmlns:a16="http://schemas.microsoft.com/office/drawing/2014/main" id="{F321A6CC-52E7-497A-862B-22A45991B5DC}"/>
              </a:ext>
            </a:extLst>
          </p:cNvPr>
          <p:cNvSpPr/>
          <p:nvPr/>
        </p:nvSpPr>
        <p:spPr>
          <a:xfrm>
            <a:off x="0" y="-11951"/>
            <a:ext cx="6622410" cy="8119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 –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PARTITIONING METHODOLOGY</a:t>
            </a:r>
          </a:p>
        </p:txBody>
      </p:sp>
      <p:cxnSp>
        <p:nvCxnSpPr>
          <p:cNvPr id="89" name="直接连接符 13">
            <a:extLst>
              <a:ext uri="{FF2B5EF4-FFF2-40B4-BE49-F238E27FC236}">
                <a16:creationId xmlns:a16="http://schemas.microsoft.com/office/drawing/2014/main" id="{57370E1B-EB3C-41BC-916D-B42BC9BD162D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EDEFBEB-033B-428E-B068-A7C58FEB8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88" y="-30801"/>
            <a:ext cx="780876" cy="873243"/>
          </a:xfrm>
          <a:prstGeom prst="rect">
            <a:avLst/>
          </a:prstGeom>
        </p:spPr>
      </p:pic>
      <p:pic>
        <p:nvPicPr>
          <p:cNvPr id="91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ABADA617-024B-424E-9810-5A6725449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92" name="Footer Placeholder 2">
            <a:extLst>
              <a:ext uri="{FF2B5EF4-FFF2-40B4-BE49-F238E27FC236}">
                <a16:creationId xmlns:a16="http://schemas.microsoft.com/office/drawing/2014/main" id="{3DC8E890-D90A-4E6B-8A01-9C45AE4A44D8}"/>
              </a:ext>
            </a:extLst>
          </p:cNvPr>
          <p:cNvSpPr>
            <a:spLocks noGrp="1"/>
          </p:cNvSpPr>
          <p:nvPr/>
        </p:nvSpPr>
        <p:spPr>
          <a:xfrm>
            <a:off x="2479211" y="6518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</p:spTree>
    <p:extLst>
      <p:ext uri="{BB962C8B-B14F-4D97-AF65-F5344CB8AC3E}">
        <p14:creationId xmlns:p14="http://schemas.microsoft.com/office/powerpoint/2010/main" val="190882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>
            <a:extLst>
              <a:ext uri="{FF2B5EF4-FFF2-40B4-BE49-F238E27FC236}">
                <a16:creationId xmlns:a16="http://schemas.microsoft.com/office/drawing/2014/main" id="{699A50E6-DD4E-4456-899E-27C3CEB66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16" y="6482054"/>
            <a:ext cx="2743200" cy="371475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23</a:t>
            </a:fld>
            <a:endParaRPr lang="zh-CN" altLang="en-US"/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2491"/>
              </p:ext>
            </p:extLst>
          </p:nvPr>
        </p:nvGraphicFramePr>
        <p:xfrm>
          <a:off x="4032651" y="1300387"/>
          <a:ext cx="5122720" cy="124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/>
        </p:nvGraphicFramePr>
        <p:xfrm>
          <a:off x="-1" y="313185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3163134" y="1287221"/>
          <a:ext cx="837711" cy="1255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 err="1"/>
                        <a:t>dist</a:t>
                      </a:r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/>
        </p:nvGraphicFramePr>
        <p:xfrm>
          <a:off x="-1" y="281995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/>
        </p:nvGraphicFramePr>
        <p:xfrm>
          <a:off x="16978" y="3516635"/>
          <a:ext cx="456351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068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BC09BE-0C89-400A-94DA-FB6805895E1D}"/>
              </a:ext>
            </a:extLst>
          </p:cNvPr>
          <p:cNvSpPr txBox="1"/>
          <p:nvPr/>
        </p:nvSpPr>
        <p:spPr>
          <a:xfrm>
            <a:off x="2723955" y="893651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GLOBAL</a:t>
            </a:r>
          </a:p>
        </p:txBody>
      </p:sp>
      <p:graphicFrame>
        <p:nvGraphicFramePr>
          <p:cNvPr id="44" name="Table 64">
            <a:extLst>
              <a:ext uri="{FF2B5EF4-FFF2-40B4-BE49-F238E27FC236}">
                <a16:creationId xmlns:a16="http://schemas.microsoft.com/office/drawing/2014/main" id="{0E674B7E-95B2-4468-89B6-CE5D541A4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764431"/>
              </p:ext>
            </p:extLst>
          </p:nvPr>
        </p:nvGraphicFramePr>
        <p:xfrm>
          <a:off x="1626316" y="4930823"/>
          <a:ext cx="3073632" cy="165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84009"/>
                  </a:ext>
                </a:extLst>
              </a:tr>
            </a:tbl>
          </a:graphicData>
        </a:graphic>
      </p:graphicFrame>
      <p:graphicFrame>
        <p:nvGraphicFramePr>
          <p:cNvPr id="47" name="Table 144">
            <a:extLst>
              <a:ext uri="{FF2B5EF4-FFF2-40B4-BE49-F238E27FC236}">
                <a16:creationId xmlns:a16="http://schemas.microsoft.com/office/drawing/2014/main" id="{C9F21C76-3A3B-47CA-9CF2-25F789C5CAC4}"/>
              </a:ext>
            </a:extLst>
          </p:cNvPr>
          <p:cNvGraphicFramePr>
            <a:graphicFrameLocks noGrp="1"/>
          </p:cNvGraphicFramePr>
          <p:nvPr/>
        </p:nvGraphicFramePr>
        <p:xfrm>
          <a:off x="433690" y="4917658"/>
          <a:ext cx="1160820" cy="167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820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neighbors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37827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4BAEC6D-C49B-4CB6-BE83-5D0E4E274B06}"/>
              </a:ext>
            </a:extLst>
          </p:cNvPr>
          <p:cNvSpPr txBox="1"/>
          <p:nvPr/>
        </p:nvSpPr>
        <p:spPr>
          <a:xfrm>
            <a:off x="670242" y="4549783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LOCAL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D3E7A9-57EE-43BB-8D5E-D7C8AAF4870B}"/>
              </a:ext>
            </a:extLst>
          </p:cNvPr>
          <p:cNvSpPr txBox="1"/>
          <p:nvPr/>
        </p:nvSpPr>
        <p:spPr>
          <a:xfrm>
            <a:off x="4731755" y="4567146"/>
            <a:ext cx="4326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1</a:t>
            </a:r>
          </a:p>
          <a:p>
            <a:r>
              <a:rPr lang="en-US" sz="1600"/>
              <a:t>   partition(u, </a:t>
            </a:r>
            <a:r>
              <a:rPr lang="en-US" sz="1600" err="1"/>
              <a:t>dist</a:t>
            </a:r>
            <a:r>
              <a:rPr lang="en-US" sz="1600"/>
              <a:t>[u], degree[u], queue, visited,           	distance, neighbors)   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534913-809C-4FA7-810B-15E32C1B7F65}"/>
              </a:ext>
            </a:extLst>
          </p:cNvPr>
          <p:cNvCxnSpPr>
            <a:cxnSpLocks/>
          </p:cNvCxnSpPr>
          <p:nvPr/>
        </p:nvCxnSpPr>
        <p:spPr>
          <a:xfrm>
            <a:off x="4788905" y="4548769"/>
            <a:ext cx="0" cy="156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4660DB-81D3-4075-A71F-492C394C8363}"/>
              </a:ext>
            </a:extLst>
          </p:cNvPr>
          <p:cNvCxnSpPr>
            <a:cxnSpLocks/>
          </p:cNvCxnSpPr>
          <p:nvPr/>
        </p:nvCxnSpPr>
        <p:spPr>
          <a:xfrm flipV="1">
            <a:off x="4788906" y="6118138"/>
            <a:ext cx="42695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32376B-73C1-4F79-8DAF-D46327E294E2}"/>
              </a:ext>
            </a:extLst>
          </p:cNvPr>
          <p:cNvCxnSpPr>
            <a:cxnSpLocks/>
          </p:cNvCxnSpPr>
          <p:nvPr/>
        </p:nvCxnSpPr>
        <p:spPr>
          <a:xfrm flipV="1">
            <a:off x="9058444" y="4548767"/>
            <a:ext cx="3" cy="156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AABB7F-F8A7-486D-8DBD-0210B612557B}"/>
              </a:ext>
            </a:extLst>
          </p:cNvPr>
          <p:cNvCxnSpPr>
            <a:cxnSpLocks/>
          </p:cNvCxnSpPr>
          <p:nvPr/>
        </p:nvCxnSpPr>
        <p:spPr>
          <a:xfrm>
            <a:off x="4788906" y="4548769"/>
            <a:ext cx="4269540" cy="18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7365544-345B-4AB0-AD2D-1052115B2909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1ECB88A-08D5-49B5-8158-BD82AFAC067C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9E004E9-F4BC-4607-8F0A-DBF85F8A6AAB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B99F112-AC87-4C40-AEF4-27E3AEA00BFC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6E8E40F-EA22-443E-B100-ACCFC084E1F4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8AB4FE6-3895-4ABC-AF7D-4C5BD72524A0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E7E1B86-344C-4260-90ED-132CA29EAD5C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2A6663D-ADF4-45FC-9298-F2FAE07CFFB4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E311F4-6671-4E6C-94AE-D31DF992B19C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90B94D7-9521-489C-A94E-2BC9DFA01FFF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AA62E1-732D-41A9-83F5-0719D7E3198F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52C0314-A9B5-4945-A676-0152F985A320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BE970D7-D6BD-4794-8F04-7BE8C4C0AA2F}"/>
              </a:ext>
            </a:extLst>
          </p:cNvPr>
          <p:cNvCxnSpPr>
            <a:cxnSpLocks/>
            <a:stCxn id="61" idx="0"/>
            <a:endCxn id="55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E6A7938-7456-4A52-BD95-08F1F5CEF58A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16943E1-40C5-4888-8CEC-052F29CB4448}"/>
              </a:ext>
            </a:extLst>
          </p:cNvPr>
          <p:cNvCxnSpPr>
            <a:cxnSpLocks/>
            <a:stCxn id="58" idx="4"/>
            <a:endCxn id="55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3B185A-DD0A-44EF-AF7A-85AB62BA9E3C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8B510A2-3D9F-46F7-92DE-885EE58473C9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AF0130B-CE48-40F0-BAA7-E22FF0AFEF3A}"/>
              </a:ext>
            </a:extLst>
          </p:cNvPr>
          <p:cNvCxnSpPr>
            <a:cxnSpLocks/>
            <a:stCxn id="80" idx="3"/>
            <a:endCxn id="57" idx="2"/>
          </p:cNvCxnSpPr>
          <p:nvPr/>
        </p:nvCxnSpPr>
        <p:spPr>
          <a:xfrm>
            <a:off x="2087565" y="1765246"/>
            <a:ext cx="425858" cy="97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81F53F2-B9AD-433F-AFC4-6D16CCF3F463}"/>
              </a:ext>
            </a:extLst>
          </p:cNvPr>
          <p:cNvCxnSpPr>
            <a:cxnSpLocks/>
            <a:endCxn id="60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219FF46-1E32-4F0F-B514-AB2C6BC76502}"/>
              </a:ext>
            </a:extLst>
          </p:cNvPr>
          <p:cNvCxnSpPr>
            <a:cxnSpLocks/>
            <a:stCxn id="63" idx="0"/>
            <a:endCxn id="56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9C6FF4F-D8C4-4D1B-B5DD-335E4AA2E43E}"/>
              </a:ext>
            </a:extLst>
          </p:cNvPr>
          <p:cNvCxnSpPr>
            <a:cxnSpLocks/>
            <a:stCxn id="62" idx="7"/>
            <a:endCxn id="56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8AEED35-53F2-48A4-88D5-CD4EA6309383}"/>
              </a:ext>
            </a:extLst>
          </p:cNvPr>
          <p:cNvSpPr txBox="1"/>
          <p:nvPr/>
        </p:nvSpPr>
        <p:spPr>
          <a:xfrm>
            <a:off x="200116" y="1472858"/>
            <a:ext cx="17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4EB5F0-26D7-4D8D-8F4F-27DD2EEFDB4E}"/>
              </a:ext>
            </a:extLst>
          </p:cNvPr>
          <p:cNvSpPr txBox="1"/>
          <p:nvPr/>
        </p:nvSpPr>
        <p:spPr>
          <a:xfrm>
            <a:off x="923279" y="1496344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CB0188-A98C-4598-9F09-ED6EA58ED026}"/>
              </a:ext>
            </a:extLst>
          </p:cNvPr>
          <p:cNvSpPr txBox="1"/>
          <p:nvPr/>
        </p:nvSpPr>
        <p:spPr>
          <a:xfrm>
            <a:off x="1731591" y="14728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12F84B-6CCC-48DF-847B-4011B5EEEF96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A014EF-E023-4A2E-A562-3D774A655A4A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70F39B6-DE8E-4CD4-9CB4-AA83505E2BA9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E689EF-8504-478B-81FD-7707D699836B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60552B6-25F5-4F31-8A6F-7D411791385D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268AC4-B488-4691-A26D-8B0C4726584C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0A3D8D1-FCB6-4733-BAAC-F5A55361DAAF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graphicFrame>
        <p:nvGraphicFramePr>
          <p:cNvPr id="88" name="Table 73">
            <a:extLst>
              <a:ext uri="{FF2B5EF4-FFF2-40B4-BE49-F238E27FC236}">
                <a16:creationId xmlns:a16="http://schemas.microsoft.com/office/drawing/2014/main" id="{E27E77F5-652B-4330-93E9-5DA40E3D5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300452"/>
              </p:ext>
            </p:extLst>
          </p:nvPr>
        </p:nvGraphicFramePr>
        <p:xfrm>
          <a:off x="4051271" y="929051"/>
          <a:ext cx="5122720" cy="370840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sp>
        <p:nvSpPr>
          <p:cNvPr id="73" name="矩形 16">
            <a:extLst>
              <a:ext uri="{FF2B5EF4-FFF2-40B4-BE49-F238E27FC236}">
                <a16:creationId xmlns:a16="http://schemas.microsoft.com/office/drawing/2014/main" id="{C5F71B7D-7916-4F56-890E-FE72171C1A63}"/>
              </a:ext>
            </a:extLst>
          </p:cNvPr>
          <p:cNvSpPr/>
          <p:nvPr/>
        </p:nvSpPr>
        <p:spPr>
          <a:xfrm>
            <a:off x="0" y="-11951"/>
            <a:ext cx="6622410" cy="8119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 –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PARTITIONING METHODOLOGY</a:t>
            </a:r>
          </a:p>
        </p:txBody>
      </p:sp>
      <p:cxnSp>
        <p:nvCxnSpPr>
          <p:cNvPr id="89" name="直接连接符 13">
            <a:extLst>
              <a:ext uri="{FF2B5EF4-FFF2-40B4-BE49-F238E27FC236}">
                <a16:creationId xmlns:a16="http://schemas.microsoft.com/office/drawing/2014/main" id="{C5000CE5-EB9A-4DDB-BC21-F8D043445A46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7568341-3E07-4728-BC84-0A3DE19A9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88" y="-30801"/>
            <a:ext cx="780876" cy="873243"/>
          </a:xfrm>
          <a:prstGeom prst="rect">
            <a:avLst/>
          </a:prstGeom>
        </p:spPr>
      </p:pic>
      <p:pic>
        <p:nvPicPr>
          <p:cNvPr id="91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6A57909B-2F8B-479C-8864-115A73311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92" name="Footer Placeholder 2">
            <a:extLst>
              <a:ext uri="{FF2B5EF4-FFF2-40B4-BE49-F238E27FC236}">
                <a16:creationId xmlns:a16="http://schemas.microsoft.com/office/drawing/2014/main" id="{88E0F746-0EE7-4229-ADEF-038026C865BF}"/>
              </a:ext>
            </a:extLst>
          </p:cNvPr>
          <p:cNvSpPr>
            <a:spLocks noGrp="1"/>
          </p:cNvSpPr>
          <p:nvPr/>
        </p:nvSpPr>
        <p:spPr>
          <a:xfrm>
            <a:off x="2479211" y="6518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</p:spTree>
    <p:extLst>
      <p:ext uri="{BB962C8B-B14F-4D97-AF65-F5344CB8AC3E}">
        <p14:creationId xmlns:p14="http://schemas.microsoft.com/office/powerpoint/2010/main" val="45020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1D87C4E6-5D30-49CC-B027-6175D85C4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16" y="6482054"/>
            <a:ext cx="2743200" cy="371475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57416"/>
              </p:ext>
            </p:extLst>
          </p:nvPr>
        </p:nvGraphicFramePr>
        <p:xfrm>
          <a:off x="4032651" y="1300387"/>
          <a:ext cx="5122720" cy="124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/>
        </p:nvGraphicFramePr>
        <p:xfrm>
          <a:off x="-1" y="313185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3163134" y="1287221"/>
          <a:ext cx="837711" cy="1255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 err="1"/>
                        <a:t>dist</a:t>
                      </a:r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/>
        </p:nvGraphicFramePr>
        <p:xfrm>
          <a:off x="-1" y="281995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/>
        </p:nvGraphicFramePr>
        <p:xfrm>
          <a:off x="16978" y="3516635"/>
          <a:ext cx="456351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068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BC09BE-0C89-400A-94DA-FB6805895E1D}"/>
              </a:ext>
            </a:extLst>
          </p:cNvPr>
          <p:cNvSpPr txBox="1"/>
          <p:nvPr/>
        </p:nvSpPr>
        <p:spPr>
          <a:xfrm>
            <a:off x="2723955" y="893651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GLOBAL</a:t>
            </a:r>
          </a:p>
        </p:txBody>
      </p:sp>
      <p:graphicFrame>
        <p:nvGraphicFramePr>
          <p:cNvPr id="44" name="Table 64">
            <a:extLst>
              <a:ext uri="{FF2B5EF4-FFF2-40B4-BE49-F238E27FC236}">
                <a16:creationId xmlns:a16="http://schemas.microsoft.com/office/drawing/2014/main" id="{0E674B7E-95B2-4468-89B6-CE5D541A4197}"/>
              </a:ext>
            </a:extLst>
          </p:cNvPr>
          <p:cNvGraphicFramePr>
            <a:graphicFrameLocks noGrp="1"/>
          </p:cNvGraphicFramePr>
          <p:nvPr/>
        </p:nvGraphicFramePr>
        <p:xfrm>
          <a:off x="1626316" y="4930823"/>
          <a:ext cx="3073632" cy="165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84009"/>
                  </a:ext>
                </a:extLst>
              </a:tr>
            </a:tbl>
          </a:graphicData>
        </a:graphic>
      </p:graphicFrame>
      <p:graphicFrame>
        <p:nvGraphicFramePr>
          <p:cNvPr id="47" name="Table 144">
            <a:extLst>
              <a:ext uri="{FF2B5EF4-FFF2-40B4-BE49-F238E27FC236}">
                <a16:creationId xmlns:a16="http://schemas.microsoft.com/office/drawing/2014/main" id="{C9F21C76-3A3B-47CA-9CF2-25F789C5CAC4}"/>
              </a:ext>
            </a:extLst>
          </p:cNvPr>
          <p:cNvGraphicFramePr>
            <a:graphicFrameLocks noGrp="1"/>
          </p:cNvGraphicFramePr>
          <p:nvPr/>
        </p:nvGraphicFramePr>
        <p:xfrm>
          <a:off x="433690" y="4917658"/>
          <a:ext cx="1160820" cy="167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820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neighbors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37827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4BAEC6D-C49B-4CB6-BE83-5D0E4E274B06}"/>
              </a:ext>
            </a:extLst>
          </p:cNvPr>
          <p:cNvSpPr txBox="1"/>
          <p:nvPr/>
        </p:nvSpPr>
        <p:spPr>
          <a:xfrm>
            <a:off x="670242" y="4549783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LOCAL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D3E7A9-57EE-43BB-8D5E-D7C8AAF4870B}"/>
              </a:ext>
            </a:extLst>
          </p:cNvPr>
          <p:cNvSpPr txBox="1"/>
          <p:nvPr/>
        </p:nvSpPr>
        <p:spPr>
          <a:xfrm>
            <a:off x="4731755" y="4567146"/>
            <a:ext cx="4326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1</a:t>
            </a:r>
          </a:p>
          <a:p>
            <a:r>
              <a:rPr lang="en-US" sz="1600"/>
              <a:t>   partition(u, </a:t>
            </a:r>
            <a:r>
              <a:rPr lang="en-US" sz="1600" err="1"/>
              <a:t>dist</a:t>
            </a:r>
            <a:r>
              <a:rPr lang="en-US" sz="1600"/>
              <a:t>[u], degree[u], queue, visited,           	distance, neighbors)   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534913-809C-4FA7-810B-15E32C1B7F65}"/>
              </a:ext>
            </a:extLst>
          </p:cNvPr>
          <p:cNvCxnSpPr>
            <a:cxnSpLocks/>
          </p:cNvCxnSpPr>
          <p:nvPr/>
        </p:nvCxnSpPr>
        <p:spPr>
          <a:xfrm>
            <a:off x="4788905" y="4548769"/>
            <a:ext cx="0" cy="156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4660DB-81D3-4075-A71F-492C394C8363}"/>
              </a:ext>
            </a:extLst>
          </p:cNvPr>
          <p:cNvCxnSpPr>
            <a:cxnSpLocks/>
          </p:cNvCxnSpPr>
          <p:nvPr/>
        </p:nvCxnSpPr>
        <p:spPr>
          <a:xfrm flipV="1">
            <a:off x="4788906" y="6118138"/>
            <a:ext cx="42695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32376B-73C1-4F79-8DAF-D46327E294E2}"/>
              </a:ext>
            </a:extLst>
          </p:cNvPr>
          <p:cNvCxnSpPr>
            <a:cxnSpLocks/>
          </p:cNvCxnSpPr>
          <p:nvPr/>
        </p:nvCxnSpPr>
        <p:spPr>
          <a:xfrm flipV="1">
            <a:off x="9058444" y="4548767"/>
            <a:ext cx="3" cy="156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AABB7F-F8A7-486D-8DBD-0210B612557B}"/>
              </a:ext>
            </a:extLst>
          </p:cNvPr>
          <p:cNvCxnSpPr>
            <a:cxnSpLocks/>
          </p:cNvCxnSpPr>
          <p:nvPr/>
        </p:nvCxnSpPr>
        <p:spPr>
          <a:xfrm>
            <a:off x="4788906" y="4548769"/>
            <a:ext cx="4269540" cy="18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7365544-345B-4AB0-AD2D-1052115B2909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1ECB88A-08D5-49B5-8158-BD82AFAC067C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9E004E9-F4BC-4607-8F0A-DBF85F8A6AAB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B99F112-AC87-4C40-AEF4-27E3AEA00BFC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6E8E40F-EA22-443E-B100-ACCFC084E1F4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8AB4FE6-3895-4ABC-AF7D-4C5BD72524A0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E7E1B86-344C-4260-90ED-132CA29EAD5C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2A6663D-ADF4-45FC-9298-F2FAE07CFFB4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E311F4-6671-4E6C-94AE-D31DF992B19C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90B94D7-9521-489C-A94E-2BC9DFA01FFF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0AA62E1-732D-41A9-83F5-0719D7E3198F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52C0314-A9B5-4945-A676-0152F985A320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BE970D7-D6BD-4794-8F04-7BE8C4C0AA2F}"/>
              </a:ext>
            </a:extLst>
          </p:cNvPr>
          <p:cNvCxnSpPr>
            <a:cxnSpLocks/>
            <a:stCxn id="61" idx="0"/>
            <a:endCxn id="55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E6A7938-7456-4A52-BD95-08F1F5CEF58A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16943E1-40C5-4888-8CEC-052F29CB4448}"/>
              </a:ext>
            </a:extLst>
          </p:cNvPr>
          <p:cNvCxnSpPr>
            <a:cxnSpLocks/>
            <a:stCxn id="58" idx="4"/>
            <a:endCxn id="55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3B185A-DD0A-44EF-AF7A-85AB62BA9E3C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8B510A2-3D9F-46F7-92DE-885EE58473C9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AF0130B-CE48-40F0-BAA7-E22FF0AFEF3A}"/>
              </a:ext>
            </a:extLst>
          </p:cNvPr>
          <p:cNvCxnSpPr>
            <a:cxnSpLocks/>
            <a:stCxn id="80" idx="3"/>
            <a:endCxn id="57" idx="2"/>
          </p:cNvCxnSpPr>
          <p:nvPr/>
        </p:nvCxnSpPr>
        <p:spPr>
          <a:xfrm>
            <a:off x="2087565" y="1765246"/>
            <a:ext cx="425858" cy="97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81F53F2-B9AD-433F-AFC4-6D16CCF3F463}"/>
              </a:ext>
            </a:extLst>
          </p:cNvPr>
          <p:cNvCxnSpPr>
            <a:cxnSpLocks/>
            <a:endCxn id="60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219FF46-1E32-4F0F-B514-AB2C6BC76502}"/>
              </a:ext>
            </a:extLst>
          </p:cNvPr>
          <p:cNvCxnSpPr>
            <a:cxnSpLocks/>
            <a:stCxn id="63" idx="0"/>
            <a:endCxn id="56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9C6FF4F-D8C4-4D1B-B5DD-335E4AA2E43E}"/>
              </a:ext>
            </a:extLst>
          </p:cNvPr>
          <p:cNvCxnSpPr>
            <a:cxnSpLocks/>
            <a:stCxn id="62" idx="7"/>
            <a:endCxn id="56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8AEED35-53F2-48A4-88D5-CD4EA6309383}"/>
              </a:ext>
            </a:extLst>
          </p:cNvPr>
          <p:cNvSpPr txBox="1"/>
          <p:nvPr/>
        </p:nvSpPr>
        <p:spPr>
          <a:xfrm>
            <a:off x="200116" y="1472858"/>
            <a:ext cx="17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4EB5F0-26D7-4D8D-8F4F-27DD2EEFDB4E}"/>
              </a:ext>
            </a:extLst>
          </p:cNvPr>
          <p:cNvSpPr txBox="1"/>
          <p:nvPr/>
        </p:nvSpPr>
        <p:spPr>
          <a:xfrm>
            <a:off x="923279" y="1496344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CB0188-A98C-4598-9F09-ED6EA58ED026}"/>
              </a:ext>
            </a:extLst>
          </p:cNvPr>
          <p:cNvSpPr txBox="1"/>
          <p:nvPr/>
        </p:nvSpPr>
        <p:spPr>
          <a:xfrm>
            <a:off x="1731591" y="14728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12F84B-6CCC-48DF-847B-4011B5EEEF96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A014EF-E023-4A2E-A562-3D774A655A4A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70F39B6-DE8E-4CD4-9CB4-AA83505E2BA9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E689EF-8504-478B-81FD-7707D699836B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60552B6-25F5-4F31-8A6F-7D411791385D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268AC4-B488-4691-A26D-8B0C4726584C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0A3D8D1-FCB6-4733-BAAC-F5A55361DAAF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graphicFrame>
        <p:nvGraphicFramePr>
          <p:cNvPr id="88" name="Table 73">
            <a:extLst>
              <a:ext uri="{FF2B5EF4-FFF2-40B4-BE49-F238E27FC236}">
                <a16:creationId xmlns:a16="http://schemas.microsoft.com/office/drawing/2014/main" id="{66A5BF12-A40A-4CE1-8642-083B2FBCC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63670"/>
              </p:ext>
            </p:extLst>
          </p:nvPr>
        </p:nvGraphicFramePr>
        <p:xfrm>
          <a:off x="4051271" y="929051"/>
          <a:ext cx="5122720" cy="370840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sp>
        <p:nvSpPr>
          <p:cNvPr id="73" name="矩形 16">
            <a:extLst>
              <a:ext uri="{FF2B5EF4-FFF2-40B4-BE49-F238E27FC236}">
                <a16:creationId xmlns:a16="http://schemas.microsoft.com/office/drawing/2014/main" id="{8C4AEEA9-005B-4764-88A9-607957FE1283}"/>
              </a:ext>
            </a:extLst>
          </p:cNvPr>
          <p:cNvSpPr/>
          <p:nvPr/>
        </p:nvSpPr>
        <p:spPr>
          <a:xfrm>
            <a:off x="0" y="-11951"/>
            <a:ext cx="6622410" cy="8119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 –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PARTITIONING METHODOLOGY</a:t>
            </a:r>
          </a:p>
        </p:txBody>
      </p:sp>
      <p:cxnSp>
        <p:nvCxnSpPr>
          <p:cNvPr id="89" name="直接连接符 13">
            <a:extLst>
              <a:ext uri="{FF2B5EF4-FFF2-40B4-BE49-F238E27FC236}">
                <a16:creationId xmlns:a16="http://schemas.microsoft.com/office/drawing/2014/main" id="{6CB203BB-8797-4C58-95B0-4D1C7CA088EA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447EBB8F-07DB-43F6-83B4-4C58AF467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88" y="-30801"/>
            <a:ext cx="780876" cy="873243"/>
          </a:xfrm>
          <a:prstGeom prst="rect">
            <a:avLst/>
          </a:prstGeom>
        </p:spPr>
      </p:pic>
      <p:pic>
        <p:nvPicPr>
          <p:cNvPr id="91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D4A921EC-9305-457E-80D6-AD04A728B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92" name="Footer Placeholder 2">
            <a:extLst>
              <a:ext uri="{FF2B5EF4-FFF2-40B4-BE49-F238E27FC236}">
                <a16:creationId xmlns:a16="http://schemas.microsoft.com/office/drawing/2014/main" id="{663F2003-A52E-441E-8268-10AF4B8421D9}"/>
              </a:ext>
            </a:extLst>
          </p:cNvPr>
          <p:cNvSpPr>
            <a:spLocks noGrp="1"/>
          </p:cNvSpPr>
          <p:nvPr/>
        </p:nvSpPr>
        <p:spPr>
          <a:xfrm>
            <a:off x="2479211" y="6518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</p:spTree>
    <p:extLst>
      <p:ext uri="{BB962C8B-B14F-4D97-AF65-F5344CB8AC3E}">
        <p14:creationId xmlns:p14="http://schemas.microsoft.com/office/powerpoint/2010/main" val="95965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2210312E-7ABE-4DE8-BB35-DEC990CFA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16" y="6482054"/>
            <a:ext cx="2743200" cy="371475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dirty="0" smtClean="0"/>
              <a:t>25</a:t>
            </a:fld>
            <a:endParaRPr lang="zh-CN" altLang="en-US"/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400782"/>
              </p:ext>
            </p:extLst>
          </p:nvPr>
        </p:nvGraphicFramePr>
        <p:xfrm>
          <a:off x="4032651" y="1300387"/>
          <a:ext cx="5122720" cy="124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452726"/>
              </p:ext>
            </p:extLst>
          </p:nvPr>
        </p:nvGraphicFramePr>
        <p:xfrm>
          <a:off x="-1" y="313185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3163134" y="1287221"/>
          <a:ext cx="837711" cy="1255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 err="1"/>
                        <a:t>dist</a:t>
                      </a:r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80811"/>
              </p:ext>
            </p:extLst>
          </p:nvPr>
        </p:nvGraphicFramePr>
        <p:xfrm>
          <a:off x="-1" y="281995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440560"/>
              </p:ext>
            </p:extLst>
          </p:nvPr>
        </p:nvGraphicFramePr>
        <p:xfrm>
          <a:off x="16978" y="3516635"/>
          <a:ext cx="456351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068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BC09BE-0C89-400A-94DA-FB6805895E1D}"/>
              </a:ext>
            </a:extLst>
          </p:cNvPr>
          <p:cNvSpPr txBox="1"/>
          <p:nvPr/>
        </p:nvSpPr>
        <p:spPr>
          <a:xfrm>
            <a:off x="2723955" y="893651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GLOBAL</a:t>
            </a:r>
          </a:p>
        </p:txBody>
      </p:sp>
      <p:graphicFrame>
        <p:nvGraphicFramePr>
          <p:cNvPr id="44" name="Table 64">
            <a:extLst>
              <a:ext uri="{FF2B5EF4-FFF2-40B4-BE49-F238E27FC236}">
                <a16:creationId xmlns:a16="http://schemas.microsoft.com/office/drawing/2014/main" id="{0E674B7E-95B2-4468-89B6-CE5D541A4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99603"/>
              </p:ext>
            </p:extLst>
          </p:nvPr>
        </p:nvGraphicFramePr>
        <p:xfrm>
          <a:off x="1626316" y="4930823"/>
          <a:ext cx="3073632" cy="165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84009"/>
                  </a:ext>
                </a:extLst>
              </a:tr>
            </a:tbl>
          </a:graphicData>
        </a:graphic>
      </p:graphicFrame>
      <p:graphicFrame>
        <p:nvGraphicFramePr>
          <p:cNvPr id="47" name="Table 144">
            <a:extLst>
              <a:ext uri="{FF2B5EF4-FFF2-40B4-BE49-F238E27FC236}">
                <a16:creationId xmlns:a16="http://schemas.microsoft.com/office/drawing/2014/main" id="{C9F21C76-3A3B-47CA-9CF2-25F789C5CAC4}"/>
              </a:ext>
            </a:extLst>
          </p:cNvPr>
          <p:cNvGraphicFramePr>
            <a:graphicFrameLocks noGrp="1"/>
          </p:cNvGraphicFramePr>
          <p:nvPr/>
        </p:nvGraphicFramePr>
        <p:xfrm>
          <a:off x="433690" y="4917658"/>
          <a:ext cx="1160820" cy="167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820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neighbors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37827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4BAEC6D-C49B-4CB6-BE83-5D0E4E274B06}"/>
              </a:ext>
            </a:extLst>
          </p:cNvPr>
          <p:cNvSpPr txBox="1"/>
          <p:nvPr/>
        </p:nvSpPr>
        <p:spPr>
          <a:xfrm>
            <a:off x="670242" y="4549783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LOCAL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D3E7A9-57EE-43BB-8D5E-D7C8AAF4870B}"/>
              </a:ext>
            </a:extLst>
          </p:cNvPr>
          <p:cNvSpPr txBox="1"/>
          <p:nvPr/>
        </p:nvSpPr>
        <p:spPr>
          <a:xfrm>
            <a:off x="4731755" y="4567146"/>
            <a:ext cx="4326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2</a:t>
            </a:r>
          </a:p>
          <a:p>
            <a:r>
              <a:rPr lang="en-US" sz="1600"/>
              <a:t>   partition(u, </a:t>
            </a:r>
            <a:r>
              <a:rPr lang="en-US" sz="1600" err="1"/>
              <a:t>dist</a:t>
            </a:r>
            <a:r>
              <a:rPr lang="en-US" sz="1600"/>
              <a:t>[u], degree[u], queue, visited,           	distance, neighbors)   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534913-809C-4FA7-810B-15E32C1B7F65}"/>
              </a:ext>
            </a:extLst>
          </p:cNvPr>
          <p:cNvCxnSpPr>
            <a:cxnSpLocks/>
          </p:cNvCxnSpPr>
          <p:nvPr/>
        </p:nvCxnSpPr>
        <p:spPr>
          <a:xfrm>
            <a:off x="4788905" y="4548769"/>
            <a:ext cx="0" cy="156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4660DB-81D3-4075-A71F-492C394C8363}"/>
              </a:ext>
            </a:extLst>
          </p:cNvPr>
          <p:cNvCxnSpPr>
            <a:cxnSpLocks/>
          </p:cNvCxnSpPr>
          <p:nvPr/>
        </p:nvCxnSpPr>
        <p:spPr>
          <a:xfrm flipV="1">
            <a:off x="4788906" y="6118138"/>
            <a:ext cx="42695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32376B-73C1-4F79-8DAF-D46327E294E2}"/>
              </a:ext>
            </a:extLst>
          </p:cNvPr>
          <p:cNvCxnSpPr>
            <a:cxnSpLocks/>
          </p:cNvCxnSpPr>
          <p:nvPr/>
        </p:nvCxnSpPr>
        <p:spPr>
          <a:xfrm flipV="1">
            <a:off x="9058444" y="4548767"/>
            <a:ext cx="3" cy="156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AABB7F-F8A7-486D-8DBD-0210B612557B}"/>
              </a:ext>
            </a:extLst>
          </p:cNvPr>
          <p:cNvCxnSpPr>
            <a:cxnSpLocks/>
          </p:cNvCxnSpPr>
          <p:nvPr/>
        </p:nvCxnSpPr>
        <p:spPr>
          <a:xfrm>
            <a:off x="4788906" y="4548769"/>
            <a:ext cx="4269540" cy="18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73">
            <a:extLst>
              <a:ext uri="{FF2B5EF4-FFF2-40B4-BE49-F238E27FC236}">
                <a16:creationId xmlns:a16="http://schemas.microsoft.com/office/drawing/2014/main" id="{66A5BF12-A40A-4CE1-8642-083B2FBCC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059884"/>
              </p:ext>
            </p:extLst>
          </p:nvPr>
        </p:nvGraphicFramePr>
        <p:xfrm>
          <a:off x="4051271" y="929051"/>
          <a:ext cx="5122720" cy="370840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sp>
        <p:nvSpPr>
          <p:cNvPr id="73" name="Oval 72">
            <a:extLst>
              <a:ext uri="{FF2B5EF4-FFF2-40B4-BE49-F238E27FC236}">
                <a16:creationId xmlns:a16="http://schemas.microsoft.com/office/drawing/2014/main" id="{D71BA336-3E10-4878-9DAE-45A6BF5231F5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752A481-56E1-4A4B-8A78-B016008A6C9F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C4E78AB-C7BF-439C-A791-F04B8B3AEF18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A3F905B-2F79-4637-A33B-F40A179BEFBB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63FB56C-133F-489D-BB54-F3C000A75B9D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442CD25-177A-41D9-A1BD-FED932F290E8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3ECA070-2D2E-4F2B-9942-08DBBED642C3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0EC4E8E-F312-4FDD-8C7D-31251E4D18A2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CA0D911-8AB0-4F49-B914-7E95ACCCED84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0C0CA50-F45E-4DF0-915C-82CA2827C6D4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EE23B8E-485E-442A-BB30-19A38936A16A}"/>
              </a:ext>
            </a:extLst>
          </p:cNvPr>
          <p:cNvCxnSpPr>
            <a:cxnSpLocks/>
            <a:stCxn id="73" idx="6"/>
            <a:endCxn id="89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5202DD4-3356-4A04-9C0F-C3C501115CD8}"/>
              </a:ext>
            </a:extLst>
          </p:cNvPr>
          <p:cNvCxnSpPr>
            <a:cxnSpLocks/>
            <a:stCxn id="89" idx="6"/>
            <a:endCxn id="90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9B79B76-28E4-4AEF-AA7A-8E056F65C75A}"/>
              </a:ext>
            </a:extLst>
          </p:cNvPr>
          <p:cNvCxnSpPr>
            <a:cxnSpLocks/>
            <a:stCxn id="95" idx="0"/>
            <a:endCxn id="89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491938B-BB68-4A5F-9521-C64E1C5D93D7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C6D2491-3B34-4C3E-A69C-B8D9F1FC0BC0}"/>
              </a:ext>
            </a:extLst>
          </p:cNvPr>
          <p:cNvCxnSpPr>
            <a:cxnSpLocks/>
            <a:stCxn id="92" idx="4"/>
            <a:endCxn id="89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F1CF943-0408-4EA5-B6E2-66BAEDC08B2E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A6F0C51-41EA-4480-9EDE-4033365C4A69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BEE0021-3092-4239-9E89-AF07BC16C0B9}"/>
              </a:ext>
            </a:extLst>
          </p:cNvPr>
          <p:cNvCxnSpPr>
            <a:cxnSpLocks/>
            <a:stCxn id="111" idx="3"/>
            <a:endCxn id="91" idx="2"/>
          </p:cNvCxnSpPr>
          <p:nvPr/>
        </p:nvCxnSpPr>
        <p:spPr>
          <a:xfrm>
            <a:off x="2081425" y="1765246"/>
            <a:ext cx="431998" cy="9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B4EF2AB-B9CF-4D90-AE3D-46F00C43477F}"/>
              </a:ext>
            </a:extLst>
          </p:cNvPr>
          <p:cNvCxnSpPr>
            <a:cxnSpLocks/>
            <a:endCxn id="94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B04BC72-ED4F-4ACB-BF7D-9106F31A4F84}"/>
              </a:ext>
            </a:extLst>
          </p:cNvPr>
          <p:cNvCxnSpPr>
            <a:cxnSpLocks/>
            <a:stCxn id="97" idx="0"/>
            <a:endCxn id="90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D205466-03EE-4734-8990-9A340AC962D6}"/>
              </a:ext>
            </a:extLst>
          </p:cNvPr>
          <p:cNvCxnSpPr>
            <a:cxnSpLocks/>
            <a:stCxn id="96" idx="7"/>
            <a:endCxn id="90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F57DB00-EF01-4B16-A1B9-2538054F5D63}"/>
              </a:ext>
            </a:extLst>
          </p:cNvPr>
          <p:cNvSpPr txBox="1"/>
          <p:nvPr/>
        </p:nvSpPr>
        <p:spPr>
          <a:xfrm>
            <a:off x="200116" y="1472858"/>
            <a:ext cx="17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597535-5D9D-4938-BAE3-5FF1794D2346}"/>
              </a:ext>
            </a:extLst>
          </p:cNvPr>
          <p:cNvSpPr txBox="1"/>
          <p:nvPr/>
        </p:nvSpPr>
        <p:spPr>
          <a:xfrm>
            <a:off x="940559" y="1477723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D38CFF9-8F67-4DE7-8A50-36EBC1CC7CAA}"/>
              </a:ext>
            </a:extLst>
          </p:cNvPr>
          <p:cNvSpPr txBox="1"/>
          <p:nvPr/>
        </p:nvSpPr>
        <p:spPr>
          <a:xfrm>
            <a:off x="1725451" y="147285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347D6A9-DFF8-4164-9C90-3C97E80AC320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426B772-68B6-4F18-98AA-7CE5DDA08857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8CDF6B5-C16B-4034-AC38-B7ACC4968528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6AA72FE-AAB6-43BF-973B-2CA299DB4353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B402840-9A5C-4077-9371-54EF60D40992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BA877F9-5739-47CD-B654-22E5ACE7CD34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EE37FCF-A6E3-4AF7-921C-A3010CF5BBDC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sp>
        <p:nvSpPr>
          <p:cNvPr id="54" name="矩形 16">
            <a:extLst>
              <a:ext uri="{FF2B5EF4-FFF2-40B4-BE49-F238E27FC236}">
                <a16:creationId xmlns:a16="http://schemas.microsoft.com/office/drawing/2014/main" id="{1EEAACDB-8ADA-4F30-B581-960742993E24}"/>
              </a:ext>
            </a:extLst>
          </p:cNvPr>
          <p:cNvSpPr/>
          <p:nvPr/>
        </p:nvSpPr>
        <p:spPr>
          <a:xfrm>
            <a:off x="0" y="-11951"/>
            <a:ext cx="6622410" cy="8119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 –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PARTITIONING METHODOLOGY</a:t>
            </a:r>
          </a:p>
        </p:txBody>
      </p:sp>
      <p:cxnSp>
        <p:nvCxnSpPr>
          <p:cNvPr id="55" name="直接连接符 13">
            <a:extLst>
              <a:ext uri="{FF2B5EF4-FFF2-40B4-BE49-F238E27FC236}">
                <a16:creationId xmlns:a16="http://schemas.microsoft.com/office/drawing/2014/main" id="{BF201C44-C40C-4B7E-8779-701533B23EC5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3D2E682-49B8-4748-BABF-DB66097D9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88" y="-30801"/>
            <a:ext cx="780876" cy="873243"/>
          </a:xfrm>
          <a:prstGeom prst="rect">
            <a:avLst/>
          </a:prstGeom>
        </p:spPr>
      </p:pic>
      <p:pic>
        <p:nvPicPr>
          <p:cNvPr id="57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0C34CA48-4F3F-469C-9A9A-924913973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8" name="Footer Placeholder 2">
            <a:extLst>
              <a:ext uri="{FF2B5EF4-FFF2-40B4-BE49-F238E27FC236}">
                <a16:creationId xmlns:a16="http://schemas.microsoft.com/office/drawing/2014/main" id="{E614FDD9-75E5-4993-AF96-6FE7454417B1}"/>
              </a:ext>
            </a:extLst>
          </p:cNvPr>
          <p:cNvSpPr>
            <a:spLocks noGrp="1"/>
          </p:cNvSpPr>
          <p:nvPr/>
        </p:nvSpPr>
        <p:spPr>
          <a:xfrm>
            <a:off x="2479211" y="6518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</p:spTree>
    <p:extLst>
      <p:ext uri="{BB962C8B-B14F-4D97-AF65-F5344CB8AC3E}">
        <p14:creationId xmlns:p14="http://schemas.microsoft.com/office/powerpoint/2010/main" val="28637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>
            <a:extLst>
              <a:ext uri="{FF2B5EF4-FFF2-40B4-BE49-F238E27FC236}">
                <a16:creationId xmlns:a16="http://schemas.microsoft.com/office/drawing/2014/main" id="{F001B075-6DD4-40F4-A98A-CFB90A7A1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16" y="6482054"/>
            <a:ext cx="2743200" cy="371475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26</a:t>
            </a:fld>
            <a:endParaRPr lang="zh-CN" altLang="en-US"/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403445"/>
              </p:ext>
            </p:extLst>
          </p:nvPr>
        </p:nvGraphicFramePr>
        <p:xfrm>
          <a:off x="4032651" y="1300387"/>
          <a:ext cx="5122720" cy="124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/>
        </p:nvGraphicFramePr>
        <p:xfrm>
          <a:off x="-1" y="313185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3163134" y="1287221"/>
          <a:ext cx="837711" cy="1255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 err="1"/>
                        <a:t>dist</a:t>
                      </a:r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/>
        </p:nvGraphicFramePr>
        <p:xfrm>
          <a:off x="-1" y="281995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/>
        </p:nvGraphicFramePr>
        <p:xfrm>
          <a:off x="16978" y="3516635"/>
          <a:ext cx="456351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068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BC09BE-0C89-400A-94DA-FB6805895E1D}"/>
              </a:ext>
            </a:extLst>
          </p:cNvPr>
          <p:cNvSpPr txBox="1"/>
          <p:nvPr/>
        </p:nvSpPr>
        <p:spPr>
          <a:xfrm>
            <a:off x="2723955" y="893651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GLOBAL</a:t>
            </a:r>
          </a:p>
        </p:txBody>
      </p:sp>
      <p:graphicFrame>
        <p:nvGraphicFramePr>
          <p:cNvPr id="44" name="Table 64">
            <a:extLst>
              <a:ext uri="{FF2B5EF4-FFF2-40B4-BE49-F238E27FC236}">
                <a16:creationId xmlns:a16="http://schemas.microsoft.com/office/drawing/2014/main" id="{0E674B7E-95B2-4468-89B6-CE5D541A4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1014"/>
              </p:ext>
            </p:extLst>
          </p:nvPr>
        </p:nvGraphicFramePr>
        <p:xfrm>
          <a:off x="1626316" y="4930823"/>
          <a:ext cx="3073632" cy="165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84009"/>
                  </a:ext>
                </a:extLst>
              </a:tr>
            </a:tbl>
          </a:graphicData>
        </a:graphic>
      </p:graphicFrame>
      <p:graphicFrame>
        <p:nvGraphicFramePr>
          <p:cNvPr id="47" name="Table 144">
            <a:extLst>
              <a:ext uri="{FF2B5EF4-FFF2-40B4-BE49-F238E27FC236}">
                <a16:creationId xmlns:a16="http://schemas.microsoft.com/office/drawing/2014/main" id="{C9F21C76-3A3B-47CA-9CF2-25F789C5CAC4}"/>
              </a:ext>
            </a:extLst>
          </p:cNvPr>
          <p:cNvGraphicFramePr>
            <a:graphicFrameLocks noGrp="1"/>
          </p:cNvGraphicFramePr>
          <p:nvPr/>
        </p:nvGraphicFramePr>
        <p:xfrm>
          <a:off x="433690" y="4917658"/>
          <a:ext cx="1160820" cy="167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820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neighbors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37827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4BAEC6D-C49B-4CB6-BE83-5D0E4E274B06}"/>
              </a:ext>
            </a:extLst>
          </p:cNvPr>
          <p:cNvSpPr txBox="1"/>
          <p:nvPr/>
        </p:nvSpPr>
        <p:spPr>
          <a:xfrm>
            <a:off x="670242" y="4549783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LOCAL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D3E7A9-57EE-43BB-8D5E-D7C8AAF4870B}"/>
              </a:ext>
            </a:extLst>
          </p:cNvPr>
          <p:cNvSpPr txBox="1"/>
          <p:nvPr/>
        </p:nvSpPr>
        <p:spPr>
          <a:xfrm>
            <a:off x="4731755" y="4567146"/>
            <a:ext cx="4326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2</a:t>
            </a:r>
          </a:p>
          <a:p>
            <a:r>
              <a:rPr lang="en-US" sz="1600"/>
              <a:t>   partition(u, </a:t>
            </a:r>
            <a:r>
              <a:rPr lang="en-US" sz="1600" err="1"/>
              <a:t>dist</a:t>
            </a:r>
            <a:r>
              <a:rPr lang="en-US" sz="1600"/>
              <a:t>[u], degree[u], queue, visited,           	distance, neighbors)   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534913-809C-4FA7-810B-15E32C1B7F65}"/>
              </a:ext>
            </a:extLst>
          </p:cNvPr>
          <p:cNvCxnSpPr>
            <a:cxnSpLocks/>
          </p:cNvCxnSpPr>
          <p:nvPr/>
        </p:nvCxnSpPr>
        <p:spPr>
          <a:xfrm>
            <a:off x="4788905" y="4548769"/>
            <a:ext cx="0" cy="156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4660DB-81D3-4075-A71F-492C394C8363}"/>
              </a:ext>
            </a:extLst>
          </p:cNvPr>
          <p:cNvCxnSpPr>
            <a:cxnSpLocks/>
          </p:cNvCxnSpPr>
          <p:nvPr/>
        </p:nvCxnSpPr>
        <p:spPr>
          <a:xfrm flipV="1">
            <a:off x="4788906" y="6118138"/>
            <a:ext cx="42695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32376B-73C1-4F79-8DAF-D46327E294E2}"/>
              </a:ext>
            </a:extLst>
          </p:cNvPr>
          <p:cNvCxnSpPr>
            <a:cxnSpLocks/>
          </p:cNvCxnSpPr>
          <p:nvPr/>
        </p:nvCxnSpPr>
        <p:spPr>
          <a:xfrm flipV="1">
            <a:off x="9058444" y="4548767"/>
            <a:ext cx="3" cy="156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AABB7F-F8A7-486D-8DBD-0210B612557B}"/>
              </a:ext>
            </a:extLst>
          </p:cNvPr>
          <p:cNvCxnSpPr>
            <a:cxnSpLocks/>
          </p:cNvCxnSpPr>
          <p:nvPr/>
        </p:nvCxnSpPr>
        <p:spPr>
          <a:xfrm>
            <a:off x="4788906" y="4548769"/>
            <a:ext cx="4269540" cy="18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73">
            <a:extLst>
              <a:ext uri="{FF2B5EF4-FFF2-40B4-BE49-F238E27FC236}">
                <a16:creationId xmlns:a16="http://schemas.microsoft.com/office/drawing/2014/main" id="{66A5BF12-A40A-4CE1-8642-083B2FBCC2B4}"/>
              </a:ext>
            </a:extLst>
          </p:cNvPr>
          <p:cNvGraphicFramePr>
            <a:graphicFrameLocks noGrp="1"/>
          </p:cNvGraphicFramePr>
          <p:nvPr/>
        </p:nvGraphicFramePr>
        <p:xfrm>
          <a:off x="4051271" y="929051"/>
          <a:ext cx="5122720" cy="370840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sp>
        <p:nvSpPr>
          <p:cNvPr id="73" name="Oval 72">
            <a:extLst>
              <a:ext uri="{FF2B5EF4-FFF2-40B4-BE49-F238E27FC236}">
                <a16:creationId xmlns:a16="http://schemas.microsoft.com/office/drawing/2014/main" id="{D71BA336-3E10-4878-9DAE-45A6BF5231F5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752A481-56E1-4A4B-8A78-B016008A6C9F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C4E78AB-C7BF-439C-A791-F04B8B3AEF18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A3F905B-2F79-4637-A33B-F40A179BEFBB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63FB56C-133F-489D-BB54-F3C000A75B9D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442CD25-177A-41D9-A1BD-FED932F290E8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3ECA070-2D2E-4F2B-9942-08DBBED642C3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0EC4E8E-F312-4FDD-8C7D-31251E4D18A2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CA0D911-8AB0-4F49-B914-7E95ACCCED84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0C0CA50-F45E-4DF0-915C-82CA2827C6D4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EE23B8E-485E-442A-BB30-19A38936A16A}"/>
              </a:ext>
            </a:extLst>
          </p:cNvPr>
          <p:cNvCxnSpPr>
            <a:cxnSpLocks/>
            <a:stCxn id="73" idx="6"/>
            <a:endCxn id="89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5202DD4-3356-4A04-9C0F-C3C501115CD8}"/>
              </a:ext>
            </a:extLst>
          </p:cNvPr>
          <p:cNvCxnSpPr>
            <a:cxnSpLocks/>
            <a:stCxn id="89" idx="6"/>
            <a:endCxn id="90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9B79B76-28E4-4AEF-AA7A-8E056F65C75A}"/>
              </a:ext>
            </a:extLst>
          </p:cNvPr>
          <p:cNvCxnSpPr>
            <a:cxnSpLocks/>
            <a:stCxn id="95" idx="0"/>
            <a:endCxn id="89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491938B-BB68-4A5F-9521-C64E1C5D93D7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C6D2491-3B34-4C3E-A69C-B8D9F1FC0BC0}"/>
              </a:ext>
            </a:extLst>
          </p:cNvPr>
          <p:cNvCxnSpPr>
            <a:cxnSpLocks/>
            <a:stCxn id="92" idx="4"/>
            <a:endCxn id="89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F1CF943-0408-4EA5-B6E2-66BAEDC08B2E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A6F0C51-41EA-4480-9EDE-4033365C4A69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BEE0021-3092-4239-9E89-AF07BC16C0B9}"/>
              </a:ext>
            </a:extLst>
          </p:cNvPr>
          <p:cNvCxnSpPr>
            <a:cxnSpLocks/>
            <a:stCxn id="111" idx="3"/>
            <a:endCxn id="91" idx="2"/>
          </p:cNvCxnSpPr>
          <p:nvPr/>
        </p:nvCxnSpPr>
        <p:spPr>
          <a:xfrm>
            <a:off x="2081425" y="1765246"/>
            <a:ext cx="431998" cy="9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B4EF2AB-B9CF-4D90-AE3D-46F00C43477F}"/>
              </a:ext>
            </a:extLst>
          </p:cNvPr>
          <p:cNvCxnSpPr>
            <a:cxnSpLocks/>
            <a:endCxn id="94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B04BC72-ED4F-4ACB-BF7D-9106F31A4F84}"/>
              </a:ext>
            </a:extLst>
          </p:cNvPr>
          <p:cNvCxnSpPr>
            <a:cxnSpLocks/>
            <a:stCxn id="97" idx="0"/>
            <a:endCxn id="90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D205466-03EE-4734-8990-9A340AC962D6}"/>
              </a:ext>
            </a:extLst>
          </p:cNvPr>
          <p:cNvCxnSpPr>
            <a:cxnSpLocks/>
            <a:stCxn id="96" idx="7"/>
            <a:endCxn id="90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F57DB00-EF01-4B16-A1B9-2538054F5D63}"/>
              </a:ext>
            </a:extLst>
          </p:cNvPr>
          <p:cNvSpPr txBox="1"/>
          <p:nvPr/>
        </p:nvSpPr>
        <p:spPr>
          <a:xfrm>
            <a:off x="200116" y="1472858"/>
            <a:ext cx="17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597535-5D9D-4938-BAE3-5FF1794D2346}"/>
              </a:ext>
            </a:extLst>
          </p:cNvPr>
          <p:cNvSpPr txBox="1"/>
          <p:nvPr/>
        </p:nvSpPr>
        <p:spPr>
          <a:xfrm>
            <a:off x="940559" y="1477723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D38CFF9-8F67-4DE7-8A50-36EBC1CC7CAA}"/>
              </a:ext>
            </a:extLst>
          </p:cNvPr>
          <p:cNvSpPr txBox="1"/>
          <p:nvPr/>
        </p:nvSpPr>
        <p:spPr>
          <a:xfrm>
            <a:off x="1725451" y="147285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347D6A9-DFF8-4164-9C90-3C97E80AC320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426B772-68B6-4F18-98AA-7CE5DDA08857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8CDF6B5-C16B-4034-AC38-B7ACC4968528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6AA72FE-AAB6-43BF-973B-2CA299DB4353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B402840-9A5C-4077-9371-54EF60D40992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BA877F9-5739-47CD-B654-22E5ACE7CD34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EE37FCF-A6E3-4AF7-921C-A3010CF5BBDC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sp>
        <p:nvSpPr>
          <p:cNvPr id="54" name="矩形 16">
            <a:extLst>
              <a:ext uri="{FF2B5EF4-FFF2-40B4-BE49-F238E27FC236}">
                <a16:creationId xmlns:a16="http://schemas.microsoft.com/office/drawing/2014/main" id="{AB52FE6D-628B-46B5-91AE-C389459321AF}"/>
              </a:ext>
            </a:extLst>
          </p:cNvPr>
          <p:cNvSpPr/>
          <p:nvPr/>
        </p:nvSpPr>
        <p:spPr>
          <a:xfrm>
            <a:off x="0" y="-11951"/>
            <a:ext cx="6622410" cy="8119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 –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PARTITIONING METHODOLOGY</a:t>
            </a:r>
          </a:p>
        </p:txBody>
      </p:sp>
      <p:cxnSp>
        <p:nvCxnSpPr>
          <p:cNvPr id="55" name="直接连接符 13">
            <a:extLst>
              <a:ext uri="{FF2B5EF4-FFF2-40B4-BE49-F238E27FC236}">
                <a16:creationId xmlns:a16="http://schemas.microsoft.com/office/drawing/2014/main" id="{641F6FCC-2E2E-485A-B448-39FF9D75B33A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7CB69AA0-38F3-4566-9809-005BDFC1B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88" y="-30801"/>
            <a:ext cx="780876" cy="873243"/>
          </a:xfrm>
          <a:prstGeom prst="rect">
            <a:avLst/>
          </a:prstGeom>
        </p:spPr>
      </p:pic>
      <p:pic>
        <p:nvPicPr>
          <p:cNvPr id="57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4F28155-F5AD-481D-A006-25D1C60A6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8" name="Footer Placeholder 2">
            <a:extLst>
              <a:ext uri="{FF2B5EF4-FFF2-40B4-BE49-F238E27FC236}">
                <a16:creationId xmlns:a16="http://schemas.microsoft.com/office/drawing/2014/main" id="{A575C3CD-8FEF-4435-A251-7A441F8A801A}"/>
              </a:ext>
            </a:extLst>
          </p:cNvPr>
          <p:cNvSpPr>
            <a:spLocks noGrp="1"/>
          </p:cNvSpPr>
          <p:nvPr/>
        </p:nvSpPr>
        <p:spPr>
          <a:xfrm>
            <a:off x="2479211" y="6518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</p:spTree>
    <p:extLst>
      <p:ext uri="{BB962C8B-B14F-4D97-AF65-F5344CB8AC3E}">
        <p14:creationId xmlns:p14="http://schemas.microsoft.com/office/powerpoint/2010/main" val="340052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>
            <a:extLst>
              <a:ext uri="{FF2B5EF4-FFF2-40B4-BE49-F238E27FC236}">
                <a16:creationId xmlns:a16="http://schemas.microsoft.com/office/drawing/2014/main" id="{A7694C4E-63A2-4564-88FA-464C25ED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16" y="6482054"/>
            <a:ext cx="2743200" cy="371475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27</a:t>
            </a:fld>
            <a:endParaRPr lang="zh-CN" altLang="en-US"/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912676"/>
              </p:ext>
            </p:extLst>
          </p:nvPr>
        </p:nvGraphicFramePr>
        <p:xfrm>
          <a:off x="4032651" y="1300387"/>
          <a:ext cx="5122720" cy="124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/>
        </p:nvGraphicFramePr>
        <p:xfrm>
          <a:off x="-1" y="313185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3163134" y="1287221"/>
          <a:ext cx="837711" cy="1255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 err="1"/>
                        <a:t>dist</a:t>
                      </a:r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/>
        </p:nvGraphicFramePr>
        <p:xfrm>
          <a:off x="-1" y="281995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/>
        </p:nvGraphicFramePr>
        <p:xfrm>
          <a:off x="16978" y="3516635"/>
          <a:ext cx="456351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068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BC09BE-0C89-400A-94DA-FB6805895E1D}"/>
              </a:ext>
            </a:extLst>
          </p:cNvPr>
          <p:cNvSpPr txBox="1"/>
          <p:nvPr/>
        </p:nvSpPr>
        <p:spPr>
          <a:xfrm>
            <a:off x="2723955" y="893651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GLOBAL</a:t>
            </a:r>
          </a:p>
        </p:txBody>
      </p:sp>
      <p:graphicFrame>
        <p:nvGraphicFramePr>
          <p:cNvPr id="44" name="Table 64">
            <a:extLst>
              <a:ext uri="{FF2B5EF4-FFF2-40B4-BE49-F238E27FC236}">
                <a16:creationId xmlns:a16="http://schemas.microsoft.com/office/drawing/2014/main" id="{0E674B7E-95B2-4468-89B6-CE5D541A4197}"/>
              </a:ext>
            </a:extLst>
          </p:cNvPr>
          <p:cNvGraphicFramePr>
            <a:graphicFrameLocks noGrp="1"/>
          </p:cNvGraphicFramePr>
          <p:nvPr/>
        </p:nvGraphicFramePr>
        <p:xfrm>
          <a:off x="1626316" y="4930823"/>
          <a:ext cx="3073632" cy="165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84009"/>
                  </a:ext>
                </a:extLst>
              </a:tr>
            </a:tbl>
          </a:graphicData>
        </a:graphic>
      </p:graphicFrame>
      <p:graphicFrame>
        <p:nvGraphicFramePr>
          <p:cNvPr id="47" name="Table 144">
            <a:extLst>
              <a:ext uri="{FF2B5EF4-FFF2-40B4-BE49-F238E27FC236}">
                <a16:creationId xmlns:a16="http://schemas.microsoft.com/office/drawing/2014/main" id="{C9F21C76-3A3B-47CA-9CF2-25F789C5CAC4}"/>
              </a:ext>
            </a:extLst>
          </p:cNvPr>
          <p:cNvGraphicFramePr>
            <a:graphicFrameLocks noGrp="1"/>
          </p:cNvGraphicFramePr>
          <p:nvPr/>
        </p:nvGraphicFramePr>
        <p:xfrm>
          <a:off x="433690" y="4917658"/>
          <a:ext cx="1160820" cy="167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820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neighbors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37827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4BAEC6D-C49B-4CB6-BE83-5D0E4E274B06}"/>
              </a:ext>
            </a:extLst>
          </p:cNvPr>
          <p:cNvSpPr txBox="1"/>
          <p:nvPr/>
        </p:nvSpPr>
        <p:spPr>
          <a:xfrm>
            <a:off x="670242" y="4549783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LOCAL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D3E7A9-57EE-43BB-8D5E-D7C8AAF4870B}"/>
              </a:ext>
            </a:extLst>
          </p:cNvPr>
          <p:cNvSpPr txBox="1"/>
          <p:nvPr/>
        </p:nvSpPr>
        <p:spPr>
          <a:xfrm>
            <a:off x="4731755" y="4567146"/>
            <a:ext cx="4326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2</a:t>
            </a:r>
          </a:p>
          <a:p>
            <a:r>
              <a:rPr lang="en-US" sz="1600"/>
              <a:t>   partition(u, </a:t>
            </a:r>
            <a:r>
              <a:rPr lang="en-US" sz="1600" err="1"/>
              <a:t>dist</a:t>
            </a:r>
            <a:r>
              <a:rPr lang="en-US" sz="1600"/>
              <a:t>[u], degree[u], queue, visited,           	distance, neighbors)   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534913-809C-4FA7-810B-15E32C1B7F65}"/>
              </a:ext>
            </a:extLst>
          </p:cNvPr>
          <p:cNvCxnSpPr>
            <a:cxnSpLocks/>
          </p:cNvCxnSpPr>
          <p:nvPr/>
        </p:nvCxnSpPr>
        <p:spPr>
          <a:xfrm>
            <a:off x="4788905" y="4548769"/>
            <a:ext cx="0" cy="156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4660DB-81D3-4075-A71F-492C394C8363}"/>
              </a:ext>
            </a:extLst>
          </p:cNvPr>
          <p:cNvCxnSpPr>
            <a:cxnSpLocks/>
          </p:cNvCxnSpPr>
          <p:nvPr/>
        </p:nvCxnSpPr>
        <p:spPr>
          <a:xfrm flipV="1">
            <a:off x="4788906" y="6118138"/>
            <a:ext cx="42695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32376B-73C1-4F79-8DAF-D46327E294E2}"/>
              </a:ext>
            </a:extLst>
          </p:cNvPr>
          <p:cNvCxnSpPr>
            <a:cxnSpLocks/>
          </p:cNvCxnSpPr>
          <p:nvPr/>
        </p:nvCxnSpPr>
        <p:spPr>
          <a:xfrm flipV="1">
            <a:off x="9058444" y="4548767"/>
            <a:ext cx="3" cy="156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AABB7F-F8A7-486D-8DBD-0210B612557B}"/>
              </a:ext>
            </a:extLst>
          </p:cNvPr>
          <p:cNvCxnSpPr>
            <a:cxnSpLocks/>
          </p:cNvCxnSpPr>
          <p:nvPr/>
        </p:nvCxnSpPr>
        <p:spPr>
          <a:xfrm>
            <a:off x="4788906" y="4548769"/>
            <a:ext cx="4269540" cy="18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73">
            <a:extLst>
              <a:ext uri="{FF2B5EF4-FFF2-40B4-BE49-F238E27FC236}">
                <a16:creationId xmlns:a16="http://schemas.microsoft.com/office/drawing/2014/main" id="{66A5BF12-A40A-4CE1-8642-083B2FBCC2B4}"/>
              </a:ext>
            </a:extLst>
          </p:cNvPr>
          <p:cNvGraphicFramePr>
            <a:graphicFrameLocks noGrp="1"/>
          </p:cNvGraphicFramePr>
          <p:nvPr/>
        </p:nvGraphicFramePr>
        <p:xfrm>
          <a:off x="4051271" y="929051"/>
          <a:ext cx="5122720" cy="370840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sp>
        <p:nvSpPr>
          <p:cNvPr id="73" name="Oval 72">
            <a:extLst>
              <a:ext uri="{FF2B5EF4-FFF2-40B4-BE49-F238E27FC236}">
                <a16:creationId xmlns:a16="http://schemas.microsoft.com/office/drawing/2014/main" id="{D71BA336-3E10-4878-9DAE-45A6BF5231F5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752A481-56E1-4A4B-8A78-B016008A6C9F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C4E78AB-C7BF-439C-A791-F04B8B3AEF18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A3F905B-2F79-4637-A33B-F40A179BEFBB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63FB56C-133F-489D-BB54-F3C000A75B9D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442CD25-177A-41D9-A1BD-FED932F290E8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3ECA070-2D2E-4F2B-9942-08DBBED642C3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0EC4E8E-F312-4FDD-8C7D-31251E4D18A2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CA0D911-8AB0-4F49-B914-7E95ACCCED84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0C0CA50-F45E-4DF0-915C-82CA2827C6D4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EE23B8E-485E-442A-BB30-19A38936A16A}"/>
              </a:ext>
            </a:extLst>
          </p:cNvPr>
          <p:cNvCxnSpPr>
            <a:cxnSpLocks/>
            <a:stCxn id="73" idx="6"/>
            <a:endCxn id="89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5202DD4-3356-4A04-9C0F-C3C501115CD8}"/>
              </a:ext>
            </a:extLst>
          </p:cNvPr>
          <p:cNvCxnSpPr>
            <a:cxnSpLocks/>
            <a:stCxn id="89" idx="6"/>
            <a:endCxn id="90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9B79B76-28E4-4AEF-AA7A-8E056F65C75A}"/>
              </a:ext>
            </a:extLst>
          </p:cNvPr>
          <p:cNvCxnSpPr>
            <a:cxnSpLocks/>
            <a:stCxn id="95" idx="0"/>
            <a:endCxn id="89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491938B-BB68-4A5F-9521-C64E1C5D93D7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C6D2491-3B34-4C3E-A69C-B8D9F1FC0BC0}"/>
              </a:ext>
            </a:extLst>
          </p:cNvPr>
          <p:cNvCxnSpPr>
            <a:cxnSpLocks/>
            <a:stCxn id="92" idx="4"/>
            <a:endCxn id="89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F1CF943-0408-4EA5-B6E2-66BAEDC08B2E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A6F0C51-41EA-4480-9EDE-4033365C4A69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BEE0021-3092-4239-9E89-AF07BC16C0B9}"/>
              </a:ext>
            </a:extLst>
          </p:cNvPr>
          <p:cNvCxnSpPr>
            <a:cxnSpLocks/>
            <a:stCxn id="111" idx="3"/>
            <a:endCxn id="91" idx="2"/>
          </p:cNvCxnSpPr>
          <p:nvPr/>
        </p:nvCxnSpPr>
        <p:spPr>
          <a:xfrm>
            <a:off x="2081425" y="1765246"/>
            <a:ext cx="431998" cy="9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B4EF2AB-B9CF-4D90-AE3D-46F00C43477F}"/>
              </a:ext>
            </a:extLst>
          </p:cNvPr>
          <p:cNvCxnSpPr>
            <a:cxnSpLocks/>
            <a:endCxn id="94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B04BC72-ED4F-4ACB-BF7D-9106F31A4F84}"/>
              </a:ext>
            </a:extLst>
          </p:cNvPr>
          <p:cNvCxnSpPr>
            <a:cxnSpLocks/>
            <a:stCxn id="97" idx="0"/>
            <a:endCxn id="90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D205466-03EE-4734-8990-9A340AC962D6}"/>
              </a:ext>
            </a:extLst>
          </p:cNvPr>
          <p:cNvCxnSpPr>
            <a:cxnSpLocks/>
            <a:stCxn id="96" idx="7"/>
            <a:endCxn id="90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F57DB00-EF01-4B16-A1B9-2538054F5D63}"/>
              </a:ext>
            </a:extLst>
          </p:cNvPr>
          <p:cNvSpPr txBox="1"/>
          <p:nvPr/>
        </p:nvSpPr>
        <p:spPr>
          <a:xfrm>
            <a:off x="200116" y="1472858"/>
            <a:ext cx="17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597535-5D9D-4938-BAE3-5FF1794D2346}"/>
              </a:ext>
            </a:extLst>
          </p:cNvPr>
          <p:cNvSpPr txBox="1"/>
          <p:nvPr/>
        </p:nvSpPr>
        <p:spPr>
          <a:xfrm>
            <a:off x="940559" y="1477723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D38CFF9-8F67-4DE7-8A50-36EBC1CC7CAA}"/>
              </a:ext>
            </a:extLst>
          </p:cNvPr>
          <p:cNvSpPr txBox="1"/>
          <p:nvPr/>
        </p:nvSpPr>
        <p:spPr>
          <a:xfrm>
            <a:off x="1725451" y="147285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347D6A9-DFF8-4164-9C90-3C97E80AC320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426B772-68B6-4F18-98AA-7CE5DDA08857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8CDF6B5-C16B-4034-AC38-B7ACC4968528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6AA72FE-AAB6-43BF-973B-2CA299DB4353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B402840-9A5C-4077-9371-54EF60D40992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BA877F9-5739-47CD-B654-22E5ACE7CD34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EE37FCF-A6E3-4AF7-921C-A3010CF5BBDC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sp>
        <p:nvSpPr>
          <p:cNvPr id="54" name="矩形 16">
            <a:extLst>
              <a:ext uri="{FF2B5EF4-FFF2-40B4-BE49-F238E27FC236}">
                <a16:creationId xmlns:a16="http://schemas.microsoft.com/office/drawing/2014/main" id="{1955AE00-1DCB-49ED-927B-92FFEE80A331}"/>
              </a:ext>
            </a:extLst>
          </p:cNvPr>
          <p:cNvSpPr/>
          <p:nvPr/>
        </p:nvSpPr>
        <p:spPr>
          <a:xfrm>
            <a:off x="0" y="-11951"/>
            <a:ext cx="6622410" cy="8119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 –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PARTITIONING METHODOLOGY</a:t>
            </a:r>
          </a:p>
        </p:txBody>
      </p:sp>
      <p:cxnSp>
        <p:nvCxnSpPr>
          <p:cNvPr id="55" name="直接连接符 13">
            <a:extLst>
              <a:ext uri="{FF2B5EF4-FFF2-40B4-BE49-F238E27FC236}">
                <a16:creationId xmlns:a16="http://schemas.microsoft.com/office/drawing/2014/main" id="{467ED630-4814-480E-9CE7-F541F109742E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65DA27D8-4463-4622-9794-F0EF8657A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88" y="-30801"/>
            <a:ext cx="780876" cy="873243"/>
          </a:xfrm>
          <a:prstGeom prst="rect">
            <a:avLst/>
          </a:prstGeom>
        </p:spPr>
      </p:pic>
      <p:pic>
        <p:nvPicPr>
          <p:cNvPr id="57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DA59E156-AEB6-4DC9-A6EE-A059554A7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8" name="Footer Placeholder 2">
            <a:extLst>
              <a:ext uri="{FF2B5EF4-FFF2-40B4-BE49-F238E27FC236}">
                <a16:creationId xmlns:a16="http://schemas.microsoft.com/office/drawing/2014/main" id="{3194D476-69BC-4B62-B7C0-BA809669E552}"/>
              </a:ext>
            </a:extLst>
          </p:cNvPr>
          <p:cNvSpPr>
            <a:spLocks noGrp="1"/>
          </p:cNvSpPr>
          <p:nvPr/>
        </p:nvSpPr>
        <p:spPr>
          <a:xfrm>
            <a:off x="2479211" y="6518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</p:spTree>
    <p:extLst>
      <p:ext uri="{BB962C8B-B14F-4D97-AF65-F5344CB8AC3E}">
        <p14:creationId xmlns:p14="http://schemas.microsoft.com/office/powerpoint/2010/main" val="208844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>
            <a:extLst>
              <a:ext uri="{FF2B5EF4-FFF2-40B4-BE49-F238E27FC236}">
                <a16:creationId xmlns:a16="http://schemas.microsoft.com/office/drawing/2014/main" id="{8CEA2297-515B-46FE-8134-2A6AB269A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16" y="6482054"/>
            <a:ext cx="2743200" cy="371475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28</a:t>
            </a:fld>
            <a:endParaRPr lang="zh-CN" altLang="en-US"/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04417"/>
              </p:ext>
            </p:extLst>
          </p:nvPr>
        </p:nvGraphicFramePr>
        <p:xfrm>
          <a:off x="4032651" y="1300387"/>
          <a:ext cx="5122720" cy="124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/>
        </p:nvGraphicFramePr>
        <p:xfrm>
          <a:off x="-1" y="313185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/>
        </p:nvGraphicFramePr>
        <p:xfrm>
          <a:off x="3163134" y="1287221"/>
          <a:ext cx="837711" cy="1255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 err="1"/>
                        <a:t>dist</a:t>
                      </a:r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/>
        </p:nvGraphicFramePr>
        <p:xfrm>
          <a:off x="-1" y="281995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/>
        </p:nvGraphicFramePr>
        <p:xfrm>
          <a:off x="16978" y="3516635"/>
          <a:ext cx="456351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2068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BC09BE-0C89-400A-94DA-FB6805895E1D}"/>
              </a:ext>
            </a:extLst>
          </p:cNvPr>
          <p:cNvSpPr txBox="1"/>
          <p:nvPr/>
        </p:nvSpPr>
        <p:spPr>
          <a:xfrm>
            <a:off x="2723955" y="893651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GLOBAL</a:t>
            </a:r>
          </a:p>
        </p:txBody>
      </p:sp>
      <p:graphicFrame>
        <p:nvGraphicFramePr>
          <p:cNvPr id="44" name="Table 64">
            <a:extLst>
              <a:ext uri="{FF2B5EF4-FFF2-40B4-BE49-F238E27FC236}">
                <a16:creationId xmlns:a16="http://schemas.microsoft.com/office/drawing/2014/main" id="{0E674B7E-95B2-4468-89B6-CE5D541A4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390308"/>
              </p:ext>
            </p:extLst>
          </p:nvPr>
        </p:nvGraphicFramePr>
        <p:xfrm>
          <a:off x="1626316" y="4930823"/>
          <a:ext cx="3073632" cy="165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</a:tblGrid>
              <a:tr h="414195"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  <a:tr h="414195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84009"/>
                  </a:ext>
                </a:extLst>
              </a:tr>
            </a:tbl>
          </a:graphicData>
        </a:graphic>
      </p:graphicFrame>
      <p:graphicFrame>
        <p:nvGraphicFramePr>
          <p:cNvPr id="47" name="Table 144">
            <a:extLst>
              <a:ext uri="{FF2B5EF4-FFF2-40B4-BE49-F238E27FC236}">
                <a16:creationId xmlns:a16="http://schemas.microsoft.com/office/drawing/2014/main" id="{C9F21C76-3A3B-47CA-9CF2-25F789C5CAC4}"/>
              </a:ext>
            </a:extLst>
          </p:cNvPr>
          <p:cNvGraphicFramePr>
            <a:graphicFrameLocks noGrp="1"/>
          </p:cNvGraphicFramePr>
          <p:nvPr/>
        </p:nvGraphicFramePr>
        <p:xfrm>
          <a:off x="433690" y="4917658"/>
          <a:ext cx="1160820" cy="167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820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  <a:tr h="418583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neighbors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237827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4BAEC6D-C49B-4CB6-BE83-5D0E4E274B06}"/>
              </a:ext>
            </a:extLst>
          </p:cNvPr>
          <p:cNvSpPr txBox="1"/>
          <p:nvPr/>
        </p:nvSpPr>
        <p:spPr>
          <a:xfrm>
            <a:off x="670242" y="4549783"/>
            <a:ext cx="11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LOCAL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D3E7A9-57EE-43BB-8D5E-D7C8AAF4870B}"/>
              </a:ext>
            </a:extLst>
          </p:cNvPr>
          <p:cNvSpPr txBox="1"/>
          <p:nvPr/>
        </p:nvSpPr>
        <p:spPr>
          <a:xfrm>
            <a:off x="4731755" y="4567146"/>
            <a:ext cx="4326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REPEAT ‘V’ TIMES:</a:t>
            </a:r>
          </a:p>
          <a:p>
            <a:r>
              <a:rPr lang="en-US" sz="1600"/>
              <a:t>   u = 9</a:t>
            </a:r>
          </a:p>
          <a:p>
            <a:r>
              <a:rPr lang="en-US" sz="1600"/>
              <a:t>   partition(u, </a:t>
            </a:r>
            <a:r>
              <a:rPr lang="en-US" sz="1600" err="1"/>
              <a:t>dist</a:t>
            </a:r>
            <a:r>
              <a:rPr lang="en-US" sz="1600"/>
              <a:t>[u], degree[u], queue, visited,           	distance, neighbors)   </a:t>
            </a:r>
          </a:p>
          <a:p>
            <a:r>
              <a:rPr lang="en-US" sz="1600"/>
              <a:t>   vis[u] = 1</a:t>
            </a:r>
          </a:p>
          <a:p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534913-809C-4FA7-810B-15E32C1B7F65}"/>
              </a:ext>
            </a:extLst>
          </p:cNvPr>
          <p:cNvCxnSpPr>
            <a:cxnSpLocks/>
          </p:cNvCxnSpPr>
          <p:nvPr/>
        </p:nvCxnSpPr>
        <p:spPr>
          <a:xfrm>
            <a:off x="4788905" y="4548769"/>
            <a:ext cx="0" cy="156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4660DB-81D3-4075-A71F-492C394C8363}"/>
              </a:ext>
            </a:extLst>
          </p:cNvPr>
          <p:cNvCxnSpPr>
            <a:cxnSpLocks/>
          </p:cNvCxnSpPr>
          <p:nvPr/>
        </p:nvCxnSpPr>
        <p:spPr>
          <a:xfrm flipV="1">
            <a:off x="4788906" y="6118138"/>
            <a:ext cx="42695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32376B-73C1-4F79-8DAF-D46327E294E2}"/>
              </a:ext>
            </a:extLst>
          </p:cNvPr>
          <p:cNvCxnSpPr>
            <a:cxnSpLocks/>
          </p:cNvCxnSpPr>
          <p:nvPr/>
        </p:nvCxnSpPr>
        <p:spPr>
          <a:xfrm flipV="1">
            <a:off x="9058444" y="4548767"/>
            <a:ext cx="3" cy="156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AABB7F-F8A7-486D-8DBD-0210B612557B}"/>
              </a:ext>
            </a:extLst>
          </p:cNvPr>
          <p:cNvCxnSpPr>
            <a:cxnSpLocks/>
          </p:cNvCxnSpPr>
          <p:nvPr/>
        </p:nvCxnSpPr>
        <p:spPr>
          <a:xfrm>
            <a:off x="4788906" y="4548769"/>
            <a:ext cx="4269540" cy="18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73">
            <a:extLst>
              <a:ext uri="{FF2B5EF4-FFF2-40B4-BE49-F238E27FC236}">
                <a16:creationId xmlns:a16="http://schemas.microsoft.com/office/drawing/2014/main" id="{66A5BF12-A40A-4CE1-8642-083B2FBCC2B4}"/>
              </a:ext>
            </a:extLst>
          </p:cNvPr>
          <p:cNvGraphicFramePr>
            <a:graphicFrameLocks noGrp="1"/>
          </p:cNvGraphicFramePr>
          <p:nvPr/>
        </p:nvGraphicFramePr>
        <p:xfrm>
          <a:off x="4051271" y="929051"/>
          <a:ext cx="5122720" cy="370840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512272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12272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sp>
        <p:nvSpPr>
          <p:cNvPr id="73" name="Oval 72">
            <a:extLst>
              <a:ext uri="{FF2B5EF4-FFF2-40B4-BE49-F238E27FC236}">
                <a16:creationId xmlns:a16="http://schemas.microsoft.com/office/drawing/2014/main" id="{D71BA336-3E10-4878-9DAE-45A6BF5231F5}"/>
              </a:ext>
            </a:extLst>
          </p:cNvPr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752A481-56E1-4A4B-8A78-B016008A6C9F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C4E78AB-C7BF-439C-A791-F04B8B3AEF18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A3F905B-2F79-4637-A33B-F40A179BEFBB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63FB56C-133F-489D-BB54-F3C000A75B9D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442CD25-177A-41D9-A1BD-FED932F290E8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3ECA070-2D2E-4F2B-9942-08DBBED642C3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0EC4E8E-F312-4FDD-8C7D-31251E4D18A2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CA0D911-8AB0-4F49-B914-7E95ACCCED84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0C0CA50-F45E-4DF0-915C-82CA2827C6D4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EE23B8E-485E-442A-BB30-19A38936A16A}"/>
              </a:ext>
            </a:extLst>
          </p:cNvPr>
          <p:cNvCxnSpPr>
            <a:cxnSpLocks/>
            <a:stCxn id="73" idx="6"/>
            <a:endCxn id="89" idx="2"/>
          </p:cNvCxnSpPr>
          <p:nvPr/>
        </p:nvCxnSpPr>
        <p:spPr>
          <a:xfrm>
            <a:off x="576638" y="1777051"/>
            <a:ext cx="32621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5202DD4-3356-4A04-9C0F-C3C501115CD8}"/>
              </a:ext>
            </a:extLst>
          </p:cNvPr>
          <p:cNvCxnSpPr>
            <a:cxnSpLocks/>
            <a:stCxn id="89" idx="6"/>
            <a:endCxn id="90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9B79B76-28E4-4AEF-AA7A-8E056F65C75A}"/>
              </a:ext>
            </a:extLst>
          </p:cNvPr>
          <p:cNvCxnSpPr>
            <a:cxnSpLocks/>
            <a:stCxn id="95" idx="0"/>
            <a:endCxn id="89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491938B-BB68-4A5F-9521-C64E1C5D93D7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C6D2491-3B34-4C3E-A69C-B8D9F1FC0BC0}"/>
              </a:ext>
            </a:extLst>
          </p:cNvPr>
          <p:cNvCxnSpPr>
            <a:cxnSpLocks/>
            <a:stCxn id="92" idx="4"/>
            <a:endCxn id="89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F1CF943-0408-4EA5-B6E2-66BAEDC08B2E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A6F0C51-41EA-4480-9EDE-4033365C4A69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BEE0021-3092-4239-9E89-AF07BC16C0B9}"/>
              </a:ext>
            </a:extLst>
          </p:cNvPr>
          <p:cNvCxnSpPr>
            <a:cxnSpLocks/>
            <a:stCxn id="111" idx="3"/>
            <a:endCxn id="91" idx="2"/>
          </p:cNvCxnSpPr>
          <p:nvPr/>
        </p:nvCxnSpPr>
        <p:spPr>
          <a:xfrm>
            <a:off x="2081425" y="1765246"/>
            <a:ext cx="431998" cy="9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B4EF2AB-B9CF-4D90-AE3D-46F00C43477F}"/>
              </a:ext>
            </a:extLst>
          </p:cNvPr>
          <p:cNvCxnSpPr>
            <a:cxnSpLocks/>
            <a:endCxn id="94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B04BC72-ED4F-4ACB-BF7D-9106F31A4F84}"/>
              </a:ext>
            </a:extLst>
          </p:cNvPr>
          <p:cNvCxnSpPr>
            <a:cxnSpLocks/>
            <a:stCxn id="97" idx="0"/>
            <a:endCxn id="90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D205466-03EE-4734-8990-9A340AC962D6}"/>
              </a:ext>
            </a:extLst>
          </p:cNvPr>
          <p:cNvCxnSpPr>
            <a:cxnSpLocks/>
            <a:stCxn id="96" idx="7"/>
            <a:endCxn id="90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F57DB00-EF01-4B16-A1B9-2538054F5D63}"/>
              </a:ext>
            </a:extLst>
          </p:cNvPr>
          <p:cNvSpPr txBox="1"/>
          <p:nvPr/>
        </p:nvSpPr>
        <p:spPr>
          <a:xfrm>
            <a:off x="200116" y="1472858"/>
            <a:ext cx="17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597535-5D9D-4938-BAE3-5FF1794D2346}"/>
              </a:ext>
            </a:extLst>
          </p:cNvPr>
          <p:cNvSpPr txBox="1"/>
          <p:nvPr/>
        </p:nvSpPr>
        <p:spPr>
          <a:xfrm>
            <a:off x="940559" y="1477723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D38CFF9-8F67-4DE7-8A50-36EBC1CC7CAA}"/>
              </a:ext>
            </a:extLst>
          </p:cNvPr>
          <p:cNvSpPr txBox="1"/>
          <p:nvPr/>
        </p:nvSpPr>
        <p:spPr>
          <a:xfrm>
            <a:off x="1725451" y="147285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347D6A9-DFF8-4164-9C90-3C97E80AC320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426B772-68B6-4F18-98AA-7CE5DDA08857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8CDF6B5-C16B-4034-AC38-B7ACC4968528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6AA72FE-AAB6-43BF-973B-2CA299DB4353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B402840-9A5C-4077-9371-54EF60D40992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BA877F9-5739-47CD-B654-22E5ACE7CD34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EE37FCF-A6E3-4AF7-921C-A3010CF5BBDC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0DA59AF-40E8-4D32-9FFF-B688429A517E}"/>
              </a:ext>
            </a:extLst>
          </p:cNvPr>
          <p:cNvSpPr>
            <a:spLocks noGrp="1"/>
          </p:cNvSpPr>
          <p:nvPr/>
        </p:nvSpPr>
        <p:spPr>
          <a:xfrm>
            <a:off x="2479211" y="6518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sp>
        <p:nvSpPr>
          <p:cNvPr id="54" name="矩形 16">
            <a:extLst>
              <a:ext uri="{FF2B5EF4-FFF2-40B4-BE49-F238E27FC236}">
                <a16:creationId xmlns:a16="http://schemas.microsoft.com/office/drawing/2014/main" id="{79C1D641-6D02-43C2-A911-D3A3944698A3}"/>
              </a:ext>
            </a:extLst>
          </p:cNvPr>
          <p:cNvSpPr/>
          <p:nvPr/>
        </p:nvSpPr>
        <p:spPr>
          <a:xfrm>
            <a:off x="0" y="-11951"/>
            <a:ext cx="6622410" cy="8119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Single Source Shortest Path –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PARTITIONING METHODOLOGY</a:t>
            </a:r>
          </a:p>
        </p:txBody>
      </p:sp>
      <p:cxnSp>
        <p:nvCxnSpPr>
          <p:cNvPr id="55" name="直接连接符 13">
            <a:extLst>
              <a:ext uri="{FF2B5EF4-FFF2-40B4-BE49-F238E27FC236}">
                <a16:creationId xmlns:a16="http://schemas.microsoft.com/office/drawing/2014/main" id="{2C51A454-604C-4CA1-8509-B62008C6FF41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795BA456-0D8B-4308-8446-9F3C18D7A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88" y="-30801"/>
            <a:ext cx="780876" cy="873243"/>
          </a:xfrm>
          <a:prstGeom prst="rect">
            <a:avLst/>
          </a:prstGeom>
        </p:spPr>
      </p:pic>
      <p:pic>
        <p:nvPicPr>
          <p:cNvPr id="57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D8F6D883-2D48-43DC-811F-65A15FD80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8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/>
                <a:ea typeface="微软雅黑"/>
                <a:cs typeface="Arial"/>
                <a:sym typeface="Arial" panose="020B0604020202020204" pitchFamily="34" charset="0"/>
              </a:rPr>
              <a:t>PageRank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0CE7254-FC0E-4B7A-869C-E299D0025391}"/>
              </a:ext>
            </a:extLst>
          </p:cNvPr>
          <p:cNvSpPr/>
          <p:nvPr/>
        </p:nvSpPr>
        <p:spPr>
          <a:xfrm>
            <a:off x="6584760" y="1979194"/>
            <a:ext cx="901893" cy="83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A8CECC-1A43-4024-BBE2-A45F3FC8B8C1}"/>
              </a:ext>
            </a:extLst>
          </p:cNvPr>
          <p:cNvSpPr/>
          <p:nvPr/>
        </p:nvSpPr>
        <p:spPr>
          <a:xfrm>
            <a:off x="6584760" y="4055723"/>
            <a:ext cx="901893" cy="83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0299AF-8AB6-4C51-9535-AC213B87394C}"/>
              </a:ext>
            </a:extLst>
          </p:cNvPr>
          <p:cNvSpPr/>
          <p:nvPr/>
        </p:nvSpPr>
        <p:spPr>
          <a:xfrm>
            <a:off x="8175627" y="3012695"/>
            <a:ext cx="901893" cy="83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3C3B49-DCD5-4920-9EA6-4CF1BA0DC0D3}"/>
              </a:ext>
            </a:extLst>
          </p:cNvPr>
          <p:cNvSpPr/>
          <p:nvPr/>
        </p:nvSpPr>
        <p:spPr>
          <a:xfrm>
            <a:off x="4913732" y="3012695"/>
            <a:ext cx="901893" cy="832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1A595B-3F43-485D-AB1B-D05580C3D939}"/>
              </a:ext>
            </a:extLst>
          </p:cNvPr>
          <p:cNvSpPr txBox="1"/>
          <p:nvPr/>
        </p:nvSpPr>
        <p:spPr>
          <a:xfrm>
            <a:off x="8380076" y="3136515"/>
            <a:ext cx="60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>
                <a:solidFill>
                  <a:schemeClr val="accent4">
                    <a:lumMod val="60000"/>
                    <a:lumOff val="40000"/>
                  </a:schemeClr>
                </a:solidFill>
              </a:rPr>
              <a:t> 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8B7063-1983-43D8-856E-561860841634}"/>
              </a:ext>
            </a:extLst>
          </p:cNvPr>
          <p:cNvSpPr txBox="1"/>
          <p:nvPr/>
        </p:nvSpPr>
        <p:spPr>
          <a:xfrm flipH="1">
            <a:off x="6843282" y="2119845"/>
            <a:ext cx="384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>
                <a:solidFill>
                  <a:schemeClr val="accent4">
                    <a:lumMod val="60000"/>
                    <a:lumOff val="40000"/>
                  </a:schemeClr>
                </a:solidFill>
              </a:rPr>
              <a:t>B</a:t>
            </a:r>
            <a:endParaRPr lang="en-US" sz="28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BB1474-D37B-4C6B-AC6B-F053C0D42C63}"/>
              </a:ext>
            </a:extLst>
          </p:cNvPr>
          <p:cNvSpPr txBox="1"/>
          <p:nvPr/>
        </p:nvSpPr>
        <p:spPr>
          <a:xfrm>
            <a:off x="6816631" y="4210417"/>
            <a:ext cx="43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>
                <a:solidFill>
                  <a:schemeClr val="accent4">
                    <a:lumMod val="60000"/>
                    <a:lumOff val="40000"/>
                  </a:schemeClr>
                </a:solidFill>
              </a:rPr>
              <a:t>C</a:t>
            </a:r>
            <a:endParaRPr lang="en-US" sz="28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F8541F-0980-4DA3-B2D5-F85D7C315086}"/>
              </a:ext>
            </a:extLst>
          </p:cNvPr>
          <p:cNvSpPr txBox="1"/>
          <p:nvPr/>
        </p:nvSpPr>
        <p:spPr>
          <a:xfrm>
            <a:off x="5147347" y="3136513"/>
            <a:ext cx="46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>
                <a:solidFill>
                  <a:schemeClr val="accent4">
                    <a:lumMod val="60000"/>
                    <a:lumOff val="40000"/>
                  </a:schemeClr>
                </a:solidFill>
              </a:rPr>
              <a:t>D</a:t>
            </a:r>
            <a:endParaRPr lang="en-US" sz="28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55712B-1D73-4923-AAE9-28AD28DAD4E8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7354571" y="2689877"/>
            <a:ext cx="953132" cy="44475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FF5F0BF-DEC4-4D26-BA65-3BF6AFB66928}"/>
              </a:ext>
            </a:extLst>
          </p:cNvPr>
          <p:cNvCxnSpPr>
            <a:cxnSpLocks/>
            <a:stCxn id="5" idx="0"/>
            <a:endCxn id="3" idx="4"/>
          </p:cNvCxnSpPr>
          <p:nvPr/>
        </p:nvCxnSpPr>
        <p:spPr>
          <a:xfrm flipV="1">
            <a:off x="7035704" y="2811809"/>
            <a:ext cx="0" cy="12439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131668B-AD8F-484D-BCBC-3A6FE9D459FE}"/>
              </a:ext>
            </a:extLst>
          </p:cNvPr>
          <p:cNvCxnSpPr>
            <a:cxnSpLocks/>
            <a:stCxn id="3" idx="3"/>
            <a:endCxn id="19" idx="7"/>
          </p:cNvCxnSpPr>
          <p:nvPr/>
        </p:nvCxnSpPr>
        <p:spPr>
          <a:xfrm flipH="1">
            <a:off x="5683545" y="2689877"/>
            <a:ext cx="1033293" cy="44475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64C0DD95-3E5E-410B-9366-F5C4F70DFAA8}"/>
              </a:ext>
            </a:extLst>
          </p:cNvPr>
          <p:cNvCxnSpPr>
            <a:cxnSpLocks/>
            <a:stCxn id="19" idx="4"/>
            <a:endCxn id="5" idx="2"/>
          </p:cNvCxnSpPr>
          <p:nvPr/>
        </p:nvCxnSpPr>
        <p:spPr>
          <a:xfrm rot="16200000" flipH="1">
            <a:off x="5661359" y="3548630"/>
            <a:ext cx="626721" cy="12200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F12D4842-AD46-4C01-8A4A-95C3CE692BB3}"/>
              </a:ext>
            </a:extLst>
          </p:cNvPr>
          <p:cNvCxnSpPr>
            <a:cxnSpLocks/>
            <a:stCxn id="5" idx="1"/>
            <a:endCxn id="19" idx="6"/>
          </p:cNvCxnSpPr>
          <p:nvPr/>
        </p:nvCxnSpPr>
        <p:spPr>
          <a:xfrm rot="16200000" flipV="1">
            <a:off x="5891903" y="3352722"/>
            <a:ext cx="748655" cy="90121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543F29A0-9275-4EA1-B2BD-D707AEC184F9}"/>
              </a:ext>
            </a:extLst>
          </p:cNvPr>
          <p:cNvCxnSpPr>
            <a:cxnSpLocks/>
            <a:stCxn id="6" idx="2"/>
            <a:endCxn id="5" idx="7"/>
          </p:cNvCxnSpPr>
          <p:nvPr/>
        </p:nvCxnSpPr>
        <p:spPr>
          <a:xfrm rot="10800000" flipV="1">
            <a:off x="7354575" y="3429002"/>
            <a:ext cx="821053" cy="74865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A7125F17-85D7-4302-B46C-2CE2029B8985}"/>
              </a:ext>
            </a:extLst>
          </p:cNvPr>
          <p:cNvCxnSpPr>
            <a:cxnSpLocks/>
            <a:stCxn id="5" idx="6"/>
            <a:endCxn id="6" idx="4"/>
          </p:cNvCxnSpPr>
          <p:nvPr/>
        </p:nvCxnSpPr>
        <p:spPr>
          <a:xfrm flipV="1">
            <a:off x="7486654" y="3845310"/>
            <a:ext cx="1139921" cy="62672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54DD44B-9A27-4C49-8451-963245CD1B7F}"/>
              </a:ext>
            </a:extLst>
          </p:cNvPr>
          <p:cNvSpPr txBox="1"/>
          <p:nvPr/>
        </p:nvSpPr>
        <p:spPr>
          <a:xfrm>
            <a:off x="5974719" y="5098749"/>
            <a:ext cx="2257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>
                <a:solidFill>
                  <a:srgbClr val="7F7F7F"/>
                </a:solidFill>
              </a:rPr>
              <a:t>GRAPH CONSIDERED:</a:t>
            </a:r>
          </a:p>
          <a:p>
            <a:pPr algn="ctr"/>
            <a:r>
              <a:rPr lang="en-IN" b="1">
                <a:solidFill>
                  <a:srgbClr val="7F7F7F"/>
                </a:solidFill>
              </a:rPr>
              <a:t>4 NODES</a:t>
            </a:r>
          </a:p>
          <a:p>
            <a:pPr algn="ctr"/>
            <a:r>
              <a:rPr lang="en-IN" b="1">
                <a:solidFill>
                  <a:srgbClr val="7F7F7F"/>
                </a:solidFill>
              </a:rPr>
              <a:t>7 EDGES </a:t>
            </a:r>
            <a:endParaRPr lang="en-US" b="1">
              <a:solidFill>
                <a:srgbClr val="7F7F7F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74CAA6E-0AF9-4D09-8583-ACB0BB75A9BA}"/>
              </a:ext>
            </a:extLst>
          </p:cNvPr>
          <p:cNvSpPr txBox="1"/>
          <p:nvPr/>
        </p:nvSpPr>
        <p:spPr>
          <a:xfrm>
            <a:off x="240530" y="988066"/>
            <a:ext cx="8745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</a:rPr>
              <a:t>PageRank is a </a:t>
            </a:r>
            <a:r>
              <a:rPr lang="en-IN" b="1" dirty="0">
                <a:latin typeface="Arial" panose="020B0604020202020204" pitchFamily="34" charset="0"/>
              </a:rPr>
              <a:t>link analysis algorithm </a:t>
            </a:r>
            <a:r>
              <a:rPr lang="en-IN" dirty="0">
                <a:latin typeface="Arial" panose="020B0604020202020204" pitchFamily="34" charset="0"/>
              </a:rPr>
              <a:t>which assigns a numerical weighting to each element of a hyperlinked set of nodes with the purpose of measuring its relative importance within the set. </a:t>
            </a:r>
          </a:p>
          <a:p>
            <a:pPr algn="l"/>
            <a:endParaRPr lang="en-IN" dirty="0"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</a:rPr>
              <a:t>More links to a page             </a:t>
            </a:r>
            <a:r>
              <a:rPr lang="en-IN" dirty="0" err="1">
                <a:latin typeface="Arial" panose="020B0604020202020204" pitchFamily="34" charset="0"/>
              </a:rPr>
              <a:t>Page</a:t>
            </a:r>
            <a:r>
              <a:rPr lang="en-IN" dirty="0">
                <a:latin typeface="Arial" panose="020B0604020202020204" pitchFamily="34" charset="0"/>
              </a:rPr>
              <a:t> is more important 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7C0EC85-D9ED-42BA-B074-593F1112A54E}"/>
              </a:ext>
            </a:extLst>
          </p:cNvPr>
          <p:cNvSpPr/>
          <p:nvPr/>
        </p:nvSpPr>
        <p:spPr>
          <a:xfrm>
            <a:off x="2886085" y="2179785"/>
            <a:ext cx="451885" cy="176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71B8B829-6EC9-4112-9F36-79A2D370061C}"/>
              </a:ext>
            </a:extLst>
          </p:cNvPr>
          <p:cNvSpPr/>
          <p:nvPr/>
        </p:nvSpPr>
        <p:spPr>
          <a:xfrm>
            <a:off x="517430" y="3020950"/>
            <a:ext cx="54091" cy="117601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C0DF2F99-F332-4DFA-8355-B3E89909C7F8}"/>
              </a:ext>
            </a:extLst>
          </p:cNvPr>
          <p:cNvSpPr/>
          <p:nvPr/>
        </p:nvSpPr>
        <p:spPr>
          <a:xfrm>
            <a:off x="1849224" y="3020949"/>
            <a:ext cx="57367" cy="119207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DB450-C984-4085-9199-1F8BDE693DED}"/>
              </a:ext>
            </a:extLst>
          </p:cNvPr>
          <p:cNvSpPr txBox="1"/>
          <p:nvPr/>
        </p:nvSpPr>
        <p:spPr>
          <a:xfrm>
            <a:off x="579226" y="3012695"/>
            <a:ext cx="1421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0    1    1    0</a:t>
            </a:r>
          </a:p>
          <a:p>
            <a:pPr algn="l"/>
            <a:r>
              <a:rPr lang="en-IN" dirty="0"/>
              <a:t>0    0    0    1</a:t>
            </a:r>
          </a:p>
          <a:p>
            <a:pPr marL="342891" indent="-342891">
              <a:buAutoNum type="arabicPlain"/>
            </a:pPr>
            <a:r>
              <a:rPr lang="en-IN" dirty="0"/>
              <a:t>1    0    1</a:t>
            </a:r>
          </a:p>
          <a:p>
            <a:pPr algn="l"/>
            <a:r>
              <a:rPr lang="en-IN" dirty="0"/>
              <a:t>0    0    1    0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C381A-61E6-469F-B44B-BDE43047D26C}"/>
              </a:ext>
            </a:extLst>
          </p:cNvPr>
          <p:cNvSpPr txBox="1"/>
          <p:nvPr/>
        </p:nvSpPr>
        <p:spPr>
          <a:xfrm>
            <a:off x="330840" y="2549846"/>
            <a:ext cx="471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Adjacency Matrix:                     </a:t>
            </a:r>
            <a:r>
              <a:rPr lang="en-IN" dirty="0" err="1"/>
              <a:t>Outlink</a:t>
            </a:r>
            <a:r>
              <a:rPr lang="en-IN" dirty="0"/>
              <a:t> vector:</a:t>
            </a:r>
            <a:endParaRPr lang="en-US" dirty="0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5CFC26B7-73F8-4F70-8795-728AACEE72A8}"/>
              </a:ext>
            </a:extLst>
          </p:cNvPr>
          <p:cNvSpPr/>
          <p:nvPr/>
        </p:nvSpPr>
        <p:spPr>
          <a:xfrm>
            <a:off x="3582706" y="2951002"/>
            <a:ext cx="54091" cy="117601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D0EDF01B-D2B6-489F-B82F-643247A864B2}"/>
              </a:ext>
            </a:extLst>
          </p:cNvPr>
          <p:cNvSpPr/>
          <p:nvPr/>
        </p:nvSpPr>
        <p:spPr>
          <a:xfrm>
            <a:off x="3911495" y="2966593"/>
            <a:ext cx="57367" cy="119207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622E7A-CFFD-488A-8DF0-E2CC19443129}"/>
              </a:ext>
            </a:extLst>
          </p:cNvPr>
          <p:cNvSpPr txBox="1"/>
          <p:nvPr/>
        </p:nvSpPr>
        <p:spPr>
          <a:xfrm>
            <a:off x="3650269" y="2938844"/>
            <a:ext cx="357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2</a:t>
            </a:r>
          </a:p>
          <a:p>
            <a:pPr algn="l"/>
            <a:r>
              <a:rPr lang="en-IN"/>
              <a:t>1</a:t>
            </a:r>
          </a:p>
          <a:p>
            <a:pPr algn="l"/>
            <a:r>
              <a:rPr lang="en-IN"/>
              <a:t>3</a:t>
            </a:r>
          </a:p>
          <a:p>
            <a:pPr algn="l"/>
            <a:r>
              <a:rPr lang="en-IN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91F374-8E94-418C-8E4C-20A17BAE76BA}"/>
              </a:ext>
            </a:extLst>
          </p:cNvPr>
          <p:cNvSpPr txBox="1"/>
          <p:nvPr/>
        </p:nvSpPr>
        <p:spPr>
          <a:xfrm>
            <a:off x="375761" y="4472031"/>
            <a:ext cx="514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Normalized Matrix:                  Transpose </a:t>
            </a:r>
          </a:p>
          <a:p>
            <a:pPr algn="l"/>
            <a:endParaRPr lang="en-US" dirty="0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27041976-B044-49C3-BC99-0C4B45868E1B}"/>
              </a:ext>
            </a:extLst>
          </p:cNvPr>
          <p:cNvSpPr/>
          <p:nvPr/>
        </p:nvSpPr>
        <p:spPr>
          <a:xfrm>
            <a:off x="375758" y="4904401"/>
            <a:ext cx="54091" cy="117601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>
            <a:extLst>
              <a:ext uri="{FF2B5EF4-FFF2-40B4-BE49-F238E27FC236}">
                <a16:creationId xmlns:a16="http://schemas.microsoft.com/office/drawing/2014/main" id="{E8D4EBAE-D25F-4E77-A8CC-F3A9E1EC4194}"/>
              </a:ext>
            </a:extLst>
          </p:cNvPr>
          <p:cNvSpPr/>
          <p:nvPr/>
        </p:nvSpPr>
        <p:spPr>
          <a:xfrm>
            <a:off x="2417335" y="4888336"/>
            <a:ext cx="57367" cy="119207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7ADD58-DE3E-4E2C-837B-47C2211081DA}"/>
              </a:ext>
            </a:extLst>
          </p:cNvPr>
          <p:cNvSpPr txBox="1"/>
          <p:nvPr/>
        </p:nvSpPr>
        <p:spPr>
          <a:xfrm>
            <a:off x="410696" y="490546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0         0.5    0.5    0</a:t>
            </a:r>
          </a:p>
          <a:p>
            <a:pPr algn="l"/>
            <a:r>
              <a:rPr lang="en-IN"/>
              <a:t>0         0        0      1</a:t>
            </a:r>
          </a:p>
          <a:p>
            <a:pPr algn="l"/>
            <a:r>
              <a:rPr lang="en-IN"/>
              <a:t>0.33   0.33   0    0.33</a:t>
            </a:r>
          </a:p>
          <a:p>
            <a:pPr algn="l"/>
            <a:r>
              <a:rPr lang="en-IN"/>
              <a:t>0         0        1      0</a:t>
            </a:r>
          </a:p>
        </p:txBody>
      </p:sp>
      <p:sp>
        <p:nvSpPr>
          <p:cNvPr id="32" name="Left Bracket 31">
            <a:extLst>
              <a:ext uri="{FF2B5EF4-FFF2-40B4-BE49-F238E27FC236}">
                <a16:creationId xmlns:a16="http://schemas.microsoft.com/office/drawing/2014/main" id="{0CF1BA0E-7358-4B7D-B3D4-58DE26B67938}"/>
              </a:ext>
            </a:extLst>
          </p:cNvPr>
          <p:cNvSpPr/>
          <p:nvPr/>
        </p:nvSpPr>
        <p:spPr>
          <a:xfrm>
            <a:off x="3077090" y="4884834"/>
            <a:ext cx="54091" cy="117601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ket 33">
            <a:extLst>
              <a:ext uri="{FF2B5EF4-FFF2-40B4-BE49-F238E27FC236}">
                <a16:creationId xmlns:a16="http://schemas.microsoft.com/office/drawing/2014/main" id="{46BE6EC2-02D3-42F7-B23B-58B7C3A0564A}"/>
              </a:ext>
            </a:extLst>
          </p:cNvPr>
          <p:cNvSpPr/>
          <p:nvPr/>
        </p:nvSpPr>
        <p:spPr>
          <a:xfrm>
            <a:off x="4978642" y="4888336"/>
            <a:ext cx="57367" cy="119207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58B96F-07FF-4264-8BB7-824106940FCA}"/>
              </a:ext>
            </a:extLst>
          </p:cNvPr>
          <p:cNvSpPr txBox="1"/>
          <p:nvPr/>
        </p:nvSpPr>
        <p:spPr>
          <a:xfrm>
            <a:off x="3112028" y="4885893"/>
            <a:ext cx="187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0         0    0.33    0</a:t>
            </a:r>
          </a:p>
          <a:p>
            <a:pPr algn="l"/>
            <a:r>
              <a:rPr lang="en-IN"/>
              <a:t>0.5      0    0.33    0</a:t>
            </a:r>
          </a:p>
          <a:p>
            <a:pPr algn="l"/>
            <a:r>
              <a:rPr lang="en-IN"/>
              <a:t>0.5      0    0         1</a:t>
            </a:r>
          </a:p>
          <a:p>
            <a:pPr algn="l"/>
            <a:r>
              <a:rPr lang="en-IN"/>
              <a:t>0         1     0.33   0</a:t>
            </a:r>
          </a:p>
        </p:txBody>
      </p:sp>
      <p:pic>
        <p:nvPicPr>
          <p:cNvPr id="7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8B0EA6A7-81A7-4B8F-8D4E-23E8EAB8E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12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604327D9-9DEB-4E28-AFBD-15B145121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5DC834FF-7412-43DA-BB75-65415755AA72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id="{5ED4C491-F298-47D1-84E2-7C2EC7B8E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4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19" grpId="0" animBg="1"/>
      <p:bldP spid="25" grpId="0"/>
      <p:bldP spid="26" grpId="0"/>
      <p:bldP spid="27" grpId="0"/>
      <p:bldP spid="29" grpId="0"/>
      <p:bldP spid="102" grpId="0"/>
      <p:bldP spid="4" grpId="0" animBg="1"/>
      <p:bldP spid="8" grpId="0" animBg="1"/>
      <p:bldP spid="9" grpId="0" animBg="1"/>
      <p:bldP spid="10" grpId="0"/>
      <p:bldP spid="20" grpId="0" animBg="1"/>
      <p:bldP spid="21" grpId="0" animBg="1"/>
      <p:bldP spid="22" grpId="0"/>
      <p:bldP spid="23" grpId="0"/>
      <p:bldP spid="24" grpId="0" animBg="1"/>
      <p:bldP spid="28" grpId="0" animBg="1"/>
      <p:bldP spid="30" grpId="0"/>
      <p:bldP spid="32" grpId="0" animBg="1"/>
      <p:bldP spid="34" grpId="0" animBg="1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98EF6-C34B-4E9F-A15E-CA7613F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b="1" smtClean="0"/>
              <a:t>3</a:t>
            </a:fld>
            <a:endParaRPr lang="zh-CN" altLang="en-US" b="1" dirty="0"/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3A00C86B-58BF-417D-A951-AAE01F81A68F}"/>
              </a:ext>
            </a:extLst>
          </p:cNvPr>
          <p:cNvSpPr/>
          <p:nvPr/>
        </p:nvSpPr>
        <p:spPr>
          <a:xfrm>
            <a:off x="9625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What is a Graph?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直接连接符 13">
            <a:extLst>
              <a:ext uri="{FF2B5EF4-FFF2-40B4-BE49-F238E27FC236}">
                <a16:creationId xmlns:a16="http://schemas.microsoft.com/office/drawing/2014/main" id="{3E96A6DC-102C-4E08-9CD3-2471EADE0253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CC5BE47-63B9-48EB-9DCD-C14063FC9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11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2E0695-07A5-4345-B215-D282A292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D7D55B7-5764-4C58-A001-E2C304333774}"/>
              </a:ext>
            </a:extLst>
          </p:cNvPr>
          <p:cNvSpPr>
            <a:spLocks noGrp="1"/>
          </p:cNvSpPr>
          <p:nvPr/>
        </p:nvSpPr>
        <p:spPr>
          <a:xfrm>
            <a:off x="2514600" y="6383626"/>
            <a:ext cx="4114800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PESIT  BSC</a:t>
            </a:r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9D644DF-2623-45FD-895E-A4245376D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84" y="6399360"/>
            <a:ext cx="2743200" cy="371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DC2C45-2381-4214-A7F1-AF54C897F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021" y="2981961"/>
            <a:ext cx="5148341" cy="17105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7FE21F-A866-4314-BBA9-7713CE1F36C0}"/>
              </a:ext>
            </a:extLst>
          </p:cNvPr>
          <p:cNvSpPr txBox="1"/>
          <p:nvPr/>
        </p:nvSpPr>
        <p:spPr>
          <a:xfrm>
            <a:off x="487680" y="1107442"/>
            <a:ext cx="8493760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Graph</a:t>
            </a:r>
            <a:r>
              <a:rPr lang="en-US" sz="2000" dirty="0"/>
              <a:t> is a data structure consisting of </a:t>
            </a:r>
            <a:r>
              <a:rPr lang="en-US" sz="2000" b="1" dirty="0"/>
              <a:t>a set of vertices (V) and edges (E).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Vertices</a:t>
            </a:r>
            <a:r>
              <a:rPr lang="en-US" sz="2000" dirty="0"/>
              <a:t> model objects</a:t>
            </a:r>
            <a:r>
              <a:rPr lang="en-US" sz="2000" b="1" dirty="0"/>
              <a:t>.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Edges</a:t>
            </a:r>
            <a:r>
              <a:rPr lang="en-US" sz="2000" dirty="0"/>
              <a:t> model relationships between objects.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Mathematically, graph G is represented as an ordered pair of its vertices and edges :</a:t>
            </a:r>
            <a:r>
              <a:rPr lang="en-US" sz="2000" b="1" dirty="0"/>
              <a:t> G = (V, E)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FC4967-D538-4FD3-895B-7785515EE11A}"/>
              </a:ext>
            </a:extLst>
          </p:cNvPr>
          <p:cNvSpPr txBox="1"/>
          <p:nvPr/>
        </p:nvSpPr>
        <p:spPr>
          <a:xfrm>
            <a:off x="487680" y="4654415"/>
            <a:ext cx="849376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 the figure shown above,</a:t>
            </a:r>
          </a:p>
          <a:p>
            <a:pPr marL="800080" lvl="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V = {A, B, C, D, E}</a:t>
            </a:r>
            <a:endParaRPr lang="en-US" sz="2000" dirty="0"/>
          </a:p>
          <a:p>
            <a:pPr marL="800080" lvl="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E = {(A,B), (A,C), (A,D), (B,D), (B,E), (C,D), (E,D)}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824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/>
                <a:ea typeface="微软雅黑"/>
                <a:cs typeface="Arial"/>
                <a:sym typeface="Arial" panose="020B0604020202020204" pitchFamily="34" charset="0"/>
              </a:rPr>
              <a:t>PageRank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B553DB-2519-4F83-B055-90CA8C5A9CBA}"/>
              </a:ext>
            </a:extLst>
          </p:cNvPr>
          <p:cNvSpPr txBox="1"/>
          <p:nvPr/>
        </p:nvSpPr>
        <p:spPr>
          <a:xfrm>
            <a:off x="278631" y="995412"/>
            <a:ext cx="43765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COO Format: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VALUE:    0.33   0.5   0.33   0.5   1    1    0.33 </a:t>
            </a:r>
          </a:p>
          <a:p>
            <a:pPr algn="l"/>
            <a:endParaRPr lang="en-IN" dirty="0"/>
          </a:p>
          <a:p>
            <a:r>
              <a:rPr lang="en-IN" dirty="0"/>
              <a:t>ROW:       0        1       1        2      2    3     3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COL :        2       0        2        0      4    1     2</a:t>
            </a:r>
          </a:p>
          <a:p>
            <a:r>
              <a:rPr lang="en-IN" dirty="0"/>
              <a:t> </a:t>
            </a:r>
          </a:p>
          <a:p>
            <a:pPr algn="l"/>
            <a:endParaRPr lang="en-IN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9A4CD360-E987-4BA5-8229-B7470234808F}"/>
              </a:ext>
            </a:extLst>
          </p:cNvPr>
          <p:cNvSpPr/>
          <p:nvPr/>
        </p:nvSpPr>
        <p:spPr>
          <a:xfrm>
            <a:off x="1093917" y="1514717"/>
            <a:ext cx="51840" cy="34055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4249FF1F-A16E-4F24-99DD-0E863875A057}"/>
              </a:ext>
            </a:extLst>
          </p:cNvPr>
          <p:cNvSpPr/>
          <p:nvPr/>
        </p:nvSpPr>
        <p:spPr>
          <a:xfrm>
            <a:off x="1119837" y="2054943"/>
            <a:ext cx="51840" cy="34055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C29B233B-C50A-4B82-B705-A6A27A337DE0}"/>
              </a:ext>
            </a:extLst>
          </p:cNvPr>
          <p:cNvSpPr/>
          <p:nvPr/>
        </p:nvSpPr>
        <p:spPr>
          <a:xfrm>
            <a:off x="1089717" y="2595171"/>
            <a:ext cx="51840" cy="34055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2E1F2B98-0BE1-4673-8A68-ED6D7546507C}"/>
              </a:ext>
            </a:extLst>
          </p:cNvPr>
          <p:cNvSpPr/>
          <p:nvPr/>
        </p:nvSpPr>
        <p:spPr>
          <a:xfrm>
            <a:off x="4292783" y="2639549"/>
            <a:ext cx="51840" cy="34055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37A1E2CC-6CE6-4170-94B8-7018F8A0F204}"/>
              </a:ext>
            </a:extLst>
          </p:cNvPr>
          <p:cNvSpPr/>
          <p:nvPr/>
        </p:nvSpPr>
        <p:spPr>
          <a:xfrm>
            <a:off x="4344623" y="2077133"/>
            <a:ext cx="51840" cy="34055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FC02B459-51EE-4E32-87A0-7C6567DC1EE8}"/>
              </a:ext>
            </a:extLst>
          </p:cNvPr>
          <p:cNvSpPr/>
          <p:nvPr/>
        </p:nvSpPr>
        <p:spPr>
          <a:xfrm>
            <a:off x="4344623" y="1514717"/>
            <a:ext cx="51840" cy="34055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85F74F-BCD5-40CA-BF79-4BA6B8875B35}"/>
              </a:ext>
            </a:extLst>
          </p:cNvPr>
          <p:cNvSpPr txBox="1"/>
          <p:nvPr/>
        </p:nvSpPr>
        <p:spPr>
          <a:xfrm>
            <a:off x="6004560" y="908523"/>
            <a:ext cx="262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Initial PAGERANK Vector:</a:t>
            </a:r>
            <a:endParaRPr lang="en-US" b="1" dirty="0"/>
          </a:p>
        </p:txBody>
      </p:sp>
      <p:sp>
        <p:nvSpPr>
          <p:cNvPr id="38" name="Left Bracket 37">
            <a:extLst>
              <a:ext uri="{FF2B5EF4-FFF2-40B4-BE49-F238E27FC236}">
                <a16:creationId xmlns:a16="http://schemas.microsoft.com/office/drawing/2014/main" id="{C332FAD9-9E06-47E8-9CA9-946A9CC868C2}"/>
              </a:ext>
            </a:extLst>
          </p:cNvPr>
          <p:cNvSpPr/>
          <p:nvPr/>
        </p:nvSpPr>
        <p:spPr>
          <a:xfrm>
            <a:off x="6738890" y="1288918"/>
            <a:ext cx="166867" cy="221881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8255F0-94B2-4C9A-B9AA-EDBEFC2E20A7}"/>
              </a:ext>
            </a:extLst>
          </p:cNvPr>
          <p:cNvSpPr txBox="1"/>
          <p:nvPr/>
        </p:nvSpPr>
        <p:spPr>
          <a:xfrm>
            <a:off x="6872348" y="1371741"/>
            <a:ext cx="671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0.25</a:t>
            </a:r>
          </a:p>
          <a:p>
            <a:pPr algn="l"/>
            <a:endParaRPr lang="en-IN"/>
          </a:p>
          <a:p>
            <a:pPr algn="l"/>
            <a:r>
              <a:rPr lang="en-IN"/>
              <a:t>0.25</a:t>
            </a:r>
          </a:p>
          <a:p>
            <a:pPr algn="l"/>
            <a:endParaRPr lang="en-IN"/>
          </a:p>
          <a:p>
            <a:pPr algn="l"/>
            <a:r>
              <a:rPr lang="en-IN"/>
              <a:t>0.25</a:t>
            </a:r>
          </a:p>
          <a:p>
            <a:pPr algn="l"/>
            <a:endParaRPr lang="en-IN"/>
          </a:p>
          <a:p>
            <a:pPr algn="l"/>
            <a:r>
              <a:rPr lang="en-IN"/>
              <a:t>0.25</a:t>
            </a:r>
            <a:endParaRPr lang="en-US"/>
          </a:p>
        </p:txBody>
      </p:sp>
      <p:sp>
        <p:nvSpPr>
          <p:cNvPr id="41" name="Right Bracket 40">
            <a:extLst>
              <a:ext uri="{FF2B5EF4-FFF2-40B4-BE49-F238E27FC236}">
                <a16:creationId xmlns:a16="http://schemas.microsoft.com/office/drawing/2014/main" id="{496DEE58-306A-4C66-B882-F812133A9A6F}"/>
              </a:ext>
            </a:extLst>
          </p:cNvPr>
          <p:cNvSpPr/>
          <p:nvPr/>
        </p:nvSpPr>
        <p:spPr>
          <a:xfrm>
            <a:off x="7508024" y="1273649"/>
            <a:ext cx="114315" cy="223408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EDEAF2-78CA-4853-AA07-2189B4C3B85E}"/>
              </a:ext>
            </a:extLst>
          </p:cNvPr>
          <p:cNvSpPr txBox="1"/>
          <p:nvPr/>
        </p:nvSpPr>
        <p:spPr>
          <a:xfrm>
            <a:off x="3077673" y="3915374"/>
            <a:ext cx="347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PageRank Formula:</a:t>
            </a:r>
            <a:endParaRPr lang="en-US" b="1" dirty="0"/>
          </a:p>
        </p:txBody>
      </p:sp>
      <p:pic>
        <p:nvPicPr>
          <p:cNvPr id="65" name="Picture 68">
            <a:extLst>
              <a:ext uri="{FF2B5EF4-FFF2-40B4-BE49-F238E27FC236}">
                <a16:creationId xmlns:a16="http://schemas.microsoft.com/office/drawing/2014/main" id="{BE6D935B-D71D-48C4-96EE-3B315C6BB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375511"/>
            <a:ext cx="6096000" cy="829315"/>
          </a:xfrm>
          <a:prstGeom prst="rect">
            <a:avLst/>
          </a:prstGeom>
        </p:spPr>
      </p:pic>
      <p:pic>
        <p:nvPicPr>
          <p:cNvPr id="3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7E992F4-B8C8-4642-AD20-EC8931034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4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06B055E0-FB69-4E84-885F-E25E2B3ED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5686781-2F8D-4AC3-9EA6-213A56AB5E05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B7CCD25B-3647-4FBB-8EE6-DF819248FB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8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/>
                <a:ea typeface="微软雅黑"/>
                <a:cs typeface="Arial"/>
                <a:sym typeface="Arial" panose="020B0604020202020204" pitchFamily="34" charset="0"/>
              </a:rPr>
              <a:t>PageRank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A44C9-026B-4723-9475-CD273A2EE757}"/>
              </a:ext>
            </a:extLst>
          </p:cNvPr>
          <p:cNvSpPr txBox="1"/>
          <p:nvPr/>
        </p:nvSpPr>
        <p:spPr>
          <a:xfrm>
            <a:off x="192040" y="1014594"/>
            <a:ext cx="502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>
                <a:solidFill>
                  <a:srgbClr val="07ABB5"/>
                </a:solidFill>
              </a:rPr>
              <a:t>MATRIX MULTIPLICATION:  (ADJACENCY MATRIX)</a:t>
            </a:r>
            <a:endParaRPr lang="en-US" b="1">
              <a:solidFill>
                <a:srgbClr val="07ABB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19D99D-9E62-496F-9319-A86934677772}"/>
              </a:ext>
            </a:extLst>
          </p:cNvPr>
          <p:cNvSpPr txBox="1"/>
          <p:nvPr/>
        </p:nvSpPr>
        <p:spPr>
          <a:xfrm>
            <a:off x="273821" y="1483074"/>
            <a:ext cx="37382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/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[0]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[0] + a[0][0]*p[0]​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[0] + a[0][1]*p[1]​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[0] + a[0][2]*p[2]​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[0] + a[0][3]*p[3]​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[1]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[1] + a[1][0]*p[0]​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[1] + a[1][1]*p[1]​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[1] + a[1][2]*p[2]​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[1] + a[1][3]*p[3]​</a:t>
            </a:r>
            <a:endParaRPr lang="en-US">
              <a:latin typeface="Segoe UI" panose="020B0502040204020203" pitchFamily="34" charset="0"/>
            </a:endParaRPr>
          </a:p>
          <a:p>
            <a:pPr algn="l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9E4552-CA25-4707-81A7-B522F6B8B069}"/>
              </a:ext>
            </a:extLst>
          </p:cNvPr>
          <p:cNvSpPr txBox="1"/>
          <p:nvPr/>
        </p:nvSpPr>
        <p:spPr>
          <a:xfrm>
            <a:off x="4217559" y="1483073"/>
            <a:ext cx="42977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/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[2]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[2] + a[2][0]*p[0]​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[2] + a[2][1]*p[1]​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[2] + a[2][2]*p[2]​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[2] + a[2][3]*p[3]​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[3]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[3] + a[3][0]*p[0]​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[3] + a[3][1]*p[1]​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[3] + a[3][2]*p[2]​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[3] + a[3][3]*p[3]​</a:t>
            </a:r>
            <a:endParaRPr lang="en-US">
              <a:latin typeface="Segoe UI" panose="020B0502040204020203" pitchFamily="34" charset="0"/>
            </a:endParaRPr>
          </a:p>
          <a:p>
            <a:pPr algn="l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A778D0-55BF-4B5F-B404-09F8407D6CE0}"/>
              </a:ext>
            </a:extLst>
          </p:cNvPr>
          <p:cNvSpPr txBox="1"/>
          <p:nvPr/>
        </p:nvSpPr>
        <p:spPr>
          <a:xfrm>
            <a:off x="3670107" y="251556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E2D46BE9-30C4-4B97-BFAF-E1566A4A3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4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A9F60AE5-EAA1-4895-BA6C-EA6C25928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074C085-B6E1-41C3-A70D-5D603289D85C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8D7FE3FC-2263-4F7C-B165-8231B83D3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/>
                <a:ea typeface="微软雅黑"/>
                <a:cs typeface="Arial"/>
                <a:sym typeface="Arial" panose="020B0604020202020204" pitchFamily="34" charset="0"/>
              </a:rPr>
              <a:t>PageRank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A44C9-026B-4723-9475-CD273A2EE757}"/>
              </a:ext>
            </a:extLst>
          </p:cNvPr>
          <p:cNvSpPr txBox="1"/>
          <p:nvPr/>
        </p:nvSpPr>
        <p:spPr>
          <a:xfrm>
            <a:off x="192040" y="1014594"/>
            <a:ext cx="502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>
                <a:solidFill>
                  <a:srgbClr val="07ABB5"/>
                </a:solidFill>
              </a:rPr>
              <a:t>MATRIX MULTIPLICATION:  (ADJACENCY MATRIX)</a:t>
            </a:r>
            <a:endParaRPr lang="en-US" b="1">
              <a:solidFill>
                <a:srgbClr val="07ABB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19D99D-9E62-496F-9319-A86934677772}"/>
              </a:ext>
            </a:extLst>
          </p:cNvPr>
          <p:cNvSpPr txBox="1"/>
          <p:nvPr/>
        </p:nvSpPr>
        <p:spPr>
          <a:xfrm>
            <a:off x="273821" y="1483074"/>
            <a:ext cx="37382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/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[0]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= </a:t>
            </a:r>
            <a:r>
              <a:rPr lang="en-US" err="1">
                <a:solidFill>
                  <a:srgbClr val="FF0000"/>
                </a:solidFill>
                <a:latin typeface="Arial" panose="020B0604020202020204" pitchFamily="34" charset="0"/>
              </a:rPr>
              <a:t>p_new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[0] + a[0][0]*p[0]​</a:t>
            </a:r>
            <a:endParaRPr lang="en-US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solidFill>
                  <a:srgbClr val="FF0000"/>
                </a:solidFill>
                <a:latin typeface="Arial" panose="020B0604020202020204" pitchFamily="34" charset="0"/>
              </a:rPr>
              <a:t>p_new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[0] + a[0][1]*p[1]</a:t>
            </a:r>
            <a:r>
              <a:rPr lang="en-US">
                <a:latin typeface="Arial" panose="020B0604020202020204" pitchFamily="34" charset="0"/>
              </a:rPr>
              <a:t>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[0] + a[0][2]*p[2]​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= </a:t>
            </a:r>
            <a:r>
              <a:rPr lang="en-US" err="1">
                <a:solidFill>
                  <a:srgbClr val="FF0000"/>
                </a:solidFill>
                <a:latin typeface="Arial" panose="020B0604020202020204" pitchFamily="34" charset="0"/>
              </a:rPr>
              <a:t>p_new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[0] + a[0][3]*p[3]​</a:t>
            </a:r>
            <a:endParaRPr lang="en-US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[1]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[1] + a[1][0]*p[0]​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= </a:t>
            </a:r>
            <a:r>
              <a:rPr lang="en-US" err="1">
                <a:solidFill>
                  <a:srgbClr val="FF0000"/>
                </a:solidFill>
                <a:latin typeface="Arial" panose="020B0604020202020204" pitchFamily="34" charset="0"/>
              </a:rPr>
              <a:t>p_new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[1] + a[1][1]*p[1]</a:t>
            </a:r>
            <a:r>
              <a:rPr lang="en-US">
                <a:latin typeface="Arial" panose="020B0604020202020204" pitchFamily="34" charset="0"/>
              </a:rPr>
              <a:t>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[1] + a[1][2]*p[2]​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= </a:t>
            </a:r>
            <a:r>
              <a:rPr lang="en-US" err="1">
                <a:solidFill>
                  <a:srgbClr val="FF0000"/>
                </a:solidFill>
                <a:latin typeface="Arial" panose="020B0604020202020204" pitchFamily="34" charset="0"/>
              </a:rPr>
              <a:t>p_new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[1] + a[1][3]*p[3]</a:t>
            </a:r>
            <a:r>
              <a:rPr lang="en-US">
                <a:latin typeface="Arial" panose="020B0604020202020204" pitchFamily="34" charset="0"/>
              </a:rPr>
              <a:t>​</a:t>
            </a:r>
            <a:endParaRPr lang="en-US">
              <a:latin typeface="Segoe UI" panose="020B0502040204020203" pitchFamily="34" charset="0"/>
            </a:endParaRPr>
          </a:p>
          <a:p>
            <a:pPr algn="l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9E4552-CA25-4707-81A7-B522F6B8B069}"/>
              </a:ext>
            </a:extLst>
          </p:cNvPr>
          <p:cNvSpPr txBox="1"/>
          <p:nvPr/>
        </p:nvSpPr>
        <p:spPr>
          <a:xfrm>
            <a:off x="4217559" y="1483073"/>
            <a:ext cx="42977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/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[2]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[2] + a[2][0]*p[0]​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= </a:t>
            </a:r>
            <a:r>
              <a:rPr lang="en-US" err="1">
                <a:solidFill>
                  <a:srgbClr val="FF0000"/>
                </a:solidFill>
                <a:latin typeface="Arial" panose="020B0604020202020204" pitchFamily="34" charset="0"/>
              </a:rPr>
              <a:t>p_new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[2] + a[2][1]*p[1]​</a:t>
            </a:r>
            <a:endParaRPr lang="en-US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solidFill>
                  <a:srgbClr val="FF0000"/>
                </a:solidFill>
                <a:latin typeface="Arial" panose="020B0604020202020204" pitchFamily="34" charset="0"/>
              </a:rPr>
              <a:t>p_new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[2] + a[2][2]*p[2]​</a:t>
            </a:r>
            <a:endParaRPr lang="en-US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[2] + a[2][3]*p[3]​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[3]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= </a:t>
            </a:r>
            <a:r>
              <a:rPr lang="en-US" err="1">
                <a:solidFill>
                  <a:srgbClr val="FF0000"/>
                </a:solidFill>
                <a:latin typeface="Arial" panose="020B0604020202020204" pitchFamily="34" charset="0"/>
              </a:rPr>
              <a:t>p_new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[3] + a[3][0]*p[0]</a:t>
            </a:r>
            <a:r>
              <a:rPr lang="en-US">
                <a:latin typeface="Arial" panose="020B0604020202020204" pitchFamily="34" charset="0"/>
              </a:rPr>
              <a:t>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[3] + a[3][1]*p[1]​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[3] + a[3][2]*p[2]​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= </a:t>
            </a:r>
            <a:r>
              <a:rPr lang="en-US" err="1">
                <a:solidFill>
                  <a:srgbClr val="FF0000"/>
                </a:solidFill>
                <a:latin typeface="Arial" panose="020B0604020202020204" pitchFamily="34" charset="0"/>
              </a:rPr>
              <a:t>p_new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[3] + a[3][3]*p[3]​</a:t>
            </a:r>
            <a:endParaRPr lang="en-US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pPr algn="l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BBDE70-3889-49BF-9CFD-E13B96625DEF}"/>
              </a:ext>
            </a:extLst>
          </p:cNvPr>
          <p:cNvSpPr txBox="1"/>
          <p:nvPr/>
        </p:nvSpPr>
        <p:spPr>
          <a:xfrm>
            <a:off x="239759" y="4283866"/>
            <a:ext cx="470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>
                <a:solidFill>
                  <a:srgbClr val="07ABB5"/>
                </a:solidFill>
              </a:rPr>
              <a:t>MATRIX MULTIPLICATION:  (COO Format)</a:t>
            </a:r>
            <a:endParaRPr lang="en-US" b="1">
              <a:solidFill>
                <a:srgbClr val="07ABB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2BF5DE-EDAA-4D9D-AA82-73A27510D87C}"/>
              </a:ext>
            </a:extLst>
          </p:cNvPr>
          <p:cNvSpPr txBox="1"/>
          <p:nvPr/>
        </p:nvSpPr>
        <p:spPr>
          <a:xfrm>
            <a:off x="273818" y="4756296"/>
            <a:ext cx="39437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/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[0]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[0] + </a:t>
            </a:r>
            <a:r>
              <a:rPr lang="en-US" err="1">
                <a:latin typeface="Arial" panose="020B0604020202020204" pitchFamily="34" charset="0"/>
              </a:rPr>
              <a:t>val</a:t>
            </a:r>
            <a:r>
              <a:rPr lang="en-US">
                <a:latin typeface="Arial" panose="020B0604020202020204" pitchFamily="34" charset="0"/>
              </a:rPr>
              <a:t>[0]*p[2]​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​​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[1]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[1] + </a:t>
            </a:r>
            <a:r>
              <a:rPr lang="en-US" err="1">
                <a:latin typeface="Arial" panose="020B0604020202020204" pitchFamily="34" charset="0"/>
              </a:rPr>
              <a:t>val</a:t>
            </a:r>
            <a:r>
              <a:rPr lang="en-US">
                <a:latin typeface="Arial" panose="020B0604020202020204" pitchFamily="34" charset="0"/>
              </a:rPr>
              <a:t>[1]*p[0]​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[1] + </a:t>
            </a:r>
            <a:r>
              <a:rPr lang="en-US" err="1">
                <a:latin typeface="Arial" panose="020B0604020202020204" pitchFamily="34" charset="0"/>
              </a:rPr>
              <a:t>val</a:t>
            </a:r>
            <a:r>
              <a:rPr lang="en-US">
                <a:latin typeface="Arial" panose="020B0604020202020204" pitchFamily="34" charset="0"/>
              </a:rPr>
              <a:t>[2]*p[2]</a:t>
            </a:r>
            <a:endParaRPr lang="en-US">
              <a:latin typeface="Segoe UI" panose="020B0502040204020203" pitchFamily="34" charset="0"/>
            </a:endParaRPr>
          </a:p>
          <a:p>
            <a:pPr algn="l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A778D0-55BF-4B5F-B404-09F8407D6CE0}"/>
              </a:ext>
            </a:extLst>
          </p:cNvPr>
          <p:cNvSpPr txBox="1"/>
          <p:nvPr/>
        </p:nvSpPr>
        <p:spPr>
          <a:xfrm>
            <a:off x="3670107" y="251556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0542F3-7B79-4185-9D5B-B22171CBDC27}"/>
              </a:ext>
            </a:extLst>
          </p:cNvPr>
          <p:cNvSpPr txBox="1"/>
          <p:nvPr/>
        </p:nvSpPr>
        <p:spPr>
          <a:xfrm>
            <a:off x="4695828" y="4756295"/>
            <a:ext cx="3626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/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[2]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[2] + </a:t>
            </a:r>
            <a:r>
              <a:rPr lang="en-US" err="1">
                <a:latin typeface="Arial" panose="020B0604020202020204" pitchFamily="34" charset="0"/>
              </a:rPr>
              <a:t>val</a:t>
            </a:r>
            <a:r>
              <a:rPr lang="en-US">
                <a:latin typeface="Arial" panose="020B0604020202020204" pitchFamily="34" charset="0"/>
              </a:rPr>
              <a:t>[3]*p[0]​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[2] + </a:t>
            </a:r>
            <a:r>
              <a:rPr lang="en-US" err="1">
                <a:latin typeface="Arial" panose="020B0604020202020204" pitchFamily="34" charset="0"/>
              </a:rPr>
              <a:t>val</a:t>
            </a:r>
            <a:r>
              <a:rPr lang="en-US">
                <a:latin typeface="Arial" panose="020B0604020202020204" pitchFamily="34" charset="0"/>
              </a:rPr>
              <a:t>[4]*p[4]​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​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[3]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[3] + </a:t>
            </a:r>
            <a:r>
              <a:rPr lang="en-US" err="1">
                <a:latin typeface="Arial" panose="020B0604020202020204" pitchFamily="34" charset="0"/>
              </a:rPr>
              <a:t>val</a:t>
            </a:r>
            <a:r>
              <a:rPr lang="en-US">
                <a:latin typeface="Arial" panose="020B0604020202020204" pitchFamily="34" charset="0"/>
              </a:rPr>
              <a:t>[5]*p[1]​</a:t>
            </a:r>
            <a:endParaRPr lang="en-US">
              <a:latin typeface="Segoe UI" panose="020B0502040204020203" pitchFamily="34" charset="0"/>
            </a:endParaRPr>
          </a:p>
          <a:p>
            <a:pPr rtl="0" fontAlgn="base"/>
            <a:r>
              <a:rPr lang="en-US">
                <a:latin typeface="Arial" panose="020B0604020202020204" pitchFamily="34" charset="0"/>
              </a:rPr>
              <a:t>                = </a:t>
            </a:r>
            <a:r>
              <a:rPr lang="en-US" err="1">
                <a:latin typeface="Arial" panose="020B0604020202020204" pitchFamily="34" charset="0"/>
              </a:rPr>
              <a:t>p_new</a:t>
            </a:r>
            <a:r>
              <a:rPr lang="en-US">
                <a:latin typeface="Arial" panose="020B0604020202020204" pitchFamily="34" charset="0"/>
              </a:rPr>
              <a:t>[3] + </a:t>
            </a:r>
            <a:r>
              <a:rPr lang="en-US" err="1">
                <a:latin typeface="Arial" panose="020B0604020202020204" pitchFamily="34" charset="0"/>
              </a:rPr>
              <a:t>val</a:t>
            </a:r>
            <a:r>
              <a:rPr lang="en-US">
                <a:latin typeface="Arial" panose="020B0604020202020204" pitchFamily="34" charset="0"/>
              </a:rPr>
              <a:t>[6]*p[2]</a:t>
            </a:r>
            <a:endParaRPr lang="en-US">
              <a:latin typeface="Segoe UI" panose="020B0502040204020203" pitchFamily="34" charset="0"/>
            </a:endParaRPr>
          </a:p>
          <a:p>
            <a:pPr algn="l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33C57D-A91D-46F0-8B68-E14F9AD37E07}"/>
              </a:ext>
            </a:extLst>
          </p:cNvPr>
          <p:cNvCxnSpPr>
            <a:cxnSpLocks/>
          </p:cNvCxnSpPr>
          <p:nvPr/>
        </p:nvCxnSpPr>
        <p:spPr>
          <a:xfrm flipV="1">
            <a:off x="0" y="4160728"/>
            <a:ext cx="9144000" cy="2004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53501A7-1F79-475A-823D-2CEA3E39D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4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C8B099B0-AA7C-4C42-99F8-053B509AD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C3336B0-E913-46B9-9455-A097C482B935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DBB7457A-0EC3-44A1-A30A-94A9A2CBA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3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" y="283393"/>
            <a:ext cx="508381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/>
                <a:ea typeface="微软雅黑"/>
                <a:cs typeface="Arial"/>
                <a:sym typeface="Arial" panose="020B0604020202020204" pitchFamily="34" charset="0"/>
              </a:rPr>
              <a:t>      PageRank - Partitioning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74CAA6E-0AF9-4D09-8583-ACB0BB75A9BA}"/>
              </a:ext>
            </a:extLst>
          </p:cNvPr>
          <p:cNvSpPr txBox="1"/>
          <p:nvPr/>
        </p:nvSpPr>
        <p:spPr>
          <a:xfrm>
            <a:off x="240530" y="988066"/>
            <a:ext cx="8745683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/>
                <a:cs typeface="Arial"/>
              </a:rPr>
              <a:t>Row Wise Partitioning Scheme:</a:t>
            </a:r>
          </a:p>
          <a:p>
            <a:r>
              <a:rPr lang="en-IN" dirty="0">
                <a:latin typeface="Arial"/>
                <a:cs typeface="Arial"/>
              </a:rPr>
              <a:t>     </a:t>
            </a:r>
          </a:p>
          <a:p>
            <a:r>
              <a:rPr lang="en-IN" dirty="0">
                <a:latin typeface="Arial"/>
                <a:cs typeface="Arial"/>
              </a:rPr>
              <a:t>    Every row / Bunch of rows – 1 partition</a:t>
            </a:r>
          </a:p>
          <a:p>
            <a:endParaRPr lang="en-IN" dirty="0">
              <a:latin typeface="Arial"/>
              <a:cs typeface="Arial"/>
            </a:endParaRPr>
          </a:p>
          <a:p>
            <a:endParaRPr lang="en-IN" dirty="0">
              <a:latin typeface="Arial"/>
              <a:cs typeface="Arial"/>
            </a:endParaRPr>
          </a:p>
          <a:p>
            <a:r>
              <a:rPr lang="en-IN" dirty="0">
                <a:latin typeface="Arial"/>
                <a:cs typeface="Arial"/>
              </a:rPr>
              <a:t>     Inefficient- No. Of non-zero elements vary in each </a:t>
            </a:r>
          </a:p>
          <a:p>
            <a:r>
              <a:rPr lang="en-IN" dirty="0">
                <a:latin typeface="Arial"/>
                <a:cs typeface="Arial"/>
              </a:rPr>
              <a:t>                       partition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/>
                <a:cs typeface="Arial"/>
              </a:rPr>
              <a:t>Maximum Elements Partitioning Scheme:</a:t>
            </a:r>
          </a:p>
          <a:p>
            <a:r>
              <a:rPr lang="en-IN" dirty="0">
                <a:latin typeface="Arial"/>
                <a:cs typeface="Arial"/>
              </a:rPr>
              <a:t>     </a:t>
            </a:r>
          </a:p>
          <a:p>
            <a:r>
              <a:rPr lang="en-IN" dirty="0">
                <a:latin typeface="Arial"/>
                <a:cs typeface="Arial"/>
              </a:rPr>
              <a:t>    Max. Elements which fit on the device – 1 partition</a:t>
            </a:r>
          </a:p>
        </p:txBody>
      </p:sp>
      <p:pic>
        <p:nvPicPr>
          <p:cNvPr id="7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8B0EA6A7-81A7-4B8F-8D4E-23E8EAB8E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932" y="-1442"/>
            <a:ext cx="780876" cy="873243"/>
          </a:xfrm>
          <a:prstGeom prst="rect">
            <a:avLst/>
          </a:prstGeom>
        </p:spPr>
      </p:pic>
      <p:pic>
        <p:nvPicPr>
          <p:cNvPr id="12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604327D9-9DEB-4E28-AFBD-15B145121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5DC834FF-7412-43DA-BB75-65415755AA72}"/>
              </a:ext>
            </a:extLst>
          </p:cNvPr>
          <p:cNvSpPr>
            <a:spLocks noGrp="1"/>
          </p:cNvSpPr>
          <p:nvPr/>
        </p:nvSpPr>
        <p:spPr>
          <a:xfrm>
            <a:off x="219302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id="{5ED4C491-F298-47D1-84E2-7C2EC7B8E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16" name="Picture 1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DB5183F-B7E1-4D0F-85C3-D88805401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336" y="4943755"/>
            <a:ext cx="8741327" cy="965746"/>
          </a:xfrm>
          <a:prstGeom prst="rect">
            <a:avLst/>
          </a:prstGeom>
        </p:spPr>
      </p:pic>
      <p:pic>
        <p:nvPicPr>
          <p:cNvPr id="18" name="Picture 32" descr="Table&#10;&#10;Description automatically generated">
            <a:extLst>
              <a:ext uri="{FF2B5EF4-FFF2-40B4-BE49-F238E27FC236}">
                <a16:creationId xmlns:a16="http://schemas.microsoft.com/office/drawing/2014/main" id="{4F5CB501-A189-4CA6-AD65-6414E767E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5941" y="1104725"/>
            <a:ext cx="24098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1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764143" y="294099"/>
            <a:ext cx="3822991" cy="53998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endParaRPr dirty="0"/>
          </a:p>
        </p:txBody>
      </p:sp>
      <p:cxnSp>
        <p:nvCxnSpPr>
          <p:cNvPr id="96" name="Google Shape;96;p14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34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4"/>
          <p:cNvCxnSpPr>
            <a:stCxn id="98" idx="6"/>
            <a:endCxn id="99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14"/>
          <p:cNvCxnSpPr>
            <a:stCxn id="99" idx="6"/>
            <a:endCxn id="100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4"/>
          <p:cNvCxnSpPr>
            <a:stCxn id="105" idx="0"/>
            <a:endCxn id="99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4"/>
          <p:cNvCxnSpPr>
            <a:endCxn id="106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4"/>
          <p:cNvCxnSpPr>
            <a:stCxn id="102" idx="4"/>
            <a:endCxn id="99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" name="Google Shape;113;p14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" name="Google Shape;114;p14"/>
          <p:cNvCxnSpPr>
            <a:endCxn id="100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14"/>
          <p:cNvCxnSpPr>
            <a:endCxn id="104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14"/>
          <p:cNvCxnSpPr>
            <a:stCxn id="107" idx="0"/>
            <a:endCxn id="100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" name="Google Shape;117;p14"/>
          <p:cNvCxnSpPr>
            <a:stCxn id="106" idx="7"/>
            <a:endCxn id="100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14"/>
          <p:cNvSpPr txBox="1"/>
          <p:nvPr/>
        </p:nvSpPr>
        <p:spPr>
          <a:xfrm>
            <a:off x="115323" y="1629993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870939" y="16299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1659454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28" name="Google Shape;128;p14"/>
          <p:cNvGraphicFramePr/>
          <p:nvPr>
            <p:extLst>
              <p:ext uri="{D42A27DB-BD31-4B8C-83A1-F6EECF244321}">
                <p14:modId xmlns:p14="http://schemas.microsoft.com/office/powerpoint/2010/main" val="3756622280"/>
              </p:ext>
            </p:extLst>
          </p:nvPr>
        </p:nvGraphicFramePr>
        <p:xfrm>
          <a:off x="959829" y="5266351"/>
          <a:ext cx="564951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/>
                        <a:t>0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9" name="Google Shape;129;p14"/>
          <p:cNvGraphicFramePr/>
          <p:nvPr>
            <p:extLst>
              <p:ext uri="{D42A27DB-BD31-4B8C-83A1-F6EECF244321}">
                <p14:modId xmlns:p14="http://schemas.microsoft.com/office/powerpoint/2010/main" val="2126078469"/>
              </p:ext>
            </p:extLst>
          </p:nvPr>
        </p:nvGraphicFramePr>
        <p:xfrm>
          <a:off x="959829" y="4951243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4</a:t>
                      </a:r>
                      <a:endParaRPr sz="1500" dirty="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8</a:t>
                      </a:r>
                      <a:endParaRPr sz="1500" dirty="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9</a:t>
                      </a:r>
                      <a:endParaRPr sz="1500" dirty="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" name="Google Shape;130;p14"/>
          <p:cNvGraphicFramePr/>
          <p:nvPr/>
        </p:nvGraphicFramePr>
        <p:xfrm>
          <a:off x="-12617" y="3431181"/>
          <a:ext cx="9135522" cy="7620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 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900" b="0" u="none" strike="noStrike" cap="none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5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8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5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8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9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u="none" strike="noStrike" cap="none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1" name="Google Shape;131;p14"/>
          <p:cNvGraphicFramePr/>
          <p:nvPr>
            <p:extLst>
              <p:ext uri="{D42A27DB-BD31-4B8C-83A1-F6EECF244321}">
                <p14:modId xmlns:p14="http://schemas.microsoft.com/office/powerpoint/2010/main" val="1463142686"/>
              </p:ext>
            </p:extLst>
          </p:nvPr>
        </p:nvGraphicFramePr>
        <p:xfrm>
          <a:off x="3521" y="5257001"/>
          <a:ext cx="83770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2" name="Google Shape;132;p14"/>
          <p:cNvGraphicFramePr/>
          <p:nvPr/>
        </p:nvGraphicFramePr>
        <p:xfrm>
          <a:off x="-8492" y="302869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oogle Shape;133;p14"/>
          <p:cNvGraphicFramePr/>
          <p:nvPr>
            <p:extLst>
              <p:ext uri="{D42A27DB-BD31-4B8C-83A1-F6EECF244321}">
                <p14:modId xmlns:p14="http://schemas.microsoft.com/office/powerpoint/2010/main" val="1346906077"/>
              </p:ext>
            </p:extLst>
          </p:nvPr>
        </p:nvGraphicFramePr>
        <p:xfrm>
          <a:off x="-9156" y="4207712"/>
          <a:ext cx="4574449" cy="375931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5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8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8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8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8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0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13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14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15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17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18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19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21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4" name="Google Shape;134;p14"/>
          <p:cNvCxnSpPr>
            <a:stCxn id="100" idx="6"/>
            <a:endCxn id="101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FB3A37C-E6DA-4EC0-8AB8-6E851ED4ED18}"/>
              </a:ext>
            </a:extLst>
          </p:cNvPr>
          <p:cNvSpPr>
            <a:spLocks noGrp="1"/>
          </p:cNvSpPr>
          <p:nvPr/>
        </p:nvSpPr>
        <p:spPr>
          <a:xfrm>
            <a:off x="2244977" y="64025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82622B3A-3A38-4303-99CF-16B993929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51" y="6464694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02D653C-ADB8-4D75-9293-A84F949AA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pic>
        <p:nvPicPr>
          <p:cNvPr id="46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730D827-92B6-4F9F-A1FE-FEE438253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53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35</a:t>
            </a:fld>
            <a:endParaRPr/>
          </a:p>
        </p:txBody>
      </p:sp>
      <p:graphicFrame>
        <p:nvGraphicFramePr>
          <p:cNvPr id="143" name="Google Shape;143;p15"/>
          <p:cNvGraphicFramePr/>
          <p:nvPr/>
        </p:nvGraphicFramePr>
        <p:xfrm>
          <a:off x="1123950" y="4712013"/>
          <a:ext cx="564951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dirty="0"/>
                        <a:t>0</a:t>
                      </a:r>
                      <a:endParaRPr sz="1500" dirty="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dirty="0"/>
                        <a:t>0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4" name="Google Shape;144;p15"/>
          <p:cNvGraphicFramePr/>
          <p:nvPr/>
        </p:nvGraphicFramePr>
        <p:xfrm>
          <a:off x="1142571" y="4340678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9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oogle Shape;145;p15"/>
          <p:cNvGraphicFramePr/>
          <p:nvPr/>
        </p:nvGraphicFramePr>
        <p:xfrm>
          <a:off x="-8491" y="3340593"/>
          <a:ext cx="9135522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6" name="Google Shape;146;p15"/>
          <p:cNvGraphicFramePr/>
          <p:nvPr>
            <p:extLst>
              <p:ext uri="{D42A27DB-BD31-4B8C-83A1-F6EECF244321}">
                <p14:modId xmlns:p14="http://schemas.microsoft.com/office/powerpoint/2010/main" val="905150862"/>
              </p:ext>
            </p:extLst>
          </p:nvPr>
        </p:nvGraphicFramePr>
        <p:xfrm>
          <a:off x="237367" y="4712013"/>
          <a:ext cx="83770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dirty="0"/>
                        <a:t>vis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7" name="Google Shape;147;p15"/>
          <p:cNvGraphicFramePr/>
          <p:nvPr/>
        </p:nvGraphicFramePr>
        <p:xfrm>
          <a:off x="-8492" y="302869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9" name="Google Shape;149;p15"/>
          <p:cNvSpPr txBox="1"/>
          <p:nvPr/>
        </p:nvSpPr>
        <p:spPr>
          <a:xfrm>
            <a:off x="3860800" y="928658"/>
            <a:ext cx="50166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/>
          </a:p>
          <a:p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0</a:t>
            </a:r>
            <a:endParaRPr/>
          </a:p>
          <a:p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for all neighbors ‘v’ of ‘u’ do</a:t>
            </a:r>
            <a:endParaRPr/>
          </a:p>
          <a:p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if(!vis[v]) do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vis[v] = 1</a:t>
            </a:r>
            <a:endParaRPr/>
          </a:p>
          <a:p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add ‘v’ to q</a:t>
            </a:r>
            <a:endParaRPr/>
          </a:p>
          <a:p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/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5"/>
          <p:cNvCxnSpPr/>
          <p:nvPr/>
        </p:nvCxnSpPr>
        <p:spPr>
          <a:xfrm>
            <a:off x="3917951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1" name="Google Shape;151;p15"/>
          <p:cNvCxnSpPr/>
          <p:nvPr/>
        </p:nvCxnSpPr>
        <p:spPr>
          <a:xfrm>
            <a:off x="3917951" y="29210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2" name="Google Shape;152;p15"/>
          <p:cNvCxnSpPr/>
          <p:nvPr/>
        </p:nvCxnSpPr>
        <p:spPr>
          <a:xfrm rot="10800000">
            <a:off x="8572500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3" name="Google Shape;153;p15"/>
          <p:cNvCxnSpPr/>
          <p:nvPr/>
        </p:nvCxnSpPr>
        <p:spPr>
          <a:xfrm>
            <a:off x="3917951" y="9779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4" name="Google Shape;154;p15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15"/>
          <p:cNvCxnSpPr>
            <a:stCxn id="154" idx="6"/>
            <a:endCxn id="155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5" name="Google Shape;165;p15"/>
          <p:cNvCxnSpPr>
            <a:stCxn id="155" idx="6"/>
            <a:endCxn id="156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166;p15"/>
          <p:cNvCxnSpPr>
            <a:stCxn id="161" idx="0"/>
            <a:endCxn id="155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7" name="Google Shape;167;p15"/>
          <p:cNvCxnSpPr>
            <a:endCxn id="162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8" name="Google Shape;168;p15"/>
          <p:cNvCxnSpPr>
            <a:stCxn id="158" idx="4"/>
            <a:endCxn id="155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15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0" name="Google Shape;170;p15"/>
          <p:cNvCxnSpPr>
            <a:endCxn id="156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1" name="Google Shape;171;p15"/>
          <p:cNvCxnSpPr>
            <a:endCxn id="160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2" name="Google Shape;172;p15"/>
          <p:cNvCxnSpPr>
            <a:stCxn id="163" idx="0"/>
            <a:endCxn id="156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3" name="Google Shape;173;p15"/>
          <p:cNvCxnSpPr>
            <a:stCxn id="162" idx="7"/>
            <a:endCxn id="156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4" name="Google Shape;174;p15"/>
          <p:cNvSpPr txBox="1"/>
          <p:nvPr/>
        </p:nvSpPr>
        <p:spPr>
          <a:xfrm>
            <a:off x="115323" y="1628918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870939" y="16299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15"/>
          <p:cNvSpPr txBox="1"/>
          <p:nvPr/>
        </p:nvSpPr>
        <p:spPr>
          <a:xfrm>
            <a:off x="1659454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15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15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0" name="Google Shape;180;p15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84" name="Google Shape;184;p15"/>
          <p:cNvCxnSpPr>
            <a:stCxn id="156" idx="6"/>
            <a:endCxn id="157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1D78104-D16A-4F45-B060-C90C8B445767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64B807B2-5473-439D-833B-7678EC79E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cxnSp>
        <p:nvCxnSpPr>
          <p:cNvPr id="52" name="Google Shape;96;p14">
            <a:extLst>
              <a:ext uri="{FF2B5EF4-FFF2-40B4-BE49-F238E27FC236}">
                <a16:creationId xmlns:a16="http://schemas.microsoft.com/office/drawing/2014/main" id="{7FE34C73-F7DA-4ED6-B068-688341CA5E4F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4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FD98ED44-64E2-481D-BE11-4A73DF0A6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5" name="Google Shape;95;p14">
            <a:extLst>
              <a:ext uri="{FF2B5EF4-FFF2-40B4-BE49-F238E27FC236}">
                <a16:creationId xmlns:a16="http://schemas.microsoft.com/office/drawing/2014/main" id="{FBB95C5A-9B7F-44CD-8608-81E02C6637C9}"/>
              </a:ext>
            </a:extLst>
          </p:cNvPr>
          <p:cNvSpPr/>
          <p:nvPr/>
        </p:nvSpPr>
        <p:spPr>
          <a:xfrm>
            <a:off x="764143" y="294099"/>
            <a:ext cx="3822991" cy="53998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endParaRPr dirty="0"/>
          </a:p>
        </p:txBody>
      </p:sp>
      <p:pic>
        <p:nvPicPr>
          <p:cNvPr id="56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BF34C1EC-7CCC-4D57-8441-8001151EC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graphicFrame>
        <p:nvGraphicFramePr>
          <p:cNvPr id="59" name="Google Shape;198;p16">
            <a:extLst>
              <a:ext uri="{FF2B5EF4-FFF2-40B4-BE49-F238E27FC236}">
                <a16:creationId xmlns:a16="http://schemas.microsoft.com/office/drawing/2014/main" id="{59349175-E9D7-47A8-B6F9-81E55C2FE6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4602614"/>
              </p:ext>
            </p:extLst>
          </p:nvPr>
        </p:nvGraphicFramePr>
        <p:xfrm>
          <a:off x="8488" y="3725376"/>
          <a:ext cx="4563515" cy="375931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78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16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2" name="Google Shape;192;p16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36</a:t>
            </a:fld>
            <a:endParaRPr/>
          </a:p>
        </p:txBody>
      </p:sp>
      <p:graphicFrame>
        <p:nvGraphicFramePr>
          <p:cNvPr id="193" name="Google Shape;193;p16"/>
          <p:cNvGraphicFramePr/>
          <p:nvPr/>
        </p:nvGraphicFramePr>
        <p:xfrm>
          <a:off x="1123950" y="4712013"/>
          <a:ext cx="564951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4" name="Google Shape;194;p16"/>
          <p:cNvGraphicFramePr/>
          <p:nvPr/>
        </p:nvGraphicFramePr>
        <p:xfrm>
          <a:off x="1142571" y="4340678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5" name="Google Shape;195;p16"/>
          <p:cNvGraphicFramePr/>
          <p:nvPr/>
        </p:nvGraphicFramePr>
        <p:xfrm>
          <a:off x="-8492" y="3340593"/>
          <a:ext cx="9127271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07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6" name="Google Shape;196;p16"/>
          <p:cNvGraphicFramePr/>
          <p:nvPr>
            <p:extLst>
              <p:ext uri="{D42A27DB-BD31-4B8C-83A1-F6EECF244321}">
                <p14:modId xmlns:p14="http://schemas.microsoft.com/office/powerpoint/2010/main" val="1405041611"/>
              </p:ext>
            </p:extLst>
          </p:nvPr>
        </p:nvGraphicFramePr>
        <p:xfrm>
          <a:off x="237367" y="4712013"/>
          <a:ext cx="83770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7" name="Google Shape;197;p16"/>
          <p:cNvGraphicFramePr/>
          <p:nvPr/>
        </p:nvGraphicFramePr>
        <p:xfrm>
          <a:off x="-8492" y="302869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8" name="Google Shape;198;p16"/>
          <p:cNvGraphicFramePr/>
          <p:nvPr>
            <p:extLst>
              <p:ext uri="{D42A27DB-BD31-4B8C-83A1-F6EECF244321}">
                <p14:modId xmlns:p14="http://schemas.microsoft.com/office/powerpoint/2010/main" val="1852093797"/>
              </p:ext>
            </p:extLst>
          </p:nvPr>
        </p:nvGraphicFramePr>
        <p:xfrm>
          <a:off x="8489" y="3725376"/>
          <a:ext cx="4563515" cy="375931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9" name="Google Shape;199;p16"/>
          <p:cNvSpPr txBox="1"/>
          <p:nvPr/>
        </p:nvSpPr>
        <p:spPr>
          <a:xfrm>
            <a:off x="3860800" y="928659"/>
            <a:ext cx="5016600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0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for all neighbors ‘v’ of ‘u’ do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if(!vis[v]) do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vis[v] = 1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add ‘v’ to q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/>
          </a:p>
        </p:txBody>
      </p:sp>
      <p:cxnSp>
        <p:nvCxnSpPr>
          <p:cNvPr id="200" name="Google Shape;200;p16"/>
          <p:cNvCxnSpPr/>
          <p:nvPr/>
        </p:nvCxnSpPr>
        <p:spPr>
          <a:xfrm>
            <a:off x="3917951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" name="Google Shape;201;p16"/>
          <p:cNvCxnSpPr/>
          <p:nvPr/>
        </p:nvCxnSpPr>
        <p:spPr>
          <a:xfrm>
            <a:off x="3917951" y="29210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" name="Google Shape;202;p16"/>
          <p:cNvCxnSpPr/>
          <p:nvPr/>
        </p:nvCxnSpPr>
        <p:spPr>
          <a:xfrm rot="10800000">
            <a:off x="8572500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16"/>
          <p:cNvCxnSpPr/>
          <p:nvPr/>
        </p:nvCxnSpPr>
        <p:spPr>
          <a:xfrm>
            <a:off x="3917951" y="9779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4" name="Google Shape;204;p16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6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Google Shape;214;p16"/>
          <p:cNvCxnSpPr>
            <a:stCxn id="204" idx="6"/>
            <a:endCxn id="205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5" name="Google Shape;215;p16"/>
          <p:cNvCxnSpPr>
            <a:stCxn id="205" idx="6"/>
            <a:endCxn id="206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6" name="Google Shape;216;p16"/>
          <p:cNvCxnSpPr>
            <a:stCxn id="211" idx="0"/>
            <a:endCxn id="205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16"/>
          <p:cNvCxnSpPr>
            <a:endCxn id="212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8" name="Google Shape;218;p16"/>
          <p:cNvCxnSpPr>
            <a:stCxn id="208" idx="4"/>
            <a:endCxn id="205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" name="Google Shape;219;p16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0" name="Google Shape;220;p16"/>
          <p:cNvCxnSpPr>
            <a:endCxn id="206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1" name="Google Shape;221;p16"/>
          <p:cNvCxnSpPr>
            <a:endCxn id="210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16"/>
          <p:cNvCxnSpPr>
            <a:stCxn id="213" idx="0"/>
            <a:endCxn id="206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3" name="Google Shape;223;p16"/>
          <p:cNvCxnSpPr>
            <a:stCxn id="212" idx="7"/>
            <a:endCxn id="206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4" name="Google Shape;224;p16"/>
          <p:cNvSpPr txBox="1"/>
          <p:nvPr/>
        </p:nvSpPr>
        <p:spPr>
          <a:xfrm>
            <a:off x="115323" y="1628918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5" name="Google Shape;225;p16"/>
          <p:cNvSpPr txBox="1"/>
          <p:nvPr/>
        </p:nvSpPr>
        <p:spPr>
          <a:xfrm>
            <a:off x="870939" y="16299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6" name="Google Shape;226;p16"/>
          <p:cNvSpPr txBox="1"/>
          <p:nvPr/>
        </p:nvSpPr>
        <p:spPr>
          <a:xfrm>
            <a:off x="1659454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16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16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1" name="Google Shape;231;p16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2" name="Google Shape;232;p16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3" name="Google Shape;233;p16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34" name="Google Shape;234;p16"/>
          <p:cNvCxnSpPr>
            <a:stCxn id="206" idx="6"/>
            <a:endCxn id="207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6D418C61-29C9-439D-BBE0-3F0792278AD1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6A8B3E12-52D0-4580-AFA0-081EB5A2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13380519-F7A8-4ADD-9CE6-A99C836BC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1" name="Google Shape;95;p14">
            <a:extLst>
              <a:ext uri="{FF2B5EF4-FFF2-40B4-BE49-F238E27FC236}">
                <a16:creationId xmlns:a16="http://schemas.microsoft.com/office/drawing/2014/main" id="{DBBEBA66-7BCB-4473-9C67-D0C0FA0E9BFF}"/>
              </a:ext>
            </a:extLst>
          </p:cNvPr>
          <p:cNvSpPr/>
          <p:nvPr/>
        </p:nvSpPr>
        <p:spPr>
          <a:xfrm>
            <a:off x="764143" y="294099"/>
            <a:ext cx="3822991" cy="53998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endParaRPr dirty="0"/>
          </a:p>
        </p:txBody>
      </p:sp>
      <p:pic>
        <p:nvPicPr>
          <p:cNvPr id="5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16EB785-A9BD-4F45-8629-3D90D21CD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46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Google Shape;241;p17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2" name="Google Shape;242;p17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37</a:t>
            </a:fld>
            <a:endParaRPr/>
          </a:p>
        </p:txBody>
      </p:sp>
      <p:graphicFrame>
        <p:nvGraphicFramePr>
          <p:cNvPr id="243" name="Google Shape;243;p17"/>
          <p:cNvGraphicFramePr/>
          <p:nvPr/>
        </p:nvGraphicFramePr>
        <p:xfrm>
          <a:off x="1123950" y="4712013"/>
          <a:ext cx="564951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4" name="Google Shape;244;p17"/>
          <p:cNvGraphicFramePr/>
          <p:nvPr/>
        </p:nvGraphicFramePr>
        <p:xfrm>
          <a:off x="1142571" y="4340678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5" name="Google Shape;245;p17"/>
          <p:cNvGraphicFramePr/>
          <p:nvPr/>
        </p:nvGraphicFramePr>
        <p:xfrm>
          <a:off x="-8492" y="3340593"/>
          <a:ext cx="9127271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07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6" name="Google Shape;246;p17"/>
          <p:cNvGraphicFramePr/>
          <p:nvPr/>
        </p:nvGraphicFramePr>
        <p:xfrm>
          <a:off x="237367" y="4712013"/>
          <a:ext cx="83770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dirty="0"/>
                        <a:t>vis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7" name="Google Shape;247;p17"/>
          <p:cNvGraphicFramePr/>
          <p:nvPr/>
        </p:nvGraphicFramePr>
        <p:xfrm>
          <a:off x="-8492" y="302869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oogle Shape;248;p17"/>
          <p:cNvGraphicFramePr/>
          <p:nvPr>
            <p:extLst>
              <p:ext uri="{D42A27DB-BD31-4B8C-83A1-F6EECF244321}">
                <p14:modId xmlns:p14="http://schemas.microsoft.com/office/powerpoint/2010/main" val="3150079754"/>
              </p:ext>
            </p:extLst>
          </p:nvPr>
        </p:nvGraphicFramePr>
        <p:xfrm>
          <a:off x="8489" y="3725376"/>
          <a:ext cx="4563515" cy="375931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9" name="Google Shape;249;p17"/>
          <p:cNvSpPr txBox="1"/>
          <p:nvPr/>
        </p:nvSpPr>
        <p:spPr>
          <a:xfrm>
            <a:off x="3860800" y="928658"/>
            <a:ext cx="50166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1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for all neighbors ‘v’ of ‘u’ do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if(!vis[v]) do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vis[v] = 1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add ‘v’ to q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p17"/>
          <p:cNvCxnSpPr/>
          <p:nvPr/>
        </p:nvCxnSpPr>
        <p:spPr>
          <a:xfrm>
            <a:off x="3917951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1" name="Google Shape;251;p17"/>
          <p:cNvCxnSpPr/>
          <p:nvPr/>
        </p:nvCxnSpPr>
        <p:spPr>
          <a:xfrm>
            <a:off x="3917951" y="29210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" name="Google Shape;252;p17"/>
          <p:cNvCxnSpPr/>
          <p:nvPr/>
        </p:nvCxnSpPr>
        <p:spPr>
          <a:xfrm rot="10800000">
            <a:off x="8572500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3" name="Google Shape;253;p17"/>
          <p:cNvCxnSpPr/>
          <p:nvPr/>
        </p:nvCxnSpPr>
        <p:spPr>
          <a:xfrm>
            <a:off x="3917951" y="9779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4" name="Google Shape;254;p17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7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7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7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7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7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7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7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7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17"/>
          <p:cNvCxnSpPr>
            <a:stCxn id="254" idx="6"/>
            <a:endCxn id="255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5" name="Google Shape;265;p17"/>
          <p:cNvCxnSpPr>
            <a:stCxn id="255" idx="6"/>
            <a:endCxn id="256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6" name="Google Shape;266;p17"/>
          <p:cNvCxnSpPr>
            <a:stCxn id="261" idx="0"/>
            <a:endCxn id="255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7" name="Google Shape;267;p17"/>
          <p:cNvCxnSpPr>
            <a:endCxn id="262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8" name="Google Shape;268;p17"/>
          <p:cNvCxnSpPr>
            <a:stCxn id="258" idx="4"/>
            <a:endCxn id="255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9" name="Google Shape;269;p17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0" name="Google Shape;270;p17"/>
          <p:cNvCxnSpPr>
            <a:endCxn id="256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271;p17"/>
          <p:cNvCxnSpPr>
            <a:endCxn id="260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2" name="Google Shape;272;p17"/>
          <p:cNvCxnSpPr>
            <a:stCxn id="263" idx="0"/>
            <a:endCxn id="256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3" name="Google Shape;273;p17"/>
          <p:cNvCxnSpPr>
            <a:stCxn id="262" idx="7"/>
            <a:endCxn id="256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4" name="Google Shape;274;p17"/>
          <p:cNvSpPr txBox="1"/>
          <p:nvPr/>
        </p:nvSpPr>
        <p:spPr>
          <a:xfrm>
            <a:off x="115323" y="1629993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5" name="Google Shape;275;p17"/>
          <p:cNvSpPr txBox="1"/>
          <p:nvPr/>
        </p:nvSpPr>
        <p:spPr>
          <a:xfrm>
            <a:off x="871065" y="16482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6" name="Google Shape;276;p17"/>
          <p:cNvSpPr txBox="1"/>
          <p:nvPr/>
        </p:nvSpPr>
        <p:spPr>
          <a:xfrm>
            <a:off x="1659454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7" name="Google Shape;277;p17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8" name="Google Shape;278;p17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9" name="Google Shape;279;p17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0" name="Google Shape;280;p17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1" name="Google Shape;281;p17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2" name="Google Shape;282;p17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3" name="Google Shape;283;p17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84" name="Google Shape;284;p17"/>
          <p:cNvCxnSpPr>
            <a:stCxn id="256" idx="6"/>
            <a:endCxn id="257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F43C1919-D5F5-47E7-AAB1-3112FABEE614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2F9739D2-307A-47F8-80FC-CBB1A1646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C4718672-EAE9-44D4-96F3-51C685172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1" name="Google Shape;95;p14">
            <a:extLst>
              <a:ext uri="{FF2B5EF4-FFF2-40B4-BE49-F238E27FC236}">
                <a16:creationId xmlns:a16="http://schemas.microsoft.com/office/drawing/2014/main" id="{5B38DF4D-EE8B-4C6E-8B87-EFA40AB513D4}"/>
              </a:ext>
            </a:extLst>
          </p:cNvPr>
          <p:cNvSpPr/>
          <p:nvPr/>
        </p:nvSpPr>
        <p:spPr>
          <a:xfrm>
            <a:off x="764143" y="294099"/>
            <a:ext cx="3822991" cy="53998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endParaRPr dirty="0"/>
          </a:p>
        </p:txBody>
      </p:sp>
      <p:pic>
        <p:nvPicPr>
          <p:cNvPr id="5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2475129-0F7D-4FE6-BF03-6B5C8F4D6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82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Google Shape;291;p18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2" name="Google Shape;292;p18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38</a:t>
            </a:fld>
            <a:endParaRPr/>
          </a:p>
        </p:txBody>
      </p:sp>
      <p:graphicFrame>
        <p:nvGraphicFramePr>
          <p:cNvPr id="293" name="Google Shape;293;p18"/>
          <p:cNvGraphicFramePr/>
          <p:nvPr/>
        </p:nvGraphicFramePr>
        <p:xfrm>
          <a:off x="1123950" y="4712013"/>
          <a:ext cx="564951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4" name="Google Shape;294;p18"/>
          <p:cNvGraphicFramePr/>
          <p:nvPr/>
        </p:nvGraphicFramePr>
        <p:xfrm>
          <a:off x="1142571" y="4340678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5" name="Google Shape;295;p18"/>
          <p:cNvGraphicFramePr/>
          <p:nvPr/>
        </p:nvGraphicFramePr>
        <p:xfrm>
          <a:off x="-8491" y="3340593"/>
          <a:ext cx="9135522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6" name="Google Shape;296;p18"/>
          <p:cNvGraphicFramePr/>
          <p:nvPr/>
        </p:nvGraphicFramePr>
        <p:xfrm>
          <a:off x="237367" y="4712013"/>
          <a:ext cx="83770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" name="Google Shape;297;p18"/>
          <p:cNvGraphicFramePr/>
          <p:nvPr/>
        </p:nvGraphicFramePr>
        <p:xfrm>
          <a:off x="-8492" y="302869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9" name="Google Shape;299;p18"/>
          <p:cNvSpPr txBox="1"/>
          <p:nvPr/>
        </p:nvSpPr>
        <p:spPr>
          <a:xfrm>
            <a:off x="3860800" y="928658"/>
            <a:ext cx="50166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1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for all neighbors ‘v’ of ‘u’ do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if(!vis[v]) do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vis[v] = 1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add ‘v’ to q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0" name="Google Shape;300;p18"/>
          <p:cNvCxnSpPr/>
          <p:nvPr/>
        </p:nvCxnSpPr>
        <p:spPr>
          <a:xfrm>
            <a:off x="3917951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1" name="Google Shape;301;p18"/>
          <p:cNvCxnSpPr/>
          <p:nvPr/>
        </p:nvCxnSpPr>
        <p:spPr>
          <a:xfrm>
            <a:off x="3917951" y="29210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2" name="Google Shape;302;p18"/>
          <p:cNvCxnSpPr/>
          <p:nvPr/>
        </p:nvCxnSpPr>
        <p:spPr>
          <a:xfrm rot="10800000">
            <a:off x="8572500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3" name="Google Shape;303;p18"/>
          <p:cNvCxnSpPr/>
          <p:nvPr/>
        </p:nvCxnSpPr>
        <p:spPr>
          <a:xfrm>
            <a:off x="3917951" y="9779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4" name="Google Shape;304;p18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8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8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8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8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8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8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8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8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8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" name="Google Shape;314;p18"/>
          <p:cNvCxnSpPr>
            <a:stCxn id="304" idx="6"/>
            <a:endCxn id="305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5" name="Google Shape;315;p18"/>
          <p:cNvCxnSpPr>
            <a:stCxn id="305" idx="6"/>
            <a:endCxn id="306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6" name="Google Shape;316;p18"/>
          <p:cNvCxnSpPr>
            <a:stCxn id="311" idx="0"/>
            <a:endCxn id="305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7" name="Google Shape;317;p18"/>
          <p:cNvCxnSpPr>
            <a:endCxn id="312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8" name="Google Shape;318;p18"/>
          <p:cNvCxnSpPr>
            <a:stCxn id="308" idx="4"/>
            <a:endCxn id="305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9" name="Google Shape;319;p18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0" name="Google Shape;320;p18"/>
          <p:cNvCxnSpPr>
            <a:endCxn id="306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1" name="Google Shape;321;p18"/>
          <p:cNvCxnSpPr>
            <a:endCxn id="310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2" name="Google Shape;322;p18"/>
          <p:cNvCxnSpPr>
            <a:stCxn id="313" idx="0"/>
            <a:endCxn id="306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3" name="Google Shape;323;p18"/>
          <p:cNvCxnSpPr>
            <a:stCxn id="312" idx="7"/>
            <a:endCxn id="306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4" name="Google Shape;324;p18"/>
          <p:cNvSpPr txBox="1"/>
          <p:nvPr/>
        </p:nvSpPr>
        <p:spPr>
          <a:xfrm>
            <a:off x="115323" y="1629993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871065" y="16482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1659454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9" name="Google Shape;329;p18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0" name="Google Shape;330;p18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1" name="Google Shape;331;p18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2" name="Google Shape;332;p18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3" name="Google Shape;333;p18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34" name="Google Shape;334;p18"/>
          <p:cNvCxnSpPr>
            <a:stCxn id="306" idx="6"/>
            <a:endCxn id="307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56D034ED-904D-425D-AEEF-22C5F16541E0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2CBDBD54-D8A0-4996-82CA-D56D15DB0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93D484CD-E087-4531-B1B4-CE3AFABDC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1" name="Google Shape;95;p14">
            <a:extLst>
              <a:ext uri="{FF2B5EF4-FFF2-40B4-BE49-F238E27FC236}">
                <a16:creationId xmlns:a16="http://schemas.microsoft.com/office/drawing/2014/main" id="{DCA057EF-4C8C-41CF-8226-0DEC3A6CAF9C}"/>
              </a:ext>
            </a:extLst>
          </p:cNvPr>
          <p:cNvSpPr/>
          <p:nvPr/>
        </p:nvSpPr>
        <p:spPr>
          <a:xfrm>
            <a:off x="764143" y="294099"/>
            <a:ext cx="3822991" cy="53998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endParaRPr dirty="0"/>
          </a:p>
        </p:txBody>
      </p:sp>
      <p:pic>
        <p:nvPicPr>
          <p:cNvPr id="5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3BDC7F9-1C58-4E88-84DD-5430196D47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graphicFrame>
        <p:nvGraphicFramePr>
          <p:cNvPr id="54" name="Google Shape;248;p17">
            <a:extLst>
              <a:ext uri="{FF2B5EF4-FFF2-40B4-BE49-F238E27FC236}">
                <a16:creationId xmlns:a16="http://schemas.microsoft.com/office/drawing/2014/main" id="{A95C9E22-C5E7-43FA-A8DF-B8A291198D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923683"/>
              </p:ext>
            </p:extLst>
          </p:nvPr>
        </p:nvGraphicFramePr>
        <p:xfrm>
          <a:off x="8489" y="3725376"/>
          <a:ext cx="4563515" cy="375931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9318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1" name="Google Shape;341;p19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2" name="Google Shape;342;p19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39</a:t>
            </a:fld>
            <a:endParaRPr/>
          </a:p>
        </p:txBody>
      </p:sp>
      <p:graphicFrame>
        <p:nvGraphicFramePr>
          <p:cNvPr id="343" name="Google Shape;343;p19"/>
          <p:cNvGraphicFramePr/>
          <p:nvPr/>
        </p:nvGraphicFramePr>
        <p:xfrm>
          <a:off x="1123950" y="4712013"/>
          <a:ext cx="564951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4" name="Google Shape;344;p19"/>
          <p:cNvGraphicFramePr/>
          <p:nvPr/>
        </p:nvGraphicFramePr>
        <p:xfrm>
          <a:off x="1142571" y="4340678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5" name="Google Shape;345;p19"/>
          <p:cNvGraphicFramePr/>
          <p:nvPr/>
        </p:nvGraphicFramePr>
        <p:xfrm>
          <a:off x="-8491" y="3340593"/>
          <a:ext cx="9135522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6" name="Google Shape;346;p19"/>
          <p:cNvGraphicFramePr/>
          <p:nvPr/>
        </p:nvGraphicFramePr>
        <p:xfrm>
          <a:off x="237367" y="4712013"/>
          <a:ext cx="83770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7" name="Google Shape;347;p19"/>
          <p:cNvGraphicFramePr/>
          <p:nvPr/>
        </p:nvGraphicFramePr>
        <p:xfrm>
          <a:off x="-8492" y="302869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8" name="Google Shape;348;p19"/>
          <p:cNvGraphicFramePr/>
          <p:nvPr>
            <p:extLst>
              <p:ext uri="{D42A27DB-BD31-4B8C-83A1-F6EECF244321}">
                <p14:modId xmlns:p14="http://schemas.microsoft.com/office/powerpoint/2010/main" val="2391144673"/>
              </p:ext>
            </p:extLst>
          </p:nvPr>
        </p:nvGraphicFramePr>
        <p:xfrm>
          <a:off x="8489" y="3725376"/>
          <a:ext cx="4563515" cy="375931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9" name="Google Shape;349;p19"/>
          <p:cNvSpPr txBox="1"/>
          <p:nvPr/>
        </p:nvSpPr>
        <p:spPr>
          <a:xfrm>
            <a:off x="3860800" y="928658"/>
            <a:ext cx="50166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2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for all neighbors ‘v’ of ‘u’ do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if(!vis[v]) do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vis[v] = 1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add ‘v’ to q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0" name="Google Shape;350;p19"/>
          <p:cNvCxnSpPr/>
          <p:nvPr/>
        </p:nvCxnSpPr>
        <p:spPr>
          <a:xfrm>
            <a:off x="3917951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1" name="Google Shape;351;p19"/>
          <p:cNvCxnSpPr/>
          <p:nvPr/>
        </p:nvCxnSpPr>
        <p:spPr>
          <a:xfrm>
            <a:off x="3917951" y="29210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2" name="Google Shape;352;p19"/>
          <p:cNvCxnSpPr/>
          <p:nvPr/>
        </p:nvCxnSpPr>
        <p:spPr>
          <a:xfrm rot="10800000">
            <a:off x="8572500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3" name="Google Shape;353;p19"/>
          <p:cNvCxnSpPr/>
          <p:nvPr/>
        </p:nvCxnSpPr>
        <p:spPr>
          <a:xfrm>
            <a:off x="3917951" y="9779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4" name="Google Shape;354;p19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9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9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9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9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9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9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9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9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9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4" name="Google Shape;364;p19"/>
          <p:cNvCxnSpPr>
            <a:stCxn id="354" idx="6"/>
            <a:endCxn id="355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5" name="Google Shape;365;p19"/>
          <p:cNvCxnSpPr>
            <a:stCxn id="355" idx="6"/>
            <a:endCxn id="356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6" name="Google Shape;366;p19"/>
          <p:cNvCxnSpPr>
            <a:stCxn id="361" idx="0"/>
            <a:endCxn id="355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7" name="Google Shape;367;p19"/>
          <p:cNvCxnSpPr>
            <a:endCxn id="362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8" name="Google Shape;368;p19"/>
          <p:cNvCxnSpPr>
            <a:stCxn id="358" idx="4"/>
            <a:endCxn id="355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9" name="Google Shape;369;p19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0" name="Google Shape;370;p19"/>
          <p:cNvCxnSpPr>
            <a:endCxn id="356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1" name="Google Shape;371;p19"/>
          <p:cNvCxnSpPr>
            <a:endCxn id="360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2" name="Google Shape;372;p19"/>
          <p:cNvCxnSpPr>
            <a:stCxn id="363" idx="0"/>
            <a:endCxn id="356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3" name="Google Shape;373;p19"/>
          <p:cNvCxnSpPr>
            <a:stCxn id="362" idx="7"/>
            <a:endCxn id="356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4" name="Google Shape;374;p19"/>
          <p:cNvSpPr txBox="1"/>
          <p:nvPr/>
        </p:nvSpPr>
        <p:spPr>
          <a:xfrm>
            <a:off x="115323" y="1629993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5" name="Google Shape;375;p19"/>
          <p:cNvSpPr txBox="1"/>
          <p:nvPr/>
        </p:nvSpPr>
        <p:spPr>
          <a:xfrm>
            <a:off x="870939" y="16299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6" name="Google Shape;376;p19"/>
          <p:cNvSpPr txBox="1"/>
          <p:nvPr/>
        </p:nvSpPr>
        <p:spPr>
          <a:xfrm>
            <a:off x="1659329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7" name="Google Shape;377;p19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8" name="Google Shape;378;p19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9" name="Google Shape;379;p19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0" name="Google Shape;380;p19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1" name="Google Shape;381;p19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2" name="Google Shape;382;p19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3" name="Google Shape;383;p19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84" name="Google Shape;384;p19"/>
          <p:cNvCxnSpPr>
            <a:stCxn id="356" idx="6"/>
            <a:endCxn id="357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3B9574D-7C11-42CB-9BE6-30644C96CAFF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A7EAE5FC-8295-4FD3-8350-8AFF0C396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105C6FC9-A8D2-459E-995E-33BC950A3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1" name="Google Shape;95;p14">
            <a:extLst>
              <a:ext uri="{FF2B5EF4-FFF2-40B4-BE49-F238E27FC236}">
                <a16:creationId xmlns:a16="http://schemas.microsoft.com/office/drawing/2014/main" id="{5501B1CF-865E-4AB8-B869-2A6BFB97F1AF}"/>
              </a:ext>
            </a:extLst>
          </p:cNvPr>
          <p:cNvSpPr/>
          <p:nvPr/>
        </p:nvSpPr>
        <p:spPr>
          <a:xfrm>
            <a:off x="764143" y="294099"/>
            <a:ext cx="3822991" cy="53998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endParaRPr dirty="0"/>
          </a:p>
        </p:txBody>
      </p:sp>
      <p:pic>
        <p:nvPicPr>
          <p:cNvPr id="5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400C2E4-9023-4A72-9E53-810642EC5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2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98EF6-C34B-4E9F-A15E-CA7613F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b="1" smtClean="0"/>
              <a:t>4</a:t>
            </a:fld>
            <a:endParaRPr lang="zh-CN" altLang="en-US" b="1"/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3A00C86B-58BF-417D-A951-AAE01F81A68F}"/>
              </a:ext>
            </a:extLst>
          </p:cNvPr>
          <p:cNvSpPr/>
          <p:nvPr/>
        </p:nvSpPr>
        <p:spPr>
          <a:xfrm>
            <a:off x="9625" y="223523"/>
            <a:ext cx="3841016" cy="578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  Introduction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直接连接符 13">
            <a:extLst>
              <a:ext uri="{FF2B5EF4-FFF2-40B4-BE49-F238E27FC236}">
                <a16:creationId xmlns:a16="http://schemas.microsoft.com/office/drawing/2014/main" id="{3E96A6DC-102C-4E08-9CD3-2471EADE0253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CC5BE47-63B9-48EB-9DCD-C14063FC9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11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2E0695-07A5-4345-B215-D282A292E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131" y="50729"/>
            <a:ext cx="945248" cy="76820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DC280F2-C903-4067-BE1B-7E8F3D642DB8}"/>
              </a:ext>
            </a:extLst>
          </p:cNvPr>
          <p:cNvSpPr txBox="1">
            <a:spLocks/>
          </p:cNvSpPr>
          <p:nvPr/>
        </p:nvSpPr>
        <p:spPr>
          <a:xfrm>
            <a:off x="243263" y="871801"/>
            <a:ext cx="8891116" cy="59803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1800" dirty="0"/>
              <a:t>Study of graph theory provides answers to many arrangement, networking, matching and operational problems. </a:t>
            </a: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  <a:p>
            <a:r>
              <a:rPr lang="en-US" sz="2200" b="1" dirty="0"/>
              <a:t>Challenges involved in efficient graph processing:</a:t>
            </a:r>
          </a:p>
          <a:p>
            <a:pPr lvl="1"/>
            <a:r>
              <a:rPr lang="en-US" sz="1800" i="1" u="sng" dirty="0"/>
              <a:t>Data-driven computations:</a:t>
            </a:r>
            <a:r>
              <a:rPr lang="en-US" sz="1800" dirty="0"/>
              <a:t> partitioning computations is a difficult due to lack of knowledge about the structure of the computations.</a:t>
            </a:r>
            <a:endParaRPr lang="en-US" sz="1800" i="1" u="sng" dirty="0"/>
          </a:p>
          <a:p>
            <a:pPr lvl="1"/>
            <a:r>
              <a:rPr lang="en-US" sz="1800" i="1" u="sng" dirty="0"/>
              <a:t>Unstructured problems:</a:t>
            </a:r>
            <a:r>
              <a:rPr lang="en-US" sz="1800" i="1" dirty="0"/>
              <a:t> </a:t>
            </a:r>
            <a:r>
              <a:rPr lang="en-US" sz="1800" dirty="0"/>
              <a:t>irregular structure of the graph data makes it difficult to 	 partition.</a:t>
            </a:r>
            <a:endParaRPr lang="en-US" sz="1800" i="1" u="sng" dirty="0"/>
          </a:p>
          <a:p>
            <a:pPr lvl="1"/>
            <a:r>
              <a:rPr lang="en-US" sz="1800" i="1" u="sng" dirty="0"/>
              <a:t>Poor locality</a:t>
            </a:r>
            <a:r>
              <a:rPr lang="en-US" sz="1800" u="sng" dirty="0"/>
              <a:t>:</a:t>
            </a:r>
            <a:r>
              <a:rPr lang="en-US" sz="1800" dirty="0"/>
              <a:t> memory operations on graph datasets often exhibit poor temporal and spatial memory access locality characteristics.</a:t>
            </a:r>
          </a:p>
          <a:p>
            <a:pPr lvl="1"/>
            <a:r>
              <a:rPr lang="en-US" sz="1800" i="1" u="sng" dirty="0"/>
              <a:t>High data access to computation ratio:</a:t>
            </a:r>
            <a:r>
              <a:rPr lang="en-US" sz="1800" i="1" dirty="0"/>
              <a:t> </a:t>
            </a:r>
            <a:r>
              <a:rPr lang="en-US" sz="1800" dirty="0"/>
              <a:t>leads to execution times dominated by memory latency.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1800" dirty="0"/>
              <a:t>Along with the above four major challenges, the </a:t>
            </a:r>
            <a:r>
              <a:rPr lang="en-IN" sz="1800" b="1" dirty="0"/>
              <a:t>ever-increasing sizes </a:t>
            </a:r>
            <a:r>
              <a:rPr lang="en-IN" sz="1800" dirty="0"/>
              <a:t>of the graph datasets gives the </a:t>
            </a:r>
            <a:r>
              <a:rPr lang="en-IN" sz="1800" b="1" dirty="0"/>
              <a:t>need for specialized hardware </a:t>
            </a:r>
            <a:r>
              <a:rPr lang="en-IN" sz="1800" dirty="0"/>
              <a:t>for efficient processing.</a:t>
            </a:r>
            <a:endParaRPr lang="en-IN" sz="1800" dirty="0">
              <a:solidFill>
                <a:srgbClr val="000000"/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00000"/>
                </a:solidFill>
              </a:rPr>
              <a:t>FPGAs</a:t>
            </a:r>
            <a:r>
              <a:rPr lang="en-IN" sz="1800" dirty="0">
                <a:solidFill>
                  <a:srgbClr val="000000"/>
                </a:solidFill>
              </a:rPr>
              <a:t> could be explored as an</a:t>
            </a:r>
            <a:r>
              <a:rPr lang="en-IN" sz="1800" b="1" dirty="0">
                <a:solidFill>
                  <a:srgbClr val="000000"/>
                </a:solidFill>
              </a:rPr>
              <a:t> energy-efficient </a:t>
            </a:r>
            <a:r>
              <a:rPr lang="en-IN" sz="1800" dirty="0">
                <a:solidFill>
                  <a:srgbClr val="000000"/>
                </a:solidFill>
              </a:rPr>
              <a:t>solution to provide a specialized hardware for graph processing and offers exploration of </a:t>
            </a:r>
            <a:r>
              <a:rPr lang="en-IN" sz="1800" b="1" dirty="0">
                <a:solidFill>
                  <a:srgbClr val="000000"/>
                </a:solidFill>
              </a:rPr>
              <a:t>massive parallelism</a:t>
            </a:r>
            <a:r>
              <a:rPr lang="en-IN" sz="1800" dirty="0">
                <a:solidFill>
                  <a:srgbClr val="000000"/>
                </a:solidFill>
              </a:rPr>
              <a:t>.</a:t>
            </a: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 u="sng" dirty="0"/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B4798321-6ABA-45D0-AB74-2D1FCF9DB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1" y="1164369"/>
            <a:ext cx="6126480" cy="146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8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Google Shape;391;p20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2" name="Google Shape;392;p20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40</a:t>
            </a:fld>
            <a:endParaRPr/>
          </a:p>
        </p:txBody>
      </p:sp>
      <p:graphicFrame>
        <p:nvGraphicFramePr>
          <p:cNvPr id="393" name="Google Shape;393;p20"/>
          <p:cNvGraphicFramePr/>
          <p:nvPr/>
        </p:nvGraphicFramePr>
        <p:xfrm>
          <a:off x="1114425" y="4712013"/>
          <a:ext cx="565901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74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4" name="Google Shape;394;p20"/>
          <p:cNvGraphicFramePr/>
          <p:nvPr/>
        </p:nvGraphicFramePr>
        <p:xfrm>
          <a:off x="1142571" y="4340678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5" name="Google Shape;395;p20"/>
          <p:cNvGraphicFramePr/>
          <p:nvPr/>
        </p:nvGraphicFramePr>
        <p:xfrm>
          <a:off x="-8491" y="3340593"/>
          <a:ext cx="9135522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6" name="Google Shape;396;p20"/>
          <p:cNvGraphicFramePr/>
          <p:nvPr/>
        </p:nvGraphicFramePr>
        <p:xfrm>
          <a:off x="237367" y="4712013"/>
          <a:ext cx="83770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7" name="Google Shape;397;p20"/>
          <p:cNvGraphicFramePr/>
          <p:nvPr/>
        </p:nvGraphicFramePr>
        <p:xfrm>
          <a:off x="-8492" y="302869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" name="Google Shape;399;p20"/>
          <p:cNvSpPr txBox="1"/>
          <p:nvPr/>
        </p:nvSpPr>
        <p:spPr>
          <a:xfrm>
            <a:off x="3860800" y="928658"/>
            <a:ext cx="50166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2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for all neighbors ‘v’ of ‘u’ do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if(!vis[v]) do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vis[v] = 1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add ‘v’ to q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0" name="Google Shape;400;p20"/>
          <p:cNvCxnSpPr/>
          <p:nvPr/>
        </p:nvCxnSpPr>
        <p:spPr>
          <a:xfrm>
            <a:off x="3917951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1" name="Google Shape;401;p20"/>
          <p:cNvCxnSpPr/>
          <p:nvPr/>
        </p:nvCxnSpPr>
        <p:spPr>
          <a:xfrm>
            <a:off x="3917951" y="29210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2" name="Google Shape;402;p20"/>
          <p:cNvCxnSpPr/>
          <p:nvPr/>
        </p:nvCxnSpPr>
        <p:spPr>
          <a:xfrm rot="10800000">
            <a:off x="8572500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3" name="Google Shape;403;p20"/>
          <p:cNvCxnSpPr/>
          <p:nvPr/>
        </p:nvCxnSpPr>
        <p:spPr>
          <a:xfrm>
            <a:off x="3917951" y="9779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4" name="Google Shape;404;p20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0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0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0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0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0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0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0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0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4" name="Google Shape;414;p20"/>
          <p:cNvCxnSpPr>
            <a:stCxn id="404" idx="6"/>
            <a:endCxn id="405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5" name="Google Shape;415;p20"/>
          <p:cNvCxnSpPr>
            <a:stCxn id="405" idx="6"/>
            <a:endCxn id="406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6" name="Google Shape;416;p20"/>
          <p:cNvCxnSpPr>
            <a:stCxn id="411" idx="0"/>
            <a:endCxn id="405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7" name="Google Shape;417;p20"/>
          <p:cNvCxnSpPr>
            <a:endCxn id="412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8" name="Google Shape;418;p20"/>
          <p:cNvCxnSpPr>
            <a:stCxn id="408" idx="4"/>
            <a:endCxn id="405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9" name="Google Shape;419;p20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0" name="Google Shape;420;p20"/>
          <p:cNvCxnSpPr>
            <a:endCxn id="406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1" name="Google Shape;421;p20"/>
          <p:cNvCxnSpPr>
            <a:endCxn id="410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2" name="Google Shape;422;p20"/>
          <p:cNvCxnSpPr>
            <a:stCxn id="413" idx="0"/>
            <a:endCxn id="406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3" name="Google Shape;423;p20"/>
          <p:cNvCxnSpPr>
            <a:stCxn id="412" idx="7"/>
            <a:endCxn id="406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4" name="Google Shape;424;p20"/>
          <p:cNvSpPr txBox="1"/>
          <p:nvPr/>
        </p:nvSpPr>
        <p:spPr>
          <a:xfrm>
            <a:off x="115323" y="1629993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5" name="Google Shape;425;p20"/>
          <p:cNvSpPr txBox="1"/>
          <p:nvPr/>
        </p:nvSpPr>
        <p:spPr>
          <a:xfrm>
            <a:off x="870939" y="16299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6" name="Google Shape;426;p20"/>
          <p:cNvSpPr txBox="1"/>
          <p:nvPr/>
        </p:nvSpPr>
        <p:spPr>
          <a:xfrm>
            <a:off x="1632241" y="16334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7" name="Google Shape;427;p20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8" name="Google Shape;428;p20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9" name="Google Shape;429;p20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0" name="Google Shape;430;p20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1" name="Google Shape;431;p20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20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20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34" name="Google Shape;434;p20"/>
          <p:cNvCxnSpPr>
            <a:stCxn id="406" idx="6"/>
            <a:endCxn id="407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DCB9E762-560B-4710-9D48-56D5B0805325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18DFF572-1692-4154-BF35-7337C5239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96BDAC6C-577C-46FA-BAA3-E3222C719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1" name="Google Shape;95;p14">
            <a:extLst>
              <a:ext uri="{FF2B5EF4-FFF2-40B4-BE49-F238E27FC236}">
                <a16:creationId xmlns:a16="http://schemas.microsoft.com/office/drawing/2014/main" id="{2DA88DE5-6182-41E8-9C73-60157077B711}"/>
              </a:ext>
            </a:extLst>
          </p:cNvPr>
          <p:cNvSpPr/>
          <p:nvPr/>
        </p:nvSpPr>
        <p:spPr>
          <a:xfrm>
            <a:off x="764143" y="294099"/>
            <a:ext cx="3822991" cy="53998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endParaRPr dirty="0"/>
          </a:p>
        </p:txBody>
      </p:sp>
      <p:pic>
        <p:nvPicPr>
          <p:cNvPr id="5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6FD44C35-9054-447F-8AB1-6F6F298A2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graphicFrame>
        <p:nvGraphicFramePr>
          <p:cNvPr id="53" name="Google Shape;348;p19">
            <a:extLst>
              <a:ext uri="{FF2B5EF4-FFF2-40B4-BE49-F238E27FC236}">
                <a16:creationId xmlns:a16="http://schemas.microsoft.com/office/drawing/2014/main" id="{64060A51-E595-4FC9-9232-F6684F4A58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7145364"/>
              </p:ext>
            </p:extLst>
          </p:nvPr>
        </p:nvGraphicFramePr>
        <p:xfrm>
          <a:off x="8489" y="3725376"/>
          <a:ext cx="4563515" cy="375931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282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1" name="Google Shape;441;p21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2" name="Google Shape;442;p21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41</a:t>
            </a:fld>
            <a:endParaRPr/>
          </a:p>
        </p:txBody>
      </p:sp>
      <p:graphicFrame>
        <p:nvGraphicFramePr>
          <p:cNvPr id="443" name="Google Shape;443;p21"/>
          <p:cNvGraphicFramePr/>
          <p:nvPr/>
        </p:nvGraphicFramePr>
        <p:xfrm>
          <a:off x="1114425" y="4712013"/>
          <a:ext cx="565901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74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4" name="Google Shape;444;p21"/>
          <p:cNvGraphicFramePr/>
          <p:nvPr/>
        </p:nvGraphicFramePr>
        <p:xfrm>
          <a:off x="1142571" y="4340678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7</a:t>
                      </a:r>
                      <a:endParaRPr sz="15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9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5" name="Google Shape;445;p21"/>
          <p:cNvGraphicFramePr/>
          <p:nvPr/>
        </p:nvGraphicFramePr>
        <p:xfrm>
          <a:off x="-8491" y="3340593"/>
          <a:ext cx="9135522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6" name="Google Shape;446;p21"/>
          <p:cNvGraphicFramePr/>
          <p:nvPr/>
        </p:nvGraphicFramePr>
        <p:xfrm>
          <a:off x="237367" y="4712013"/>
          <a:ext cx="83770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7" name="Google Shape;447;p21"/>
          <p:cNvGraphicFramePr/>
          <p:nvPr/>
        </p:nvGraphicFramePr>
        <p:xfrm>
          <a:off x="-8492" y="302869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8" name="Google Shape;448;p21"/>
          <p:cNvGraphicFramePr/>
          <p:nvPr>
            <p:extLst>
              <p:ext uri="{D42A27DB-BD31-4B8C-83A1-F6EECF244321}">
                <p14:modId xmlns:p14="http://schemas.microsoft.com/office/powerpoint/2010/main" val="392971628"/>
              </p:ext>
            </p:extLst>
          </p:nvPr>
        </p:nvGraphicFramePr>
        <p:xfrm>
          <a:off x="-1672" y="3725377"/>
          <a:ext cx="4573668" cy="391538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5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15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15</a:t>
                      </a:r>
                      <a:endParaRPr sz="12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9" name="Google Shape;449;p21"/>
          <p:cNvSpPr txBox="1"/>
          <p:nvPr/>
        </p:nvSpPr>
        <p:spPr>
          <a:xfrm>
            <a:off x="3860800" y="928658"/>
            <a:ext cx="50166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4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for all neighbors ‘v’ of ‘u’ do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if(!vis[v]) do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vis[v] = 1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add ‘v’ to q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0" name="Google Shape;450;p21"/>
          <p:cNvCxnSpPr/>
          <p:nvPr/>
        </p:nvCxnSpPr>
        <p:spPr>
          <a:xfrm>
            <a:off x="3917951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1" name="Google Shape;451;p21"/>
          <p:cNvCxnSpPr/>
          <p:nvPr/>
        </p:nvCxnSpPr>
        <p:spPr>
          <a:xfrm>
            <a:off x="3917951" y="29210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2" name="Google Shape;452;p21"/>
          <p:cNvCxnSpPr/>
          <p:nvPr/>
        </p:nvCxnSpPr>
        <p:spPr>
          <a:xfrm rot="10800000">
            <a:off x="8572500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3" name="Google Shape;453;p21"/>
          <p:cNvCxnSpPr/>
          <p:nvPr/>
        </p:nvCxnSpPr>
        <p:spPr>
          <a:xfrm>
            <a:off x="3917951" y="9779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4" name="Google Shape;454;p21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1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1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1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1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1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1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1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1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4" name="Google Shape;464;p21"/>
          <p:cNvCxnSpPr>
            <a:stCxn id="454" idx="6"/>
            <a:endCxn id="455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5" name="Google Shape;465;p21"/>
          <p:cNvCxnSpPr>
            <a:stCxn id="455" idx="6"/>
            <a:endCxn id="456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6" name="Google Shape;466;p21"/>
          <p:cNvCxnSpPr>
            <a:stCxn id="461" idx="0"/>
            <a:endCxn id="455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7" name="Google Shape;467;p21"/>
          <p:cNvCxnSpPr>
            <a:endCxn id="462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8" name="Google Shape;468;p21"/>
          <p:cNvCxnSpPr>
            <a:stCxn id="458" idx="4"/>
            <a:endCxn id="455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9" name="Google Shape;469;p21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0" name="Google Shape;470;p21"/>
          <p:cNvCxnSpPr>
            <a:endCxn id="456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1" name="Google Shape;471;p21"/>
          <p:cNvCxnSpPr>
            <a:endCxn id="460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2" name="Google Shape;472;p21"/>
          <p:cNvCxnSpPr>
            <a:stCxn id="463" idx="0"/>
            <a:endCxn id="456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3" name="Google Shape;473;p21"/>
          <p:cNvCxnSpPr>
            <a:stCxn id="462" idx="7"/>
            <a:endCxn id="456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4" name="Google Shape;474;p21"/>
          <p:cNvSpPr txBox="1"/>
          <p:nvPr/>
        </p:nvSpPr>
        <p:spPr>
          <a:xfrm>
            <a:off x="115323" y="1629993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5" name="Google Shape;475;p21"/>
          <p:cNvSpPr txBox="1"/>
          <p:nvPr/>
        </p:nvSpPr>
        <p:spPr>
          <a:xfrm>
            <a:off x="870939" y="16299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6" name="Google Shape;476;p21"/>
          <p:cNvSpPr txBox="1"/>
          <p:nvPr/>
        </p:nvSpPr>
        <p:spPr>
          <a:xfrm>
            <a:off x="1659454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7" name="Google Shape;477;p21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8" name="Google Shape;478;p21"/>
          <p:cNvSpPr txBox="1"/>
          <p:nvPr/>
        </p:nvSpPr>
        <p:spPr>
          <a:xfrm>
            <a:off x="540823" y="98503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9" name="Google Shape;479;p21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0" name="Google Shape;480;p21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1" name="Google Shape;481;p21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2" name="Google Shape;482;p21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3" name="Google Shape;483;p21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84" name="Google Shape;484;p21"/>
          <p:cNvCxnSpPr>
            <a:stCxn id="456" idx="6"/>
            <a:endCxn id="457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3969B5B-33EF-4B0F-BA0B-8543195E15E9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3835840A-D076-49B6-8CB3-823EDDBEE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BBE441F7-8990-4DB9-A081-37499E565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1" name="Google Shape;95;p14">
            <a:extLst>
              <a:ext uri="{FF2B5EF4-FFF2-40B4-BE49-F238E27FC236}">
                <a16:creationId xmlns:a16="http://schemas.microsoft.com/office/drawing/2014/main" id="{CF55F2B0-FA08-4F46-8579-DF5F344C2547}"/>
              </a:ext>
            </a:extLst>
          </p:cNvPr>
          <p:cNvSpPr/>
          <p:nvPr/>
        </p:nvSpPr>
        <p:spPr>
          <a:xfrm>
            <a:off x="764143" y="294099"/>
            <a:ext cx="3822991" cy="53998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endParaRPr dirty="0"/>
          </a:p>
        </p:txBody>
      </p:sp>
      <p:pic>
        <p:nvPicPr>
          <p:cNvPr id="5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75591875-DF50-4D95-B10F-E7DC289C6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200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1" name="Google Shape;491;p22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2" name="Google Shape;492;p22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42</a:t>
            </a:fld>
            <a:endParaRPr/>
          </a:p>
        </p:txBody>
      </p:sp>
      <p:graphicFrame>
        <p:nvGraphicFramePr>
          <p:cNvPr id="493" name="Google Shape;493;p22"/>
          <p:cNvGraphicFramePr/>
          <p:nvPr/>
        </p:nvGraphicFramePr>
        <p:xfrm>
          <a:off x="1114425" y="4712013"/>
          <a:ext cx="565901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74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4" name="Google Shape;494;p22"/>
          <p:cNvGraphicFramePr/>
          <p:nvPr/>
        </p:nvGraphicFramePr>
        <p:xfrm>
          <a:off x="1142571" y="4340678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2</a:t>
                      </a:r>
                      <a:endParaRPr sz="1500" dirty="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9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5" name="Google Shape;495;p22"/>
          <p:cNvGraphicFramePr/>
          <p:nvPr/>
        </p:nvGraphicFramePr>
        <p:xfrm>
          <a:off x="-8491" y="3340593"/>
          <a:ext cx="9135522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6" name="Google Shape;496;p22"/>
          <p:cNvGraphicFramePr/>
          <p:nvPr/>
        </p:nvGraphicFramePr>
        <p:xfrm>
          <a:off x="237367" y="4712013"/>
          <a:ext cx="83770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7" name="Google Shape;497;p22"/>
          <p:cNvGraphicFramePr/>
          <p:nvPr/>
        </p:nvGraphicFramePr>
        <p:xfrm>
          <a:off x="-8492" y="302869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8" name="Google Shape;498;p22"/>
          <p:cNvGraphicFramePr/>
          <p:nvPr>
            <p:extLst>
              <p:ext uri="{D42A27DB-BD31-4B8C-83A1-F6EECF244321}">
                <p14:modId xmlns:p14="http://schemas.microsoft.com/office/powerpoint/2010/main" val="1799393630"/>
              </p:ext>
            </p:extLst>
          </p:nvPr>
        </p:nvGraphicFramePr>
        <p:xfrm>
          <a:off x="8489" y="3725376"/>
          <a:ext cx="4563625" cy="357667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76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15</a:t>
                      </a:r>
                      <a:endParaRPr sz="1200" dirty="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18</a:t>
                      </a:r>
                      <a:endParaRPr sz="12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9" name="Google Shape;499;p22"/>
          <p:cNvSpPr txBox="1"/>
          <p:nvPr/>
        </p:nvSpPr>
        <p:spPr>
          <a:xfrm>
            <a:off x="3860800" y="928658"/>
            <a:ext cx="50166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5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for all neighbors ‘v’ of ‘u’ do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if(!vis[v]) do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vis[v] = 1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add ‘v’ to q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0" name="Google Shape;500;p22"/>
          <p:cNvCxnSpPr/>
          <p:nvPr/>
        </p:nvCxnSpPr>
        <p:spPr>
          <a:xfrm>
            <a:off x="3917951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1" name="Google Shape;501;p22"/>
          <p:cNvCxnSpPr/>
          <p:nvPr/>
        </p:nvCxnSpPr>
        <p:spPr>
          <a:xfrm>
            <a:off x="3917951" y="29210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2" name="Google Shape;502;p22"/>
          <p:cNvCxnSpPr/>
          <p:nvPr/>
        </p:nvCxnSpPr>
        <p:spPr>
          <a:xfrm rot="10800000">
            <a:off x="8572500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3" name="Google Shape;503;p22"/>
          <p:cNvCxnSpPr/>
          <p:nvPr/>
        </p:nvCxnSpPr>
        <p:spPr>
          <a:xfrm>
            <a:off x="3917951" y="9779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4" name="Google Shape;504;p22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22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22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2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2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2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2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2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2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22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4" name="Google Shape;514;p22"/>
          <p:cNvCxnSpPr>
            <a:stCxn id="504" idx="6"/>
            <a:endCxn id="505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5" name="Google Shape;515;p22"/>
          <p:cNvCxnSpPr>
            <a:stCxn id="505" idx="6"/>
            <a:endCxn id="506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6" name="Google Shape;516;p22"/>
          <p:cNvCxnSpPr>
            <a:stCxn id="511" idx="0"/>
            <a:endCxn id="505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7" name="Google Shape;517;p22"/>
          <p:cNvCxnSpPr>
            <a:endCxn id="512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8" name="Google Shape;518;p22"/>
          <p:cNvCxnSpPr>
            <a:stCxn id="508" idx="4"/>
            <a:endCxn id="505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9" name="Google Shape;519;p22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0" name="Google Shape;520;p22"/>
          <p:cNvCxnSpPr>
            <a:endCxn id="506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1" name="Google Shape;521;p22"/>
          <p:cNvCxnSpPr>
            <a:endCxn id="510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2" name="Google Shape;522;p22"/>
          <p:cNvCxnSpPr>
            <a:stCxn id="513" idx="0"/>
            <a:endCxn id="506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3" name="Google Shape;523;p22"/>
          <p:cNvCxnSpPr>
            <a:stCxn id="512" idx="7"/>
            <a:endCxn id="506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4" name="Google Shape;524;p22"/>
          <p:cNvSpPr txBox="1"/>
          <p:nvPr/>
        </p:nvSpPr>
        <p:spPr>
          <a:xfrm>
            <a:off x="115323" y="1629993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5" name="Google Shape;525;p22"/>
          <p:cNvSpPr txBox="1"/>
          <p:nvPr/>
        </p:nvSpPr>
        <p:spPr>
          <a:xfrm>
            <a:off x="870939" y="16299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6" name="Google Shape;526;p22"/>
          <p:cNvSpPr txBox="1"/>
          <p:nvPr/>
        </p:nvSpPr>
        <p:spPr>
          <a:xfrm>
            <a:off x="1659454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7" name="Google Shape;527;p22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8" name="Google Shape;528;p22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9" name="Google Shape;529;p22"/>
          <p:cNvSpPr txBox="1"/>
          <p:nvPr/>
        </p:nvSpPr>
        <p:spPr>
          <a:xfrm>
            <a:off x="1298087" y="98999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0" name="Google Shape;530;p22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1" name="Google Shape;531;p22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2" name="Google Shape;532;p22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3" name="Google Shape;533;p22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34" name="Google Shape;534;p22"/>
          <p:cNvCxnSpPr>
            <a:stCxn id="506" idx="6"/>
            <a:endCxn id="507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AAAD42B-3540-4A81-B908-42307896795B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126366ED-3236-4FB7-8381-1C6F112A3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2D79008-315B-46ED-9E88-165802DBC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1" name="Google Shape;95;p14">
            <a:extLst>
              <a:ext uri="{FF2B5EF4-FFF2-40B4-BE49-F238E27FC236}">
                <a16:creationId xmlns:a16="http://schemas.microsoft.com/office/drawing/2014/main" id="{9B9AAA5D-6EF6-49D0-97E5-B6A45B243CD6}"/>
              </a:ext>
            </a:extLst>
          </p:cNvPr>
          <p:cNvSpPr/>
          <p:nvPr/>
        </p:nvSpPr>
        <p:spPr>
          <a:xfrm>
            <a:off x="764143" y="294099"/>
            <a:ext cx="3822991" cy="53998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endParaRPr dirty="0"/>
          </a:p>
        </p:txBody>
      </p:sp>
      <p:pic>
        <p:nvPicPr>
          <p:cNvPr id="5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EB9EE6A-F4B8-4359-B474-70D467D96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07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" name="Google Shape;541;p23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2" name="Google Shape;542;p23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43</a:t>
            </a:fld>
            <a:endParaRPr/>
          </a:p>
        </p:txBody>
      </p:sp>
      <p:sp>
        <p:nvSpPr>
          <p:cNvPr id="543" name="Google Shape;543;p23"/>
          <p:cNvSpPr txBox="1"/>
          <p:nvPr/>
        </p:nvSpPr>
        <p:spPr>
          <a:xfrm>
            <a:off x="200117" y="1472857"/>
            <a:ext cx="175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/>
          </a:p>
        </p:txBody>
      </p:sp>
      <p:graphicFrame>
        <p:nvGraphicFramePr>
          <p:cNvPr id="544" name="Google Shape;544;p23"/>
          <p:cNvGraphicFramePr/>
          <p:nvPr/>
        </p:nvGraphicFramePr>
        <p:xfrm>
          <a:off x="1114425" y="4712013"/>
          <a:ext cx="565901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74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5" name="Google Shape;545;p23"/>
          <p:cNvGraphicFramePr/>
          <p:nvPr/>
        </p:nvGraphicFramePr>
        <p:xfrm>
          <a:off x="1142571" y="4340678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6" name="Google Shape;546;p23"/>
          <p:cNvGraphicFramePr/>
          <p:nvPr/>
        </p:nvGraphicFramePr>
        <p:xfrm>
          <a:off x="-8491" y="3340593"/>
          <a:ext cx="9135522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7" name="Google Shape;547;p23"/>
          <p:cNvGraphicFramePr/>
          <p:nvPr/>
        </p:nvGraphicFramePr>
        <p:xfrm>
          <a:off x="237367" y="4712013"/>
          <a:ext cx="83770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8" name="Google Shape;548;p23"/>
          <p:cNvGraphicFramePr/>
          <p:nvPr/>
        </p:nvGraphicFramePr>
        <p:xfrm>
          <a:off x="-8492" y="302869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9" name="Google Shape;549;p23"/>
          <p:cNvGraphicFramePr/>
          <p:nvPr>
            <p:extLst>
              <p:ext uri="{D42A27DB-BD31-4B8C-83A1-F6EECF244321}">
                <p14:modId xmlns:p14="http://schemas.microsoft.com/office/powerpoint/2010/main" val="3075521640"/>
              </p:ext>
            </p:extLst>
          </p:nvPr>
        </p:nvGraphicFramePr>
        <p:xfrm>
          <a:off x="8489" y="3725377"/>
          <a:ext cx="4563625" cy="376654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665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19</a:t>
                      </a:r>
                      <a:endParaRPr sz="12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21</a:t>
                      </a:r>
                      <a:endParaRPr sz="1200" dirty="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0" name="Google Shape;550;p23"/>
          <p:cNvSpPr txBox="1"/>
          <p:nvPr/>
        </p:nvSpPr>
        <p:spPr>
          <a:xfrm>
            <a:off x="3860800" y="928658"/>
            <a:ext cx="50166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9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for all neighbors ‘v’ of ‘u’ do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if(!vis[v]) do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vis[v] = 1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add ‘v’ to q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1" name="Google Shape;551;p23"/>
          <p:cNvCxnSpPr/>
          <p:nvPr/>
        </p:nvCxnSpPr>
        <p:spPr>
          <a:xfrm>
            <a:off x="3917951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2" name="Google Shape;552;p23"/>
          <p:cNvCxnSpPr/>
          <p:nvPr/>
        </p:nvCxnSpPr>
        <p:spPr>
          <a:xfrm>
            <a:off x="3917951" y="29210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3" name="Google Shape;553;p23"/>
          <p:cNvCxnSpPr/>
          <p:nvPr/>
        </p:nvCxnSpPr>
        <p:spPr>
          <a:xfrm rot="10800000">
            <a:off x="8572500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4" name="Google Shape;554;p23"/>
          <p:cNvCxnSpPr/>
          <p:nvPr/>
        </p:nvCxnSpPr>
        <p:spPr>
          <a:xfrm>
            <a:off x="3917951" y="9779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5" name="Google Shape;555;p23"/>
          <p:cNvSpPr/>
          <p:nvPr/>
        </p:nvSpPr>
        <p:spPr>
          <a:xfrm rot="10800000">
            <a:off x="6831171" y="4909125"/>
            <a:ext cx="570300" cy="24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3"/>
          <p:cNvSpPr txBox="1"/>
          <p:nvPr/>
        </p:nvSpPr>
        <p:spPr>
          <a:xfrm>
            <a:off x="7459259" y="4618394"/>
            <a:ext cx="15939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Traversal Order</a:t>
            </a:r>
            <a:endParaRPr/>
          </a:p>
        </p:txBody>
      </p:sp>
      <p:sp>
        <p:nvSpPr>
          <p:cNvPr id="557" name="Google Shape;557;p23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23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23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23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23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23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23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23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23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23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7" name="Google Shape;567;p23"/>
          <p:cNvCxnSpPr>
            <a:stCxn id="557" idx="6"/>
            <a:endCxn id="558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8" name="Google Shape;568;p23"/>
          <p:cNvCxnSpPr>
            <a:stCxn id="558" idx="6"/>
            <a:endCxn id="559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9" name="Google Shape;569;p23"/>
          <p:cNvCxnSpPr>
            <a:stCxn id="564" idx="0"/>
            <a:endCxn id="558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0" name="Google Shape;570;p23"/>
          <p:cNvCxnSpPr>
            <a:endCxn id="565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1" name="Google Shape;571;p23"/>
          <p:cNvCxnSpPr>
            <a:stCxn id="561" idx="4"/>
            <a:endCxn id="558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2" name="Google Shape;572;p23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3" name="Google Shape;573;p23"/>
          <p:cNvCxnSpPr>
            <a:endCxn id="559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4" name="Google Shape;574;p23"/>
          <p:cNvCxnSpPr>
            <a:endCxn id="563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5" name="Google Shape;575;p23"/>
          <p:cNvCxnSpPr>
            <a:stCxn id="566" idx="0"/>
            <a:endCxn id="559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6" name="Google Shape;576;p23"/>
          <p:cNvCxnSpPr>
            <a:stCxn id="565" idx="7"/>
            <a:endCxn id="559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7" name="Google Shape;577;p23"/>
          <p:cNvSpPr txBox="1"/>
          <p:nvPr/>
        </p:nvSpPr>
        <p:spPr>
          <a:xfrm>
            <a:off x="115323" y="1629993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8" name="Google Shape;578;p23"/>
          <p:cNvSpPr txBox="1"/>
          <p:nvPr/>
        </p:nvSpPr>
        <p:spPr>
          <a:xfrm>
            <a:off x="870939" y="16299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9" name="Google Shape;579;p23"/>
          <p:cNvSpPr txBox="1"/>
          <p:nvPr/>
        </p:nvSpPr>
        <p:spPr>
          <a:xfrm>
            <a:off x="1659454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0" name="Google Shape;580;p23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1" name="Google Shape;581;p23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2" name="Google Shape;582;p23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3" name="Google Shape;583;p23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4" name="Google Shape;584;p23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5" name="Google Shape;585;p23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6" name="Google Shape;586;p23"/>
          <p:cNvSpPr txBox="1"/>
          <p:nvPr/>
        </p:nvSpPr>
        <p:spPr>
          <a:xfrm>
            <a:off x="2098987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87" name="Google Shape;587;p23"/>
          <p:cNvCxnSpPr>
            <a:stCxn id="559" idx="6"/>
            <a:endCxn id="560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D8A06751-A26E-4244-A6D6-91B01C5E28CC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8B464BFB-814B-4E95-8693-E0AF449E8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B57E378-CB66-468F-89D2-DCDEF6347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4" name="Google Shape;95;p14">
            <a:extLst>
              <a:ext uri="{FF2B5EF4-FFF2-40B4-BE49-F238E27FC236}">
                <a16:creationId xmlns:a16="http://schemas.microsoft.com/office/drawing/2014/main" id="{D4AD9117-EED7-4997-A232-7719EDCA762B}"/>
              </a:ext>
            </a:extLst>
          </p:cNvPr>
          <p:cNvSpPr/>
          <p:nvPr/>
        </p:nvSpPr>
        <p:spPr>
          <a:xfrm>
            <a:off x="764143" y="294099"/>
            <a:ext cx="3822991" cy="53998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endParaRPr dirty="0"/>
          </a:p>
        </p:txBody>
      </p:sp>
      <p:pic>
        <p:nvPicPr>
          <p:cNvPr id="55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87BE1824-673A-425A-9838-B8D949F60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52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4" name="Google Shape;594;p24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5" name="Google Shape;595;p24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44</a:t>
            </a:fld>
            <a:endParaRPr/>
          </a:p>
        </p:txBody>
      </p:sp>
      <p:graphicFrame>
        <p:nvGraphicFramePr>
          <p:cNvPr id="596" name="Google Shape;596;p24"/>
          <p:cNvGraphicFramePr/>
          <p:nvPr/>
        </p:nvGraphicFramePr>
        <p:xfrm>
          <a:off x="4032651" y="1300384"/>
          <a:ext cx="5122750" cy="828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7" name="Google Shape;597;p24"/>
          <p:cNvGraphicFramePr/>
          <p:nvPr/>
        </p:nvGraphicFramePr>
        <p:xfrm>
          <a:off x="4051271" y="929050"/>
          <a:ext cx="512275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8" name="Google Shape;598;p24"/>
          <p:cNvGraphicFramePr/>
          <p:nvPr/>
        </p:nvGraphicFramePr>
        <p:xfrm>
          <a:off x="-1" y="3131853"/>
          <a:ext cx="9135522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9" name="Google Shape;599;p24"/>
          <p:cNvGraphicFramePr/>
          <p:nvPr>
            <p:extLst>
              <p:ext uri="{D42A27DB-BD31-4B8C-83A1-F6EECF244321}">
                <p14:modId xmlns:p14="http://schemas.microsoft.com/office/powerpoint/2010/main" val="193315038"/>
              </p:ext>
            </p:extLst>
          </p:nvPr>
        </p:nvGraphicFramePr>
        <p:xfrm>
          <a:off x="3163133" y="1287220"/>
          <a:ext cx="837700" cy="837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0" name="Google Shape;600;p24"/>
          <p:cNvGraphicFramePr/>
          <p:nvPr/>
        </p:nvGraphicFramePr>
        <p:xfrm>
          <a:off x="-1" y="281995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1" name="Google Shape;601;p24"/>
          <p:cNvGraphicFramePr/>
          <p:nvPr>
            <p:extLst>
              <p:ext uri="{D42A27DB-BD31-4B8C-83A1-F6EECF244321}">
                <p14:modId xmlns:p14="http://schemas.microsoft.com/office/powerpoint/2010/main" val="1893451416"/>
              </p:ext>
            </p:extLst>
          </p:nvPr>
        </p:nvGraphicFramePr>
        <p:xfrm>
          <a:off x="16979" y="3516635"/>
          <a:ext cx="4563625" cy="76581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48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15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19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2" name="Google Shape;602;p24"/>
          <p:cNvGraphicFramePr/>
          <p:nvPr/>
        </p:nvGraphicFramePr>
        <p:xfrm>
          <a:off x="1626317" y="4930823"/>
          <a:ext cx="3073650" cy="1242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03" name="Google Shape;603;p24"/>
          <p:cNvGraphicFramePr/>
          <p:nvPr>
            <p:extLst>
              <p:ext uri="{D42A27DB-BD31-4B8C-83A1-F6EECF244321}">
                <p14:modId xmlns:p14="http://schemas.microsoft.com/office/powerpoint/2010/main" val="667381837"/>
              </p:ext>
            </p:extLst>
          </p:nvPr>
        </p:nvGraphicFramePr>
        <p:xfrm>
          <a:off x="333877" y="4930823"/>
          <a:ext cx="1303715" cy="12557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03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queue</a:t>
                      </a:r>
                      <a:endParaRPr sz="1500" dirty="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visited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neighbors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4" name="Google Shape;604;p24"/>
          <p:cNvSpPr txBox="1"/>
          <p:nvPr/>
        </p:nvSpPr>
        <p:spPr>
          <a:xfrm>
            <a:off x="670242" y="4549784"/>
            <a:ext cx="11608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sp>
        <p:nvSpPr>
          <p:cNvPr id="605" name="Google Shape;605;p24"/>
          <p:cNvSpPr txBox="1"/>
          <p:nvPr/>
        </p:nvSpPr>
        <p:spPr>
          <a:xfrm>
            <a:off x="4731755" y="4567146"/>
            <a:ext cx="4326600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 lang="en-US">
              <a:solidFill>
                <a:schemeClr val="dk1"/>
              </a:solidFill>
            </a:endParaRPr>
          </a:p>
          <a:p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u = 0</a:t>
            </a:r>
            <a:endParaRPr lang="en-US">
              <a:solidFill>
                <a:schemeClr val="dk1"/>
              </a:solidFill>
            </a:endParaRPr>
          </a:p>
          <a:p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partition(u, degree[u], queue, </a:t>
            </a:r>
            <a:r>
              <a:rPr lang="en-US" sz="16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visited,neighbors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   </a:t>
            </a:r>
            <a:endParaRPr lang="en-US">
              <a:solidFill>
                <a:schemeClr val="dk1"/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vis[u] = 1</a:t>
            </a:r>
            <a:endParaRPr lang="en-US">
              <a:solidFill>
                <a:schemeClr val="dk1"/>
              </a:solidFill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6" name="Google Shape;606;p24"/>
          <p:cNvCxnSpPr/>
          <p:nvPr/>
        </p:nvCxnSpPr>
        <p:spPr>
          <a:xfrm>
            <a:off x="4788905" y="4548769"/>
            <a:ext cx="0" cy="15693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7" name="Google Shape;607;p24"/>
          <p:cNvCxnSpPr/>
          <p:nvPr/>
        </p:nvCxnSpPr>
        <p:spPr>
          <a:xfrm rot="10800000" flipH="1">
            <a:off x="4788906" y="6118138"/>
            <a:ext cx="4269540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8" name="Google Shape;608;p24"/>
          <p:cNvCxnSpPr/>
          <p:nvPr/>
        </p:nvCxnSpPr>
        <p:spPr>
          <a:xfrm rot="10800000" flipH="1">
            <a:off x="9058444" y="4548767"/>
            <a:ext cx="3" cy="156936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9" name="Google Shape;609;p24"/>
          <p:cNvCxnSpPr/>
          <p:nvPr/>
        </p:nvCxnSpPr>
        <p:spPr>
          <a:xfrm>
            <a:off x="4788906" y="4548769"/>
            <a:ext cx="4269540" cy="1837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0" name="Google Shape;610;p24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4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24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4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24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24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4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4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24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4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0" name="Google Shape;620;p24"/>
          <p:cNvCxnSpPr>
            <a:stCxn id="610" idx="6"/>
            <a:endCxn id="611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1" name="Google Shape;621;p24"/>
          <p:cNvCxnSpPr>
            <a:stCxn id="611" idx="6"/>
            <a:endCxn id="612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2" name="Google Shape;622;p24"/>
          <p:cNvCxnSpPr>
            <a:stCxn id="617" idx="0"/>
            <a:endCxn id="611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3" name="Google Shape;623;p24"/>
          <p:cNvCxnSpPr>
            <a:endCxn id="618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4" name="Google Shape;624;p24"/>
          <p:cNvCxnSpPr>
            <a:stCxn id="614" idx="4"/>
            <a:endCxn id="611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5" name="Google Shape;625;p24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6" name="Google Shape;626;p24"/>
          <p:cNvCxnSpPr>
            <a:endCxn id="612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7" name="Google Shape;627;p24"/>
          <p:cNvCxnSpPr>
            <a:endCxn id="616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8" name="Google Shape;628;p24"/>
          <p:cNvCxnSpPr>
            <a:stCxn id="619" idx="0"/>
            <a:endCxn id="612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9" name="Google Shape;629;p24"/>
          <p:cNvCxnSpPr>
            <a:stCxn id="618" idx="7"/>
            <a:endCxn id="612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0" name="Google Shape;630;p24"/>
          <p:cNvSpPr txBox="1"/>
          <p:nvPr/>
        </p:nvSpPr>
        <p:spPr>
          <a:xfrm>
            <a:off x="115323" y="1628918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1" name="Google Shape;631;p24"/>
          <p:cNvSpPr txBox="1"/>
          <p:nvPr/>
        </p:nvSpPr>
        <p:spPr>
          <a:xfrm>
            <a:off x="870939" y="16299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2" name="Google Shape;632;p24"/>
          <p:cNvSpPr txBox="1"/>
          <p:nvPr/>
        </p:nvSpPr>
        <p:spPr>
          <a:xfrm>
            <a:off x="1659454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3" name="Google Shape;633;p24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4" name="Google Shape;634;p24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5" name="Google Shape;635;p24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6" name="Google Shape;636;p24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7" name="Google Shape;637;p24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8" name="Google Shape;638;p24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9" name="Google Shape;639;p24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40" name="Google Shape;640;p24"/>
          <p:cNvCxnSpPr>
            <a:stCxn id="612" idx="6"/>
            <a:endCxn id="613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1" name="Google Shape;641;p24"/>
          <p:cNvSpPr txBox="1"/>
          <p:nvPr/>
        </p:nvSpPr>
        <p:spPr>
          <a:xfrm>
            <a:off x="2723955" y="893652"/>
            <a:ext cx="11607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endParaRPr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46FEDEBE-2B4C-4D51-B038-B889078D578E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756CCF12-0DA8-4681-AFC8-033CF6D0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E514E74D-EC75-40F0-8260-EB7299A30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6" name="Google Shape;701;p26">
            <a:extLst>
              <a:ext uri="{FF2B5EF4-FFF2-40B4-BE49-F238E27FC236}">
                <a16:creationId xmlns:a16="http://schemas.microsoft.com/office/drawing/2014/main" id="{420C040D-38C0-430A-823D-9E8F5D051E79}"/>
              </a:ext>
            </a:extLst>
          </p:cNvPr>
          <p:cNvSpPr/>
          <p:nvPr/>
        </p:nvSpPr>
        <p:spPr>
          <a:xfrm>
            <a:off x="778434" y="83265"/>
            <a:ext cx="7024257" cy="727017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PARTITIONING METHODOLOGY</a:t>
            </a:r>
            <a:endParaRPr dirty="0"/>
          </a:p>
        </p:txBody>
      </p:sp>
      <p:pic>
        <p:nvPicPr>
          <p:cNvPr id="55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702F3850-F581-44B0-BC93-B23749393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37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8" name="Google Shape;648;p25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9" name="Google Shape;649;p25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45</a:t>
            </a:fld>
            <a:endParaRPr/>
          </a:p>
        </p:txBody>
      </p:sp>
      <p:graphicFrame>
        <p:nvGraphicFramePr>
          <p:cNvPr id="650" name="Google Shape;650;p25"/>
          <p:cNvGraphicFramePr/>
          <p:nvPr/>
        </p:nvGraphicFramePr>
        <p:xfrm>
          <a:off x="4032651" y="1300384"/>
          <a:ext cx="5122750" cy="828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1" name="Google Shape;651;p25"/>
          <p:cNvGraphicFramePr/>
          <p:nvPr/>
        </p:nvGraphicFramePr>
        <p:xfrm>
          <a:off x="4051271" y="929050"/>
          <a:ext cx="512275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2" name="Google Shape;652;p25"/>
          <p:cNvGraphicFramePr/>
          <p:nvPr/>
        </p:nvGraphicFramePr>
        <p:xfrm>
          <a:off x="-1" y="3131853"/>
          <a:ext cx="9135522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3" name="Google Shape;653;p25"/>
          <p:cNvGraphicFramePr/>
          <p:nvPr>
            <p:extLst>
              <p:ext uri="{D42A27DB-BD31-4B8C-83A1-F6EECF244321}">
                <p14:modId xmlns:p14="http://schemas.microsoft.com/office/powerpoint/2010/main" val="3950531479"/>
              </p:ext>
            </p:extLst>
          </p:nvPr>
        </p:nvGraphicFramePr>
        <p:xfrm>
          <a:off x="3163133" y="1287220"/>
          <a:ext cx="837700" cy="837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4" name="Google Shape;654;p25"/>
          <p:cNvGraphicFramePr/>
          <p:nvPr/>
        </p:nvGraphicFramePr>
        <p:xfrm>
          <a:off x="-1" y="281995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5" name="Google Shape;655;p25"/>
          <p:cNvGraphicFramePr/>
          <p:nvPr>
            <p:extLst>
              <p:ext uri="{D42A27DB-BD31-4B8C-83A1-F6EECF244321}">
                <p14:modId xmlns:p14="http://schemas.microsoft.com/office/powerpoint/2010/main" val="1247693463"/>
              </p:ext>
            </p:extLst>
          </p:nvPr>
        </p:nvGraphicFramePr>
        <p:xfrm>
          <a:off x="16979" y="3516635"/>
          <a:ext cx="4563625" cy="80645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254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19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6" name="Google Shape;656;p25"/>
          <p:cNvGraphicFramePr/>
          <p:nvPr/>
        </p:nvGraphicFramePr>
        <p:xfrm>
          <a:off x="1626317" y="4930823"/>
          <a:ext cx="3073650" cy="1242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57" name="Google Shape;657;p25"/>
          <p:cNvGraphicFramePr/>
          <p:nvPr>
            <p:extLst>
              <p:ext uri="{D42A27DB-BD31-4B8C-83A1-F6EECF244321}">
                <p14:modId xmlns:p14="http://schemas.microsoft.com/office/powerpoint/2010/main" val="3950762265"/>
              </p:ext>
            </p:extLst>
          </p:nvPr>
        </p:nvGraphicFramePr>
        <p:xfrm>
          <a:off x="335503" y="4930823"/>
          <a:ext cx="1290725" cy="12557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9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queue</a:t>
                      </a:r>
                      <a:endParaRPr sz="1500" dirty="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visited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neighbors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8" name="Google Shape;658;p25"/>
          <p:cNvSpPr txBox="1"/>
          <p:nvPr/>
        </p:nvSpPr>
        <p:spPr>
          <a:xfrm>
            <a:off x="670242" y="4549784"/>
            <a:ext cx="11608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sp>
        <p:nvSpPr>
          <p:cNvPr id="659" name="Google Shape;659;p25"/>
          <p:cNvSpPr txBox="1"/>
          <p:nvPr/>
        </p:nvSpPr>
        <p:spPr>
          <a:xfrm>
            <a:off x="4731755" y="4567146"/>
            <a:ext cx="43266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0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partition(u, degree[u], queue, </a:t>
            </a:r>
            <a:r>
              <a:rPr lang="en-US" sz="16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visited,neighbors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0" name="Google Shape;660;p25"/>
          <p:cNvCxnSpPr/>
          <p:nvPr/>
        </p:nvCxnSpPr>
        <p:spPr>
          <a:xfrm>
            <a:off x="4788905" y="4548769"/>
            <a:ext cx="0" cy="15693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1" name="Google Shape;661;p25"/>
          <p:cNvCxnSpPr/>
          <p:nvPr/>
        </p:nvCxnSpPr>
        <p:spPr>
          <a:xfrm rot="10800000" flipH="1">
            <a:off x="4788906" y="6118138"/>
            <a:ext cx="4269540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2" name="Google Shape;662;p25"/>
          <p:cNvCxnSpPr/>
          <p:nvPr/>
        </p:nvCxnSpPr>
        <p:spPr>
          <a:xfrm rot="10800000" flipH="1">
            <a:off x="9058444" y="4548767"/>
            <a:ext cx="3" cy="156936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3" name="Google Shape;663;p25"/>
          <p:cNvCxnSpPr/>
          <p:nvPr/>
        </p:nvCxnSpPr>
        <p:spPr>
          <a:xfrm>
            <a:off x="4788906" y="4548769"/>
            <a:ext cx="4269540" cy="1837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4" name="Google Shape;664;p25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25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25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25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25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25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25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25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25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25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4" name="Google Shape;674;p25"/>
          <p:cNvCxnSpPr>
            <a:stCxn id="664" idx="6"/>
            <a:endCxn id="665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5" name="Google Shape;675;p25"/>
          <p:cNvCxnSpPr>
            <a:stCxn id="665" idx="6"/>
            <a:endCxn id="666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6" name="Google Shape;676;p25"/>
          <p:cNvCxnSpPr>
            <a:stCxn id="671" idx="0"/>
            <a:endCxn id="665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7" name="Google Shape;677;p25"/>
          <p:cNvCxnSpPr>
            <a:endCxn id="672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8" name="Google Shape;678;p25"/>
          <p:cNvCxnSpPr>
            <a:stCxn id="668" idx="4"/>
            <a:endCxn id="665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9" name="Google Shape;679;p25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0" name="Google Shape;680;p25"/>
          <p:cNvCxnSpPr>
            <a:endCxn id="666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1" name="Google Shape;681;p25"/>
          <p:cNvCxnSpPr>
            <a:endCxn id="670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2" name="Google Shape;682;p25"/>
          <p:cNvCxnSpPr>
            <a:stCxn id="673" idx="0"/>
            <a:endCxn id="666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3" name="Google Shape;683;p25"/>
          <p:cNvCxnSpPr>
            <a:stCxn id="672" idx="7"/>
            <a:endCxn id="666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4" name="Google Shape;684;p25"/>
          <p:cNvSpPr txBox="1"/>
          <p:nvPr/>
        </p:nvSpPr>
        <p:spPr>
          <a:xfrm>
            <a:off x="115323" y="1628918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5" name="Google Shape;685;p25"/>
          <p:cNvSpPr txBox="1"/>
          <p:nvPr/>
        </p:nvSpPr>
        <p:spPr>
          <a:xfrm>
            <a:off x="870939" y="16299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6" name="Google Shape;686;p25"/>
          <p:cNvSpPr txBox="1"/>
          <p:nvPr/>
        </p:nvSpPr>
        <p:spPr>
          <a:xfrm>
            <a:off x="1659454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7" name="Google Shape;687;p25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8" name="Google Shape;688;p25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9" name="Google Shape;689;p25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0" name="Google Shape;690;p25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1" name="Google Shape;691;p25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2" name="Google Shape;692;p25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3" name="Google Shape;693;p25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94" name="Google Shape;694;p25"/>
          <p:cNvCxnSpPr>
            <a:stCxn id="666" idx="6"/>
            <a:endCxn id="667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5" name="Google Shape;695;p25"/>
          <p:cNvSpPr txBox="1"/>
          <p:nvPr/>
        </p:nvSpPr>
        <p:spPr>
          <a:xfrm>
            <a:off x="2723955" y="893652"/>
            <a:ext cx="11607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endParaRPr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74378072-42F3-428D-8914-019B39CE5AB1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4FA861AF-C314-4763-829C-18009D4E6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7F82CA09-42FE-45A3-8FFA-2E2386648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5" name="Google Shape;701;p26">
            <a:extLst>
              <a:ext uri="{FF2B5EF4-FFF2-40B4-BE49-F238E27FC236}">
                <a16:creationId xmlns:a16="http://schemas.microsoft.com/office/drawing/2014/main" id="{2DB54DB9-243F-4DBD-A25F-014E4EE48166}"/>
              </a:ext>
            </a:extLst>
          </p:cNvPr>
          <p:cNvSpPr/>
          <p:nvPr/>
        </p:nvSpPr>
        <p:spPr>
          <a:xfrm>
            <a:off x="778434" y="83265"/>
            <a:ext cx="7024257" cy="727017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PARTITIONING METHODOLOGY</a:t>
            </a:r>
            <a:endParaRPr dirty="0"/>
          </a:p>
        </p:txBody>
      </p:sp>
      <p:pic>
        <p:nvPicPr>
          <p:cNvPr id="56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AA6C32A7-5DE2-4026-AB61-3431E66CF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193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2" name="Google Shape;702;p26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3" name="Google Shape;703;p26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46</a:t>
            </a:fld>
            <a:endParaRPr/>
          </a:p>
        </p:txBody>
      </p:sp>
      <p:graphicFrame>
        <p:nvGraphicFramePr>
          <p:cNvPr id="704" name="Google Shape;704;p26"/>
          <p:cNvGraphicFramePr/>
          <p:nvPr/>
        </p:nvGraphicFramePr>
        <p:xfrm>
          <a:off x="4032651" y="1300384"/>
          <a:ext cx="5122750" cy="828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5" name="Google Shape;705;p26"/>
          <p:cNvGraphicFramePr/>
          <p:nvPr/>
        </p:nvGraphicFramePr>
        <p:xfrm>
          <a:off x="4051271" y="929050"/>
          <a:ext cx="512275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6" name="Google Shape;706;p26"/>
          <p:cNvGraphicFramePr/>
          <p:nvPr/>
        </p:nvGraphicFramePr>
        <p:xfrm>
          <a:off x="-1" y="3131853"/>
          <a:ext cx="9135522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7" name="Google Shape;707;p26"/>
          <p:cNvGraphicFramePr/>
          <p:nvPr>
            <p:extLst>
              <p:ext uri="{D42A27DB-BD31-4B8C-83A1-F6EECF244321}">
                <p14:modId xmlns:p14="http://schemas.microsoft.com/office/powerpoint/2010/main" val="4205756895"/>
              </p:ext>
            </p:extLst>
          </p:nvPr>
        </p:nvGraphicFramePr>
        <p:xfrm>
          <a:off x="3163133" y="1287220"/>
          <a:ext cx="837700" cy="837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8" name="Google Shape;708;p26"/>
          <p:cNvGraphicFramePr/>
          <p:nvPr/>
        </p:nvGraphicFramePr>
        <p:xfrm>
          <a:off x="-1" y="281995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0" name="Google Shape;710;p26"/>
          <p:cNvGraphicFramePr/>
          <p:nvPr/>
        </p:nvGraphicFramePr>
        <p:xfrm>
          <a:off x="1626317" y="4930823"/>
          <a:ext cx="3073650" cy="1242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1" name="Google Shape;711;p26"/>
          <p:cNvGraphicFramePr/>
          <p:nvPr>
            <p:extLst>
              <p:ext uri="{D42A27DB-BD31-4B8C-83A1-F6EECF244321}">
                <p14:modId xmlns:p14="http://schemas.microsoft.com/office/powerpoint/2010/main" val="3269998444"/>
              </p:ext>
            </p:extLst>
          </p:nvPr>
        </p:nvGraphicFramePr>
        <p:xfrm>
          <a:off x="322511" y="4918549"/>
          <a:ext cx="1303715" cy="12557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03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queue</a:t>
                      </a:r>
                      <a:endParaRPr sz="1500" dirty="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visited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neighbors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2" name="Google Shape;712;p26"/>
          <p:cNvSpPr txBox="1"/>
          <p:nvPr/>
        </p:nvSpPr>
        <p:spPr>
          <a:xfrm>
            <a:off x="670242" y="4549784"/>
            <a:ext cx="11608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sp>
        <p:nvSpPr>
          <p:cNvPr id="713" name="Google Shape;713;p26"/>
          <p:cNvSpPr txBox="1"/>
          <p:nvPr/>
        </p:nvSpPr>
        <p:spPr>
          <a:xfrm>
            <a:off x="4731755" y="4567146"/>
            <a:ext cx="4326600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u = 0</a:t>
            </a:r>
            <a:endParaRPr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partition(u, degree[u], queue,  visited, neighbors)   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 vis[u] = 1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4" name="Google Shape;714;p26"/>
          <p:cNvCxnSpPr/>
          <p:nvPr/>
        </p:nvCxnSpPr>
        <p:spPr>
          <a:xfrm>
            <a:off x="4788905" y="4548769"/>
            <a:ext cx="0" cy="15693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5" name="Google Shape;715;p26"/>
          <p:cNvCxnSpPr/>
          <p:nvPr/>
        </p:nvCxnSpPr>
        <p:spPr>
          <a:xfrm rot="10800000" flipH="1">
            <a:off x="4788906" y="6118138"/>
            <a:ext cx="4269540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6" name="Google Shape;716;p26"/>
          <p:cNvCxnSpPr/>
          <p:nvPr/>
        </p:nvCxnSpPr>
        <p:spPr>
          <a:xfrm rot="10800000" flipH="1">
            <a:off x="9058444" y="4548767"/>
            <a:ext cx="3" cy="156936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7" name="Google Shape;717;p26"/>
          <p:cNvCxnSpPr/>
          <p:nvPr/>
        </p:nvCxnSpPr>
        <p:spPr>
          <a:xfrm>
            <a:off x="4788906" y="4548769"/>
            <a:ext cx="4269540" cy="1837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8" name="Google Shape;718;p26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26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26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26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26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26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26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6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26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26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8" name="Google Shape;728;p26"/>
          <p:cNvCxnSpPr>
            <a:stCxn id="718" idx="6"/>
            <a:endCxn id="719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9" name="Google Shape;729;p26"/>
          <p:cNvCxnSpPr>
            <a:stCxn id="719" idx="6"/>
            <a:endCxn id="720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0" name="Google Shape;730;p26"/>
          <p:cNvCxnSpPr>
            <a:stCxn id="725" idx="0"/>
            <a:endCxn id="719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1" name="Google Shape;731;p26"/>
          <p:cNvCxnSpPr>
            <a:endCxn id="726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2" name="Google Shape;732;p26"/>
          <p:cNvCxnSpPr>
            <a:stCxn id="722" idx="4"/>
            <a:endCxn id="719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3" name="Google Shape;733;p26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4" name="Google Shape;734;p26"/>
          <p:cNvCxnSpPr>
            <a:endCxn id="720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5" name="Google Shape;735;p26"/>
          <p:cNvCxnSpPr>
            <a:endCxn id="724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6" name="Google Shape;736;p26"/>
          <p:cNvCxnSpPr>
            <a:stCxn id="727" idx="0"/>
            <a:endCxn id="720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7" name="Google Shape;737;p26"/>
          <p:cNvCxnSpPr>
            <a:stCxn id="726" idx="7"/>
            <a:endCxn id="720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8" name="Google Shape;738;p26"/>
          <p:cNvSpPr txBox="1"/>
          <p:nvPr/>
        </p:nvSpPr>
        <p:spPr>
          <a:xfrm>
            <a:off x="115323" y="1628918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9" name="Google Shape;739;p26"/>
          <p:cNvSpPr txBox="1"/>
          <p:nvPr/>
        </p:nvSpPr>
        <p:spPr>
          <a:xfrm>
            <a:off x="870939" y="16299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0" name="Google Shape;740;p26"/>
          <p:cNvSpPr txBox="1"/>
          <p:nvPr/>
        </p:nvSpPr>
        <p:spPr>
          <a:xfrm>
            <a:off x="1659454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1" name="Google Shape;741;p26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2" name="Google Shape;742;p26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3" name="Google Shape;743;p26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4" name="Google Shape;744;p26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5" name="Google Shape;745;p26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6" name="Google Shape;746;p26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7" name="Google Shape;747;p26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48" name="Google Shape;748;p26"/>
          <p:cNvCxnSpPr>
            <a:stCxn id="720" idx="6"/>
            <a:endCxn id="721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9" name="Google Shape;749;p26"/>
          <p:cNvSpPr txBox="1"/>
          <p:nvPr/>
        </p:nvSpPr>
        <p:spPr>
          <a:xfrm>
            <a:off x="2723955" y="893652"/>
            <a:ext cx="11607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endParaRPr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92E84C1E-3989-47F5-A9B6-E44E8776D2B5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01FDFABC-B8AE-4ABD-B839-97F2FCAFC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381C8185-D1FD-46B9-9CA1-60E4501CA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5" name="Google Shape;701;p26">
            <a:extLst>
              <a:ext uri="{FF2B5EF4-FFF2-40B4-BE49-F238E27FC236}">
                <a16:creationId xmlns:a16="http://schemas.microsoft.com/office/drawing/2014/main" id="{BD62609D-8687-45A2-BE38-10918CAD5B59}"/>
              </a:ext>
            </a:extLst>
          </p:cNvPr>
          <p:cNvSpPr/>
          <p:nvPr/>
        </p:nvSpPr>
        <p:spPr>
          <a:xfrm>
            <a:off x="778434" y="83265"/>
            <a:ext cx="7024257" cy="727017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PARTITIONING METHODOLOGY</a:t>
            </a:r>
            <a:endParaRPr dirty="0"/>
          </a:p>
        </p:txBody>
      </p:sp>
      <p:pic>
        <p:nvPicPr>
          <p:cNvPr id="56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44DB301-68C3-44EB-8C00-0251DEC93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graphicFrame>
        <p:nvGraphicFramePr>
          <p:cNvPr id="57" name="Google Shape;655;p25">
            <a:extLst>
              <a:ext uri="{FF2B5EF4-FFF2-40B4-BE49-F238E27FC236}">
                <a16:creationId xmlns:a16="http://schemas.microsoft.com/office/drawing/2014/main" id="{96EFFF44-1D76-4CA4-8A71-0EE25ECCC0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312400"/>
              </p:ext>
            </p:extLst>
          </p:nvPr>
        </p:nvGraphicFramePr>
        <p:xfrm>
          <a:off x="16979" y="3516635"/>
          <a:ext cx="4563625" cy="76202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13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19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2401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6" name="Google Shape;756;p27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7" name="Google Shape;757;p27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47</a:t>
            </a:fld>
            <a:endParaRPr/>
          </a:p>
        </p:txBody>
      </p:sp>
      <p:graphicFrame>
        <p:nvGraphicFramePr>
          <p:cNvPr id="758" name="Google Shape;758;p27"/>
          <p:cNvGraphicFramePr/>
          <p:nvPr/>
        </p:nvGraphicFramePr>
        <p:xfrm>
          <a:off x="4032651" y="1300384"/>
          <a:ext cx="5122750" cy="828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9" name="Google Shape;759;p27"/>
          <p:cNvGraphicFramePr/>
          <p:nvPr/>
        </p:nvGraphicFramePr>
        <p:xfrm>
          <a:off x="4051271" y="929050"/>
          <a:ext cx="512275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0" name="Google Shape;760;p27"/>
          <p:cNvGraphicFramePr/>
          <p:nvPr/>
        </p:nvGraphicFramePr>
        <p:xfrm>
          <a:off x="-1" y="3131853"/>
          <a:ext cx="9135522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1" name="Google Shape;761;p27"/>
          <p:cNvGraphicFramePr/>
          <p:nvPr/>
        </p:nvGraphicFramePr>
        <p:xfrm>
          <a:off x="3163133" y="1287220"/>
          <a:ext cx="837700" cy="837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2" name="Google Shape;762;p27"/>
          <p:cNvGraphicFramePr/>
          <p:nvPr/>
        </p:nvGraphicFramePr>
        <p:xfrm>
          <a:off x="-1" y="281995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3" name="Google Shape;763;p27"/>
          <p:cNvGraphicFramePr/>
          <p:nvPr>
            <p:extLst>
              <p:ext uri="{D42A27DB-BD31-4B8C-83A1-F6EECF244321}">
                <p14:modId xmlns:p14="http://schemas.microsoft.com/office/powerpoint/2010/main" val="1487190207"/>
              </p:ext>
            </p:extLst>
          </p:nvPr>
        </p:nvGraphicFramePr>
        <p:xfrm>
          <a:off x="16979" y="3516635"/>
          <a:ext cx="4563625" cy="74549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448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13</a:t>
                      </a:r>
                      <a:endParaRPr sz="12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64" name="Google Shape;764;p27"/>
          <p:cNvSpPr txBox="1"/>
          <p:nvPr/>
        </p:nvSpPr>
        <p:spPr>
          <a:xfrm>
            <a:off x="2723955" y="893652"/>
            <a:ext cx="11608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endParaRPr/>
          </a:p>
        </p:txBody>
      </p:sp>
      <p:graphicFrame>
        <p:nvGraphicFramePr>
          <p:cNvPr id="765" name="Google Shape;765;p27"/>
          <p:cNvGraphicFramePr/>
          <p:nvPr/>
        </p:nvGraphicFramePr>
        <p:xfrm>
          <a:off x="1626317" y="4930823"/>
          <a:ext cx="3073650" cy="1242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66" name="Google Shape;766;p27"/>
          <p:cNvGraphicFramePr/>
          <p:nvPr>
            <p:extLst>
              <p:ext uri="{D42A27DB-BD31-4B8C-83A1-F6EECF244321}">
                <p14:modId xmlns:p14="http://schemas.microsoft.com/office/powerpoint/2010/main" val="3018162253"/>
              </p:ext>
            </p:extLst>
          </p:nvPr>
        </p:nvGraphicFramePr>
        <p:xfrm>
          <a:off x="350717" y="4930823"/>
          <a:ext cx="1275511" cy="12557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5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queue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visited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neighbors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7" name="Google Shape;767;p27"/>
          <p:cNvSpPr txBox="1"/>
          <p:nvPr/>
        </p:nvSpPr>
        <p:spPr>
          <a:xfrm>
            <a:off x="670242" y="4549784"/>
            <a:ext cx="11608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sp>
        <p:nvSpPr>
          <p:cNvPr id="768" name="Google Shape;768;p27"/>
          <p:cNvSpPr txBox="1"/>
          <p:nvPr/>
        </p:nvSpPr>
        <p:spPr>
          <a:xfrm>
            <a:off x="4731755" y="4567146"/>
            <a:ext cx="43266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/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1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partition(u, degree[u], queue, visited,neighbors)   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9" name="Google Shape;769;p27"/>
          <p:cNvCxnSpPr/>
          <p:nvPr/>
        </p:nvCxnSpPr>
        <p:spPr>
          <a:xfrm>
            <a:off x="4788905" y="4548769"/>
            <a:ext cx="0" cy="15693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70" name="Google Shape;770;p27"/>
          <p:cNvCxnSpPr/>
          <p:nvPr/>
        </p:nvCxnSpPr>
        <p:spPr>
          <a:xfrm rot="10800000" flipH="1">
            <a:off x="4788906" y="6118138"/>
            <a:ext cx="4269540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71" name="Google Shape;771;p27"/>
          <p:cNvCxnSpPr/>
          <p:nvPr/>
        </p:nvCxnSpPr>
        <p:spPr>
          <a:xfrm rot="10800000" flipH="1">
            <a:off x="9058444" y="4548767"/>
            <a:ext cx="3" cy="156936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72" name="Google Shape;772;p27"/>
          <p:cNvCxnSpPr/>
          <p:nvPr/>
        </p:nvCxnSpPr>
        <p:spPr>
          <a:xfrm>
            <a:off x="4788905" y="4548767"/>
            <a:ext cx="4269600" cy="1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3" name="Google Shape;773;p27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27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27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27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27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7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7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27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27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27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3" name="Google Shape;783;p27"/>
          <p:cNvCxnSpPr>
            <a:stCxn id="773" idx="6"/>
            <a:endCxn id="774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4" name="Google Shape;784;p27"/>
          <p:cNvCxnSpPr>
            <a:stCxn id="774" idx="6"/>
            <a:endCxn id="775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5" name="Google Shape;785;p27"/>
          <p:cNvCxnSpPr>
            <a:stCxn id="780" idx="0"/>
            <a:endCxn id="774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6" name="Google Shape;786;p27"/>
          <p:cNvCxnSpPr>
            <a:endCxn id="781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7" name="Google Shape;787;p27"/>
          <p:cNvCxnSpPr>
            <a:stCxn id="777" idx="4"/>
            <a:endCxn id="774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8" name="Google Shape;788;p27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9" name="Google Shape;789;p27"/>
          <p:cNvCxnSpPr>
            <a:endCxn id="775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0" name="Google Shape;790;p27"/>
          <p:cNvCxnSpPr>
            <a:endCxn id="779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1" name="Google Shape;791;p27"/>
          <p:cNvCxnSpPr>
            <a:stCxn id="782" idx="0"/>
            <a:endCxn id="775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2" name="Google Shape;792;p27"/>
          <p:cNvCxnSpPr>
            <a:stCxn id="781" idx="7"/>
            <a:endCxn id="775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3" name="Google Shape;793;p27"/>
          <p:cNvSpPr txBox="1"/>
          <p:nvPr/>
        </p:nvSpPr>
        <p:spPr>
          <a:xfrm>
            <a:off x="115323" y="1629993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4" name="Google Shape;794;p27"/>
          <p:cNvSpPr txBox="1"/>
          <p:nvPr/>
        </p:nvSpPr>
        <p:spPr>
          <a:xfrm>
            <a:off x="871065" y="16482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5" name="Google Shape;795;p27"/>
          <p:cNvSpPr txBox="1"/>
          <p:nvPr/>
        </p:nvSpPr>
        <p:spPr>
          <a:xfrm>
            <a:off x="1659454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6" name="Google Shape;796;p27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7" name="Google Shape;797;p27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8" name="Google Shape;798;p27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9" name="Google Shape;799;p27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0" name="Google Shape;800;p27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1" name="Google Shape;801;p27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2" name="Google Shape;802;p27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03" name="Google Shape;803;p27"/>
          <p:cNvCxnSpPr>
            <a:stCxn id="775" idx="6"/>
            <a:endCxn id="776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90F17A8D-67AD-4E48-8101-505DAFC1778C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7DD75FDB-669B-4725-807B-C088E212E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9853A903-E90C-40A2-8797-DBA4D7D8E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5" name="Google Shape;701;p26">
            <a:extLst>
              <a:ext uri="{FF2B5EF4-FFF2-40B4-BE49-F238E27FC236}">
                <a16:creationId xmlns:a16="http://schemas.microsoft.com/office/drawing/2014/main" id="{9B04E96B-4430-4F7C-974B-79BBDE290D82}"/>
              </a:ext>
            </a:extLst>
          </p:cNvPr>
          <p:cNvSpPr/>
          <p:nvPr/>
        </p:nvSpPr>
        <p:spPr>
          <a:xfrm>
            <a:off x="778434" y="83265"/>
            <a:ext cx="7024257" cy="727017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PARTITIONING METHODOLOGY</a:t>
            </a:r>
            <a:endParaRPr dirty="0"/>
          </a:p>
        </p:txBody>
      </p:sp>
      <p:pic>
        <p:nvPicPr>
          <p:cNvPr id="56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AAD4FD5-229D-43C5-8880-B0CF8EACD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088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0" name="Google Shape;810;p28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1" name="Google Shape;811;p28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48</a:t>
            </a:fld>
            <a:endParaRPr/>
          </a:p>
        </p:txBody>
      </p:sp>
      <p:graphicFrame>
        <p:nvGraphicFramePr>
          <p:cNvPr id="812" name="Google Shape;812;p28"/>
          <p:cNvGraphicFramePr/>
          <p:nvPr/>
        </p:nvGraphicFramePr>
        <p:xfrm>
          <a:off x="4032651" y="1300384"/>
          <a:ext cx="5122750" cy="828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3" name="Google Shape;813;p28"/>
          <p:cNvGraphicFramePr/>
          <p:nvPr/>
        </p:nvGraphicFramePr>
        <p:xfrm>
          <a:off x="-1" y="3131853"/>
          <a:ext cx="9135522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4" name="Google Shape;814;p28"/>
          <p:cNvGraphicFramePr/>
          <p:nvPr/>
        </p:nvGraphicFramePr>
        <p:xfrm>
          <a:off x="3163133" y="1287220"/>
          <a:ext cx="837700" cy="837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5" name="Google Shape;815;p28"/>
          <p:cNvGraphicFramePr/>
          <p:nvPr/>
        </p:nvGraphicFramePr>
        <p:xfrm>
          <a:off x="-1" y="281995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6" name="Google Shape;816;p28"/>
          <p:cNvGraphicFramePr/>
          <p:nvPr>
            <p:extLst>
              <p:ext uri="{D42A27DB-BD31-4B8C-83A1-F6EECF244321}">
                <p14:modId xmlns:p14="http://schemas.microsoft.com/office/powerpoint/2010/main" val="1068245153"/>
              </p:ext>
            </p:extLst>
          </p:nvPr>
        </p:nvGraphicFramePr>
        <p:xfrm>
          <a:off x="16979" y="3516635"/>
          <a:ext cx="4563625" cy="71630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38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7" name="Google Shape;817;p28"/>
          <p:cNvSpPr txBox="1"/>
          <p:nvPr/>
        </p:nvSpPr>
        <p:spPr>
          <a:xfrm>
            <a:off x="2723955" y="893652"/>
            <a:ext cx="11608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endParaRPr/>
          </a:p>
        </p:txBody>
      </p:sp>
      <p:graphicFrame>
        <p:nvGraphicFramePr>
          <p:cNvPr id="818" name="Google Shape;818;p28"/>
          <p:cNvGraphicFramePr/>
          <p:nvPr/>
        </p:nvGraphicFramePr>
        <p:xfrm>
          <a:off x="1626317" y="4930823"/>
          <a:ext cx="3073650" cy="1242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19" name="Google Shape;819;p28"/>
          <p:cNvGraphicFramePr/>
          <p:nvPr>
            <p:extLst>
              <p:ext uri="{D42A27DB-BD31-4B8C-83A1-F6EECF244321}">
                <p14:modId xmlns:p14="http://schemas.microsoft.com/office/powerpoint/2010/main" val="188298739"/>
              </p:ext>
            </p:extLst>
          </p:nvPr>
        </p:nvGraphicFramePr>
        <p:xfrm>
          <a:off x="320887" y="4940805"/>
          <a:ext cx="1316705" cy="12557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1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queue</a:t>
                      </a:r>
                      <a:endParaRPr sz="1500" dirty="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visited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neighbors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0" name="Google Shape;820;p28"/>
          <p:cNvSpPr txBox="1"/>
          <p:nvPr/>
        </p:nvSpPr>
        <p:spPr>
          <a:xfrm>
            <a:off x="670242" y="4549784"/>
            <a:ext cx="11608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sp>
        <p:nvSpPr>
          <p:cNvPr id="821" name="Google Shape;821;p28"/>
          <p:cNvSpPr txBox="1"/>
          <p:nvPr/>
        </p:nvSpPr>
        <p:spPr>
          <a:xfrm>
            <a:off x="4731755" y="4567146"/>
            <a:ext cx="43266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1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partition(u, degree[u], queue, visited,neighbors)   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2" name="Google Shape;822;p28"/>
          <p:cNvCxnSpPr/>
          <p:nvPr/>
        </p:nvCxnSpPr>
        <p:spPr>
          <a:xfrm>
            <a:off x="4788905" y="4548769"/>
            <a:ext cx="0" cy="15693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23" name="Google Shape;823;p28"/>
          <p:cNvCxnSpPr/>
          <p:nvPr/>
        </p:nvCxnSpPr>
        <p:spPr>
          <a:xfrm rot="10800000" flipH="1">
            <a:off x="4788906" y="6118138"/>
            <a:ext cx="4269540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24" name="Google Shape;824;p28"/>
          <p:cNvCxnSpPr/>
          <p:nvPr/>
        </p:nvCxnSpPr>
        <p:spPr>
          <a:xfrm rot="10800000" flipH="1">
            <a:off x="9058444" y="4548767"/>
            <a:ext cx="3" cy="156936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25" name="Google Shape;825;p28"/>
          <p:cNvCxnSpPr/>
          <p:nvPr/>
        </p:nvCxnSpPr>
        <p:spPr>
          <a:xfrm>
            <a:off x="4788906" y="4548769"/>
            <a:ext cx="4269540" cy="1837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6" name="Google Shape;826;p28"/>
          <p:cNvSpPr txBox="1"/>
          <p:nvPr/>
        </p:nvSpPr>
        <p:spPr>
          <a:xfrm>
            <a:off x="200117" y="1472857"/>
            <a:ext cx="175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/>
          </a:p>
        </p:txBody>
      </p:sp>
      <p:graphicFrame>
        <p:nvGraphicFramePr>
          <p:cNvPr id="827" name="Google Shape;827;p28"/>
          <p:cNvGraphicFramePr/>
          <p:nvPr/>
        </p:nvGraphicFramePr>
        <p:xfrm>
          <a:off x="4051271" y="929050"/>
          <a:ext cx="512275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8" name="Google Shape;828;p28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28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28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28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28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28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28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28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28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28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8" name="Google Shape;838;p28"/>
          <p:cNvCxnSpPr>
            <a:stCxn id="828" idx="6"/>
            <a:endCxn id="829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39" name="Google Shape;839;p28"/>
          <p:cNvCxnSpPr>
            <a:stCxn id="829" idx="6"/>
            <a:endCxn id="830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40" name="Google Shape;840;p28"/>
          <p:cNvCxnSpPr>
            <a:stCxn id="835" idx="0"/>
            <a:endCxn id="829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41" name="Google Shape;841;p28"/>
          <p:cNvCxnSpPr>
            <a:endCxn id="836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42" name="Google Shape;842;p28"/>
          <p:cNvCxnSpPr>
            <a:stCxn id="832" idx="4"/>
            <a:endCxn id="829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43" name="Google Shape;843;p28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44" name="Google Shape;844;p28"/>
          <p:cNvCxnSpPr>
            <a:endCxn id="830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45" name="Google Shape;845;p28"/>
          <p:cNvCxnSpPr>
            <a:endCxn id="834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46" name="Google Shape;846;p28"/>
          <p:cNvCxnSpPr>
            <a:stCxn id="837" idx="0"/>
            <a:endCxn id="830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47" name="Google Shape;847;p28"/>
          <p:cNvCxnSpPr>
            <a:stCxn id="836" idx="7"/>
            <a:endCxn id="830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48" name="Google Shape;848;p28"/>
          <p:cNvSpPr txBox="1"/>
          <p:nvPr/>
        </p:nvSpPr>
        <p:spPr>
          <a:xfrm>
            <a:off x="115323" y="1629993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9" name="Google Shape;849;p28"/>
          <p:cNvSpPr txBox="1"/>
          <p:nvPr/>
        </p:nvSpPr>
        <p:spPr>
          <a:xfrm>
            <a:off x="871065" y="16482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0" name="Google Shape;850;p28"/>
          <p:cNvSpPr txBox="1"/>
          <p:nvPr/>
        </p:nvSpPr>
        <p:spPr>
          <a:xfrm>
            <a:off x="1659454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1" name="Google Shape;851;p28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2" name="Google Shape;852;p28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3" name="Google Shape;853;p28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4" name="Google Shape;854;p28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5" name="Google Shape;855;p28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6" name="Google Shape;856;p28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7" name="Google Shape;857;p28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58" name="Google Shape;858;p28"/>
          <p:cNvCxnSpPr>
            <a:stCxn id="830" idx="6"/>
            <a:endCxn id="831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DD2288F-9B2F-4355-AA5B-22EDC83CEA2B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3074D2A7-9DE8-4163-AD57-40033A1D1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AC401BBC-70D7-4A4A-BC74-B4C724FC5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6" name="Google Shape;701;p26">
            <a:extLst>
              <a:ext uri="{FF2B5EF4-FFF2-40B4-BE49-F238E27FC236}">
                <a16:creationId xmlns:a16="http://schemas.microsoft.com/office/drawing/2014/main" id="{D648DEA3-9632-4645-A4C0-51E03B65C4DF}"/>
              </a:ext>
            </a:extLst>
          </p:cNvPr>
          <p:cNvSpPr/>
          <p:nvPr/>
        </p:nvSpPr>
        <p:spPr>
          <a:xfrm>
            <a:off x="778434" y="83265"/>
            <a:ext cx="7024257" cy="727017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PARTITIONING METHODOLOGY</a:t>
            </a:r>
            <a:endParaRPr dirty="0"/>
          </a:p>
        </p:txBody>
      </p:sp>
      <p:pic>
        <p:nvPicPr>
          <p:cNvPr id="57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6DC7CEC9-605B-4060-98F0-8F8AB0745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680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5" name="Google Shape;865;p29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6" name="Google Shape;866;p29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49</a:t>
            </a:fld>
            <a:endParaRPr/>
          </a:p>
        </p:txBody>
      </p:sp>
      <p:graphicFrame>
        <p:nvGraphicFramePr>
          <p:cNvPr id="867" name="Google Shape;867;p29"/>
          <p:cNvGraphicFramePr/>
          <p:nvPr/>
        </p:nvGraphicFramePr>
        <p:xfrm>
          <a:off x="4032651" y="1300384"/>
          <a:ext cx="5122750" cy="828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68" name="Google Shape;868;p29"/>
          <p:cNvGraphicFramePr/>
          <p:nvPr/>
        </p:nvGraphicFramePr>
        <p:xfrm>
          <a:off x="-1" y="3131853"/>
          <a:ext cx="9135522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9" name="Google Shape;869;p29"/>
          <p:cNvGraphicFramePr/>
          <p:nvPr/>
        </p:nvGraphicFramePr>
        <p:xfrm>
          <a:off x="3163133" y="1287220"/>
          <a:ext cx="837700" cy="837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0" name="Google Shape;870;p29"/>
          <p:cNvGraphicFramePr/>
          <p:nvPr/>
        </p:nvGraphicFramePr>
        <p:xfrm>
          <a:off x="-1" y="281995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1" name="Google Shape;871;p29"/>
          <p:cNvGraphicFramePr/>
          <p:nvPr>
            <p:extLst>
              <p:ext uri="{D42A27DB-BD31-4B8C-83A1-F6EECF244321}">
                <p14:modId xmlns:p14="http://schemas.microsoft.com/office/powerpoint/2010/main" val="3931096835"/>
              </p:ext>
            </p:extLst>
          </p:nvPr>
        </p:nvGraphicFramePr>
        <p:xfrm>
          <a:off x="16979" y="3516635"/>
          <a:ext cx="4563625" cy="74549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448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72" name="Google Shape;872;p29"/>
          <p:cNvSpPr txBox="1"/>
          <p:nvPr/>
        </p:nvSpPr>
        <p:spPr>
          <a:xfrm>
            <a:off x="2723955" y="893652"/>
            <a:ext cx="11607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endParaRPr/>
          </a:p>
        </p:txBody>
      </p:sp>
      <p:graphicFrame>
        <p:nvGraphicFramePr>
          <p:cNvPr id="873" name="Google Shape;873;p29"/>
          <p:cNvGraphicFramePr/>
          <p:nvPr/>
        </p:nvGraphicFramePr>
        <p:xfrm>
          <a:off x="1626317" y="4930823"/>
          <a:ext cx="3073650" cy="1242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74" name="Google Shape;874;p29"/>
          <p:cNvGraphicFramePr/>
          <p:nvPr>
            <p:extLst>
              <p:ext uri="{D42A27DB-BD31-4B8C-83A1-F6EECF244321}">
                <p14:modId xmlns:p14="http://schemas.microsoft.com/office/powerpoint/2010/main" val="1633551447"/>
              </p:ext>
            </p:extLst>
          </p:nvPr>
        </p:nvGraphicFramePr>
        <p:xfrm>
          <a:off x="345678" y="4921943"/>
          <a:ext cx="1264745" cy="12557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64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queue</a:t>
                      </a:r>
                      <a:endParaRPr sz="1500" dirty="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visited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neighbors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75" name="Google Shape;875;p29"/>
          <p:cNvSpPr txBox="1"/>
          <p:nvPr/>
        </p:nvSpPr>
        <p:spPr>
          <a:xfrm>
            <a:off x="670242" y="4549784"/>
            <a:ext cx="11608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sp>
        <p:nvSpPr>
          <p:cNvPr id="876" name="Google Shape;876;p29"/>
          <p:cNvSpPr txBox="1"/>
          <p:nvPr/>
        </p:nvSpPr>
        <p:spPr>
          <a:xfrm>
            <a:off x="4731755" y="4567146"/>
            <a:ext cx="43266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1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partition(u, degree[u], queue, visited,neighbors)   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7" name="Google Shape;877;p29"/>
          <p:cNvCxnSpPr/>
          <p:nvPr/>
        </p:nvCxnSpPr>
        <p:spPr>
          <a:xfrm>
            <a:off x="4788905" y="4548769"/>
            <a:ext cx="0" cy="15693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78" name="Google Shape;878;p29"/>
          <p:cNvCxnSpPr/>
          <p:nvPr/>
        </p:nvCxnSpPr>
        <p:spPr>
          <a:xfrm rot="10800000" flipH="1">
            <a:off x="4788906" y="6118138"/>
            <a:ext cx="4269540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79" name="Google Shape;879;p29"/>
          <p:cNvCxnSpPr/>
          <p:nvPr/>
        </p:nvCxnSpPr>
        <p:spPr>
          <a:xfrm rot="10800000" flipH="1">
            <a:off x="9058444" y="4548767"/>
            <a:ext cx="3" cy="156936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80" name="Google Shape;880;p29"/>
          <p:cNvCxnSpPr/>
          <p:nvPr/>
        </p:nvCxnSpPr>
        <p:spPr>
          <a:xfrm>
            <a:off x="4788906" y="4548769"/>
            <a:ext cx="4269540" cy="1837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1" name="Google Shape;881;p29"/>
          <p:cNvSpPr txBox="1"/>
          <p:nvPr/>
        </p:nvSpPr>
        <p:spPr>
          <a:xfrm>
            <a:off x="610347" y="799989"/>
            <a:ext cx="3561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82" name="Google Shape;882;p29"/>
          <p:cNvSpPr txBox="1"/>
          <p:nvPr/>
        </p:nvSpPr>
        <p:spPr>
          <a:xfrm>
            <a:off x="1384399" y="824158"/>
            <a:ext cx="3561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/>
          </a:p>
        </p:txBody>
      </p:sp>
      <p:graphicFrame>
        <p:nvGraphicFramePr>
          <p:cNvPr id="883" name="Google Shape;883;p29"/>
          <p:cNvGraphicFramePr/>
          <p:nvPr/>
        </p:nvGraphicFramePr>
        <p:xfrm>
          <a:off x="4051271" y="929050"/>
          <a:ext cx="512275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4" name="Google Shape;884;p29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29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29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29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29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29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29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29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29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29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4" name="Google Shape;894;p29"/>
          <p:cNvCxnSpPr>
            <a:stCxn id="884" idx="6"/>
            <a:endCxn id="885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95" name="Google Shape;895;p29"/>
          <p:cNvCxnSpPr>
            <a:stCxn id="885" idx="6"/>
            <a:endCxn id="886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96" name="Google Shape;896;p29"/>
          <p:cNvCxnSpPr>
            <a:stCxn id="891" idx="0"/>
            <a:endCxn id="885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97" name="Google Shape;897;p29"/>
          <p:cNvCxnSpPr>
            <a:endCxn id="892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98" name="Google Shape;898;p29"/>
          <p:cNvCxnSpPr>
            <a:stCxn id="888" idx="4"/>
            <a:endCxn id="885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99" name="Google Shape;899;p29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00" name="Google Shape;900;p29"/>
          <p:cNvCxnSpPr>
            <a:endCxn id="886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01" name="Google Shape;901;p29"/>
          <p:cNvCxnSpPr>
            <a:endCxn id="890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02" name="Google Shape;902;p29"/>
          <p:cNvCxnSpPr>
            <a:stCxn id="893" idx="0"/>
            <a:endCxn id="886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03" name="Google Shape;903;p29"/>
          <p:cNvCxnSpPr>
            <a:stCxn id="892" idx="7"/>
            <a:endCxn id="886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4" name="Google Shape;904;p29"/>
          <p:cNvSpPr txBox="1"/>
          <p:nvPr/>
        </p:nvSpPr>
        <p:spPr>
          <a:xfrm>
            <a:off x="115323" y="1629993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5" name="Google Shape;905;p29"/>
          <p:cNvSpPr txBox="1"/>
          <p:nvPr/>
        </p:nvSpPr>
        <p:spPr>
          <a:xfrm>
            <a:off x="871065" y="16482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6" name="Google Shape;906;p29"/>
          <p:cNvSpPr txBox="1"/>
          <p:nvPr/>
        </p:nvSpPr>
        <p:spPr>
          <a:xfrm>
            <a:off x="1659454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7" name="Google Shape;907;p29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8" name="Google Shape;908;p29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9" name="Google Shape;909;p29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0" name="Google Shape;910;p29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1" name="Google Shape;911;p29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2" name="Google Shape;912;p29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3" name="Google Shape;913;p29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14" name="Google Shape;914;p29"/>
          <p:cNvCxnSpPr>
            <a:stCxn id="886" idx="6"/>
            <a:endCxn id="887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4E95F87B-2477-43E4-A90A-5377ADA1498C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A7C23E3D-337F-49A0-8BD8-97ED39BA8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A778B54-900C-4B49-8861-FB7BCBB44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7" name="Google Shape;701;p26">
            <a:extLst>
              <a:ext uri="{FF2B5EF4-FFF2-40B4-BE49-F238E27FC236}">
                <a16:creationId xmlns:a16="http://schemas.microsoft.com/office/drawing/2014/main" id="{3F9E856C-0EB7-46FA-B659-DE280F7645E8}"/>
              </a:ext>
            </a:extLst>
          </p:cNvPr>
          <p:cNvSpPr/>
          <p:nvPr/>
        </p:nvSpPr>
        <p:spPr>
          <a:xfrm>
            <a:off x="778434" y="83265"/>
            <a:ext cx="7024257" cy="727017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PARTITIONING METHODOLOGY</a:t>
            </a:r>
            <a:endParaRPr dirty="0"/>
          </a:p>
        </p:txBody>
      </p:sp>
      <p:pic>
        <p:nvPicPr>
          <p:cNvPr id="5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DFB3A9B-DD68-4B0D-B7BD-1AC432964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9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98EF6-C34B-4E9F-A15E-CA7613F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b="1" smtClean="0"/>
              <a:t>5</a:t>
            </a:fld>
            <a:endParaRPr lang="zh-CN" altLang="en-US" b="1"/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3A00C86B-58BF-417D-A951-AAE01F81A68F}"/>
              </a:ext>
            </a:extLst>
          </p:cNvPr>
          <p:cNvSpPr/>
          <p:nvPr/>
        </p:nvSpPr>
        <p:spPr>
          <a:xfrm>
            <a:off x="9625" y="272907"/>
            <a:ext cx="6539380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Problem Statement and Solution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直接连接符 13">
            <a:extLst>
              <a:ext uri="{FF2B5EF4-FFF2-40B4-BE49-F238E27FC236}">
                <a16:creationId xmlns:a16="http://schemas.microsoft.com/office/drawing/2014/main" id="{3E96A6DC-102C-4E08-9CD3-2471EADE0253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9483E8-1710-4682-B420-2B057CAC9083}"/>
              </a:ext>
            </a:extLst>
          </p:cNvPr>
          <p:cNvSpPr txBox="1"/>
          <p:nvPr/>
        </p:nvSpPr>
        <p:spPr>
          <a:xfrm>
            <a:off x="86594" y="962120"/>
            <a:ext cx="8986211" cy="54970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IN" sz="2400" b="1" dirty="0"/>
              <a:t>Problem Statement: </a:t>
            </a:r>
          </a:p>
          <a:p>
            <a:pPr algn="l"/>
            <a:r>
              <a:rPr lang="en-IN" dirty="0"/>
              <a:t>To design a custom FPGA accelerator for</a:t>
            </a:r>
            <a:r>
              <a:rPr lang="en-IN" b="1" dirty="0"/>
              <a:t> four </a:t>
            </a:r>
            <a:r>
              <a:rPr lang="en-IN" dirty="0"/>
              <a:t>graph algorithms, namely, 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IN" dirty="0"/>
              <a:t>Single Source Shortest Path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IN" dirty="0"/>
              <a:t>PageRank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IN" dirty="0"/>
              <a:t>Breadth-First Search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IN" dirty="0"/>
              <a:t>Depth-First Search. </a:t>
            </a:r>
          </a:p>
          <a:p>
            <a:pPr algn="l"/>
            <a:r>
              <a:rPr lang="en-IN" sz="2400" b="1" dirty="0"/>
              <a:t>Solution:</a:t>
            </a:r>
          </a:p>
          <a:p>
            <a:pPr marL="742944" lvl="1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Implement the respective graph algorithms in </a:t>
            </a:r>
            <a:r>
              <a:rPr lang="en-IN" dirty="0" err="1"/>
              <a:t>Vivado</a:t>
            </a:r>
            <a:r>
              <a:rPr lang="en-IN" dirty="0"/>
              <a:t> HLS.</a:t>
            </a:r>
          </a:p>
          <a:p>
            <a:pPr marL="742944" lvl="1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Synthesize to generate RTL files.</a:t>
            </a:r>
          </a:p>
          <a:p>
            <a:pPr marL="742944" lvl="1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Analyse the results by examining the latency, II, throughput, and resource utilization.</a:t>
            </a:r>
          </a:p>
          <a:p>
            <a:pPr marL="742944" lvl="1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Optimise the algorithms with the relevant directives available in the </a:t>
            </a:r>
            <a:r>
              <a:rPr lang="en-IN" dirty="0" err="1"/>
              <a:t>Vivado</a:t>
            </a:r>
            <a:r>
              <a:rPr lang="en-IN" dirty="0"/>
              <a:t> HLS tool </a:t>
            </a:r>
          </a:p>
          <a:p>
            <a:pPr marL="742944" lvl="1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Implement Graph Partitioning</a:t>
            </a:r>
          </a:p>
          <a:p>
            <a:pPr marL="742944" lvl="1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Verify the results using C/RTL </a:t>
            </a:r>
            <a:r>
              <a:rPr lang="en-IN" dirty="0" err="1"/>
              <a:t>Cosim</a:t>
            </a:r>
            <a:r>
              <a:rPr lang="en-IN" dirty="0"/>
              <a:t> and export the IP.</a:t>
            </a:r>
          </a:p>
          <a:p>
            <a:pPr marL="742944" lvl="1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Execute the graph on GAP Benchmark.</a:t>
            </a:r>
          </a:p>
          <a:p>
            <a:pPr marL="742944" lvl="1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Compare the performance of the kernel.</a:t>
            </a:r>
          </a:p>
        </p:txBody>
      </p:sp>
      <p:pic>
        <p:nvPicPr>
          <p:cNvPr id="5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CC5BE47-63B9-48EB-9DCD-C14063FC9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11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2E0695-07A5-4345-B215-D282A292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D7D55B7-5764-4C58-A001-E2C304333774}"/>
              </a:ext>
            </a:extLst>
          </p:cNvPr>
          <p:cNvSpPr>
            <a:spLocks noGrp="1"/>
          </p:cNvSpPr>
          <p:nvPr/>
        </p:nvSpPr>
        <p:spPr>
          <a:xfrm>
            <a:off x="2343150" y="6470643"/>
            <a:ext cx="4114800" cy="272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PESIT  BSC</a:t>
            </a:r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9D644DF-2623-45FD-895E-A4245376D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0" y="6487938"/>
            <a:ext cx="27432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1" name="Google Shape;921;p30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2" name="Google Shape;922;p30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50</a:t>
            </a:fld>
            <a:endParaRPr/>
          </a:p>
        </p:txBody>
      </p:sp>
      <p:graphicFrame>
        <p:nvGraphicFramePr>
          <p:cNvPr id="923" name="Google Shape;923;p30"/>
          <p:cNvGraphicFramePr/>
          <p:nvPr/>
        </p:nvGraphicFramePr>
        <p:xfrm>
          <a:off x="4032651" y="1300384"/>
          <a:ext cx="5122750" cy="828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4" name="Google Shape;924;p30"/>
          <p:cNvGraphicFramePr/>
          <p:nvPr/>
        </p:nvGraphicFramePr>
        <p:xfrm>
          <a:off x="-1" y="3131853"/>
          <a:ext cx="9135522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5" name="Google Shape;925;p30"/>
          <p:cNvGraphicFramePr/>
          <p:nvPr/>
        </p:nvGraphicFramePr>
        <p:xfrm>
          <a:off x="3163133" y="1287220"/>
          <a:ext cx="837700" cy="837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6" name="Google Shape;926;p30"/>
          <p:cNvGraphicFramePr/>
          <p:nvPr/>
        </p:nvGraphicFramePr>
        <p:xfrm>
          <a:off x="-1" y="281995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21</a:t>
                      </a:r>
                      <a:endParaRPr sz="1500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7" name="Google Shape;927;p30"/>
          <p:cNvGraphicFramePr/>
          <p:nvPr>
            <p:extLst>
              <p:ext uri="{D42A27DB-BD31-4B8C-83A1-F6EECF244321}">
                <p14:modId xmlns:p14="http://schemas.microsoft.com/office/powerpoint/2010/main" val="2742600103"/>
              </p:ext>
            </p:extLst>
          </p:nvPr>
        </p:nvGraphicFramePr>
        <p:xfrm>
          <a:off x="16979" y="3516635"/>
          <a:ext cx="4563625" cy="75565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46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8" name="Google Shape;928;p30"/>
          <p:cNvSpPr txBox="1"/>
          <p:nvPr/>
        </p:nvSpPr>
        <p:spPr>
          <a:xfrm>
            <a:off x="2723955" y="893652"/>
            <a:ext cx="11607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endParaRPr/>
          </a:p>
        </p:txBody>
      </p:sp>
      <p:graphicFrame>
        <p:nvGraphicFramePr>
          <p:cNvPr id="929" name="Google Shape;929;p30"/>
          <p:cNvGraphicFramePr/>
          <p:nvPr/>
        </p:nvGraphicFramePr>
        <p:xfrm>
          <a:off x="1626317" y="4930823"/>
          <a:ext cx="3073650" cy="1242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0" name="Google Shape;930;p30"/>
          <p:cNvGraphicFramePr/>
          <p:nvPr>
            <p:extLst>
              <p:ext uri="{D42A27DB-BD31-4B8C-83A1-F6EECF244321}">
                <p14:modId xmlns:p14="http://schemas.microsoft.com/office/powerpoint/2010/main" val="1554271042"/>
              </p:ext>
            </p:extLst>
          </p:nvPr>
        </p:nvGraphicFramePr>
        <p:xfrm>
          <a:off x="374155" y="4917698"/>
          <a:ext cx="1251755" cy="12557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1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queue</a:t>
                      </a:r>
                      <a:endParaRPr sz="1500" dirty="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visited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neighbors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1" name="Google Shape;931;p30"/>
          <p:cNvSpPr txBox="1"/>
          <p:nvPr/>
        </p:nvSpPr>
        <p:spPr>
          <a:xfrm>
            <a:off x="670242" y="4549784"/>
            <a:ext cx="11608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sp>
        <p:nvSpPr>
          <p:cNvPr id="932" name="Google Shape;932;p30"/>
          <p:cNvSpPr txBox="1"/>
          <p:nvPr/>
        </p:nvSpPr>
        <p:spPr>
          <a:xfrm>
            <a:off x="4731755" y="4567146"/>
            <a:ext cx="43266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2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partition(u, degree[u], queue, visited,neighbors)   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3" name="Google Shape;933;p30"/>
          <p:cNvCxnSpPr/>
          <p:nvPr/>
        </p:nvCxnSpPr>
        <p:spPr>
          <a:xfrm>
            <a:off x="4788905" y="4548769"/>
            <a:ext cx="0" cy="15693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4" name="Google Shape;934;p30"/>
          <p:cNvCxnSpPr/>
          <p:nvPr/>
        </p:nvCxnSpPr>
        <p:spPr>
          <a:xfrm rot="10800000" flipH="1">
            <a:off x="4788906" y="6118138"/>
            <a:ext cx="4269540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5" name="Google Shape;935;p30"/>
          <p:cNvCxnSpPr/>
          <p:nvPr/>
        </p:nvCxnSpPr>
        <p:spPr>
          <a:xfrm rot="10800000" flipH="1">
            <a:off x="9058444" y="4548767"/>
            <a:ext cx="3" cy="156936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6" name="Google Shape;936;p30"/>
          <p:cNvCxnSpPr/>
          <p:nvPr/>
        </p:nvCxnSpPr>
        <p:spPr>
          <a:xfrm>
            <a:off x="4788906" y="4548769"/>
            <a:ext cx="4269540" cy="1837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37" name="Google Shape;937;p30"/>
          <p:cNvGraphicFramePr/>
          <p:nvPr/>
        </p:nvGraphicFramePr>
        <p:xfrm>
          <a:off x="4051271" y="929050"/>
          <a:ext cx="512275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8" name="Google Shape;938;p30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30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30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30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30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30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30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30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30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30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8" name="Google Shape;948;p30"/>
          <p:cNvCxnSpPr>
            <a:stCxn id="938" idx="6"/>
            <a:endCxn id="939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9" name="Google Shape;949;p30"/>
          <p:cNvCxnSpPr>
            <a:stCxn id="939" idx="6"/>
            <a:endCxn id="940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0" name="Google Shape;950;p30"/>
          <p:cNvCxnSpPr>
            <a:stCxn id="945" idx="0"/>
            <a:endCxn id="939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1" name="Google Shape;951;p30"/>
          <p:cNvCxnSpPr>
            <a:endCxn id="946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2" name="Google Shape;952;p30"/>
          <p:cNvCxnSpPr>
            <a:stCxn id="942" idx="4"/>
            <a:endCxn id="939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3" name="Google Shape;953;p30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4" name="Google Shape;954;p30"/>
          <p:cNvCxnSpPr>
            <a:endCxn id="940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5" name="Google Shape;955;p30"/>
          <p:cNvCxnSpPr>
            <a:endCxn id="944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6" name="Google Shape;956;p30"/>
          <p:cNvCxnSpPr>
            <a:stCxn id="947" idx="0"/>
            <a:endCxn id="940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7" name="Google Shape;957;p30"/>
          <p:cNvCxnSpPr>
            <a:stCxn id="946" idx="7"/>
            <a:endCxn id="940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8" name="Google Shape;958;p30"/>
          <p:cNvSpPr txBox="1"/>
          <p:nvPr/>
        </p:nvSpPr>
        <p:spPr>
          <a:xfrm>
            <a:off x="115323" y="1629993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9" name="Google Shape;959;p30"/>
          <p:cNvSpPr txBox="1"/>
          <p:nvPr/>
        </p:nvSpPr>
        <p:spPr>
          <a:xfrm>
            <a:off x="870939" y="16299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0" name="Google Shape;960;p30"/>
          <p:cNvSpPr txBox="1"/>
          <p:nvPr/>
        </p:nvSpPr>
        <p:spPr>
          <a:xfrm>
            <a:off x="1659329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1" name="Google Shape;961;p30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2" name="Google Shape;962;p30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3" name="Google Shape;963;p30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4" name="Google Shape;964;p30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5" name="Google Shape;965;p30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6" name="Google Shape;966;p30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7" name="Google Shape;967;p30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68" name="Google Shape;968;p30"/>
          <p:cNvCxnSpPr>
            <a:stCxn id="940" idx="6"/>
            <a:endCxn id="941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20050E81-B57D-4EA5-89AA-388342CB8010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AD64F05A-78E2-4D7A-ACC4-E23D805C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0E07617B-EC25-4876-9C5C-D517C8756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5" name="Google Shape;701;p26">
            <a:extLst>
              <a:ext uri="{FF2B5EF4-FFF2-40B4-BE49-F238E27FC236}">
                <a16:creationId xmlns:a16="http://schemas.microsoft.com/office/drawing/2014/main" id="{91B975CF-8726-42BD-8DEA-6E47815C2DC4}"/>
              </a:ext>
            </a:extLst>
          </p:cNvPr>
          <p:cNvSpPr/>
          <p:nvPr/>
        </p:nvSpPr>
        <p:spPr>
          <a:xfrm>
            <a:off x="778434" y="83265"/>
            <a:ext cx="7024257" cy="727017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PARTITIONING METHODOLOGY</a:t>
            </a:r>
            <a:endParaRPr dirty="0"/>
          </a:p>
        </p:txBody>
      </p:sp>
      <p:pic>
        <p:nvPicPr>
          <p:cNvPr id="56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7D953AED-22E1-45DA-AC4A-E75C1AF47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68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5" name="Google Shape;975;p31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6" name="Google Shape;976;p31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51</a:t>
            </a:fld>
            <a:endParaRPr/>
          </a:p>
        </p:txBody>
      </p:sp>
      <p:graphicFrame>
        <p:nvGraphicFramePr>
          <p:cNvPr id="977" name="Google Shape;977;p31"/>
          <p:cNvGraphicFramePr/>
          <p:nvPr/>
        </p:nvGraphicFramePr>
        <p:xfrm>
          <a:off x="4032651" y="1300384"/>
          <a:ext cx="5122750" cy="828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8" name="Google Shape;978;p31"/>
          <p:cNvGraphicFramePr/>
          <p:nvPr/>
        </p:nvGraphicFramePr>
        <p:xfrm>
          <a:off x="-1" y="3131853"/>
          <a:ext cx="9135522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9" name="Google Shape;979;p31"/>
          <p:cNvGraphicFramePr/>
          <p:nvPr/>
        </p:nvGraphicFramePr>
        <p:xfrm>
          <a:off x="3163133" y="1287220"/>
          <a:ext cx="837700" cy="837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0" name="Google Shape;980;p31"/>
          <p:cNvGraphicFramePr/>
          <p:nvPr>
            <p:extLst>
              <p:ext uri="{D42A27DB-BD31-4B8C-83A1-F6EECF244321}">
                <p14:modId xmlns:p14="http://schemas.microsoft.com/office/powerpoint/2010/main" val="3445119173"/>
              </p:ext>
            </p:extLst>
          </p:nvPr>
        </p:nvGraphicFramePr>
        <p:xfrm>
          <a:off x="16979" y="3516635"/>
          <a:ext cx="4563625" cy="75565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46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1" name="Google Shape;981;p31"/>
          <p:cNvGraphicFramePr/>
          <p:nvPr/>
        </p:nvGraphicFramePr>
        <p:xfrm>
          <a:off x="1626317" y="4930823"/>
          <a:ext cx="3073650" cy="1242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82" name="Google Shape;982;p31"/>
          <p:cNvGraphicFramePr/>
          <p:nvPr>
            <p:extLst>
              <p:ext uri="{D42A27DB-BD31-4B8C-83A1-F6EECF244321}">
                <p14:modId xmlns:p14="http://schemas.microsoft.com/office/powerpoint/2010/main" val="2352339509"/>
              </p:ext>
            </p:extLst>
          </p:nvPr>
        </p:nvGraphicFramePr>
        <p:xfrm>
          <a:off x="355148" y="4917698"/>
          <a:ext cx="1277735" cy="12557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queue</a:t>
                      </a:r>
                      <a:endParaRPr sz="1500" dirty="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visited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neighbors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83" name="Google Shape;983;p31"/>
          <p:cNvSpPr txBox="1"/>
          <p:nvPr/>
        </p:nvSpPr>
        <p:spPr>
          <a:xfrm>
            <a:off x="670242" y="4549784"/>
            <a:ext cx="11608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sp>
        <p:nvSpPr>
          <p:cNvPr id="984" name="Google Shape;984;p31"/>
          <p:cNvSpPr txBox="1"/>
          <p:nvPr/>
        </p:nvSpPr>
        <p:spPr>
          <a:xfrm>
            <a:off x="4731755" y="4567146"/>
            <a:ext cx="43266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2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partition(u, degree[u], queue, visited,neighbors)   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5" name="Google Shape;985;p31"/>
          <p:cNvCxnSpPr/>
          <p:nvPr/>
        </p:nvCxnSpPr>
        <p:spPr>
          <a:xfrm>
            <a:off x="4788905" y="4548769"/>
            <a:ext cx="0" cy="15693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6" name="Google Shape;986;p31"/>
          <p:cNvCxnSpPr/>
          <p:nvPr/>
        </p:nvCxnSpPr>
        <p:spPr>
          <a:xfrm rot="10800000" flipH="1">
            <a:off x="4788906" y="6118138"/>
            <a:ext cx="4269540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7" name="Google Shape;987;p31"/>
          <p:cNvCxnSpPr/>
          <p:nvPr/>
        </p:nvCxnSpPr>
        <p:spPr>
          <a:xfrm rot="10800000" flipH="1">
            <a:off x="9058444" y="4548767"/>
            <a:ext cx="3" cy="156936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8" name="Google Shape;988;p31"/>
          <p:cNvCxnSpPr/>
          <p:nvPr/>
        </p:nvCxnSpPr>
        <p:spPr>
          <a:xfrm>
            <a:off x="4788906" y="4548769"/>
            <a:ext cx="4269540" cy="1837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89" name="Google Shape;989;p31"/>
          <p:cNvGraphicFramePr/>
          <p:nvPr/>
        </p:nvGraphicFramePr>
        <p:xfrm>
          <a:off x="4051271" y="929050"/>
          <a:ext cx="512275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0" name="Google Shape;990;p31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31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31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31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31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31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31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31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31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31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0" name="Google Shape;1000;p31"/>
          <p:cNvCxnSpPr>
            <a:stCxn id="990" idx="6"/>
            <a:endCxn id="991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1" name="Google Shape;1001;p31"/>
          <p:cNvCxnSpPr>
            <a:stCxn id="991" idx="6"/>
            <a:endCxn id="992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2" name="Google Shape;1002;p31"/>
          <p:cNvCxnSpPr>
            <a:stCxn id="997" idx="0"/>
            <a:endCxn id="991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3" name="Google Shape;1003;p31"/>
          <p:cNvCxnSpPr>
            <a:endCxn id="998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4" name="Google Shape;1004;p31"/>
          <p:cNvCxnSpPr>
            <a:stCxn id="994" idx="4"/>
            <a:endCxn id="991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5" name="Google Shape;1005;p31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6" name="Google Shape;1006;p31"/>
          <p:cNvCxnSpPr>
            <a:endCxn id="992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7" name="Google Shape;1007;p31"/>
          <p:cNvCxnSpPr>
            <a:endCxn id="996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8" name="Google Shape;1008;p31"/>
          <p:cNvCxnSpPr>
            <a:stCxn id="999" idx="0"/>
            <a:endCxn id="992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9" name="Google Shape;1009;p31"/>
          <p:cNvCxnSpPr>
            <a:stCxn id="998" idx="7"/>
            <a:endCxn id="992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0" name="Google Shape;1010;p31"/>
          <p:cNvSpPr txBox="1"/>
          <p:nvPr/>
        </p:nvSpPr>
        <p:spPr>
          <a:xfrm>
            <a:off x="115323" y="1629993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1" name="Google Shape;1011;p31"/>
          <p:cNvSpPr txBox="1"/>
          <p:nvPr/>
        </p:nvSpPr>
        <p:spPr>
          <a:xfrm>
            <a:off x="870939" y="16299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2" name="Google Shape;1012;p31"/>
          <p:cNvSpPr txBox="1"/>
          <p:nvPr/>
        </p:nvSpPr>
        <p:spPr>
          <a:xfrm>
            <a:off x="1659329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3" name="Google Shape;1013;p31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4" name="Google Shape;1014;p31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5" name="Google Shape;1015;p31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6" name="Google Shape;1016;p31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7" name="Google Shape;1017;p31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8" name="Google Shape;1018;p31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9" name="Google Shape;1019;p31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20" name="Google Shape;1020;p31"/>
          <p:cNvCxnSpPr>
            <a:stCxn id="992" idx="6"/>
            <a:endCxn id="993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1" name="Google Shape;1021;p31"/>
          <p:cNvSpPr txBox="1"/>
          <p:nvPr/>
        </p:nvSpPr>
        <p:spPr>
          <a:xfrm>
            <a:off x="2723955" y="893652"/>
            <a:ext cx="11607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endParaRPr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4F6F199A-D92F-4C6B-B184-250DFDAC4B44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0C9F4D06-9F18-47F6-90A6-ADC572301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73DCD765-6D90-4562-842E-23C244346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4" name="Google Shape;701;p26">
            <a:extLst>
              <a:ext uri="{FF2B5EF4-FFF2-40B4-BE49-F238E27FC236}">
                <a16:creationId xmlns:a16="http://schemas.microsoft.com/office/drawing/2014/main" id="{4CB831E1-D877-4021-BA1D-43DBFF5FD18C}"/>
              </a:ext>
            </a:extLst>
          </p:cNvPr>
          <p:cNvSpPr/>
          <p:nvPr/>
        </p:nvSpPr>
        <p:spPr>
          <a:xfrm>
            <a:off x="778434" y="83265"/>
            <a:ext cx="7024257" cy="727017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PARTITIONING METHODOLOGY</a:t>
            </a:r>
            <a:endParaRPr dirty="0"/>
          </a:p>
        </p:txBody>
      </p:sp>
      <p:pic>
        <p:nvPicPr>
          <p:cNvPr id="55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6E7DAE78-2F56-4708-9A16-3AE3D5FE7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graphicFrame>
        <p:nvGraphicFramePr>
          <p:cNvPr id="56" name="Google Shape;926;p30">
            <a:extLst>
              <a:ext uri="{FF2B5EF4-FFF2-40B4-BE49-F238E27FC236}">
                <a16:creationId xmlns:a16="http://schemas.microsoft.com/office/drawing/2014/main" id="{D5805F2D-F414-4F6E-94A4-6A385BAD75DE}"/>
              </a:ext>
            </a:extLst>
          </p:cNvPr>
          <p:cNvGraphicFramePr/>
          <p:nvPr/>
        </p:nvGraphicFramePr>
        <p:xfrm>
          <a:off x="-1" y="281995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21</a:t>
                      </a:r>
                      <a:endParaRPr sz="1500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3739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8" name="Google Shape;1028;p32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9" name="Google Shape;1029;p32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52</a:t>
            </a:fld>
            <a:endParaRPr/>
          </a:p>
        </p:txBody>
      </p:sp>
      <p:graphicFrame>
        <p:nvGraphicFramePr>
          <p:cNvPr id="1030" name="Google Shape;1030;p32"/>
          <p:cNvGraphicFramePr/>
          <p:nvPr/>
        </p:nvGraphicFramePr>
        <p:xfrm>
          <a:off x="4032651" y="1300384"/>
          <a:ext cx="5122750" cy="828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1" name="Google Shape;1031;p32"/>
          <p:cNvGraphicFramePr/>
          <p:nvPr/>
        </p:nvGraphicFramePr>
        <p:xfrm>
          <a:off x="-1" y="3131853"/>
          <a:ext cx="9127271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07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2" name="Google Shape;1032;p32"/>
          <p:cNvGraphicFramePr/>
          <p:nvPr/>
        </p:nvGraphicFramePr>
        <p:xfrm>
          <a:off x="3163133" y="1287220"/>
          <a:ext cx="837700" cy="837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3" name="Google Shape;1033;p32"/>
          <p:cNvGraphicFramePr/>
          <p:nvPr/>
        </p:nvGraphicFramePr>
        <p:xfrm>
          <a:off x="-1" y="281995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4" name="Google Shape;1034;p32"/>
          <p:cNvGraphicFramePr/>
          <p:nvPr>
            <p:extLst>
              <p:ext uri="{D42A27DB-BD31-4B8C-83A1-F6EECF244321}">
                <p14:modId xmlns:p14="http://schemas.microsoft.com/office/powerpoint/2010/main" val="416001929"/>
              </p:ext>
            </p:extLst>
          </p:nvPr>
        </p:nvGraphicFramePr>
        <p:xfrm>
          <a:off x="16979" y="3516635"/>
          <a:ext cx="4563625" cy="76581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48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35" name="Google Shape;1035;p32"/>
          <p:cNvGraphicFramePr/>
          <p:nvPr/>
        </p:nvGraphicFramePr>
        <p:xfrm>
          <a:off x="1626317" y="4930823"/>
          <a:ext cx="3073650" cy="1242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36" name="Google Shape;1036;p32"/>
          <p:cNvGraphicFramePr/>
          <p:nvPr>
            <p:extLst>
              <p:ext uri="{D42A27DB-BD31-4B8C-83A1-F6EECF244321}">
                <p14:modId xmlns:p14="http://schemas.microsoft.com/office/powerpoint/2010/main" val="3547612726"/>
              </p:ext>
            </p:extLst>
          </p:nvPr>
        </p:nvGraphicFramePr>
        <p:xfrm>
          <a:off x="324123" y="4917698"/>
          <a:ext cx="1290725" cy="12557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9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queue</a:t>
                      </a:r>
                      <a:endParaRPr sz="1500" dirty="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visited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neighbors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37" name="Google Shape;1037;p32"/>
          <p:cNvSpPr txBox="1"/>
          <p:nvPr/>
        </p:nvSpPr>
        <p:spPr>
          <a:xfrm>
            <a:off x="670242" y="4549784"/>
            <a:ext cx="11608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sp>
        <p:nvSpPr>
          <p:cNvPr id="1038" name="Google Shape;1038;p32"/>
          <p:cNvSpPr txBox="1"/>
          <p:nvPr/>
        </p:nvSpPr>
        <p:spPr>
          <a:xfrm>
            <a:off x="4731755" y="4567146"/>
            <a:ext cx="43266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2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partition(u, degree[u], queue, visited,neighbors)   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9" name="Google Shape;1039;p32"/>
          <p:cNvCxnSpPr/>
          <p:nvPr/>
        </p:nvCxnSpPr>
        <p:spPr>
          <a:xfrm>
            <a:off x="4788905" y="4548769"/>
            <a:ext cx="0" cy="15693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0" name="Google Shape;1040;p32"/>
          <p:cNvCxnSpPr/>
          <p:nvPr/>
        </p:nvCxnSpPr>
        <p:spPr>
          <a:xfrm rot="10800000" flipH="1">
            <a:off x="4788906" y="6118138"/>
            <a:ext cx="4269540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1" name="Google Shape;1041;p32"/>
          <p:cNvCxnSpPr/>
          <p:nvPr/>
        </p:nvCxnSpPr>
        <p:spPr>
          <a:xfrm rot="10800000" flipH="1">
            <a:off x="9058444" y="4548767"/>
            <a:ext cx="3" cy="156936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2" name="Google Shape;1042;p32"/>
          <p:cNvCxnSpPr/>
          <p:nvPr/>
        </p:nvCxnSpPr>
        <p:spPr>
          <a:xfrm>
            <a:off x="4788906" y="4548769"/>
            <a:ext cx="4269540" cy="1837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043" name="Google Shape;1043;p32"/>
          <p:cNvGraphicFramePr/>
          <p:nvPr/>
        </p:nvGraphicFramePr>
        <p:xfrm>
          <a:off x="4051271" y="929050"/>
          <a:ext cx="512275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4" name="Google Shape;1044;p32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32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32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32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32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32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32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32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32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32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4" name="Google Shape;1054;p32"/>
          <p:cNvCxnSpPr>
            <a:stCxn id="1044" idx="6"/>
            <a:endCxn id="1045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5" name="Google Shape;1055;p32"/>
          <p:cNvCxnSpPr>
            <a:stCxn id="1045" idx="6"/>
            <a:endCxn id="1046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6" name="Google Shape;1056;p32"/>
          <p:cNvCxnSpPr>
            <a:stCxn id="1051" idx="0"/>
            <a:endCxn id="1045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7" name="Google Shape;1057;p32"/>
          <p:cNvCxnSpPr>
            <a:endCxn id="1052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8" name="Google Shape;1058;p32"/>
          <p:cNvCxnSpPr>
            <a:stCxn id="1048" idx="4"/>
            <a:endCxn id="1045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9" name="Google Shape;1059;p32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0" name="Google Shape;1060;p32"/>
          <p:cNvCxnSpPr>
            <a:endCxn id="1046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1" name="Google Shape;1061;p32"/>
          <p:cNvCxnSpPr>
            <a:endCxn id="1050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2" name="Google Shape;1062;p32"/>
          <p:cNvCxnSpPr>
            <a:stCxn id="1053" idx="0"/>
            <a:endCxn id="1046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3" name="Google Shape;1063;p32"/>
          <p:cNvCxnSpPr>
            <a:stCxn id="1052" idx="7"/>
            <a:endCxn id="1046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4" name="Google Shape;1064;p32"/>
          <p:cNvSpPr txBox="1"/>
          <p:nvPr/>
        </p:nvSpPr>
        <p:spPr>
          <a:xfrm>
            <a:off x="115323" y="1629993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5" name="Google Shape;1065;p32"/>
          <p:cNvSpPr txBox="1"/>
          <p:nvPr/>
        </p:nvSpPr>
        <p:spPr>
          <a:xfrm>
            <a:off x="870939" y="16299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6" name="Google Shape;1066;p32"/>
          <p:cNvSpPr txBox="1"/>
          <p:nvPr/>
        </p:nvSpPr>
        <p:spPr>
          <a:xfrm>
            <a:off x="1659329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7" name="Google Shape;1067;p32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8" name="Google Shape;1068;p32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9" name="Google Shape;1069;p32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0" name="Google Shape;1070;p32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1" name="Google Shape;1071;p32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2" name="Google Shape;1072;p32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3" name="Google Shape;1073;p32"/>
          <p:cNvSpPr txBox="1"/>
          <p:nvPr/>
        </p:nvSpPr>
        <p:spPr>
          <a:xfrm>
            <a:off x="2099149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74" name="Google Shape;1074;p32"/>
          <p:cNvCxnSpPr>
            <a:stCxn id="1046" idx="6"/>
            <a:endCxn id="1047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5" name="Google Shape;1075;p32"/>
          <p:cNvSpPr txBox="1"/>
          <p:nvPr/>
        </p:nvSpPr>
        <p:spPr>
          <a:xfrm>
            <a:off x="2723955" y="893652"/>
            <a:ext cx="11607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endParaRPr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7EBB3A5E-5CF7-4FCD-9D3D-293F05C5722F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A68CB143-166F-4E1C-BF67-6C38980EB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FC704B65-54E9-4BB9-9FFE-2BA1A6AD3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5" name="Google Shape;701;p26">
            <a:extLst>
              <a:ext uri="{FF2B5EF4-FFF2-40B4-BE49-F238E27FC236}">
                <a16:creationId xmlns:a16="http://schemas.microsoft.com/office/drawing/2014/main" id="{B74C5B2B-BB58-4622-AEDA-9C80E1FBE8A2}"/>
              </a:ext>
            </a:extLst>
          </p:cNvPr>
          <p:cNvSpPr/>
          <p:nvPr/>
        </p:nvSpPr>
        <p:spPr>
          <a:xfrm>
            <a:off x="778434" y="83265"/>
            <a:ext cx="7024257" cy="727017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PARTITIONING METHODOLOGY</a:t>
            </a:r>
            <a:endParaRPr dirty="0"/>
          </a:p>
        </p:txBody>
      </p:sp>
      <p:pic>
        <p:nvPicPr>
          <p:cNvPr id="56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500A145-3BAD-46DE-9C82-66EBC0E69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868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2" name="Google Shape;1082;p33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3" name="Google Shape;1083;p33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53</a:t>
            </a:fld>
            <a:endParaRPr/>
          </a:p>
        </p:txBody>
      </p:sp>
      <p:graphicFrame>
        <p:nvGraphicFramePr>
          <p:cNvPr id="1084" name="Google Shape;1084;p33"/>
          <p:cNvGraphicFramePr/>
          <p:nvPr/>
        </p:nvGraphicFramePr>
        <p:xfrm>
          <a:off x="4032651" y="1300384"/>
          <a:ext cx="5122750" cy="828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5" name="Google Shape;1085;p33"/>
          <p:cNvGraphicFramePr/>
          <p:nvPr/>
        </p:nvGraphicFramePr>
        <p:xfrm>
          <a:off x="-1" y="3131853"/>
          <a:ext cx="9135522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6" name="Google Shape;1086;p33"/>
          <p:cNvGraphicFramePr/>
          <p:nvPr/>
        </p:nvGraphicFramePr>
        <p:xfrm>
          <a:off x="3163133" y="1287220"/>
          <a:ext cx="837700" cy="837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q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7" name="Google Shape;1087;p33"/>
          <p:cNvGraphicFramePr/>
          <p:nvPr/>
        </p:nvGraphicFramePr>
        <p:xfrm>
          <a:off x="-1" y="2819959"/>
          <a:ext cx="9127250" cy="26320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13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14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15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16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17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18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19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20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21</a:t>
                      </a:r>
                      <a:endParaRPr sz="15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8" name="Google Shape;1088;p33"/>
          <p:cNvGraphicFramePr/>
          <p:nvPr>
            <p:extLst>
              <p:ext uri="{D42A27DB-BD31-4B8C-83A1-F6EECF244321}">
                <p14:modId xmlns:p14="http://schemas.microsoft.com/office/powerpoint/2010/main" val="1133959025"/>
              </p:ext>
            </p:extLst>
          </p:nvPr>
        </p:nvGraphicFramePr>
        <p:xfrm>
          <a:off x="16979" y="3516635"/>
          <a:ext cx="4563625" cy="72517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416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2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13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14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15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17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18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19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21</a:t>
                      </a:r>
                      <a:endParaRPr sz="12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22</a:t>
                      </a:r>
                      <a:endParaRPr sz="12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9" name="Google Shape;1089;p33"/>
          <p:cNvGraphicFramePr/>
          <p:nvPr/>
        </p:nvGraphicFramePr>
        <p:xfrm>
          <a:off x="1626317" y="4930823"/>
          <a:ext cx="3073650" cy="1242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90" name="Google Shape;1090;p33"/>
          <p:cNvGraphicFramePr/>
          <p:nvPr>
            <p:extLst>
              <p:ext uri="{D42A27DB-BD31-4B8C-83A1-F6EECF244321}">
                <p14:modId xmlns:p14="http://schemas.microsoft.com/office/powerpoint/2010/main" val="989713764"/>
              </p:ext>
            </p:extLst>
          </p:nvPr>
        </p:nvGraphicFramePr>
        <p:xfrm>
          <a:off x="320887" y="4917698"/>
          <a:ext cx="1316705" cy="12557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1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queue</a:t>
                      </a:r>
                      <a:endParaRPr sz="1500" dirty="0"/>
                    </a:p>
                  </a:txBody>
                  <a:tcPr marL="91451" marR="91451" marT="45725" marB="45725">
                    <a:solidFill>
                      <a:srgbClr val="A64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visited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/>
                        <a:t>neighbors</a:t>
                      </a:r>
                      <a:endParaRPr sz="15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1" name="Google Shape;1091;p33"/>
          <p:cNvSpPr txBox="1"/>
          <p:nvPr/>
        </p:nvSpPr>
        <p:spPr>
          <a:xfrm>
            <a:off x="670242" y="4549784"/>
            <a:ext cx="11608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/>
          </a:p>
        </p:txBody>
      </p:sp>
      <p:sp>
        <p:nvSpPr>
          <p:cNvPr id="1092" name="Google Shape;1092;p33"/>
          <p:cNvSpPr txBox="1"/>
          <p:nvPr/>
        </p:nvSpPr>
        <p:spPr>
          <a:xfrm>
            <a:off x="4731755" y="4567146"/>
            <a:ext cx="43266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‘V’ TIMES: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 = 9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partition(u, degree[u], queue, visited,neighbors)   </a:t>
            </a:r>
            <a:endParaRPr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vis[u] =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3" name="Google Shape;1093;p33"/>
          <p:cNvCxnSpPr/>
          <p:nvPr/>
        </p:nvCxnSpPr>
        <p:spPr>
          <a:xfrm>
            <a:off x="4788905" y="4548769"/>
            <a:ext cx="0" cy="15693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4" name="Google Shape;1094;p33"/>
          <p:cNvCxnSpPr/>
          <p:nvPr/>
        </p:nvCxnSpPr>
        <p:spPr>
          <a:xfrm rot="10800000" flipH="1">
            <a:off x="4788906" y="6118138"/>
            <a:ext cx="4269540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5" name="Google Shape;1095;p33"/>
          <p:cNvCxnSpPr/>
          <p:nvPr/>
        </p:nvCxnSpPr>
        <p:spPr>
          <a:xfrm rot="10800000" flipH="1">
            <a:off x="9058444" y="4548767"/>
            <a:ext cx="3" cy="156936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6" name="Google Shape;1096;p33"/>
          <p:cNvCxnSpPr/>
          <p:nvPr/>
        </p:nvCxnSpPr>
        <p:spPr>
          <a:xfrm>
            <a:off x="4788906" y="4548769"/>
            <a:ext cx="4269540" cy="1837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097" name="Google Shape;1097;p33"/>
          <p:cNvGraphicFramePr/>
          <p:nvPr/>
        </p:nvGraphicFramePr>
        <p:xfrm>
          <a:off x="4051271" y="929050"/>
          <a:ext cx="512275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8" name="Google Shape;1098;p33"/>
          <p:cNvSpPr txBox="1"/>
          <p:nvPr/>
        </p:nvSpPr>
        <p:spPr>
          <a:xfrm>
            <a:off x="200117" y="1472857"/>
            <a:ext cx="175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1099" name="Google Shape;1099;p33"/>
          <p:cNvSpPr/>
          <p:nvPr/>
        </p:nvSpPr>
        <p:spPr>
          <a:xfrm>
            <a:off x="107901" y="1733989"/>
            <a:ext cx="398700" cy="4281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33"/>
          <p:cNvSpPr/>
          <p:nvPr/>
        </p:nvSpPr>
        <p:spPr>
          <a:xfrm>
            <a:off x="832947" y="1752565"/>
            <a:ext cx="432300" cy="4149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33"/>
          <p:cNvSpPr/>
          <p:nvPr/>
        </p:nvSpPr>
        <p:spPr>
          <a:xfrm>
            <a:off x="1628328" y="1750817"/>
            <a:ext cx="4182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33"/>
          <p:cNvSpPr/>
          <p:nvPr/>
        </p:nvSpPr>
        <p:spPr>
          <a:xfrm>
            <a:off x="2443521" y="1748739"/>
            <a:ext cx="4506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33"/>
          <p:cNvSpPr/>
          <p:nvPr/>
        </p:nvSpPr>
        <p:spPr>
          <a:xfrm>
            <a:off x="522239" y="1087845"/>
            <a:ext cx="437700" cy="376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33"/>
          <p:cNvSpPr/>
          <p:nvPr/>
        </p:nvSpPr>
        <p:spPr>
          <a:xfrm>
            <a:off x="1282031" y="1073481"/>
            <a:ext cx="409500" cy="4287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33"/>
          <p:cNvSpPr/>
          <p:nvPr/>
        </p:nvSpPr>
        <p:spPr>
          <a:xfrm>
            <a:off x="2163809" y="1197983"/>
            <a:ext cx="375600" cy="3840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33"/>
          <p:cNvSpPr/>
          <p:nvPr/>
        </p:nvSpPr>
        <p:spPr>
          <a:xfrm>
            <a:off x="530529" y="2380315"/>
            <a:ext cx="429300" cy="4023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33"/>
          <p:cNvSpPr/>
          <p:nvPr/>
        </p:nvSpPr>
        <p:spPr>
          <a:xfrm>
            <a:off x="1321865" y="2405329"/>
            <a:ext cx="369900" cy="370800"/>
          </a:xfrm>
          <a:prstGeom prst="ellipse">
            <a:avLst/>
          </a:prstGeom>
          <a:solidFill>
            <a:srgbClr val="A64D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33"/>
          <p:cNvSpPr/>
          <p:nvPr/>
        </p:nvSpPr>
        <p:spPr>
          <a:xfrm>
            <a:off x="2093812" y="2370973"/>
            <a:ext cx="450600" cy="4242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9" name="Google Shape;1109;p33"/>
          <p:cNvCxnSpPr>
            <a:stCxn id="1099" idx="6"/>
            <a:endCxn id="1100" idx="2"/>
          </p:cNvCxnSpPr>
          <p:nvPr/>
        </p:nvCxnSpPr>
        <p:spPr>
          <a:xfrm>
            <a:off x="506600" y="1948039"/>
            <a:ext cx="3264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0" name="Google Shape;1110;p33"/>
          <p:cNvCxnSpPr>
            <a:stCxn id="1100" idx="6"/>
            <a:endCxn id="1101" idx="2"/>
          </p:cNvCxnSpPr>
          <p:nvPr/>
        </p:nvCxnSpPr>
        <p:spPr>
          <a:xfrm rot="10800000" flipH="1">
            <a:off x="1265247" y="19363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1" name="Google Shape;1111;p33"/>
          <p:cNvCxnSpPr>
            <a:stCxn id="1106" idx="0"/>
            <a:endCxn id="1100" idx="3"/>
          </p:cNvCxnSpPr>
          <p:nvPr/>
        </p:nvCxnSpPr>
        <p:spPr>
          <a:xfrm rot="10800000" flipH="1">
            <a:off x="745179" y="21067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2" name="Google Shape;1112;p33"/>
          <p:cNvCxnSpPr>
            <a:endCxn id="1107" idx="1"/>
          </p:cNvCxnSpPr>
          <p:nvPr/>
        </p:nvCxnSpPr>
        <p:spPr>
          <a:xfrm>
            <a:off x="1202335" y="21068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3" name="Google Shape;1113;p33"/>
          <p:cNvCxnSpPr>
            <a:stCxn id="1103" idx="4"/>
            <a:endCxn id="1100" idx="1"/>
          </p:cNvCxnSpPr>
          <p:nvPr/>
        </p:nvCxnSpPr>
        <p:spPr>
          <a:xfrm>
            <a:off x="741090" y="14646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4" name="Google Shape;1114;p33"/>
          <p:cNvCxnSpPr/>
          <p:nvPr/>
        </p:nvCxnSpPr>
        <p:spPr>
          <a:xfrm rot="10800000" flipH="1">
            <a:off x="1182977" y="14421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5" name="Google Shape;1115;p33"/>
          <p:cNvCxnSpPr>
            <a:endCxn id="1101" idx="0"/>
          </p:cNvCxnSpPr>
          <p:nvPr/>
        </p:nvCxnSpPr>
        <p:spPr>
          <a:xfrm>
            <a:off x="1628329" y="14544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6" name="Google Shape;1116;p33"/>
          <p:cNvCxnSpPr>
            <a:endCxn id="1105" idx="3"/>
          </p:cNvCxnSpPr>
          <p:nvPr/>
        </p:nvCxnSpPr>
        <p:spPr>
          <a:xfrm rot="10800000" flipH="1">
            <a:off x="1992315" y="15257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7" name="Google Shape;1117;p33"/>
          <p:cNvCxnSpPr>
            <a:stCxn id="1108" idx="0"/>
            <a:endCxn id="1101" idx="5"/>
          </p:cNvCxnSpPr>
          <p:nvPr/>
        </p:nvCxnSpPr>
        <p:spPr>
          <a:xfrm rot="10800000">
            <a:off x="1985213" y="20673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8" name="Google Shape;1118;p33"/>
          <p:cNvCxnSpPr>
            <a:stCxn id="1107" idx="7"/>
            <a:endCxn id="1101" idx="4"/>
          </p:cNvCxnSpPr>
          <p:nvPr/>
        </p:nvCxnSpPr>
        <p:spPr>
          <a:xfrm rot="10800000" flipH="1">
            <a:off x="1637593" y="21215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9" name="Google Shape;1119;p33"/>
          <p:cNvSpPr txBox="1"/>
          <p:nvPr/>
        </p:nvSpPr>
        <p:spPr>
          <a:xfrm>
            <a:off x="115323" y="1629993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0" name="Google Shape;1120;p33"/>
          <p:cNvSpPr txBox="1"/>
          <p:nvPr/>
        </p:nvSpPr>
        <p:spPr>
          <a:xfrm>
            <a:off x="870939" y="16299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1" name="Google Shape;1121;p33"/>
          <p:cNvSpPr txBox="1"/>
          <p:nvPr/>
        </p:nvSpPr>
        <p:spPr>
          <a:xfrm>
            <a:off x="1659454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2" name="Google Shape;1122;p33"/>
          <p:cNvSpPr txBox="1"/>
          <p:nvPr/>
        </p:nvSpPr>
        <p:spPr>
          <a:xfrm>
            <a:off x="2466895" y="16231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3" name="Google Shape;1123;p33"/>
          <p:cNvSpPr txBox="1"/>
          <p:nvPr/>
        </p:nvSpPr>
        <p:spPr>
          <a:xfrm>
            <a:off x="540873" y="9908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4" name="Google Shape;1124;p33"/>
          <p:cNvSpPr txBox="1"/>
          <p:nvPr/>
        </p:nvSpPr>
        <p:spPr>
          <a:xfrm>
            <a:off x="1298087" y="98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5" name="Google Shape;1125;p33"/>
          <p:cNvSpPr txBox="1"/>
          <p:nvPr/>
        </p:nvSpPr>
        <p:spPr>
          <a:xfrm>
            <a:off x="2123386" y="10816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6" name="Google Shape;1126;p33"/>
          <p:cNvSpPr txBox="1"/>
          <p:nvPr/>
        </p:nvSpPr>
        <p:spPr>
          <a:xfrm>
            <a:off x="563751" y="23055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7" name="Google Shape;1127;p33"/>
          <p:cNvSpPr txBox="1"/>
          <p:nvPr/>
        </p:nvSpPr>
        <p:spPr>
          <a:xfrm>
            <a:off x="1294495" y="2282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8" name="Google Shape;1128;p33"/>
          <p:cNvSpPr txBox="1"/>
          <p:nvPr/>
        </p:nvSpPr>
        <p:spPr>
          <a:xfrm>
            <a:off x="2098987" y="22816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129" name="Google Shape;1129;p33"/>
          <p:cNvCxnSpPr>
            <a:stCxn id="1101" idx="6"/>
            <a:endCxn id="1102" idx="2"/>
          </p:cNvCxnSpPr>
          <p:nvPr/>
        </p:nvCxnSpPr>
        <p:spPr>
          <a:xfrm rot="10800000" flipH="1">
            <a:off x="2046529" y="1934118"/>
            <a:ext cx="3969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0" name="Google Shape;1130;p33"/>
          <p:cNvSpPr txBox="1"/>
          <p:nvPr/>
        </p:nvSpPr>
        <p:spPr>
          <a:xfrm>
            <a:off x="2723955" y="893652"/>
            <a:ext cx="11607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endParaRPr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C6BED9B-9234-495A-B16A-69C31C6AE891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C335CD6A-27C1-4A64-8CC5-0AEE01D10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F2AC37FC-AEFC-4783-BA0A-B3FB34443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6" name="Google Shape;701;p26">
            <a:extLst>
              <a:ext uri="{FF2B5EF4-FFF2-40B4-BE49-F238E27FC236}">
                <a16:creationId xmlns:a16="http://schemas.microsoft.com/office/drawing/2014/main" id="{E51E5756-BEDF-40C3-BA53-ADFD57C6E18F}"/>
              </a:ext>
            </a:extLst>
          </p:cNvPr>
          <p:cNvSpPr/>
          <p:nvPr/>
        </p:nvSpPr>
        <p:spPr>
          <a:xfrm>
            <a:off x="778434" y="83265"/>
            <a:ext cx="7024257" cy="727017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Breadth First Search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PARTITIONING METHODOLOGY</a:t>
            </a:r>
            <a:endParaRPr dirty="0"/>
          </a:p>
        </p:txBody>
      </p:sp>
      <p:pic>
        <p:nvPicPr>
          <p:cNvPr id="57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EF89399-1ACD-45F9-AEC5-A8314B948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348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788338" y="295939"/>
            <a:ext cx="4695825" cy="529591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DEPTH FIRST SEARCH (DFS)</a:t>
            </a:r>
            <a:endParaRPr dirty="0"/>
          </a:p>
        </p:txBody>
      </p:sp>
      <p:cxnSp>
        <p:nvCxnSpPr>
          <p:cNvPr id="96" name="Google Shape;96;p14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54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177803" y="1574800"/>
            <a:ext cx="398837" cy="42815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4"/>
          <p:cNvCxnSpPr>
            <a:stCxn id="98" idx="6"/>
            <a:endCxn id="99" idx="2"/>
          </p:cNvCxnSpPr>
          <p:nvPr/>
        </p:nvCxnSpPr>
        <p:spPr>
          <a:xfrm>
            <a:off x="576638" y="1788876"/>
            <a:ext cx="326100" cy="1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14"/>
          <p:cNvCxnSpPr>
            <a:stCxn id="99" idx="6"/>
            <a:endCxn id="100" idx="2"/>
          </p:cNvCxnSpPr>
          <p:nvPr/>
        </p:nvCxnSpPr>
        <p:spPr>
          <a:xfrm rot="10800000" flipH="1">
            <a:off x="1335067" y="1777197"/>
            <a:ext cx="3633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4"/>
          <p:cNvCxnSpPr>
            <a:stCxn id="105" idx="0"/>
            <a:endCxn id="99" idx="3"/>
          </p:cNvCxnSpPr>
          <p:nvPr/>
        </p:nvCxnSpPr>
        <p:spPr>
          <a:xfrm rot="10800000" flipH="1">
            <a:off x="815067" y="1947527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4"/>
          <p:cNvCxnSpPr>
            <a:endCxn id="106" idx="1"/>
          </p:cNvCxnSpPr>
          <p:nvPr/>
        </p:nvCxnSpPr>
        <p:spPr>
          <a:xfrm>
            <a:off x="1272254" y="1947649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4"/>
          <p:cNvCxnSpPr>
            <a:stCxn id="102" idx="4"/>
            <a:endCxn id="99" idx="1"/>
          </p:cNvCxnSpPr>
          <p:nvPr/>
        </p:nvCxnSpPr>
        <p:spPr>
          <a:xfrm>
            <a:off x="810923" y="1305597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" name="Google Shape;113;p14"/>
          <p:cNvCxnSpPr/>
          <p:nvPr/>
        </p:nvCxnSpPr>
        <p:spPr>
          <a:xfrm rot="10800000" flipH="1">
            <a:off x="1252879" y="1282967"/>
            <a:ext cx="159433" cy="36300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" name="Google Shape;114;p14"/>
          <p:cNvCxnSpPr>
            <a:endCxn id="100" idx="0"/>
          </p:cNvCxnSpPr>
          <p:nvPr/>
        </p:nvCxnSpPr>
        <p:spPr>
          <a:xfrm>
            <a:off x="1698169" y="1295231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14"/>
          <p:cNvCxnSpPr>
            <a:stCxn id="116" idx="3"/>
            <a:endCxn id="101" idx="2"/>
          </p:cNvCxnSpPr>
          <p:nvPr/>
        </p:nvCxnSpPr>
        <p:spPr>
          <a:xfrm>
            <a:off x="2087565" y="1765226"/>
            <a:ext cx="425858" cy="974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" name="Google Shape;117;p14"/>
          <p:cNvCxnSpPr>
            <a:endCxn id="104" idx="3"/>
          </p:cNvCxnSpPr>
          <p:nvPr/>
        </p:nvCxnSpPr>
        <p:spPr>
          <a:xfrm rot="10800000" flipH="1">
            <a:off x="2062237" y="1366483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" name="Google Shape;118;p14"/>
          <p:cNvCxnSpPr>
            <a:stCxn id="107" idx="0"/>
            <a:endCxn id="100" idx="5"/>
          </p:cNvCxnSpPr>
          <p:nvPr/>
        </p:nvCxnSpPr>
        <p:spPr>
          <a:xfrm rot="10800000">
            <a:off x="2055143" y="1908187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4"/>
          <p:cNvCxnSpPr>
            <a:stCxn id="106" idx="7"/>
            <a:endCxn id="100" idx="4"/>
          </p:cNvCxnSpPr>
          <p:nvPr/>
        </p:nvCxnSpPr>
        <p:spPr>
          <a:xfrm rot="10800000" flipH="1">
            <a:off x="1707603" y="1962350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14"/>
          <p:cNvSpPr txBox="1"/>
          <p:nvPr/>
        </p:nvSpPr>
        <p:spPr>
          <a:xfrm>
            <a:off x="186286" y="1489181"/>
            <a:ext cx="41754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933265" y="152467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1731591" y="1472858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2560120" y="1451321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610348" y="799989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1384399" y="824158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2201487" y="914770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26" name="Google Shape;126;p14"/>
          <p:cNvSpPr txBox="1"/>
          <p:nvPr/>
        </p:nvSpPr>
        <p:spPr>
          <a:xfrm>
            <a:off x="619827" y="2139496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27" name="Google Shape;127;p14"/>
          <p:cNvSpPr txBox="1"/>
          <p:nvPr/>
        </p:nvSpPr>
        <p:spPr>
          <a:xfrm>
            <a:off x="1380634" y="2126977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28" name="Google Shape;128;p14"/>
          <p:cNvSpPr txBox="1"/>
          <p:nvPr/>
        </p:nvSpPr>
        <p:spPr>
          <a:xfrm>
            <a:off x="2188899" y="2109450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graphicFrame>
        <p:nvGraphicFramePr>
          <p:cNvPr id="129" name="Google Shape;129;p14"/>
          <p:cNvGraphicFramePr/>
          <p:nvPr>
            <p:extLst>
              <p:ext uri="{D42A27DB-BD31-4B8C-83A1-F6EECF244321}">
                <p14:modId xmlns:p14="http://schemas.microsoft.com/office/powerpoint/2010/main" val="745663920"/>
              </p:ext>
            </p:extLst>
          </p:nvPr>
        </p:nvGraphicFramePr>
        <p:xfrm>
          <a:off x="1142575" y="5219962"/>
          <a:ext cx="5649510" cy="51817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" name="Google Shape;130;p14"/>
          <p:cNvGraphicFramePr/>
          <p:nvPr/>
        </p:nvGraphicFramePr>
        <p:xfrm>
          <a:off x="1142571" y="4848478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" name="Google Shape;131;p14"/>
          <p:cNvGraphicFramePr/>
          <p:nvPr>
            <p:extLst>
              <p:ext uri="{D42A27DB-BD31-4B8C-83A1-F6EECF244321}">
                <p14:modId xmlns:p14="http://schemas.microsoft.com/office/powerpoint/2010/main" val="2027780384"/>
              </p:ext>
            </p:extLst>
          </p:nvPr>
        </p:nvGraphicFramePr>
        <p:xfrm>
          <a:off x="406208" y="3340593"/>
          <a:ext cx="8720800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" name="Google Shape;132;p14"/>
          <p:cNvGraphicFramePr/>
          <p:nvPr>
            <p:extLst>
              <p:ext uri="{D42A27DB-BD31-4B8C-83A1-F6EECF244321}">
                <p14:modId xmlns:p14="http://schemas.microsoft.com/office/powerpoint/2010/main" val="2811154673"/>
              </p:ext>
            </p:extLst>
          </p:nvPr>
        </p:nvGraphicFramePr>
        <p:xfrm>
          <a:off x="186267" y="5232427"/>
          <a:ext cx="88880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vis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sz="2800" b="1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3" name="Google Shape;133;p14"/>
          <p:cNvGraphicFramePr/>
          <p:nvPr>
            <p:extLst>
              <p:ext uri="{D42A27DB-BD31-4B8C-83A1-F6EECF244321}">
                <p14:modId xmlns:p14="http://schemas.microsoft.com/office/powerpoint/2010/main" val="2690914341"/>
              </p:ext>
            </p:extLst>
          </p:nvPr>
        </p:nvGraphicFramePr>
        <p:xfrm>
          <a:off x="395709" y="3028703"/>
          <a:ext cx="8723071" cy="311727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117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Google Shape;134;p14"/>
          <p:cNvGraphicFramePr/>
          <p:nvPr>
            <p:extLst>
              <p:ext uri="{D42A27DB-BD31-4B8C-83A1-F6EECF244321}">
                <p14:modId xmlns:p14="http://schemas.microsoft.com/office/powerpoint/2010/main" val="1422504707"/>
              </p:ext>
            </p:extLst>
          </p:nvPr>
        </p:nvGraphicFramePr>
        <p:xfrm>
          <a:off x="403958" y="3742518"/>
          <a:ext cx="8723071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" name="Google Shape;135;p14"/>
          <p:cNvSpPr txBox="1"/>
          <p:nvPr/>
        </p:nvSpPr>
        <p:spPr>
          <a:xfrm>
            <a:off x="1" y="3272076"/>
            <a:ext cx="398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U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1" y="3674002"/>
            <a:ext cx="398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V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7" name="Google Shape;137;p14"/>
          <p:cNvGraphicFramePr/>
          <p:nvPr>
            <p:extLst>
              <p:ext uri="{D42A27DB-BD31-4B8C-83A1-F6EECF244321}">
                <p14:modId xmlns:p14="http://schemas.microsoft.com/office/powerpoint/2010/main" val="4200886913"/>
              </p:ext>
            </p:extLst>
          </p:nvPr>
        </p:nvGraphicFramePr>
        <p:xfrm>
          <a:off x="395884" y="4275345"/>
          <a:ext cx="4020750" cy="425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9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Google Shape;138;p14"/>
          <p:cNvSpPr txBox="1"/>
          <p:nvPr/>
        </p:nvSpPr>
        <p:spPr>
          <a:xfrm>
            <a:off x="-16799" y="4275352"/>
            <a:ext cx="432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9" name="Google Shape;139;p14"/>
          <p:cNvGraphicFramePr/>
          <p:nvPr>
            <p:extLst>
              <p:ext uri="{D42A27DB-BD31-4B8C-83A1-F6EECF244321}">
                <p14:modId xmlns:p14="http://schemas.microsoft.com/office/powerpoint/2010/main" val="1781823545"/>
              </p:ext>
            </p:extLst>
          </p:nvPr>
        </p:nvGraphicFramePr>
        <p:xfrm>
          <a:off x="1142575" y="5788162"/>
          <a:ext cx="5649510" cy="51817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6B3CD696-1BEA-48E6-8AAD-727A780551E9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7EC0B517-3E9A-4FC4-AA2D-5A612A558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6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A2D3FCAC-082D-4250-81C5-C04A72B32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pic>
        <p:nvPicPr>
          <p:cNvPr id="51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FE82C0B-1174-41C2-BC52-E912A2A27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006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15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7" name="Google Shape;147;p15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55</a:t>
            </a:fld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rgbClr val="00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15"/>
          <p:cNvCxnSpPr>
            <a:stCxn id="148" idx="6"/>
            <a:endCxn id="149" idx="2"/>
          </p:cNvCxnSpPr>
          <p:nvPr/>
        </p:nvCxnSpPr>
        <p:spPr>
          <a:xfrm>
            <a:off x="576638" y="1777051"/>
            <a:ext cx="3261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" name="Google Shape;159;p15"/>
          <p:cNvCxnSpPr>
            <a:stCxn id="149" idx="6"/>
            <a:endCxn id="150" idx="2"/>
          </p:cNvCxnSpPr>
          <p:nvPr/>
        </p:nvCxnSpPr>
        <p:spPr>
          <a:xfrm rot="10800000" flipH="1">
            <a:off x="1335067" y="1777197"/>
            <a:ext cx="3633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0" name="Google Shape;160;p15"/>
          <p:cNvCxnSpPr>
            <a:stCxn id="155" idx="0"/>
            <a:endCxn id="149" idx="3"/>
          </p:cNvCxnSpPr>
          <p:nvPr/>
        </p:nvCxnSpPr>
        <p:spPr>
          <a:xfrm rot="10800000" flipH="1">
            <a:off x="815067" y="1947527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61;p15"/>
          <p:cNvCxnSpPr>
            <a:endCxn id="156" idx="1"/>
          </p:cNvCxnSpPr>
          <p:nvPr/>
        </p:nvCxnSpPr>
        <p:spPr>
          <a:xfrm>
            <a:off x="1272254" y="1947649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2" name="Google Shape;162;p15"/>
          <p:cNvCxnSpPr>
            <a:stCxn id="152" idx="4"/>
            <a:endCxn id="149" idx="1"/>
          </p:cNvCxnSpPr>
          <p:nvPr/>
        </p:nvCxnSpPr>
        <p:spPr>
          <a:xfrm>
            <a:off x="810923" y="1305597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3" name="Google Shape;163;p15"/>
          <p:cNvCxnSpPr/>
          <p:nvPr/>
        </p:nvCxnSpPr>
        <p:spPr>
          <a:xfrm rot="10800000" flipH="1">
            <a:off x="1252879" y="1282967"/>
            <a:ext cx="159433" cy="36300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15"/>
          <p:cNvCxnSpPr>
            <a:endCxn id="150" idx="0"/>
          </p:cNvCxnSpPr>
          <p:nvPr/>
        </p:nvCxnSpPr>
        <p:spPr>
          <a:xfrm>
            <a:off x="1698169" y="1295231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5" name="Google Shape;165;p15"/>
          <p:cNvCxnSpPr>
            <a:stCxn id="166" idx="3"/>
            <a:endCxn id="151" idx="2"/>
          </p:cNvCxnSpPr>
          <p:nvPr/>
        </p:nvCxnSpPr>
        <p:spPr>
          <a:xfrm>
            <a:off x="2087565" y="1765226"/>
            <a:ext cx="425858" cy="974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7" name="Google Shape;167;p15"/>
          <p:cNvCxnSpPr>
            <a:endCxn id="154" idx="3"/>
          </p:cNvCxnSpPr>
          <p:nvPr/>
        </p:nvCxnSpPr>
        <p:spPr>
          <a:xfrm rot="10800000" flipH="1">
            <a:off x="2062237" y="1366483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8" name="Google Shape;168;p15"/>
          <p:cNvCxnSpPr>
            <a:stCxn id="157" idx="0"/>
            <a:endCxn id="150" idx="5"/>
          </p:cNvCxnSpPr>
          <p:nvPr/>
        </p:nvCxnSpPr>
        <p:spPr>
          <a:xfrm rot="10800000">
            <a:off x="2055143" y="1908187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15"/>
          <p:cNvCxnSpPr>
            <a:stCxn id="156" idx="7"/>
            <a:endCxn id="150" idx="4"/>
          </p:cNvCxnSpPr>
          <p:nvPr/>
        </p:nvCxnSpPr>
        <p:spPr>
          <a:xfrm rot="10800000" flipH="1">
            <a:off x="1707603" y="1962350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5"/>
          <p:cNvSpPr txBox="1"/>
          <p:nvPr/>
        </p:nvSpPr>
        <p:spPr>
          <a:xfrm>
            <a:off x="185360" y="1470868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933266" y="1524676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66" name="Google Shape;166;p15"/>
          <p:cNvSpPr txBox="1"/>
          <p:nvPr/>
        </p:nvSpPr>
        <p:spPr>
          <a:xfrm>
            <a:off x="1731591" y="1472858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72" name="Google Shape;172;p15"/>
          <p:cNvSpPr txBox="1"/>
          <p:nvPr/>
        </p:nvSpPr>
        <p:spPr>
          <a:xfrm>
            <a:off x="2560120" y="1451321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73" name="Google Shape;173;p15"/>
          <p:cNvSpPr txBox="1"/>
          <p:nvPr/>
        </p:nvSpPr>
        <p:spPr>
          <a:xfrm>
            <a:off x="610348" y="799989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74" name="Google Shape;174;p15"/>
          <p:cNvSpPr txBox="1"/>
          <p:nvPr/>
        </p:nvSpPr>
        <p:spPr>
          <a:xfrm>
            <a:off x="1384399" y="824158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75" name="Google Shape;175;p15"/>
          <p:cNvSpPr txBox="1"/>
          <p:nvPr/>
        </p:nvSpPr>
        <p:spPr>
          <a:xfrm>
            <a:off x="2201487" y="914770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76" name="Google Shape;176;p15"/>
          <p:cNvSpPr txBox="1"/>
          <p:nvPr/>
        </p:nvSpPr>
        <p:spPr>
          <a:xfrm>
            <a:off x="619827" y="2139496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77" name="Google Shape;177;p15"/>
          <p:cNvSpPr txBox="1"/>
          <p:nvPr/>
        </p:nvSpPr>
        <p:spPr>
          <a:xfrm>
            <a:off x="1380634" y="2126977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78" name="Google Shape;178;p15"/>
          <p:cNvSpPr txBox="1"/>
          <p:nvPr/>
        </p:nvSpPr>
        <p:spPr>
          <a:xfrm>
            <a:off x="2188899" y="2109450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graphicFrame>
        <p:nvGraphicFramePr>
          <p:cNvPr id="184" name="Google Shape;184;p15"/>
          <p:cNvGraphicFramePr/>
          <p:nvPr>
            <p:extLst>
              <p:ext uri="{D42A27DB-BD31-4B8C-83A1-F6EECF244321}">
                <p14:modId xmlns:p14="http://schemas.microsoft.com/office/powerpoint/2010/main" val="95863120"/>
              </p:ext>
            </p:extLst>
          </p:nvPr>
        </p:nvGraphicFramePr>
        <p:xfrm>
          <a:off x="1142575" y="5219962"/>
          <a:ext cx="5649510" cy="51817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5" name="Google Shape;185;p15"/>
          <p:cNvGraphicFramePr/>
          <p:nvPr/>
        </p:nvGraphicFramePr>
        <p:xfrm>
          <a:off x="1142571" y="4848478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6" name="Google Shape;186;p15"/>
          <p:cNvGraphicFramePr/>
          <p:nvPr>
            <p:extLst>
              <p:ext uri="{D42A27DB-BD31-4B8C-83A1-F6EECF244321}">
                <p14:modId xmlns:p14="http://schemas.microsoft.com/office/powerpoint/2010/main" val="3440645773"/>
              </p:ext>
            </p:extLst>
          </p:nvPr>
        </p:nvGraphicFramePr>
        <p:xfrm>
          <a:off x="406208" y="3340593"/>
          <a:ext cx="8720800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7" name="Google Shape;187;p15"/>
          <p:cNvGraphicFramePr/>
          <p:nvPr>
            <p:extLst>
              <p:ext uri="{D42A27DB-BD31-4B8C-83A1-F6EECF244321}">
                <p14:modId xmlns:p14="http://schemas.microsoft.com/office/powerpoint/2010/main" val="3934317109"/>
              </p:ext>
            </p:extLst>
          </p:nvPr>
        </p:nvGraphicFramePr>
        <p:xfrm>
          <a:off x="186267" y="5232427"/>
          <a:ext cx="88880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vis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lang="en-US" sz="2800" b="1" u="none" strike="noStrike" cap="none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8" name="Google Shape;188;p15"/>
          <p:cNvGraphicFramePr/>
          <p:nvPr/>
        </p:nvGraphicFramePr>
        <p:xfrm>
          <a:off x="395709" y="3028700"/>
          <a:ext cx="8723071" cy="294651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94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9" name="Google Shape;189;p15"/>
          <p:cNvGraphicFramePr/>
          <p:nvPr>
            <p:extLst>
              <p:ext uri="{D42A27DB-BD31-4B8C-83A1-F6EECF244321}">
                <p14:modId xmlns:p14="http://schemas.microsoft.com/office/powerpoint/2010/main" val="3167679181"/>
              </p:ext>
            </p:extLst>
          </p:nvPr>
        </p:nvGraphicFramePr>
        <p:xfrm>
          <a:off x="403958" y="3742518"/>
          <a:ext cx="8723071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0" name="Google Shape;190;p15"/>
          <p:cNvSpPr txBox="1"/>
          <p:nvPr/>
        </p:nvSpPr>
        <p:spPr>
          <a:xfrm>
            <a:off x="1" y="3272076"/>
            <a:ext cx="398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U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1" y="3674002"/>
            <a:ext cx="398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V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2" name="Google Shape;192;p15"/>
          <p:cNvGraphicFramePr/>
          <p:nvPr>
            <p:extLst>
              <p:ext uri="{D42A27DB-BD31-4B8C-83A1-F6EECF244321}">
                <p14:modId xmlns:p14="http://schemas.microsoft.com/office/powerpoint/2010/main" val="1989112839"/>
              </p:ext>
            </p:extLst>
          </p:nvPr>
        </p:nvGraphicFramePr>
        <p:xfrm>
          <a:off x="395885" y="4329768"/>
          <a:ext cx="3974334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9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9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9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9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9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9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9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9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9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3" name="Google Shape;193;p15"/>
          <p:cNvSpPr txBox="1"/>
          <p:nvPr/>
        </p:nvSpPr>
        <p:spPr>
          <a:xfrm>
            <a:off x="-16799" y="4275352"/>
            <a:ext cx="432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4" name="Google Shape;194;p15"/>
          <p:cNvGraphicFramePr/>
          <p:nvPr>
            <p:extLst>
              <p:ext uri="{D42A27DB-BD31-4B8C-83A1-F6EECF244321}">
                <p14:modId xmlns:p14="http://schemas.microsoft.com/office/powerpoint/2010/main" val="1559471582"/>
              </p:ext>
            </p:extLst>
          </p:nvPr>
        </p:nvGraphicFramePr>
        <p:xfrm>
          <a:off x="1142575" y="5788162"/>
          <a:ext cx="5649510" cy="51817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rgbClr val="7030A0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rgbClr val="7030A0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rgbClr val="7030A0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rgbClr val="7030A0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rgbClr val="7030A0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rgbClr val="7030A0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rgbClr val="7030A0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rgbClr val="7030A0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rgbClr val="7030A0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78A8D680-323E-4B39-9DC4-14452687FD66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9129FCBD-7BDC-4D25-92A6-485D0CB84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6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CD04FC1-4271-4B7B-A0FE-4B1ED354D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6" name="Google Shape;179;p15">
            <a:extLst>
              <a:ext uri="{FF2B5EF4-FFF2-40B4-BE49-F238E27FC236}">
                <a16:creationId xmlns:a16="http://schemas.microsoft.com/office/drawing/2014/main" id="{B34A0DFD-7610-48F7-97B4-304E0419E871}"/>
              </a:ext>
            </a:extLst>
          </p:cNvPr>
          <p:cNvSpPr txBox="1"/>
          <p:nvPr/>
        </p:nvSpPr>
        <p:spPr>
          <a:xfrm>
            <a:off x="3917951" y="802500"/>
            <a:ext cx="4654500" cy="22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‘V’ TIMES:</a:t>
            </a:r>
            <a:endParaRPr sz="1729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 = 0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add s to ST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remove s from ST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if(vis[s]==0) do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vis[s] = 1;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add s to d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for all neighbors ‘v’ of ‘s’ do</a:t>
            </a:r>
            <a:endParaRPr sz="1729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if((u[</a:t>
            </a:r>
            <a:r>
              <a:rPr lang="en-US" sz="1729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== s) &amp;&amp; (vis[v[</a:t>
            </a:r>
            <a:r>
              <a:rPr lang="en-US" sz="1729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== 0))do</a:t>
            </a:r>
            <a:endParaRPr sz="1729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ST[++top] = v[</a:t>
            </a:r>
            <a:r>
              <a:rPr lang="en-US" sz="1729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</a:p>
          <a:p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" name="Google Shape;180;p15">
            <a:extLst>
              <a:ext uri="{FF2B5EF4-FFF2-40B4-BE49-F238E27FC236}">
                <a16:creationId xmlns:a16="http://schemas.microsoft.com/office/drawing/2014/main" id="{0E5C5953-6D3B-4666-A162-4D03F5B44B4A}"/>
              </a:ext>
            </a:extLst>
          </p:cNvPr>
          <p:cNvCxnSpPr/>
          <p:nvPr/>
        </p:nvCxnSpPr>
        <p:spPr>
          <a:xfrm>
            <a:off x="3917951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" name="Google Shape;181;p15">
            <a:extLst>
              <a:ext uri="{FF2B5EF4-FFF2-40B4-BE49-F238E27FC236}">
                <a16:creationId xmlns:a16="http://schemas.microsoft.com/office/drawing/2014/main" id="{797A899C-B74E-4F41-A90C-A59A9122A0FA}"/>
              </a:ext>
            </a:extLst>
          </p:cNvPr>
          <p:cNvCxnSpPr/>
          <p:nvPr/>
        </p:nvCxnSpPr>
        <p:spPr>
          <a:xfrm>
            <a:off x="3917951" y="29210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" name="Google Shape;182;p15">
            <a:extLst>
              <a:ext uri="{FF2B5EF4-FFF2-40B4-BE49-F238E27FC236}">
                <a16:creationId xmlns:a16="http://schemas.microsoft.com/office/drawing/2014/main" id="{A943E20B-D6B6-4CC7-A44C-B13D3A21B967}"/>
              </a:ext>
            </a:extLst>
          </p:cNvPr>
          <p:cNvCxnSpPr/>
          <p:nvPr/>
        </p:nvCxnSpPr>
        <p:spPr>
          <a:xfrm rot="10800000">
            <a:off x="8572500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" name="Google Shape;183;p15">
            <a:extLst>
              <a:ext uri="{FF2B5EF4-FFF2-40B4-BE49-F238E27FC236}">
                <a16:creationId xmlns:a16="http://schemas.microsoft.com/office/drawing/2014/main" id="{9526797C-C47F-4E6C-8F30-A3175DFED6AA}"/>
              </a:ext>
            </a:extLst>
          </p:cNvPr>
          <p:cNvCxnSpPr/>
          <p:nvPr/>
        </p:nvCxnSpPr>
        <p:spPr>
          <a:xfrm flipV="1">
            <a:off x="3917951" y="981501"/>
            <a:ext cx="4654500" cy="209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" name="Google Shape;95;p14">
            <a:extLst>
              <a:ext uri="{FF2B5EF4-FFF2-40B4-BE49-F238E27FC236}">
                <a16:creationId xmlns:a16="http://schemas.microsoft.com/office/drawing/2014/main" id="{0359B5F7-1391-48E4-818F-CC1156222961}"/>
              </a:ext>
            </a:extLst>
          </p:cNvPr>
          <p:cNvSpPr/>
          <p:nvPr/>
        </p:nvSpPr>
        <p:spPr>
          <a:xfrm>
            <a:off x="788338" y="295939"/>
            <a:ext cx="4695825" cy="529591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DEPTH FIRST SEARCH (DFS)</a:t>
            </a:r>
            <a:endParaRPr dirty="0"/>
          </a:p>
        </p:txBody>
      </p:sp>
      <p:pic>
        <p:nvPicPr>
          <p:cNvPr id="6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206C199-12C4-4C75-B39B-0EE41753C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378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Google Shape;201;p16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2" name="Google Shape;202;p16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56</a:t>
            </a:fld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177803" y="1551149"/>
            <a:ext cx="398837" cy="451804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  <a:solidFill>
            <a:srgbClr val="00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6"/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16"/>
          <p:cNvCxnSpPr>
            <a:stCxn id="203" idx="6"/>
            <a:endCxn id="204" idx="2"/>
          </p:cNvCxnSpPr>
          <p:nvPr/>
        </p:nvCxnSpPr>
        <p:spPr>
          <a:xfrm>
            <a:off x="576638" y="1777051"/>
            <a:ext cx="3261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p16"/>
          <p:cNvCxnSpPr>
            <a:stCxn id="204" idx="6"/>
            <a:endCxn id="205" idx="2"/>
          </p:cNvCxnSpPr>
          <p:nvPr/>
        </p:nvCxnSpPr>
        <p:spPr>
          <a:xfrm rot="10800000" flipH="1">
            <a:off x="1335067" y="1777197"/>
            <a:ext cx="3633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5" name="Google Shape;215;p16"/>
          <p:cNvCxnSpPr>
            <a:stCxn id="210" idx="0"/>
            <a:endCxn id="204" idx="3"/>
          </p:cNvCxnSpPr>
          <p:nvPr/>
        </p:nvCxnSpPr>
        <p:spPr>
          <a:xfrm rot="10800000" flipH="1">
            <a:off x="815067" y="1947527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6" name="Google Shape;216;p16"/>
          <p:cNvCxnSpPr>
            <a:endCxn id="211" idx="1"/>
          </p:cNvCxnSpPr>
          <p:nvPr/>
        </p:nvCxnSpPr>
        <p:spPr>
          <a:xfrm>
            <a:off x="1272254" y="1947649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16"/>
          <p:cNvCxnSpPr>
            <a:stCxn id="207" idx="4"/>
            <a:endCxn id="204" idx="1"/>
          </p:cNvCxnSpPr>
          <p:nvPr/>
        </p:nvCxnSpPr>
        <p:spPr>
          <a:xfrm>
            <a:off x="810923" y="1305597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8" name="Google Shape;218;p16"/>
          <p:cNvCxnSpPr/>
          <p:nvPr/>
        </p:nvCxnSpPr>
        <p:spPr>
          <a:xfrm rot="10800000" flipH="1">
            <a:off x="1252879" y="1282967"/>
            <a:ext cx="159433" cy="36300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" name="Google Shape;219;p16"/>
          <p:cNvCxnSpPr>
            <a:endCxn id="205" idx="0"/>
          </p:cNvCxnSpPr>
          <p:nvPr/>
        </p:nvCxnSpPr>
        <p:spPr>
          <a:xfrm>
            <a:off x="1698169" y="1295231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0" name="Google Shape;220;p16"/>
          <p:cNvCxnSpPr>
            <a:stCxn id="221" idx="3"/>
            <a:endCxn id="206" idx="2"/>
          </p:cNvCxnSpPr>
          <p:nvPr/>
        </p:nvCxnSpPr>
        <p:spPr>
          <a:xfrm>
            <a:off x="2087565" y="1765226"/>
            <a:ext cx="425858" cy="974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16"/>
          <p:cNvCxnSpPr>
            <a:endCxn id="209" idx="3"/>
          </p:cNvCxnSpPr>
          <p:nvPr/>
        </p:nvCxnSpPr>
        <p:spPr>
          <a:xfrm rot="10800000" flipH="1">
            <a:off x="2062237" y="1366483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3" name="Google Shape;223;p16"/>
          <p:cNvCxnSpPr>
            <a:stCxn id="212" idx="0"/>
            <a:endCxn id="205" idx="5"/>
          </p:cNvCxnSpPr>
          <p:nvPr/>
        </p:nvCxnSpPr>
        <p:spPr>
          <a:xfrm rot="10800000">
            <a:off x="2055143" y="1908187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4" name="Google Shape;224;p16"/>
          <p:cNvCxnSpPr>
            <a:stCxn id="211" idx="7"/>
            <a:endCxn id="205" idx="4"/>
          </p:cNvCxnSpPr>
          <p:nvPr/>
        </p:nvCxnSpPr>
        <p:spPr>
          <a:xfrm rot="10800000" flipH="1">
            <a:off x="1707603" y="1962350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16"/>
          <p:cNvSpPr txBox="1"/>
          <p:nvPr/>
        </p:nvSpPr>
        <p:spPr>
          <a:xfrm>
            <a:off x="158911" y="1486618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26" name="Google Shape;226;p16"/>
          <p:cNvSpPr txBox="1"/>
          <p:nvPr/>
        </p:nvSpPr>
        <p:spPr>
          <a:xfrm>
            <a:off x="928301" y="1469576"/>
            <a:ext cx="32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21" name="Google Shape;221;p16"/>
          <p:cNvSpPr txBox="1"/>
          <p:nvPr/>
        </p:nvSpPr>
        <p:spPr>
          <a:xfrm>
            <a:off x="1731591" y="1472858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27" name="Google Shape;227;p16"/>
          <p:cNvSpPr txBox="1"/>
          <p:nvPr/>
        </p:nvSpPr>
        <p:spPr>
          <a:xfrm>
            <a:off x="2560120" y="1451321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28" name="Google Shape;228;p16"/>
          <p:cNvSpPr txBox="1"/>
          <p:nvPr/>
        </p:nvSpPr>
        <p:spPr>
          <a:xfrm>
            <a:off x="610347" y="7999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29" name="Google Shape;229;p16"/>
          <p:cNvSpPr txBox="1"/>
          <p:nvPr/>
        </p:nvSpPr>
        <p:spPr>
          <a:xfrm>
            <a:off x="1384399" y="824158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30" name="Google Shape;230;p16"/>
          <p:cNvSpPr txBox="1"/>
          <p:nvPr/>
        </p:nvSpPr>
        <p:spPr>
          <a:xfrm>
            <a:off x="2201487" y="914770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31" name="Google Shape;231;p16"/>
          <p:cNvSpPr txBox="1"/>
          <p:nvPr/>
        </p:nvSpPr>
        <p:spPr>
          <a:xfrm>
            <a:off x="619827" y="2139496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32" name="Google Shape;232;p16"/>
          <p:cNvSpPr txBox="1"/>
          <p:nvPr/>
        </p:nvSpPr>
        <p:spPr>
          <a:xfrm>
            <a:off x="1380634" y="2126977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33" name="Google Shape;233;p16"/>
          <p:cNvSpPr txBox="1"/>
          <p:nvPr/>
        </p:nvSpPr>
        <p:spPr>
          <a:xfrm>
            <a:off x="2188899" y="2109450"/>
            <a:ext cx="3559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graphicFrame>
        <p:nvGraphicFramePr>
          <p:cNvPr id="239" name="Google Shape;239;p16"/>
          <p:cNvGraphicFramePr/>
          <p:nvPr>
            <p:extLst>
              <p:ext uri="{D42A27DB-BD31-4B8C-83A1-F6EECF244321}">
                <p14:modId xmlns:p14="http://schemas.microsoft.com/office/powerpoint/2010/main" val="2367830476"/>
              </p:ext>
            </p:extLst>
          </p:nvPr>
        </p:nvGraphicFramePr>
        <p:xfrm>
          <a:off x="1142575" y="5219962"/>
          <a:ext cx="5649510" cy="51817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0" name="Google Shape;240;p16"/>
          <p:cNvGraphicFramePr/>
          <p:nvPr/>
        </p:nvGraphicFramePr>
        <p:xfrm>
          <a:off x="1142571" y="4848478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1" name="Google Shape;241;p16"/>
          <p:cNvGraphicFramePr/>
          <p:nvPr>
            <p:extLst>
              <p:ext uri="{D42A27DB-BD31-4B8C-83A1-F6EECF244321}">
                <p14:modId xmlns:p14="http://schemas.microsoft.com/office/powerpoint/2010/main" val="4006918995"/>
              </p:ext>
            </p:extLst>
          </p:nvPr>
        </p:nvGraphicFramePr>
        <p:xfrm>
          <a:off x="406208" y="3340593"/>
          <a:ext cx="8720800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2" name="Google Shape;242;p16"/>
          <p:cNvGraphicFramePr/>
          <p:nvPr>
            <p:extLst>
              <p:ext uri="{D42A27DB-BD31-4B8C-83A1-F6EECF244321}">
                <p14:modId xmlns:p14="http://schemas.microsoft.com/office/powerpoint/2010/main" val="54968844"/>
              </p:ext>
            </p:extLst>
          </p:nvPr>
        </p:nvGraphicFramePr>
        <p:xfrm>
          <a:off x="186267" y="5232427"/>
          <a:ext cx="88880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vis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2800" b="1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3" name="Google Shape;243;p16"/>
          <p:cNvGraphicFramePr/>
          <p:nvPr/>
        </p:nvGraphicFramePr>
        <p:xfrm>
          <a:off x="395709" y="3028700"/>
          <a:ext cx="8723071" cy="294651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94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4" name="Google Shape;244;p16"/>
          <p:cNvGraphicFramePr/>
          <p:nvPr>
            <p:extLst>
              <p:ext uri="{D42A27DB-BD31-4B8C-83A1-F6EECF244321}">
                <p14:modId xmlns:p14="http://schemas.microsoft.com/office/powerpoint/2010/main" val="279517830"/>
              </p:ext>
            </p:extLst>
          </p:nvPr>
        </p:nvGraphicFramePr>
        <p:xfrm>
          <a:off x="403958" y="3742518"/>
          <a:ext cx="8723071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5" name="Google Shape;245;p16"/>
          <p:cNvSpPr txBox="1"/>
          <p:nvPr/>
        </p:nvSpPr>
        <p:spPr>
          <a:xfrm>
            <a:off x="1" y="3272076"/>
            <a:ext cx="398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U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6"/>
          <p:cNvSpPr txBox="1"/>
          <p:nvPr/>
        </p:nvSpPr>
        <p:spPr>
          <a:xfrm>
            <a:off x="14378" y="3688379"/>
            <a:ext cx="398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V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7" name="Google Shape;247;p16"/>
          <p:cNvGraphicFramePr/>
          <p:nvPr>
            <p:extLst>
              <p:ext uri="{D42A27DB-BD31-4B8C-83A1-F6EECF244321}">
                <p14:modId xmlns:p14="http://schemas.microsoft.com/office/powerpoint/2010/main" val="1783157688"/>
              </p:ext>
            </p:extLst>
          </p:nvPr>
        </p:nvGraphicFramePr>
        <p:xfrm>
          <a:off x="395886" y="4329768"/>
          <a:ext cx="3957234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8" name="Google Shape;248;p16"/>
          <p:cNvSpPr txBox="1"/>
          <p:nvPr/>
        </p:nvSpPr>
        <p:spPr>
          <a:xfrm>
            <a:off x="-16799" y="4275352"/>
            <a:ext cx="432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9" name="Google Shape;249;p16"/>
          <p:cNvGraphicFramePr/>
          <p:nvPr>
            <p:extLst>
              <p:ext uri="{D42A27DB-BD31-4B8C-83A1-F6EECF244321}">
                <p14:modId xmlns:p14="http://schemas.microsoft.com/office/powerpoint/2010/main" val="1197735067"/>
              </p:ext>
            </p:extLst>
          </p:nvPr>
        </p:nvGraphicFramePr>
        <p:xfrm>
          <a:off x="1142575" y="5788162"/>
          <a:ext cx="5649510" cy="51817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1</a:t>
                      </a:r>
                      <a:endParaRPr sz="27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D2A0A82-AEF6-4478-8C7F-29C9108FD4C1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CF6761B6-B7BA-41ED-9274-E7CDB9B7B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C634B26-52CF-4A6D-B9B4-B1108D49D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63" name="Google Shape;179;p15">
            <a:extLst>
              <a:ext uri="{FF2B5EF4-FFF2-40B4-BE49-F238E27FC236}">
                <a16:creationId xmlns:a16="http://schemas.microsoft.com/office/drawing/2014/main" id="{A6E4D6CB-8621-49C0-AC60-E1C3EB2A1D86}"/>
              </a:ext>
            </a:extLst>
          </p:cNvPr>
          <p:cNvSpPr txBox="1"/>
          <p:nvPr/>
        </p:nvSpPr>
        <p:spPr>
          <a:xfrm>
            <a:off x="3917951" y="802500"/>
            <a:ext cx="4654500" cy="22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‘V’ TIMES:</a:t>
            </a:r>
            <a:endParaRPr sz="1729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 = 0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add s to ST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remove s from ST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if(vis[s]==0) do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vis[s] = 1;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add s to d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for all neighbors ‘v’ of ‘s’ do</a:t>
            </a:r>
            <a:endParaRPr sz="1729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if((u[</a:t>
            </a:r>
            <a:r>
              <a:rPr lang="en-US" sz="1729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== s) &amp;&amp; (vis[v[</a:t>
            </a:r>
            <a:r>
              <a:rPr lang="en-US" sz="1729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== 0))do</a:t>
            </a:r>
            <a:endParaRPr sz="1729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ST[++top] = v[</a:t>
            </a:r>
            <a:r>
              <a:rPr lang="en-US" sz="1729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</a:p>
          <a:p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180;p15">
            <a:extLst>
              <a:ext uri="{FF2B5EF4-FFF2-40B4-BE49-F238E27FC236}">
                <a16:creationId xmlns:a16="http://schemas.microsoft.com/office/drawing/2014/main" id="{FD378E5F-2317-433D-ADE2-5FB4AD7E290F}"/>
              </a:ext>
            </a:extLst>
          </p:cNvPr>
          <p:cNvCxnSpPr/>
          <p:nvPr/>
        </p:nvCxnSpPr>
        <p:spPr>
          <a:xfrm>
            <a:off x="3917951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" name="Google Shape;181;p15">
            <a:extLst>
              <a:ext uri="{FF2B5EF4-FFF2-40B4-BE49-F238E27FC236}">
                <a16:creationId xmlns:a16="http://schemas.microsoft.com/office/drawing/2014/main" id="{32E86E1D-7528-4E4A-9247-8814560BEC9A}"/>
              </a:ext>
            </a:extLst>
          </p:cNvPr>
          <p:cNvCxnSpPr/>
          <p:nvPr/>
        </p:nvCxnSpPr>
        <p:spPr>
          <a:xfrm>
            <a:off x="3917951" y="29210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" name="Google Shape;182;p15">
            <a:extLst>
              <a:ext uri="{FF2B5EF4-FFF2-40B4-BE49-F238E27FC236}">
                <a16:creationId xmlns:a16="http://schemas.microsoft.com/office/drawing/2014/main" id="{44A41ADA-160E-4CD3-BE69-C18706A4975C}"/>
              </a:ext>
            </a:extLst>
          </p:cNvPr>
          <p:cNvCxnSpPr/>
          <p:nvPr/>
        </p:nvCxnSpPr>
        <p:spPr>
          <a:xfrm rot="10800000">
            <a:off x="8572500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" name="Google Shape;183;p15">
            <a:extLst>
              <a:ext uri="{FF2B5EF4-FFF2-40B4-BE49-F238E27FC236}">
                <a16:creationId xmlns:a16="http://schemas.microsoft.com/office/drawing/2014/main" id="{9BDDE5CE-1FC1-4554-9E07-35D0144B4ED3}"/>
              </a:ext>
            </a:extLst>
          </p:cNvPr>
          <p:cNvCxnSpPr/>
          <p:nvPr/>
        </p:nvCxnSpPr>
        <p:spPr>
          <a:xfrm flipV="1">
            <a:off x="3917951" y="981501"/>
            <a:ext cx="4654500" cy="209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" name="Google Shape;95;p14">
            <a:extLst>
              <a:ext uri="{FF2B5EF4-FFF2-40B4-BE49-F238E27FC236}">
                <a16:creationId xmlns:a16="http://schemas.microsoft.com/office/drawing/2014/main" id="{918D1242-A299-4640-9761-16E56639FD13}"/>
              </a:ext>
            </a:extLst>
          </p:cNvPr>
          <p:cNvSpPr/>
          <p:nvPr/>
        </p:nvSpPr>
        <p:spPr>
          <a:xfrm>
            <a:off x="788338" y="295939"/>
            <a:ext cx="4695825" cy="529591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DEPTH FIRST SEARCH (DFS)</a:t>
            </a:r>
            <a:endParaRPr dirty="0"/>
          </a:p>
        </p:txBody>
      </p:sp>
      <p:pic>
        <p:nvPicPr>
          <p:cNvPr id="6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1EEF39B-9995-4FD7-B5D7-72C0C0BC6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215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Google Shape;256;p17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7" name="Google Shape;257;p17"/>
          <p:cNvSpPr txBox="1"/>
          <p:nvPr/>
        </p:nvSpPr>
        <p:spPr>
          <a:xfrm>
            <a:off x="200117" y="1472857"/>
            <a:ext cx="175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177801" y="1551148"/>
            <a:ext cx="398700" cy="451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7"/>
          <p:cNvSpPr/>
          <p:nvPr/>
        </p:nvSpPr>
        <p:spPr>
          <a:xfrm>
            <a:off x="902847" y="1593378"/>
            <a:ext cx="432300" cy="4149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7"/>
          <p:cNvSpPr/>
          <p:nvPr/>
        </p:nvSpPr>
        <p:spPr>
          <a:xfrm>
            <a:off x="1698228" y="1591631"/>
            <a:ext cx="418200" cy="370800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2513421" y="1589552"/>
            <a:ext cx="450600" cy="370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7"/>
          <p:cNvSpPr/>
          <p:nvPr/>
        </p:nvSpPr>
        <p:spPr>
          <a:xfrm>
            <a:off x="592139" y="928657"/>
            <a:ext cx="437700" cy="376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1351931" y="914294"/>
            <a:ext cx="409500" cy="4287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7"/>
          <p:cNvSpPr/>
          <p:nvPr/>
        </p:nvSpPr>
        <p:spPr>
          <a:xfrm>
            <a:off x="2233709" y="1038795"/>
            <a:ext cx="375600" cy="384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7"/>
          <p:cNvSpPr/>
          <p:nvPr/>
        </p:nvSpPr>
        <p:spPr>
          <a:xfrm>
            <a:off x="600429" y="2221127"/>
            <a:ext cx="429300" cy="4023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7"/>
          <p:cNvSpPr/>
          <p:nvPr/>
        </p:nvSpPr>
        <p:spPr>
          <a:xfrm>
            <a:off x="1391765" y="2246141"/>
            <a:ext cx="369900" cy="370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7"/>
          <p:cNvSpPr/>
          <p:nvPr/>
        </p:nvSpPr>
        <p:spPr>
          <a:xfrm>
            <a:off x="2163712" y="2211787"/>
            <a:ext cx="450600" cy="424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" name="Google Shape;270;p17"/>
          <p:cNvCxnSpPr>
            <a:stCxn id="260" idx="6"/>
            <a:endCxn id="261" idx="2"/>
          </p:cNvCxnSpPr>
          <p:nvPr/>
        </p:nvCxnSpPr>
        <p:spPr>
          <a:xfrm>
            <a:off x="576500" y="1777049"/>
            <a:ext cx="3264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271;p17"/>
          <p:cNvCxnSpPr>
            <a:stCxn id="261" idx="6"/>
            <a:endCxn id="262" idx="2"/>
          </p:cNvCxnSpPr>
          <p:nvPr/>
        </p:nvCxnSpPr>
        <p:spPr>
          <a:xfrm rot="10800000" flipH="1">
            <a:off x="1335147" y="1777127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2" name="Google Shape;272;p17"/>
          <p:cNvCxnSpPr>
            <a:stCxn id="267" idx="0"/>
            <a:endCxn id="261" idx="3"/>
          </p:cNvCxnSpPr>
          <p:nvPr/>
        </p:nvCxnSpPr>
        <p:spPr>
          <a:xfrm rot="10800000" flipH="1">
            <a:off x="815079" y="1947527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3" name="Google Shape;273;p17"/>
          <p:cNvCxnSpPr>
            <a:endCxn id="268" idx="1"/>
          </p:cNvCxnSpPr>
          <p:nvPr/>
        </p:nvCxnSpPr>
        <p:spPr>
          <a:xfrm>
            <a:off x="1272235" y="1947643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4" name="Google Shape;274;p17"/>
          <p:cNvCxnSpPr>
            <a:stCxn id="264" idx="4"/>
            <a:endCxn id="261" idx="1"/>
          </p:cNvCxnSpPr>
          <p:nvPr/>
        </p:nvCxnSpPr>
        <p:spPr>
          <a:xfrm>
            <a:off x="810990" y="1305457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5" name="Google Shape;275;p17"/>
          <p:cNvCxnSpPr/>
          <p:nvPr/>
        </p:nvCxnSpPr>
        <p:spPr>
          <a:xfrm rot="10800000" flipH="1">
            <a:off x="1252877" y="1282971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6" name="Google Shape;276;p17"/>
          <p:cNvCxnSpPr>
            <a:endCxn id="262" idx="0"/>
          </p:cNvCxnSpPr>
          <p:nvPr/>
        </p:nvCxnSpPr>
        <p:spPr>
          <a:xfrm>
            <a:off x="1698229" y="1295231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7" name="Google Shape;277;p17"/>
          <p:cNvCxnSpPr>
            <a:stCxn id="278" idx="3"/>
            <a:endCxn id="263" idx="2"/>
          </p:cNvCxnSpPr>
          <p:nvPr/>
        </p:nvCxnSpPr>
        <p:spPr>
          <a:xfrm>
            <a:off x="2054667" y="1767936"/>
            <a:ext cx="458755" cy="701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9" name="Google Shape;279;p17"/>
          <p:cNvCxnSpPr>
            <a:endCxn id="266" idx="3"/>
          </p:cNvCxnSpPr>
          <p:nvPr/>
        </p:nvCxnSpPr>
        <p:spPr>
          <a:xfrm rot="10800000" flipH="1">
            <a:off x="2062215" y="1366559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0" name="Google Shape;280;p17"/>
          <p:cNvCxnSpPr>
            <a:stCxn id="269" idx="0"/>
            <a:endCxn id="262" idx="5"/>
          </p:cNvCxnSpPr>
          <p:nvPr/>
        </p:nvCxnSpPr>
        <p:spPr>
          <a:xfrm rot="10800000">
            <a:off x="2055113" y="1908187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1" name="Google Shape;281;p17"/>
          <p:cNvCxnSpPr>
            <a:stCxn id="268" idx="7"/>
            <a:endCxn id="262" idx="4"/>
          </p:cNvCxnSpPr>
          <p:nvPr/>
        </p:nvCxnSpPr>
        <p:spPr>
          <a:xfrm rot="10800000" flipH="1">
            <a:off x="1707493" y="1962343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2" name="Google Shape;282;p17"/>
          <p:cNvSpPr txBox="1"/>
          <p:nvPr/>
        </p:nvSpPr>
        <p:spPr>
          <a:xfrm>
            <a:off x="158911" y="1486618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83" name="Google Shape;283;p17"/>
          <p:cNvSpPr txBox="1"/>
          <p:nvPr/>
        </p:nvSpPr>
        <p:spPr>
          <a:xfrm>
            <a:off x="912233" y="1469752"/>
            <a:ext cx="450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78" name="Google Shape;278;p17"/>
          <p:cNvSpPr txBox="1"/>
          <p:nvPr/>
        </p:nvSpPr>
        <p:spPr>
          <a:xfrm>
            <a:off x="1698566" y="1475569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84" name="Google Shape;284;p17"/>
          <p:cNvSpPr txBox="1"/>
          <p:nvPr/>
        </p:nvSpPr>
        <p:spPr>
          <a:xfrm>
            <a:off x="2560119" y="1451320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85" name="Google Shape;285;p17"/>
          <p:cNvSpPr txBox="1"/>
          <p:nvPr/>
        </p:nvSpPr>
        <p:spPr>
          <a:xfrm>
            <a:off x="610723" y="800013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86" name="Google Shape;286;p17"/>
          <p:cNvSpPr txBox="1"/>
          <p:nvPr/>
        </p:nvSpPr>
        <p:spPr>
          <a:xfrm>
            <a:off x="1384399" y="82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87" name="Google Shape;287;p17"/>
          <p:cNvSpPr txBox="1"/>
          <p:nvPr/>
        </p:nvSpPr>
        <p:spPr>
          <a:xfrm>
            <a:off x="2201486" y="914769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88" name="Google Shape;288;p17"/>
          <p:cNvSpPr txBox="1"/>
          <p:nvPr/>
        </p:nvSpPr>
        <p:spPr>
          <a:xfrm>
            <a:off x="619826" y="21394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89" name="Google Shape;289;p17"/>
          <p:cNvSpPr txBox="1"/>
          <p:nvPr/>
        </p:nvSpPr>
        <p:spPr>
          <a:xfrm>
            <a:off x="1380633" y="212697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90" name="Google Shape;290;p17"/>
          <p:cNvSpPr txBox="1"/>
          <p:nvPr/>
        </p:nvSpPr>
        <p:spPr>
          <a:xfrm>
            <a:off x="2188899" y="2109449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graphicFrame>
        <p:nvGraphicFramePr>
          <p:cNvPr id="295" name="Google Shape;295;p17"/>
          <p:cNvGraphicFramePr/>
          <p:nvPr/>
        </p:nvGraphicFramePr>
        <p:xfrm>
          <a:off x="1142575" y="5219962"/>
          <a:ext cx="5649510" cy="51817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6" name="Google Shape;296;p17"/>
          <p:cNvGraphicFramePr/>
          <p:nvPr/>
        </p:nvGraphicFramePr>
        <p:xfrm>
          <a:off x="1142571" y="4848478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7" name="Google Shape;297;p17"/>
          <p:cNvGraphicFramePr/>
          <p:nvPr/>
        </p:nvGraphicFramePr>
        <p:xfrm>
          <a:off x="406208" y="3340593"/>
          <a:ext cx="8720800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8" name="Google Shape;298;p17"/>
          <p:cNvGraphicFramePr/>
          <p:nvPr/>
        </p:nvGraphicFramePr>
        <p:xfrm>
          <a:off x="186267" y="5232427"/>
          <a:ext cx="88880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vis</a:t>
                      </a: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d</a:t>
                      </a:r>
                      <a:endParaRPr sz="2800" u="none" strike="noStrike" cap="none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9" name="Google Shape;299;p17"/>
          <p:cNvGraphicFramePr/>
          <p:nvPr/>
        </p:nvGraphicFramePr>
        <p:xfrm>
          <a:off x="395709" y="3028700"/>
          <a:ext cx="8723071" cy="294651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94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0" name="Google Shape;300;p17"/>
          <p:cNvGraphicFramePr/>
          <p:nvPr/>
        </p:nvGraphicFramePr>
        <p:xfrm>
          <a:off x="403958" y="3742518"/>
          <a:ext cx="8723071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1" name="Google Shape;301;p17"/>
          <p:cNvSpPr txBox="1"/>
          <p:nvPr/>
        </p:nvSpPr>
        <p:spPr>
          <a:xfrm>
            <a:off x="1" y="3272076"/>
            <a:ext cx="398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U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1" y="3674002"/>
            <a:ext cx="398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V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-16799" y="4275352"/>
            <a:ext cx="432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4" name="Google Shape;304;p17"/>
          <p:cNvGraphicFramePr/>
          <p:nvPr/>
        </p:nvGraphicFramePr>
        <p:xfrm>
          <a:off x="1142575" y="5788162"/>
          <a:ext cx="5649510" cy="53849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84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1</a:t>
                      </a:r>
                      <a:endParaRPr sz="2700"/>
                    </a:p>
                  </a:txBody>
                  <a:tcPr marL="91451" marR="91451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2</a:t>
                      </a:r>
                      <a:endParaRPr sz="2900"/>
                    </a:p>
                  </a:txBody>
                  <a:tcPr marL="91451" marR="91451" marT="45725" marB="457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5" name="Google Shape;305;p17"/>
          <p:cNvSpPr txBox="1"/>
          <p:nvPr/>
        </p:nvSpPr>
        <p:spPr>
          <a:xfrm>
            <a:off x="200117" y="1472857"/>
            <a:ext cx="175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307" name="Google Shape;307;p17"/>
          <p:cNvSpPr/>
          <p:nvPr/>
        </p:nvSpPr>
        <p:spPr>
          <a:xfrm>
            <a:off x="177801" y="1551148"/>
            <a:ext cx="398700" cy="451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7"/>
          <p:cNvSpPr/>
          <p:nvPr/>
        </p:nvSpPr>
        <p:spPr>
          <a:xfrm>
            <a:off x="902847" y="1593378"/>
            <a:ext cx="432300" cy="4149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7"/>
          <p:cNvSpPr/>
          <p:nvPr/>
        </p:nvSpPr>
        <p:spPr>
          <a:xfrm>
            <a:off x="1698228" y="1591631"/>
            <a:ext cx="418200" cy="370800"/>
          </a:xfrm>
          <a:prstGeom prst="ellipse">
            <a:avLst/>
          </a:prstGeom>
          <a:solidFill>
            <a:srgbClr val="00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7"/>
          <p:cNvSpPr/>
          <p:nvPr/>
        </p:nvSpPr>
        <p:spPr>
          <a:xfrm>
            <a:off x="2513421" y="1589552"/>
            <a:ext cx="450600" cy="370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7"/>
          <p:cNvSpPr/>
          <p:nvPr/>
        </p:nvSpPr>
        <p:spPr>
          <a:xfrm>
            <a:off x="592139" y="928657"/>
            <a:ext cx="437700" cy="376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7"/>
          <p:cNvSpPr/>
          <p:nvPr/>
        </p:nvSpPr>
        <p:spPr>
          <a:xfrm>
            <a:off x="1351931" y="914294"/>
            <a:ext cx="409500" cy="4287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7"/>
          <p:cNvSpPr/>
          <p:nvPr/>
        </p:nvSpPr>
        <p:spPr>
          <a:xfrm>
            <a:off x="2233709" y="1038795"/>
            <a:ext cx="375600" cy="384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7"/>
          <p:cNvSpPr/>
          <p:nvPr/>
        </p:nvSpPr>
        <p:spPr>
          <a:xfrm>
            <a:off x="600429" y="2221127"/>
            <a:ext cx="429300" cy="4023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7"/>
          <p:cNvSpPr/>
          <p:nvPr/>
        </p:nvSpPr>
        <p:spPr>
          <a:xfrm>
            <a:off x="1391765" y="2246141"/>
            <a:ext cx="369900" cy="370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7"/>
          <p:cNvSpPr/>
          <p:nvPr/>
        </p:nvSpPr>
        <p:spPr>
          <a:xfrm>
            <a:off x="2163712" y="2211787"/>
            <a:ext cx="450600" cy="424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7" name="Google Shape;317;p17"/>
          <p:cNvCxnSpPr>
            <a:stCxn id="307" idx="6"/>
            <a:endCxn id="308" idx="2"/>
          </p:cNvCxnSpPr>
          <p:nvPr/>
        </p:nvCxnSpPr>
        <p:spPr>
          <a:xfrm>
            <a:off x="576500" y="1777049"/>
            <a:ext cx="3264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8" name="Google Shape;318;p17"/>
          <p:cNvCxnSpPr>
            <a:stCxn id="308" idx="6"/>
            <a:endCxn id="309" idx="2"/>
          </p:cNvCxnSpPr>
          <p:nvPr/>
        </p:nvCxnSpPr>
        <p:spPr>
          <a:xfrm rot="10800000" flipH="1">
            <a:off x="1335147" y="1777127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9" name="Google Shape;319;p17"/>
          <p:cNvCxnSpPr>
            <a:stCxn id="314" idx="0"/>
            <a:endCxn id="308" idx="3"/>
          </p:cNvCxnSpPr>
          <p:nvPr/>
        </p:nvCxnSpPr>
        <p:spPr>
          <a:xfrm rot="10800000" flipH="1">
            <a:off x="815079" y="1947527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0" name="Google Shape;320;p17"/>
          <p:cNvCxnSpPr>
            <a:endCxn id="315" idx="1"/>
          </p:cNvCxnSpPr>
          <p:nvPr/>
        </p:nvCxnSpPr>
        <p:spPr>
          <a:xfrm>
            <a:off x="1272235" y="1947643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1" name="Google Shape;321;p17"/>
          <p:cNvCxnSpPr>
            <a:stCxn id="311" idx="4"/>
            <a:endCxn id="308" idx="1"/>
          </p:cNvCxnSpPr>
          <p:nvPr/>
        </p:nvCxnSpPr>
        <p:spPr>
          <a:xfrm>
            <a:off x="810990" y="1305457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2" name="Google Shape;322;p17"/>
          <p:cNvCxnSpPr/>
          <p:nvPr/>
        </p:nvCxnSpPr>
        <p:spPr>
          <a:xfrm rot="10800000" flipH="1">
            <a:off x="1252877" y="1282971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3" name="Google Shape;323;p17"/>
          <p:cNvCxnSpPr>
            <a:endCxn id="309" idx="0"/>
          </p:cNvCxnSpPr>
          <p:nvPr/>
        </p:nvCxnSpPr>
        <p:spPr>
          <a:xfrm>
            <a:off x="1698229" y="1295231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4" name="Google Shape;324;p17"/>
          <p:cNvCxnSpPr>
            <a:stCxn id="325" idx="3"/>
            <a:endCxn id="310" idx="2"/>
          </p:cNvCxnSpPr>
          <p:nvPr/>
        </p:nvCxnSpPr>
        <p:spPr>
          <a:xfrm>
            <a:off x="2075891" y="1767924"/>
            <a:ext cx="437530" cy="702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6" name="Google Shape;326;p17"/>
          <p:cNvCxnSpPr>
            <a:endCxn id="313" idx="3"/>
          </p:cNvCxnSpPr>
          <p:nvPr/>
        </p:nvCxnSpPr>
        <p:spPr>
          <a:xfrm rot="10800000" flipH="1">
            <a:off x="2062215" y="1366559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7" name="Google Shape;327;p17"/>
          <p:cNvCxnSpPr>
            <a:stCxn id="316" idx="0"/>
            <a:endCxn id="309" idx="5"/>
          </p:cNvCxnSpPr>
          <p:nvPr/>
        </p:nvCxnSpPr>
        <p:spPr>
          <a:xfrm rot="10800000">
            <a:off x="2055113" y="1908187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8" name="Google Shape;328;p17"/>
          <p:cNvCxnSpPr>
            <a:stCxn id="315" idx="7"/>
            <a:endCxn id="309" idx="4"/>
          </p:cNvCxnSpPr>
          <p:nvPr/>
        </p:nvCxnSpPr>
        <p:spPr>
          <a:xfrm rot="10800000" flipH="1">
            <a:off x="1707493" y="1962343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9" name="Google Shape;329;p17"/>
          <p:cNvSpPr txBox="1"/>
          <p:nvPr/>
        </p:nvSpPr>
        <p:spPr>
          <a:xfrm>
            <a:off x="158911" y="1486618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30" name="Google Shape;330;p17"/>
          <p:cNvSpPr txBox="1"/>
          <p:nvPr/>
        </p:nvSpPr>
        <p:spPr>
          <a:xfrm>
            <a:off x="912233" y="1469752"/>
            <a:ext cx="450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25" name="Google Shape;325;p17"/>
          <p:cNvSpPr txBox="1"/>
          <p:nvPr/>
        </p:nvSpPr>
        <p:spPr>
          <a:xfrm>
            <a:off x="1719791" y="14755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31" name="Google Shape;331;p17"/>
          <p:cNvSpPr txBox="1"/>
          <p:nvPr/>
        </p:nvSpPr>
        <p:spPr>
          <a:xfrm>
            <a:off x="2560119" y="1451320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32" name="Google Shape;332;p17"/>
          <p:cNvSpPr txBox="1"/>
          <p:nvPr/>
        </p:nvSpPr>
        <p:spPr>
          <a:xfrm>
            <a:off x="610723" y="800013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33" name="Google Shape;333;p17"/>
          <p:cNvSpPr txBox="1"/>
          <p:nvPr/>
        </p:nvSpPr>
        <p:spPr>
          <a:xfrm>
            <a:off x="1384399" y="82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34" name="Google Shape;334;p17"/>
          <p:cNvSpPr txBox="1"/>
          <p:nvPr/>
        </p:nvSpPr>
        <p:spPr>
          <a:xfrm>
            <a:off x="2201486" y="914769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35" name="Google Shape;335;p17"/>
          <p:cNvSpPr txBox="1"/>
          <p:nvPr/>
        </p:nvSpPr>
        <p:spPr>
          <a:xfrm>
            <a:off x="619826" y="21394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336" name="Google Shape;336;p17"/>
          <p:cNvSpPr txBox="1"/>
          <p:nvPr/>
        </p:nvSpPr>
        <p:spPr>
          <a:xfrm>
            <a:off x="1380633" y="212697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337" name="Google Shape;337;p17"/>
          <p:cNvSpPr txBox="1"/>
          <p:nvPr/>
        </p:nvSpPr>
        <p:spPr>
          <a:xfrm>
            <a:off x="2188899" y="2109449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graphicFrame>
        <p:nvGraphicFramePr>
          <p:cNvPr id="341" name="Google Shape;341;p17"/>
          <p:cNvGraphicFramePr/>
          <p:nvPr>
            <p:extLst>
              <p:ext uri="{D42A27DB-BD31-4B8C-83A1-F6EECF244321}">
                <p14:modId xmlns:p14="http://schemas.microsoft.com/office/powerpoint/2010/main" val="291743797"/>
              </p:ext>
            </p:extLst>
          </p:nvPr>
        </p:nvGraphicFramePr>
        <p:xfrm>
          <a:off x="1142575" y="5219962"/>
          <a:ext cx="5649510" cy="51817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2" name="Google Shape;342;p17"/>
          <p:cNvGraphicFramePr/>
          <p:nvPr/>
        </p:nvGraphicFramePr>
        <p:xfrm>
          <a:off x="1142571" y="4848478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3" name="Google Shape;343;p17"/>
          <p:cNvGraphicFramePr/>
          <p:nvPr>
            <p:extLst>
              <p:ext uri="{D42A27DB-BD31-4B8C-83A1-F6EECF244321}">
                <p14:modId xmlns:p14="http://schemas.microsoft.com/office/powerpoint/2010/main" val="784348008"/>
              </p:ext>
            </p:extLst>
          </p:nvPr>
        </p:nvGraphicFramePr>
        <p:xfrm>
          <a:off x="406208" y="3340593"/>
          <a:ext cx="8720800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4" name="Google Shape;344;p17"/>
          <p:cNvGraphicFramePr/>
          <p:nvPr>
            <p:extLst>
              <p:ext uri="{D42A27DB-BD31-4B8C-83A1-F6EECF244321}">
                <p14:modId xmlns:p14="http://schemas.microsoft.com/office/powerpoint/2010/main" val="2107472384"/>
              </p:ext>
            </p:extLst>
          </p:nvPr>
        </p:nvGraphicFramePr>
        <p:xfrm>
          <a:off x="186267" y="5232427"/>
          <a:ext cx="888800" cy="10363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vis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lang="en-US" sz="2800" b="1" u="none" strike="noStrike" cap="none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5" name="Google Shape;345;p17"/>
          <p:cNvGraphicFramePr/>
          <p:nvPr/>
        </p:nvGraphicFramePr>
        <p:xfrm>
          <a:off x="395709" y="3028700"/>
          <a:ext cx="8723071" cy="294651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94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6" name="Google Shape;346;p17"/>
          <p:cNvGraphicFramePr/>
          <p:nvPr>
            <p:extLst>
              <p:ext uri="{D42A27DB-BD31-4B8C-83A1-F6EECF244321}">
                <p14:modId xmlns:p14="http://schemas.microsoft.com/office/powerpoint/2010/main" val="1935961441"/>
              </p:ext>
            </p:extLst>
          </p:nvPr>
        </p:nvGraphicFramePr>
        <p:xfrm>
          <a:off x="403958" y="3742518"/>
          <a:ext cx="8723071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7" name="Google Shape;347;p17"/>
          <p:cNvSpPr txBox="1"/>
          <p:nvPr/>
        </p:nvSpPr>
        <p:spPr>
          <a:xfrm>
            <a:off x="1" y="3272076"/>
            <a:ext cx="398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U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7"/>
          <p:cNvSpPr txBox="1"/>
          <p:nvPr/>
        </p:nvSpPr>
        <p:spPr>
          <a:xfrm>
            <a:off x="1" y="3674002"/>
            <a:ext cx="398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V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9" name="Google Shape;349;p17"/>
          <p:cNvGraphicFramePr/>
          <p:nvPr>
            <p:extLst>
              <p:ext uri="{D42A27DB-BD31-4B8C-83A1-F6EECF244321}">
                <p14:modId xmlns:p14="http://schemas.microsoft.com/office/powerpoint/2010/main" val="2076990695"/>
              </p:ext>
            </p:extLst>
          </p:nvPr>
        </p:nvGraphicFramePr>
        <p:xfrm>
          <a:off x="395886" y="4329768"/>
          <a:ext cx="3957234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0" name="Google Shape;350;p17"/>
          <p:cNvSpPr txBox="1"/>
          <p:nvPr/>
        </p:nvSpPr>
        <p:spPr>
          <a:xfrm>
            <a:off x="-16799" y="4275352"/>
            <a:ext cx="432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1" name="Google Shape;351;p17"/>
          <p:cNvGraphicFramePr/>
          <p:nvPr>
            <p:extLst>
              <p:ext uri="{D42A27DB-BD31-4B8C-83A1-F6EECF244321}">
                <p14:modId xmlns:p14="http://schemas.microsoft.com/office/powerpoint/2010/main" val="1169283883"/>
              </p:ext>
            </p:extLst>
          </p:nvPr>
        </p:nvGraphicFramePr>
        <p:xfrm>
          <a:off x="1142575" y="5788162"/>
          <a:ext cx="5649510" cy="53849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84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2</a:t>
                      </a:r>
                      <a:endParaRPr sz="29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0AA4E1B5-4BA5-442E-8548-612261560CC4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1B2AE-F701-47F5-8521-E2DC2D4F36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t>57</a:t>
            </a:fld>
            <a:endParaRPr lang="en-US"/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1EC43E00-2E9C-4D6E-9477-726C1600D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7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1D70A652-1EF3-4A47-8588-4587D4C44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104" name="Google Shape;179;p15">
            <a:extLst>
              <a:ext uri="{FF2B5EF4-FFF2-40B4-BE49-F238E27FC236}">
                <a16:creationId xmlns:a16="http://schemas.microsoft.com/office/drawing/2014/main" id="{415D3C3D-131A-4666-9FC5-1664FD949653}"/>
              </a:ext>
            </a:extLst>
          </p:cNvPr>
          <p:cNvSpPr txBox="1"/>
          <p:nvPr/>
        </p:nvSpPr>
        <p:spPr>
          <a:xfrm>
            <a:off x="3917951" y="802500"/>
            <a:ext cx="4654500" cy="22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‘V’ TIMES:</a:t>
            </a:r>
            <a:endParaRPr sz="1729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 = 0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add s to ST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remove s from ST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if(vis[s]==0) do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vis[s] = 1;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add s to d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for all neighbors ‘v’ of ‘s’ do</a:t>
            </a:r>
            <a:endParaRPr sz="1729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if((u[</a:t>
            </a:r>
            <a:r>
              <a:rPr lang="en-US" sz="1729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== s) &amp;&amp; (vis[v[</a:t>
            </a:r>
            <a:r>
              <a:rPr lang="en-US" sz="1729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== 0))do</a:t>
            </a:r>
            <a:endParaRPr sz="1729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ST[++top] = v[</a:t>
            </a:r>
            <a:r>
              <a:rPr lang="en-US" sz="1729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</a:p>
          <a:p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80;p15">
            <a:extLst>
              <a:ext uri="{FF2B5EF4-FFF2-40B4-BE49-F238E27FC236}">
                <a16:creationId xmlns:a16="http://schemas.microsoft.com/office/drawing/2014/main" id="{A0E50447-8044-46A0-8414-D2B3FA4F212B}"/>
              </a:ext>
            </a:extLst>
          </p:cNvPr>
          <p:cNvCxnSpPr/>
          <p:nvPr/>
        </p:nvCxnSpPr>
        <p:spPr>
          <a:xfrm>
            <a:off x="3917951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81;p15">
            <a:extLst>
              <a:ext uri="{FF2B5EF4-FFF2-40B4-BE49-F238E27FC236}">
                <a16:creationId xmlns:a16="http://schemas.microsoft.com/office/drawing/2014/main" id="{70ABF6EC-D885-4932-BAAA-0033F3BE219A}"/>
              </a:ext>
            </a:extLst>
          </p:cNvPr>
          <p:cNvCxnSpPr/>
          <p:nvPr/>
        </p:nvCxnSpPr>
        <p:spPr>
          <a:xfrm>
            <a:off x="3917951" y="29210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82;p15">
            <a:extLst>
              <a:ext uri="{FF2B5EF4-FFF2-40B4-BE49-F238E27FC236}">
                <a16:creationId xmlns:a16="http://schemas.microsoft.com/office/drawing/2014/main" id="{D6D14C4C-2B6B-4561-9F46-EB40A7D6E532}"/>
              </a:ext>
            </a:extLst>
          </p:cNvPr>
          <p:cNvCxnSpPr/>
          <p:nvPr/>
        </p:nvCxnSpPr>
        <p:spPr>
          <a:xfrm rot="10800000">
            <a:off x="8572500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83;p15">
            <a:extLst>
              <a:ext uri="{FF2B5EF4-FFF2-40B4-BE49-F238E27FC236}">
                <a16:creationId xmlns:a16="http://schemas.microsoft.com/office/drawing/2014/main" id="{57A12AD2-AA12-4FD4-A646-34E3F932ACFF}"/>
              </a:ext>
            </a:extLst>
          </p:cNvPr>
          <p:cNvCxnSpPr/>
          <p:nvPr/>
        </p:nvCxnSpPr>
        <p:spPr>
          <a:xfrm flipV="1">
            <a:off x="3917951" y="981501"/>
            <a:ext cx="4654500" cy="209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95;p14">
            <a:extLst>
              <a:ext uri="{FF2B5EF4-FFF2-40B4-BE49-F238E27FC236}">
                <a16:creationId xmlns:a16="http://schemas.microsoft.com/office/drawing/2014/main" id="{37F80302-F428-4AAD-87E6-63F4A7AE13B6}"/>
              </a:ext>
            </a:extLst>
          </p:cNvPr>
          <p:cNvSpPr/>
          <p:nvPr/>
        </p:nvSpPr>
        <p:spPr>
          <a:xfrm>
            <a:off x="788338" y="295939"/>
            <a:ext cx="4695825" cy="529591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DEPTH FIRST SEARCH (DFS)</a:t>
            </a:r>
            <a:endParaRPr dirty="0"/>
          </a:p>
        </p:txBody>
      </p:sp>
      <p:pic>
        <p:nvPicPr>
          <p:cNvPr id="110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81EC5012-41AC-4B7B-A2A4-948FCB5EA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241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18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0" name="Google Shape;360;p18"/>
          <p:cNvSpPr txBox="1"/>
          <p:nvPr/>
        </p:nvSpPr>
        <p:spPr>
          <a:xfrm>
            <a:off x="200117" y="1472857"/>
            <a:ext cx="175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362" name="Google Shape;362;p18"/>
          <p:cNvSpPr/>
          <p:nvPr/>
        </p:nvSpPr>
        <p:spPr>
          <a:xfrm>
            <a:off x="177801" y="1551148"/>
            <a:ext cx="398700" cy="451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8"/>
          <p:cNvSpPr/>
          <p:nvPr/>
        </p:nvSpPr>
        <p:spPr>
          <a:xfrm>
            <a:off x="902847" y="1593378"/>
            <a:ext cx="432300" cy="4149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8"/>
          <p:cNvSpPr/>
          <p:nvPr/>
        </p:nvSpPr>
        <p:spPr>
          <a:xfrm>
            <a:off x="1698228" y="1591631"/>
            <a:ext cx="418200" cy="370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8"/>
          <p:cNvSpPr/>
          <p:nvPr/>
        </p:nvSpPr>
        <p:spPr>
          <a:xfrm>
            <a:off x="2513421" y="1589552"/>
            <a:ext cx="450600" cy="370800"/>
          </a:xfrm>
          <a:prstGeom prst="ellipse">
            <a:avLst/>
          </a:prstGeom>
          <a:solidFill>
            <a:srgbClr val="00FF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8"/>
          <p:cNvSpPr/>
          <p:nvPr/>
        </p:nvSpPr>
        <p:spPr>
          <a:xfrm>
            <a:off x="592139" y="928657"/>
            <a:ext cx="437700" cy="376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8"/>
          <p:cNvSpPr/>
          <p:nvPr/>
        </p:nvSpPr>
        <p:spPr>
          <a:xfrm>
            <a:off x="1351931" y="914294"/>
            <a:ext cx="409500" cy="4287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8"/>
          <p:cNvSpPr/>
          <p:nvPr/>
        </p:nvSpPr>
        <p:spPr>
          <a:xfrm>
            <a:off x="2233709" y="1038795"/>
            <a:ext cx="375600" cy="384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8"/>
          <p:cNvSpPr/>
          <p:nvPr/>
        </p:nvSpPr>
        <p:spPr>
          <a:xfrm>
            <a:off x="600429" y="2221127"/>
            <a:ext cx="429300" cy="4023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8"/>
          <p:cNvSpPr/>
          <p:nvPr/>
        </p:nvSpPr>
        <p:spPr>
          <a:xfrm>
            <a:off x="1391765" y="2246141"/>
            <a:ext cx="369900" cy="370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8"/>
          <p:cNvSpPr/>
          <p:nvPr/>
        </p:nvSpPr>
        <p:spPr>
          <a:xfrm>
            <a:off x="2163712" y="2211787"/>
            <a:ext cx="450600" cy="424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2" name="Google Shape;372;p18"/>
          <p:cNvCxnSpPr>
            <a:stCxn id="362" idx="6"/>
            <a:endCxn id="363" idx="2"/>
          </p:cNvCxnSpPr>
          <p:nvPr/>
        </p:nvCxnSpPr>
        <p:spPr>
          <a:xfrm>
            <a:off x="576500" y="1777049"/>
            <a:ext cx="3264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3" name="Google Shape;373;p18"/>
          <p:cNvCxnSpPr>
            <a:stCxn id="363" idx="6"/>
            <a:endCxn id="364" idx="2"/>
          </p:cNvCxnSpPr>
          <p:nvPr/>
        </p:nvCxnSpPr>
        <p:spPr>
          <a:xfrm rot="10800000" flipH="1">
            <a:off x="1335147" y="1777127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4" name="Google Shape;374;p18"/>
          <p:cNvCxnSpPr>
            <a:stCxn id="369" idx="0"/>
            <a:endCxn id="363" idx="3"/>
          </p:cNvCxnSpPr>
          <p:nvPr/>
        </p:nvCxnSpPr>
        <p:spPr>
          <a:xfrm rot="10800000" flipH="1">
            <a:off x="815079" y="1947527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5" name="Google Shape;375;p18"/>
          <p:cNvCxnSpPr>
            <a:endCxn id="370" idx="1"/>
          </p:cNvCxnSpPr>
          <p:nvPr/>
        </p:nvCxnSpPr>
        <p:spPr>
          <a:xfrm>
            <a:off x="1272235" y="1947643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6" name="Google Shape;376;p18"/>
          <p:cNvCxnSpPr>
            <a:stCxn id="366" idx="4"/>
            <a:endCxn id="363" idx="1"/>
          </p:cNvCxnSpPr>
          <p:nvPr/>
        </p:nvCxnSpPr>
        <p:spPr>
          <a:xfrm>
            <a:off x="810990" y="1305457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7" name="Google Shape;377;p18"/>
          <p:cNvCxnSpPr/>
          <p:nvPr/>
        </p:nvCxnSpPr>
        <p:spPr>
          <a:xfrm rot="10800000" flipH="1">
            <a:off x="1252877" y="1282971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8" name="Google Shape;378;p18"/>
          <p:cNvCxnSpPr>
            <a:endCxn id="364" idx="0"/>
          </p:cNvCxnSpPr>
          <p:nvPr/>
        </p:nvCxnSpPr>
        <p:spPr>
          <a:xfrm>
            <a:off x="1698229" y="1295231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9" name="Google Shape;379;p18"/>
          <p:cNvCxnSpPr>
            <a:stCxn id="380" idx="3"/>
            <a:endCxn id="365" idx="2"/>
          </p:cNvCxnSpPr>
          <p:nvPr/>
        </p:nvCxnSpPr>
        <p:spPr>
          <a:xfrm>
            <a:off x="2078291" y="1767936"/>
            <a:ext cx="435130" cy="701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1" name="Google Shape;381;p18"/>
          <p:cNvCxnSpPr>
            <a:endCxn id="368" idx="3"/>
          </p:cNvCxnSpPr>
          <p:nvPr/>
        </p:nvCxnSpPr>
        <p:spPr>
          <a:xfrm rot="10800000" flipH="1">
            <a:off x="2062215" y="1366559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2" name="Google Shape;382;p18"/>
          <p:cNvCxnSpPr>
            <a:stCxn id="371" idx="0"/>
            <a:endCxn id="364" idx="5"/>
          </p:cNvCxnSpPr>
          <p:nvPr/>
        </p:nvCxnSpPr>
        <p:spPr>
          <a:xfrm rot="10800000">
            <a:off x="2055113" y="1908187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3" name="Google Shape;383;p18"/>
          <p:cNvCxnSpPr>
            <a:stCxn id="370" idx="7"/>
            <a:endCxn id="364" idx="4"/>
          </p:cNvCxnSpPr>
          <p:nvPr/>
        </p:nvCxnSpPr>
        <p:spPr>
          <a:xfrm rot="10800000" flipH="1">
            <a:off x="1707493" y="1962343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4" name="Google Shape;384;p18"/>
          <p:cNvSpPr txBox="1"/>
          <p:nvPr/>
        </p:nvSpPr>
        <p:spPr>
          <a:xfrm>
            <a:off x="158911" y="1486618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85" name="Google Shape;385;p18"/>
          <p:cNvSpPr txBox="1"/>
          <p:nvPr/>
        </p:nvSpPr>
        <p:spPr>
          <a:xfrm>
            <a:off x="912233" y="1469752"/>
            <a:ext cx="450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80" name="Google Shape;380;p18"/>
          <p:cNvSpPr txBox="1"/>
          <p:nvPr/>
        </p:nvSpPr>
        <p:spPr>
          <a:xfrm>
            <a:off x="1722191" y="1475569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86" name="Google Shape;386;p18"/>
          <p:cNvSpPr txBox="1"/>
          <p:nvPr/>
        </p:nvSpPr>
        <p:spPr>
          <a:xfrm>
            <a:off x="2549319" y="1482745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87" name="Google Shape;387;p18"/>
          <p:cNvSpPr txBox="1"/>
          <p:nvPr/>
        </p:nvSpPr>
        <p:spPr>
          <a:xfrm>
            <a:off x="610723" y="800013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88" name="Google Shape;388;p18"/>
          <p:cNvSpPr txBox="1"/>
          <p:nvPr/>
        </p:nvSpPr>
        <p:spPr>
          <a:xfrm>
            <a:off x="1384399" y="8241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89" name="Google Shape;389;p18"/>
          <p:cNvSpPr txBox="1"/>
          <p:nvPr/>
        </p:nvSpPr>
        <p:spPr>
          <a:xfrm>
            <a:off x="2201486" y="914769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90" name="Google Shape;390;p18"/>
          <p:cNvSpPr txBox="1"/>
          <p:nvPr/>
        </p:nvSpPr>
        <p:spPr>
          <a:xfrm>
            <a:off x="619826" y="213949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391" name="Google Shape;391;p18"/>
          <p:cNvSpPr txBox="1"/>
          <p:nvPr/>
        </p:nvSpPr>
        <p:spPr>
          <a:xfrm>
            <a:off x="1380633" y="212697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392" name="Google Shape;392;p18"/>
          <p:cNvSpPr txBox="1"/>
          <p:nvPr/>
        </p:nvSpPr>
        <p:spPr>
          <a:xfrm>
            <a:off x="2188899" y="2109449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graphicFrame>
        <p:nvGraphicFramePr>
          <p:cNvPr id="396" name="Google Shape;396;p18"/>
          <p:cNvGraphicFramePr/>
          <p:nvPr>
            <p:extLst>
              <p:ext uri="{D42A27DB-BD31-4B8C-83A1-F6EECF244321}">
                <p14:modId xmlns:p14="http://schemas.microsoft.com/office/powerpoint/2010/main" val="339337404"/>
              </p:ext>
            </p:extLst>
          </p:nvPr>
        </p:nvGraphicFramePr>
        <p:xfrm>
          <a:off x="1142575" y="5219962"/>
          <a:ext cx="5649510" cy="51817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7" name="Google Shape;397;p18"/>
          <p:cNvGraphicFramePr/>
          <p:nvPr/>
        </p:nvGraphicFramePr>
        <p:xfrm>
          <a:off x="1142571" y="4848478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0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1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2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3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4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5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6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7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8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9</a:t>
                      </a:r>
                      <a:endParaRPr sz="15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8" name="Google Shape;398;p18"/>
          <p:cNvGraphicFramePr/>
          <p:nvPr>
            <p:extLst>
              <p:ext uri="{D42A27DB-BD31-4B8C-83A1-F6EECF244321}">
                <p14:modId xmlns:p14="http://schemas.microsoft.com/office/powerpoint/2010/main" val="1690378391"/>
              </p:ext>
            </p:extLst>
          </p:nvPr>
        </p:nvGraphicFramePr>
        <p:xfrm>
          <a:off x="406208" y="3340593"/>
          <a:ext cx="8720800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9" name="Google Shape;399;p18"/>
          <p:cNvGraphicFramePr/>
          <p:nvPr>
            <p:extLst>
              <p:ext uri="{D42A27DB-BD31-4B8C-83A1-F6EECF244321}">
                <p14:modId xmlns:p14="http://schemas.microsoft.com/office/powerpoint/2010/main" val="3743153908"/>
              </p:ext>
            </p:extLst>
          </p:nvPr>
        </p:nvGraphicFramePr>
        <p:xfrm>
          <a:off x="186267" y="5232428"/>
          <a:ext cx="888800" cy="1089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vis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lang="en-US" sz="2800" b="1" u="none" strike="noStrike" cap="none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0" name="Google Shape;400;p18"/>
          <p:cNvGraphicFramePr/>
          <p:nvPr/>
        </p:nvGraphicFramePr>
        <p:xfrm>
          <a:off x="395709" y="3028700"/>
          <a:ext cx="8723071" cy="294651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94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1" name="Google Shape;401;p18"/>
          <p:cNvGraphicFramePr/>
          <p:nvPr>
            <p:extLst>
              <p:ext uri="{D42A27DB-BD31-4B8C-83A1-F6EECF244321}">
                <p14:modId xmlns:p14="http://schemas.microsoft.com/office/powerpoint/2010/main" val="240724145"/>
              </p:ext>
            </p:extLst>
          </p:nvPr>
        </p:nvGraphicFramePr>
        <p:xfrm>
          <a:off x="403958" y="3742518"/>
          <a:ext cx="8723071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lang="en-US" sz="19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2" name="Google Shape;402;p18"/>
          <p:cNvSpPr txBox="1"/>
          <p:nvPr/>
        </p:nvSpPr>
        <p:spPr>
          <a:xfrm>
            <a:off x="1" y="3272076"/>
            <a:ext cx="398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U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8"/>
          <p:cNvSpPr txBox="1"/>
          <p:nvPr/>
        </p:nvSpPr>
        <p:spPr>
          <a:xfrm>
            <a:off x="1" y="3674002"/>
            <a:ext cx="398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V</a:t>
            </a:r>
            <a:endParaRPr sz="2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4" name="Google Shape;404;p18"/>
          <p:cNvGraphicFramePr/>
          <p:nvPr>
            <p:extLst>
              <p:ext uri="{D42A27DB-BD31-4B8C-83A1-F6EECF244321}">
                <p14:modId xmlns:p14="http://schemas.microsoft.com/office/powerpoint/2010/main" val="3509452963"/>
              </p:ext>
            </p:extLst>
          </p:nvPr>
        </p:nvGraphicFramePr>
        <p:xfrm>
          <a:off x="395886" y="4329768"/>
          <a:ext cx="3957234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5" name="Google Shape;405;p18"/>
          <p:cNvSpPr txBox="1"/>
          <p:nvPr/>
        </p:nvSpPr>
        <p:spPr>
          <a:xfrm>
            <a:off x="-16799" y="4275352"/>
            <a:ext cx="432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6" name="Google Shape;406;p18"/>
          <p:cNvGraphicFramePr/>
          <p:nvPr>
            <p:extLst>
              <p:ext uri="{D42A27DB-BD31-4B8C-83A1-F6EECF244321}">
                <p14:modId xmlns:p14="http://schemas.microsoft.com/office/powerpoint/2010/main" val="3000078122"/>
              </p:ext>
            </p:extLst>
          </p:nvPr>
        </p:nvGraphicFramePr>
        <p:xfrm>
          <a:off x="1142575" y="5788162"/>
          <a:ext cx="5649510" cy="53849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84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3</a:t>
                      </a:r>
                      <a:endParaRPr sz="25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06277BD4-1F1A-49AB-A8F5-F3974ECEDFDC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681BD-9F89-4BC3-B306-16A9607EC3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t>58</a:t>
            </a:fld>
            <a:endParaRPr lang="en-US"/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C0617258-DC9A-49E2-9243-4BB252C77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6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93837E1-0AD9-47ED-AD30-6CE90E83C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57" name="Google Shape;179;p15">
            <a:extLst>
              <a:ext uri="{FF2B5EF4-FFF2-40B4-BE49-F238E27FC236}">
                <a16:creationId xmlns:a16="http://schemas.microsoft.com/office/drawing/2014/main" id="{23AC0E7E-CA4F-4834-9C08-E0DC3F9685BC}"/>
              </a:ext>
            </a:extLst>
          </p:cNvPr>
          <p:cNvSpPr txBox="1"/>
          <p:nvPr/>
        </p:nvSpPr>
        <p:spPr>
          <a:xfrm>
            <a:off x="3917951" y="802500"/>
            <a:ext cx="4654500" cy="22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‘V’ TIMES:</a:t>
            </a:r>
            <a:endParaRPr sz="1729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 = 0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add s to ST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remove s from ST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if(vis[s]==0) do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vis[s] = 1;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ct val="63619"/>
            </a:pP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add s to d</a:t>
            </a:r>
            <a:endParaRPr sz="1729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for all neighbors ‘v’ of ‘s’ do</a:t>
            </a:r>
            <a:endParaRPr sz="1729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if((u[</a:t>
            </a:r>
            <a:r>
              <a:rPr lang="en-US" sz="1729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== s) &amp;&amp; (vis[v[</a:t>
            </a:r>
            <a:r>
              <a:rPr lang="en-US" sz="1729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]] == 0))do</a:t>
            </a:r>
            <a:endParaRPr sz="1729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ST[++top] = v[</a:t>
            </a:r>
            <a:r>
              <a:rPr lang="en-US" sz="1729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729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</a:p>
          <a:p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180;p15">
            <a:extLst>
              <a:ext uri="{FF2B5EF4-FFF2-40B4-BE49-F238E27FC236}">
                <a16:creationId xmlns:a16="http://schemas.microsoft.com/office/drawing/2014/main" id="{71B53E2C-92B8-46DA-BB72-FCFF596AE601}"/>
              </a:ext>
            </a:extLst>
          </p:cNvPr>
          <p:cNvCxnSpPr/>
          <p:nvPr/>
        </p:nvCxnSpPr>
        <p:spPr>
          <a:xfrm>
            <a:off x="3917951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" name="Google Shape;181;p15">
            <a:extLst>
              <a:ext uri="{FF2B5EF4-FFF2-40B4-BE49-F238E27FC236}">
                <a16:creationId xmlns:a16="http://schemas.microsoft.com/office/drawing/2014/main" id="{FA160833-5D4A-4B22-8C2C-1FB8BFDC114C}"/>
              </a:ext>
            </a:extLst>
          </p:cNvPr>
          <p:cNvCxnSpPr/>
          <p:nvPr/>
        </p:nvCxnSpPr>
        <p:spPr>
          <a:xfrm>
            <a:off x="3917951" y="2921000"/>
            <a:ext cx="46545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" name="Google Shape;182;p15">
            <a:extLst>
              <a:ext uri="{FF2B5EF4-FFF2-40B4-BE49-F238E27FC236}">
                <a16:creationId xmlns:a16="http://schemas.microsoft.com/office/drawing/2014/main" id="{986C373F-2123-4AD3-BBE4-1D7BCD683EC5}"/>
              </a:ext>
            </a:extLst>
          </p:cNvPr>
          <p:cNvCxnSpPr/>
          <p:nvPr/>
        </p:nvCxnSpPr>
        <p:spPr>
          <a:xfrm rot="10800000">
            <a:off x="8572500" y="977901"/>
            <a:ext cx="0" cy="194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" name="Google Shape;183;p15">
            <a:extLst>
              <a:ext uri="{FF2B5EF4-FFF2-40B4-BE49-F238E27FC236}">
                <a16:creationId xmlns:a16="http://schemas.microsoft.com/office/drawing/2014/main" id="{769A5478-2B91-4C84-9CD7-CFBE183435C3}"/>
              </a:ext>
            </a:extLst>
          </p:cNvPr>
          <p:cNvCxnSpPr/>
          <p:nvPr/>
        </p:nvCxnSpPr>
        <p:spPr>
          <a:xfrm flipV="1">
            <a:off x="3917951" y="981501"/>
            <a:ext cx="4654500" cy="209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95;p14">
            <a:extLst>
              <a:ext uri="{FF2B5EF4-FFF2-40B4-BE49-F238E27FC236}">
                <a16:creationId xmlns:a16="http://schemas.microsoft.com/office/drawing/2014/main" id="{EAB225F7-BF33-4069-B34B-C0E02BF4AC80}"/>
              </a:ext>
            </a:extLst>
          </p:cNvPr>
          <p:cNvSpPr/>
          <p:nvPr/>
        </p:nvSpPr>
        <p:spPr>
          <a:xfrm>
            <a:off x="788338" y="295939"/>
            <a:ext cx="4695825" cy="529591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DEPTH FIRST SEARCH (DFS)</a:t>
            </a:r>
            <a:endParaRPr dirty="0"/>
          </a:p>
        </p:txBody>
      </p:sp>
      <p:pic>
        <p:nvPicPr>
          <p:cNvPr id="63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EB836152-5790-4378-910B-F16B21D89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619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3" name="Google Shape;413;p19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414" name="Google Shape;414;p19"/>
          <p:cNvGraphicFramePr/>
          <p:nvPr>
            <p:extLst>
              <p:ext uri="{D42A27DB-BD31-4B8C-83A1-F6EECF244321}">
                <p14:modId xmlns:p14="http://schemas.microsoft.com/office/powerpoint/2010/main" val="800650464"/>
              </p:ext>
            </p:extLst>
          </p:nvPr>
        </p:nvGraphicFramePr>
        <p:xfrm>
          <a:off x="1005486" y="6404142"/>
          <a:ext cx="3957234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5" name="Google Shape;415;p19"/>
          <p:cNvGraphicFramePr/>
          <p:nvPr>
            <p:extLst>
              <p:ext uri="{D42A27DB-BD31-4B8C-83A1-F6EECF244321}">
                <p14:modId xmlns:p14="http://schemas.microsoft.com/office/powerpoint/2010/main" val="448971178"/>
              </p:ext>
            </p:extLst>
          </p:nvPr>
        </p:nvGraphicFramePr>
        <p:xfrm>
          <a:off x="1005486" y="4566842"/>
          <a:ext cx="3957234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6" name="Google Shape;416;p19"/>
          <p:cNvGraphicFramePr/>
          <p:nvPr>
            <p:extLst>
              <p:ext uri="{D42A27DB-BD31-4B8C-83A1-F6EECF244321}">
                <p14:modId xmlns:p14="http://schemas.microsoft.com/office/powerpoint/2010/main" val="3744346658"/>
              </p:ext>
            </p:extLst>
          </p:nvPr>
        </p:nvGraphicFramePr>
        <p:xfrm>
          <a:off x="4266637" y="5110030"/>
          <a:ext cx="3957234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7" name="Google Shape;417;p19"/>
          <p:cNvGraphicFramePr/>
          <p:nvPr>
            <p:extLst>
              <p:ext uri="{D42A27DB-BD31-4B8C-83A1-F6EECF244321}">
                <p14:modId xmlns:p14="http://schemas.microsoft.com/office/powerpoint/2010/main" val="900801138"/>
              </p:ext>
            </p:extLst>
          </p:nvPr>
        </p:nvGraphicFramePr>
        <p:xfrm>
          <a:off x="1005486" y="5606881"/>
          <a:ext cx="3957234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8" name="Google Shape;418;p19"/>
          <p:cNvGraphicFramePr/>
          <p:nvPr>
            <p:extLst>
              <p:ext uri="{D42A27DB-BD31-4B8C-83A1-F6EECF244321}">
                <p14:modId xmlns:p14="http://schemas.microsoft.com/office/powerpoint/2010/main" val="2869209277"/>
              </p:ext>
            </p:extLst>
          </p:nvPr>
        </p:nvGraphicFramePr>
        <p:xfrm>
          <a:off x="4266633" y="6029868"/>
          <a:ext cx="3933410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9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" name="Google Shape;419;p19"/>
          <p:cNvGraphicFramePr/>
          <p:nvPr>
            <p:extLst>
              <p:ext uri="{D42A27DB-BD31-4B8C-83A1-F6EECF244321}">
                <p14:modId xmlns:p14="http://schemas.microsoft.com/office/powerpoint/2010/main" val="2082434287"/>
              </p:ext>
            </p:extLst>
          </p:nvPr>
        </p:nvGraphicFramePr>
        <p:xfrm>
          <a:off x="4266637" y="4058268"/>
          <a:ext cx="3957234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0" name="Google Shape;420;p19"/>
          <p:cNvGraphicFramePr/>
          <p:nvPr>
            <p:extLst>
              <p:ext uri="{D42A27DB-BD31-4B8C-83A1-F6EECF244321}">
                <p14:modId xmlns:p14="http://schemas.microsoft.com/office/powerpoint/2010/main" val="315000872"/>
              </p:ext>
            </p:extLst>
          </p:nvPr>
        </p:nvGraphicFramePr>
        <p:xfrm>
          <a:off x="1005486" y="3526518"/>
          <a:ext cx="3957234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1" name="Google Shape;421;p19"/>
          <p:cNvGraphicFramePr/>
          <p:nvPr>
            <p:extLst>
              <p:ext uri="{D42A27DB-BD31-4B8C-83A1-F6EECF244321}">
                <p14:modId xmlns:p14="http://schemas.microsoft.com/office/powerpoint/2010/main" val="3649829745"/>
              </p:ext>
            </p:extLst>
          </p:nvPr>
        </p:nvGraphicFramePr>
        <p:xfrm>
          <a:off x="4266625" y="2912330"/>
          <a:ext cx="3957234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2" name="Google Shape;422;p19"/>
          <p:cNvGraphicFramePr/>
          <p:nvPr>
            <p:extLst>
              <p:ext uri="{D42A27DB-BD31-4B8C-83A1-F6EECF244321}">
                <p14:modId xmlns:p14="http://schemas.microsoft.com/office/powerpoint/2010/main" val="331507145"/>
              </p:ext>
            </p:extLst>
          </p:nvPr>
        </p:nvGraphicFramePr>
        <p:xfrm>
          <a:off x="1005486" y="2298118"/>
          <a:ext cx="3957234" cy="3810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1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900"/>
                    </a:p>
                  </a:txBody>
                  <a:tcPr marL="91451" marR="91451" marT="45725" marB="457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3" name="Google Shape;423;p19"/>
          <p:cNvSpPr txBox="1"/>
          <p:nvPr/>
        </p:nvSpPr>
        <p:spPr>
          <a:xfrm>
            <a:off x="5485017" y="1573844"/>
            <a:ext cx="175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424" name="Google Shape;424;p19"/>
          <p:cNvSpPr/>
          <p:nvPr/>
        </p:nvSpPr>
        <p:spPr>
          <a:xfrm>
            <a:off x="5462701" y="1652136"/>
            <a:ext cx="398700" cy="451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9"/>
          <p:cNvSpPr/>
          <p:nvPr/>
        </p:nvSpPr>
        <p:spPr>
          <a:xfrm>
            <a:off x="6187747" y="1694365"/>
            <a:ext cx="432300" cy="4149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9"/>
          <p:cNvSpPr/>
          <p:nvPr/>
        </p:nvSpPr>
        <p:spPr>
          <a:xfrm>
            <a:off x="6983128" y="1692617"/>
            <a:ext cx="418200" cy="370800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9"/>
          <p:cNvSpPr/>
          <p:nvPr/>
        </p:nvSpPr>
        <p:spPr>
          <a:xfrm>
            <a:off x="7798321" y="1690539"/>
            <a:ext cx="450600" cy="370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9"/>
          <p:cNvSpPr/>
          <p:nvPr/>
        </p:nvSpPr>
        <p:spPr>
          <a:xfrm>
            <a:off x="5877039" y="1029645"/>
            <a:ext cx="437700" cy="376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9"/>
          <p:cNvSpPr/>
          <p:nvPr/>
        </p:nvSpPr>
        <p:spPr>
          <a:xfrm>
            <a:off x="6636831" y="1015281"/>
            <a:ext cx="409500" cy="4287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9"/>
          <p:cNvSpPr/>
          <p:nvPr/>
        </p:nvSpPr>
        <p:spPr>
          <a:xfrm>
            <a:off x="7518609" y="1139783"/>
            <a:ext cx="375600" cy="384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9"/>
          <p:cNvSpPr/>
          <p:nvPr/>
        </p:nvSpPr>
        <p:spPr>
          <a:xfrm>
            <a:off x="5885329" y="2322115"/>
            <a:ext cx="429300" cy="4023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9"/>
          <p:cNvSpPr/>
          <p:nvPr/>
        </p:nvSpPr>
        <p:spPr>
          <a:xfrm>
            <a:off x="6676665" y="2347129"/>
            <a:ext cx="369900" cy="370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9"/>
          <p:cNvSpPr/>
          <p:nvPr/>
        </p:nvSpPr>
        <p:spPr>
          <a:xfrm>
            <a:off x="7448612" y="2312773"/>
            <a:ext cx="450600" cy="424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4" name="Google Shape;434;p19"/>
          <p:cNvCxnSpPr>
            <a:stCxn id="424" idx="6"/>
            <a:endCxn id="425" idx="2"/>
          </p:cNvCxnSpPr>
          <p:nvPr/>
        </p:nvCxnSpPr>
        <p:spPr>
          <a:xfrm>
            <a:off x="5861400" y="1878037"/>
            <a:ext cx="3264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5" name="Google Shape;435;p19"/>
          <p:cNvCxnSpPr>
            <a:stCxn id="425" idx="6"/>
            <a:endCxn id="426" idx="2"/>
          </p:cNvCxnSpPr>
          <p:nvPr/>
        </p:nvCxnSpPr>
        <p:spPr>
          <a:xfrm rot="10800000" flipH="1">
            <a:off x="6620047" y="18781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6" name="Google Shape;436;p19"/>
          <p:cNvCxnSpPr>
            <a:stCxn id="431" idx="0"/>
            <a:endCxn id="425" idx="3"/>
          </p:cNvCxnSpPr>
          <p:nvPr/>
        </p:nvCxnSpPr>
        <p:spPr>
          <a:xfrm rot="10800000" flipH="1">
            <a:off x="6099979" y="20485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7" name="Google Shape;437;p19"/>
          <p:cNvCxnSpPr>
            <a:endCxn id="432" idx="1"/>
          </p:cNvCxnSpPr>
          <p:nvPr/>
        </p:nvCxnSpPr>
        <p:spPr>
          <a:xfrm>
            <a:off x="6557135" y="20486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8" name="Google Shape;438;p19"/>
          <p:cNvCxnSpPr>
            <a:stCxn id="428" idx="4"/>
            <a:endCxn id="425" idx="1"/>
          </p:cNvCxnSpPr>
          <p:nvPr/>
        </p:nvCxnSpPr>
        <p:spPr>
          <a:xfrm>
            <a:off x="6095890" y="14064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9" name="Google Shape;439;p19"/>
          <p:cNvCxnSpPr/>
          <p:nvPr/>
        </p:nvCxnSpPr>
        <p:spPr>
          <a:xfrm rot="10800000" flipH="1">
            <a:off x="6537777" y="13839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0" name="Google Shape;440;p19"/>
          <p:cNvCxnSpPr>
            <a:endCxn id="426" idx="0"/>
          </p:cNvCxnSpPr>
          <p:nvPr/>
        </p:nvCxnSpPr>
        <p:spPr>
          <a:xfrm>
            <a:off x="6983129" y="13962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1" name="Google Shape;441;p19"/>
          <p:cNvCxnSpPr>
            <a:stCxn id="442" idx="3"/>
            <a:endCxn id="427" idx="2"/>
          </p:cNvCxnSpPr>
          <p:nvPr/>
        </p:nvCxnSpPr>
        <p:spPr>
          <a:xfrm>
            <a:off x="7339567" y="1868925"/>
            <a:ext cx="458755" cy="701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3" name="Google Shape;443;p19"/>
          <p:cNvCxnSpPr>
            <a:endCxn id="430" idx="3"/>
          </p:cNvCxnSpPr>
          <p:nvPr/>
        </p:nvCxnSpPr>
        <p:spPr>
          <a:xfrm rot="10800000" flipH="1">
            <a:off x="7347115" y="14675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4" name="Google Shape;444;p19"/>
          <p:cNvCxnSpPr>
            <a:stCxn id="433" idx="0"/>
            <a:endCxn id="426" idx="5"/>
          </p:cNvCxnSpPr>
          <p:nvPr/>
        </p:nvCxnSpPr>
        <p:spPr>
          <a:xfrm rot="10800000">
            <a:off x="7340013" y="20091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5" name="Google Shape;445;p19"/>
          <p:cNvCxnSpPr>
            <a:stCxn id="432" idx="7"/>
            <a:endCxn id="426" idx="4"/>
          </p:cNvCxnSpPr>
          <p:nvPr/>
        </p:nvCxnSpPr>
        <p:spPr>
          <a:xfrm rot="10800000" flipH="1">
            <a:off x="6992393" y="20633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6" name="Google Shape;446;p19"/>
          <p:cNvSpPr txBox="1"/>
          <p:nvPr/>
        </p:nvSpPr>
        <p:spPr>
          <a:xfrm>
            <a:off x="5443811" y="1587605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47" name="Google Shape;447;p19"/>
          <p:cNvSpPr txBox="1"/>
          <p:nvPr/>
        </p:nvSpPr>
        <p:spPr>
          <a:xfrm>
            <a:off x="6197133" y="1570740"/>
            <a:ext cx="450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42" name="Google Shape;442;p19"/>
          <p:cNvSpPr txBox="1"/>
          <p:nvPr/>
        </p:nvSpPr>
        <p:spPr>
          <a:xfrm>
            <a:off x="6983466" y="157655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48" name="Google Shape;448;p19"/>
          <p:cNvSpPr txBox="1"/>
          <p:nvPr/>
        </p:nvSpPr>
        <p:spPr>
          <a:xfrm>
            <a:off x="7845019" y="15523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49" name="Google Shape;449;p19"/>
          <p:cNvSpPr txBox="1"/>
          <p:nvPr/>
        </p:nvSpPr>
        <p:spPr>
          <a:xfrm>
            <a:off x="5895623" y="901001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50" name="Google Shape;450;p19"/>
          <p:cNvSpPr txBox="1"/>
          <p:nvPr/>
        </p:nvSpPr>
        <p:spPr>
          <a:xfrm>
            <a:off x="6669299" y="9251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51" name="Google Shape;451;p19"/>
          <p:cNvSpPr txBox="1"/>
          <p:nvPr/>
        </p:nvSpPr>
        <p:spPr>
          <a:xfrm>
            <a:off x="7486386" y="101575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52" name="Google Shape;452;p19"/>
          <p:cNvSpPr txBox="1"/>
          <p:nvPr/>
        </p:nvSpPr>
        <p:spPr>
          <a:xfrm>
            <a:off x="5904726" y="224048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453" name="Google Shape;453;p19"/>
          <p:cNvSpPr txBox="1"/>
          <p:nvPr/>
        </p:nvSpPr>
        <p:spPr>
          <a:xfrm>
            <a:off x="6665533" y="22279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454" name="Google Shape;454;p19"/>
          <p:cNvSpPr txBox="1"/>
          <p:nvPr/>
        </p:nvSpPr>
        <p:spPr>
          <a:xfrm>
            <a:off x="7473799" y="22104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55" name="Google Shape;455;p19"/>
          <p:cNvSpPr txBox="1"/>
          <p:nvPr/>
        </p:nvSpPr>
        <p:spPr>
          <a:xfrm>
            <a:off x="5485017" y="1573844"/>
            <a:ext cx="175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456" name="Google Shape;456;p19"/>
          <p:cNvSpPr/>
          <p:nvPr/>
        </p:nvSpPr>
        <p:spPr>
          <a:xfrm>
            <a:off x="5462701" y="1652136"/>
            <a:ext cx="398700" cy="451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9"/>
          <p:cNvSpPr/>
          <p:nvPr/>
        </p:nvSpPr>
        <p:spPr>
          <a:xfrm>
            <a:off x="6187747" y="1694365"/>
            <a:ext cx="432300" cy="4149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9"/>
          <p:cNvSpPr/>
          <p:nvPr/>
        </p:nvSpPr>
        <p:spPr>
          <a:xfrm>
            <a:off x="6983128" y="1692617"/>
            <a:ext cx="418200" cy="370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9"/>
          <p:cNvSpPr/>
          <p:nvPr/>
        </p:nvSpPr>
        <p:spPr>
          <a:xfrm>
            <a:off x="7798321" y="1690539"/>
            <a:ext cx="450600" cy="370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9"/>
          <p:cNvSpPr/>
          <p:nvPr/>
        </p:nvSpPr>
        <p:spPr>
          <a:xfrm>
            <a:off x="5877039" y="1029645"/>
            <a:ext cx="437700" cy="376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9"/>
          <p:cNvSpPr/>
          <p:nvPr/>
        </p:nvSpPr>
        <p:spPr>
          <a:xfrm>
            <a:off x="6636831" y="1015281"/>
            <a:ext cx="409500" cy="4287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9"/>
          <p:cNvSpPr/>
          <p:nvPr/>
        </p:nvSpPr>
        <p:spPr>
          <a:xfrm>
            <a:off x="7518609" y="1139783"/>
            <a:ext cx="375600" cy="384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19"/>
          <p:cNvSpPr/>
          <p:nvPr/>
        </p:nvSpPr>
        <p:spPr>
          <a:xfrm>
            <a:off x="5885329" y="2322115"/>
            <a:ext cx="429300" cy="4023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19"/>
          <p:cNvSpPr/>
          <p:nvPr/>
        </p:nvSpPr>
        <p:spPr>
          <a:xfrm>
            <a:off x="6676665" y="2347129"/>
            <a:ext cx="369900" cy="370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19"/>
          <p:cNvSpPr/>
          <p:nvPr/>
        </p:nvSpPr>
        <p:spPr>
          <a:xfrm>
            <a:off x="7448612" y="2312773"/>
            <a:ext cx="450600" cy="424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6" name="Google Shape;466;p19"/>
          <p:cNvCxnSpPr>
            <a:stCxn id="456" idx="6"/>
            <a:endCxn id="457" idx="2"/>
          </p:cNvCxnSpPr>
          <p:nvPr/>
        </p:nvCxnSpPr>
        <p:spPr>
          <a:xfrm>
            <a:off x="5861400" y="1878037"/>
            <a:ext cx="3264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7" name="Google Shape;467;p19"/>
          <p:cNvCxnSpPr>
            <a:stCxn id="457" idx="6"/>
            <a:endCxn id="458" idx="2"/>
          </p:cNvCxnSpPr>
          <p:nvPr/>
        </p:nvCxnSpPr>
        <p:spPr>
          <a:xfrm rot="10800000" flipH="1">
            <a:off x="6620047" y="187811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8" name="Google Shape;468;p19"/>
          <p:cNvCxnSpPr>
            <a:stCxn id="463" idx="0"/>
            <a:endCxn id="457" idx="3"/>
          </p:cNvCxnSpPr>
          <p:nvPr/>
        </p:nvCxnSpPr>
        <p:spPr>
          <a:xfrm rot="10800000" flipH="1">
            <a:off x="6099979" y="2048515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9" name="Google Shape;469;p19"/>
          <p:cNvCxnSpPr>
            <a:endCxn id="464" idx="1"/>
          </p:cNvCxnSpPr>
          <p:nvPr/>
        </p:nvCxnSpPr>
        <p:spPr>
          <a:xfrm>
            <a:off x="6557135" y="204863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0" name="Google Shape;470;p19"/>
          <p:cNvCxnSpPr>
            <a:stCxn id="460" idx="4"/>
            <a:endCxn id="457" idx="1"/>
          </p:cNvCxnSpPr>
          <p:nvPr/>
        </p:nvCxnSpPr>
        <p:spPr>
          <a:xfrm>
            <a:off x="6095890" y="140644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1" name="Google Shape;471;p19"/>
          <p:cNvCxnSpPr/>
          <p:nvPr/>
        </p:nvCxnSpPr>
        <p:spPr>
          <a:xfrm rot="10800000" flipH="1">
            <a:off x="6537777" y="138395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2" name="Google Shape;472;p19"/>
          <p:cNvCxnSpPr>
            <a:endCxn id="458" idx="0"/>
          </p:cNvCxnSpPr>
          <p:nvPr/>
        </p:nvCxnSpPr>
        <p:spPr>
          <a:xfrm>
            <a:off x="6983129" y="139621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3" name="Google Shape;473;p19"/>
          <p:cNvCxnSpPr>
            <a:stCxn id="474" idx="3"/>
            <a:endCxn id="459" idx="2"/>
          </p:cNvCxnSpPr>
          <p:nvPr/>
        </p:nvCxnSpPr>
        <p:spPr>
          <a:xfrm>
            <a:off x="7386301" y="1868919"/>
            <a:ext cx="412020" cy="702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5" name="Google Shape;475;p19"/>
          <p:cNvCxnSpPr>
            <a:endCxn id="462" idx="3"/>
          </p:cNvCxnSpPr>
          <p:nvPr/>
        </p:nvCxnSpPr>
        <p:spPr>
          <a:xfrm rot="10800000" flipH="1">
            <a:off x="7347115" y="1467547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6" name="Google Shape;476;p19"/>
          <p:cNvCxnSpPr>
            <a:stCxn id="465" idx="0"/>
            <a:endCxn id="458" idx="5"/>
          </p:cNvCxnSpPr>
          <p:nvPr/>
        </p:nvCxnSpPr>
        <p:spPr>
          <a:xfrm rot="10800000">
            <a:off x="7340013" y="200917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7" name="Google Shape;477;p19"/>
          <p:cNvCxnSpPr>
            <a:stCxn id="464" idx="7"/>
            <a:endCxn id="458" idx="4"/>
          </p:cNvCxnSpPr>
          <p:nvPr/>
        </p:nvCxnSpPr>
        <p:spPr>
          <a:xfrm rot="10800000" flipH="1">
            <a:off x="6992393" y="2063331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8" name="Google Shape;478;p19"/>
          <p:cNvSpPr txBox="1"/>
          <p:nvPr/>
        </p:nvSpPr>
        <p:spPr>
          <a:xfrm>
            <a:off x="5443811" y="1587605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79" name="Google Shape;479;p19"/>
          <p:cNvSpPr txBox="1"/>
          <p:nvPr/>
        </p:nvSpPr>
        <p:spPr>
          <a:xfrm>
            <a:off x="6197133" y="1570740"/>
            <a:ext cx="450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74" name="Google Shape;474;p19"/>
          <p:cNvSpPr txBox="1"/>
          <p:nvPr/>
        </p:nvSpPr>
        <p:spPr>
          <a:xfrm>
            <a:off x="7016401" y="1576552"/>
            <a:ext cx="3699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80" name="Google Shape;480;p19"/>
          <p:cNvSpPr txBox="1"/>
          <p:nvPr/>
        </p:nvSpPr>
        <p:spPr>
          <a:xfrm>
            <a:off x="7845019" y="15523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81" name="Google Shape;481;p19"/>
          <p:cNvSpPr txBox="1"/>
          <p:nvPr/>
        </p:nvSpPr>
        <p:spPr>
          <a:xfrm>
            <a:off x="5895623" y="901001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82" name="Google Shape;482;p19"/>
          <p:cNvSpPr txBox="1"/>
          <p:nvPr/>
        </p:nvSpPr>
        <p:spPr>
          <a:xfrm>
            <a:off x="6669299" y="92514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83" name="Google Shape;483;p19"/>
          <p:cNvSpPr txBox="1"/>
          <p:nvPr/>
        </p:nvSpPr>
        <p:spPr>
          <a:xfrm>
            <a:off x="7486386" y="101575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84" name="Google Shape;484;p19"/>
          <p:cNvSpPr txBox="1"/>
          <p:nvPr/>
        </p:nvSpPr>
        <p:spPr>
          <a:xfrm>
            <a:off x="5904726" y="224048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485" name="Google Shape;485;p19"/>
          <p:cNvSpPr txBox="1"/>
          <p:nvPr/>
        </p:nvSpPr>
        <p:spPr>
          <a:xfrm>
            <a:off x="6665533" y="222796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486" name="Google Shape;486;p19"/>
          <p:cNvSpPr txBox="1"/>
          <p:nvPr/>
        </p:nvSpPr>
        <p:spPr>
          <a:xfrm>
            <a:off x="7473799" y="2210437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pic>
        <p:nvPicPr>
          <p:cNvPr id="3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D4F9A95C-FC78-46C5-8F98-B415E251F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048DB38-185C-439A-A2A2-DB46325F40A7}"/>
              </a:ext>
            </a:extLst>
          </p:cNvPr>
          <p:cNvSpPr>
            <a:spLocks noGrp="1"/>
          </p:cNvSpPr>
          <p:nvPr/>
        </p:nvSpPr>
        <p:spPr>
          <a:xfrm>
            <a:off x="3325535" y="65870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3BC41-DF03-44C2-9B74-9230AADB9D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t>59</a:t>
            </a:fld>
            <a:endParaRPr lang="en-US"/>
          </a:p>
        </p:txBody>
      </p:sp>
      <p:sp>
        <p:nvSpPr>
          <p:cNvPr id="81" name="Google Shape;95;p14">
            <a:extLst>
              <a:ext uri="{FF2B5EF4-FFF2-40B4-BE49-F238E27FC236}">
                <a16:creationId xmlns:a16="http://schemas.microsoft.com/office/drawing/2014/main" id="{2A686225-8C75-4183-8598-012C3419F74C}"/>
              </a:ext>
            </a:extLst>
          </p:cNvPr>
          <p:cNvSpPr/>
          <p:nvPr/>
        </p:nvSpPr>
        <p:spPr>
          <a:xfrm>
            <a:off x="788338" y="295939"/>
            <a:ext cx="4695825" cy="529591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DEPTH FIRST SEARCH (DFS)</a:t>
            </a:r>
            <a:endParaRPr dirty="0"/>
          </a:p>
        </p:txBody>
      </p:sp>
      <p:pic>
        <p:nvPicPr>
          <p:cNvPr id="82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B221581-AE5A-4333-86C0-BA858447C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6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7BD94B7-2E08-444E-AF61-B341C479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0" y="3085949"/>
            <a:ext cx="5010150" cy="3581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98EF6-C34B-4E9F-A15E-CA7613F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b="1" smtClean="0"/>
              <a:t>6</a:t>
            </a:fld>
            <a:endParaRPr lang="zh-CN" altLang="en-US" b="1"/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3A00C86B-58BF-417D-A951-AAE01F81A68F}"/>
              </a:ext>
            </a:extLst>
          </p:cNvPr>
          <p:cNvSpPr/>
          <p:nvPr/>
        </p:nvSpPr>
        <p:spPr>
          <a:xfrm>
            <a:off x="9625" y="272907"/>
            <a:ext cx="6539380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Graph Representations</a:t>
            </a:r>
          </a:p>
        </p:txBody>
      </p:sp>
      <p:cxnSp>
        <p:nvCxnSpPr>
          <p:cNvPr id="6" name="直接连接符 13">
            <a:extLst>
              <a:ext uri="{FF2B5EF4-FFF2-40B4-BE49-F238E27FC236}">
                <a16:creationId xmlns:a16="http://schemas.microsoft.com/office/drawing/2014/main" id="{3E96A6DC-102C-4E08-9CD3-2471EADE0253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CC5BE47-63B9-48EB-9DCD-C14063FC9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11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2E0695-07A5-4345-B215-D282A292E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D7D55B7-5764-4C58-A001-E2C304333774}"/>
              </a:ext>
            </a:extLst>
          </p:cNvPr>
          <p:cNvSpPr>
            <a:spLocks noGrp="1"/>
          </p:cNvSpPr>
          <p:nvPr/>
        </p:nvSpPr>
        <p:spPr>
          <a:xfrm>
            <a:off x="2343150" y="6470643"/>
            <a:ext cx="4114800" cy="272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PESIT  BSC</a:t>
            </a:r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9D644DF-2623-45FD-895E-A4245376D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0" y="6487938"/>
            <a:ext cx="2743200" cy="371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66422-8B57-4F21-99BB-886A9284B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05" y="2735279"/>
            <a:ext cx="2676525" cy="3619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3C8AE6-8288-4759-B76A-5A96B3C69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250" y="2735279"/>
            <a:ext cx="1371600" cy="3076575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C11292F0-3523-4BA0-B4CE-7C99419BDFDB}"/>
              </a:ext>
            </a:extLst>
          </p:cNvPr>
          <p:cNvSpPr/>
          <p:nvPr/>
        </p:nvSpPr>
        <p:spPr>
          <a:xfrm>
            <a:off x="2556430" y="1205924"/>
            <a:ext cx="406400" cy="4052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06FBC7-6626-43E6-97D7-22B62656D10C}"/>
              </a:ext>
            </a:extLst>
          </p:cNvPr>
          <p:cNvSpPr/>
          <p:nvPr/>
        </p:nvSpPr>
        <p:spPr>
          <a:xfrm>
            <a:off x="3384550" y="1205924"/>
            <a:ext cx="406400" cy="4052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8D54BC-ED3A-4605-90D0-63213882E82B}"/>
              </a:ext>
            </a:extLst>
          </p:cNvPr>
          <p:cNvSpPr/>
          <p:nvPr/>
        </p:nvSpPr>
        <p:spPr>
          <a:xfrm>
            <a:off x="4057650" y="1723981"/>
            <a:ext cx="406400" cy="4052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4F0DAF-8CF7-4B15-A531-8378DA30505D}"/>
              </a:ext>
            </a:extLst>
          </p:cNvPr>
          <p:cNvSpPr/>
          <p:nvPr/>
        </p:nvSpPr>
        <p:spPr>
          <a:xfrm>
            <a:off x="3384550" y="2129229"/>
            <a:ext cx="406400" cy="4052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B73505-3E3F-451B-B2B9-4F646466E798}"/>
              </a:ext>
            </a:extLst>
          </p:cNvPr>
          <p:cNvSpPr/>
          <p:nvPr/>
        </p:nvSpPr>
        <p:spPr>
          <a:xfrm>
            <a:off x="2578100" y="2082891"/>
            <a:ext cx="406400" cy="4052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6715F1-281D-4407-AA09-F658EF452E66}"/>
              </a:ext>
            </a:extLst>
          </p:cNvPr>
          <p:cNvCxnSpPr>
            <a:cxnSpLocks/>
          </p:cNvCxnSpPr>
          <p:nvPr/>
        </p:nvCxnSpPr>
        <p:spPr>
          <a:xfrm>
            <a:off x="2962830" y="1376798"/>
            <a:ext cx="421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36DA5C-DE8C-4B65-A1F7-6E9D7A22B76C}"/>
              </a:ext>
            </a:extLst>
          </p:cNvPr>
          <p:cNvCxnSpPr>
            <a:cxnSpLocks/>
          </p:cNvCxnSpPr>
          <p:nvPr/>
        </p:nvCxnSpPr>
        <p:spPr>
          <a:xfrm flipH="1">
            <a:off x="2962830" y="1443402"/>
            <a:ext cx="421720" cy="9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AF4A01-C20E-48DA-8CAA-310933FF19FF}"/>
              </a:ext>
            </a:extLst>
          </p:cNvPr>
          <p:cNvCxnSpPr>
            <a:cxnSpLocks/>
          </p:cNvCxnSpPr>
          <p:nvPr/>
        </p:nvCxnSpPr>
        <p:spPr>
          <a:xfrm flipH="1">
            <a:off x="2795865" y="1551825"/>
            <a:ext cx="662766" cy="531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4AA2793-3A0C-4F2E-BC1A-5A719AEA1526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580090" y="1611172"/>
            <a:ext cx="7660" cy="518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A42FFC7-B42A-4D90-9610-F2AD96D42CA0}"/>
              </a:ext>
            </a:extLst>
          </p:cNvPr>
          <p:cNvCxnSpPr>
            <a:cxnSpLocks/>
          </p:cNvCxnSpPr>
          <p:nvPr/>
        </p:nvCxnSpPr>
        <p:spPr>
          <a:xfrm flipH="1">
            <a:off x="3775075" y="2067742"/>
            <a:ext cx="314880" cy="175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85C4D4F-4888-480E-B232-591E40B4E7B1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3731434" y="1986398"/>
            <a:ext cx="326216" cy="202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E892DFB-727B-4155-A0C7-128FE98802FF}"/>
              </a:ext>
            </a:extLst>
          </p:cNvPr>
          <p:cNvCxnSpPr>
            <a:cxnSpLocks/>
          </p:cNvCxnSpPr>
          <p:nvPr/>
        </p:nvCxnSpPr>
        <p:spPr>
          <a:xfrm flipV="1">
            <a:off x="2855064" y="1591840"/>
            <a:ext cx="662766" cy="531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EF7F18-2FC6-4D25-87CC-542CD27CC24A}"/>
              </a:ext>
            </a:extLst>
          </p:cNvPr>
          <p:cNvCxnSpPr>
            <a:cxnSpLocks/>
          </p:cNvCxnSpPr>
          <p:nvPr/>
        </p:nvCxnSpPr>
        <p:spPr>
          <a:xfrm flipV="1">
            <a:off x="3656972" y="1591762"/>
            <a:ext cx="0" cy="5516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66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3" name="Google Shape;493;p20"/>
          <p:cNvCxnSpPr/>
          <p:nvPr/>
        </p:nvCxnSpPr>
        <p:spPr>
          <a:xfrm>
            <a:off x="0" y="814161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4" name="Google Shape;494;p20"/>
          <p:cNvSpPr txBox="1">
            <a:spLocks noGrp="1"/>
          </p:cNvSpPr>
          <p:nvPr>
            <p:ph type="sldNum" idx="12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60</a:t>
            </a:fld>
            <a:endParaRPr/>
          </a:p>
        </p:txBody>
      </p:sp>
      <p:graphicFrame>
        <p:nvGraphicFramePr>
          <p:cNvPr id="495" name="Google Shape;495;p20"/>
          <p:cNvGraphicFramePr/>
          <p:nvPr>
            <p:extLst>
              <p:ext uri="{D42A27DB-BD31-4B8C-83A1-F6EECF244321}">
                <p14:modId xmlns:p14="http://schemas.microsoft.com/office/powerpoint/2010/main" val="2928421540"/>
              </p:ext>
            </p:extLst>
          </p:nvPr>
        </p:nvGraphicFramePr>
        <p:xfrm>
          <a:off x="1137825" y="4733113"/>
          <a:ext cx="5659008" cy="15265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74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0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6" name="Google Shape;496;p20"/>
          <p:cNvGraphicFramePr/>
          <p:nvPr/>
        </p:nvGraphicFramePr>
        <p:xfrm>
          <a:off x="1142571" y="4340678"/>
          <a:ext cx="5649510" cy="381010"/>
        </p:xfrm>
        <a:graphic>
          <a:graphicData uri="http://schemas.openxmlformats.org/drawingml/2006/table">
            <a:tbl>
              <a:tblPr bandCol="1">
                <a:noFill/>
              </a:tblPr>
              <a:tblGrid>
                <a:gridCol w="56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9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0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5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7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9</a:t>
                      </a:r>
                      <a:endParaRPr sz="1500"/>
                    </a:p>
                  </a:txBody>
                  <a:tcPr marL="91451" marR="91451" marT="45725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7" name="Google Shape;497;p20"/>
          <p:cNvGraphicFramePr/>
          <p:nvPr>
            <p:extLst>
              <p:ext uri="{D42A27DB-BD31-4B8C-83A1-F6EECF244321}">
                <p14:modId xmlns:p14="http://schemas.microsoft.com/office/powerpoint/2010/main" val="4279411594"/>
              </p:ext>
            </p:extLst>
          </p:nvPr>
        </p:nvGraphicFramePr>
        <p:xfrm>
          <a:off x="237367" y="4712014"/>
          <a:ext cx="837700" cy="155451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3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91451" marR="91451" marT="45725" marB="457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</a:t>
                      </a:r>
                      <a:endParaRPr lang="en-US" sz="15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</a:t>
                      </a:r>
                    </a:p>
                  </a:txBody>
                  <a:tcPr marL="91451" marR="91451" marT="45725" marB="457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8" name="Google Shape;498;p20"/>
          <p:cNvSpPr txBox="1"/>
          <p:nvPr/>
        </p:nvSpPr>
        <p:spPr>
          <a:xfrm>
            <a:off x="3083655" y="1814494"/>
            <a:ext cx="175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499" name="Google Shape;499;p20"/>
          <p:cNvSpPr/>
          <p:nvPr/>
        </p:nvSpPr>
        <p:spPr>
          <a:xfrm>
            <a:off x="3061339" y="1892787"/>
            <a:ext cx="398700" cy="451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0"/>
          <p:cNvSpPr/>
          <p:nvPr/>
        </p:nvSpPr>
        <p:spPr>
          <a:xfrm>
            <a:off x="3786385" y="1935015"/>
            <a:ext cx="432300" cy="4149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0"/>
          <p:cNvSpPr/>
          <p:nvPr/>
        </p:nvSpPr>
        <p:spPr>
          <a:xfrm>
            <a:off x="4581765" y="1933267"/>
            <a:ext cx="418200" cy="370800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20"/>
          <p:cNvSpPr/>
          <p:nvPr/>
        </p:nvSpPr>
        <p:spPr>
          <a:xfrm>
            <a:off x="5396959" y="1931189"/>
            <a:ext cx="450600" cy="370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20"/>
          <p:cNvSpPr/>
          <p:nvPr/>
        </p:nvSpPr>
        <p:spPr>
          <a:xfrm>
            <a:off x="3475678" y="1270295"/>
            <a:ext cx="437700" cy="376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20"/>
          <p:cNvSpPr/>
          <p:nvPr/>
        </p:nvSpPr>
        <p:spPr>
          <a:xfrm>
            <a:off x="4235469" y="1255931"/>
            <a:ext cx="409500" cy="4287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20"/>
          <p:cNvSpPr/>
          <p:nvPr/>
        </p:nvSpPr>
        <p:spPr>
          <a:xfrm>
            <a:off x="5117247" y="1380432"/>
            <a:ext cx="375600" cy="384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20"/>
          <p:cNvSpPr/>
          <p:nvPr/>
        </p:nvSpPr>
        <p:spPr>
          <a:xfrm>
            <a:off x="3483966" y="2562765"/>
            <a:ext cx="429300" cy="4023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0"/>
          <p:cNvSpPr/>
          <p:nvPr/>
        </p:nvSpPr>
        <p:spPr>
          <a:xfrm>
            <a:off x="4275302" y="2587779"/>
            <a:ext cx="369900" cy="370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0"/>
          <p:cNvSpPr/>
          <p:nvPr/>
        </p:nvSpPr>
        <p:spPr>
          <a:xfrm>
            <a:off x="5047249" y="2553423"/>
            <a:ext cx="450600" cy="424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9" name="Google Shape;509;p20"/>
          <p:cNvCxnSpPr>
            <a:stCxn id="499" idx="6"/>
            <a:endCxn id="500" idx="2"/>
          </p:cNvCxnSpPr>
          <p:nvPr/>
        </p:nvCxnSpPr>
        <p:spPr>
          <a:xfrm>
            <a:off x="3460039" y="2118687"/>
            <a:ext cx="3264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0" name="Google Shape;510;p20"/>
          <p:cNvCxnSpPr>
            <a:stCxn id="500" idx="6"/>
            <a:endCxn id="501" idx="2"/>
          </p:cNvCxnSpPr>
          <p:nvPr/>
        </p:nvCxnSpPr>
        <p:spPr>
          <a:xfrm rot="10800000" flipH="1">
            <a:off x="4218684" y="211876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1" name="Google Shape;511;p20"/>
          <p:cNvCxnSpPr>
            <a:stCxn id="506" idx="0"/>
            <a:endCxn id="500" idx="3"/>
          </p:cNvCxnSpPr>
          <p:nvPr/>
        </p:nvCxnSpPr>
        <p:spPr>
          <a:xfrm rot="10800000" flipH="1">
            <a:off x="3698615" y="2289164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2" name="Google Shape;512;p20"/>
          <p:cNvCxnSpPr>
            <a:endCxn id="507" idx="1"/>
          </p:cNvCxnSpPr>
          <p:nvPr/>
        </p:nvCxnSpPr>
        <p:spPr>
          <a:xfrm>
            <a:off x="4155773" y="228928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3" name="Google Shape;513;p20"/>
          <p:cNvCxnSpPr>
            <a:stCxn id="503" idx="4"/>
            <a:endCxn id="500" idx="1"/>
          </p:cNvCxnSpPr>
          <p:nvPr/>
        </p:nvCxnSpPr>
        <p:spPr>
          <a:xfrm>
            <a:off x="3694527" y="164709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4" name="Google Shape;514;p20"/>
          <p:cNvCxnSpPr/>
          <p:nvPr/>
        </p:nvCxnSpPr>
        <p:spPr>
          <a:xfrm rot="10800000" flipH="1">
            <a:off x="4136414" y="162460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5" name="Google Shape;515;p20"/>
          <p:cNvCxnSpPr>
            <a:endCxn id="501" idx="0"/>
          </p:cNvCxnSpPr>
          <p:nvPr/>
        </p:nvCxnSpPr>
        <p:spPr>
          <a:xfrm>
            <a:off x="4581766" y="163686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6" name="Google Shape;516;p20"/>
          <p:cNvCxnSpPr>
            <a:stCxn id="517" idx="3"/>
            <a:endCxn id="502" idx="2"/>
          </p:cNvCxnSpPr>
          <p:nvPr/>
        </p:nvCxnSpPr>
        <p:spPr>
          <a:xfrm>
            <a:off x="4938203" y="2109575"/>
            <a:ext cx="458756" cy="701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8" name="Google Shape;518;p20"/>
          <p:cNvCxnSpPr>
            <a:endCxn id="505" idx="3"/>
          </p:cNvCxnSpPr>
          <p:nvPr/>
        </p:nvCxnSpPr>
        <p:spPr>
          <a:xfrm rot="10800000" flipH="1">
            <a:off x="4945753" y="1708196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9" name="Google Shape;519;p20"/>
          <p:cNvCxnSpPr>
            <a:stCxn id="508" idx="0"/>
            <a:endCxn id="501" idx="5"/>
          </p:cNvCxnSpPr>
          <p:nvPr/>
        </p:nvCxnSpPr>
        <p:spPr>
          <a:xfrm rot="10800000">
            <a:off x="4938650" y="224982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0" name="Google Shape;520;p20"/>
          <p:cNvCxnSpPr>
            <a:stCxn id="507" idx="7"/>
            <a:endCxn id="501" idx="4"/>
          </p:cNvCxnSpPr>
          <p:nvPr/>
        </p:nvCxnSpPr>
        <p:spPr>
          <a:xfrm rot="10800000" flipH="1">
            <a:off x="4591031" y="2303982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1" name="Google Shape;521;p20"/>
          <p:cNvSpPr txBox="1"/>
          <p:nvPr/>
        </p:nvSpPr>
        <p:spPr>
          <a:xfrm>
            <a:off x="3042447" y="1828256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22" name="Google Shape;522;p20"/>
          <p:cNvSpPr txBox="1"/>
          <p:nvPr/>
        </p:nvSpPr>
        <p:spPr>
          <a:xfrm>
            <a:off x="3795771" y="1811389"/>
            <a:ext cx="450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7" name="Google Shape;517;p20"/>
          <p:cNvSpPr txBox="1"/>
          <p:nvPr/>
        </p:nvSpPr>
        <p:spPr>
          <a:xfrm>
            <a:off x="4582103" y="181720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23" name="Google Shape;523;p20"/>
          <p:cNvSpPr txBox="1"/>
          <p:nvPr/>
        </p:nvSpPr>
        <p:spPr>
          <a:xfrm>
            <a:off x="5443657" y="179295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24" name="Google Shape;524;p20"/>
          <p:cNvSpPr txBox="1"/>
          <p:nvPr/>
        </p:nvSpPr>
        <p:spPr>
          <a:xfrm>
            <a:off x="3494261" y="1141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25" name="Google Shape;525;p20"/>
          <p:cNvSpPr txBox="1"/>
          <p:nvPr/>
        </p:nvSpPr>
        <p:spPr>
          <a:xfrm>
            <a:off x="4267937" y="116579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526" name="Google Shape;526;p20"/>
          <p:cNvSpPr txBox="1"/>
          <p:nvPr/>
        </p:nvSpPr>
        <p:spPr>
          <a:xfrm>
            <a:off x="5085023" y="125640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27" name="Google Shape;527;p20"/>
          <p:cNvSpPr txBox="1"/>
          <p:nvPr/>
        </p:nvSpPr>
        <p:spPr>
          <a:xfrm>
            <a:off x="3503363" y="248113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528" name="Google Shape;528;p20"/>
          <p:cNvSpPr txBox="1"/>
          <p:nvPr/>
        </p:nvSpPr>
        <p:spPr>
          <a:xfrm>
            <a:off x="4264171" y="246861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29" name="Google Shape;529;p20"/>
          <p:cNvSpPr txBox="1"/>
          <p:nvPr/>
        </p:nvSpPr>
        <p:spPr>
          <a:xfrm>
            <a:off x="5072437" y="24510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30" name="Google Shape;530;p20"/>
          <p:cNvSpPr txBox="1"/>
          <p:nvPr/>
        </p:nvSpPr>
        <p:spPr>
          <a:xfrm>
            <a:off x="3083655" y="1814494"/>
            <a:ext cx="175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531" name="Google Shape;531;p20"/>
          <p:cNvSpPr/>
          <p:nvPr/>
        </p:nvSpPr>
        <p:spPr>
          <a:xfrm>
            <a:off x="3061339" y="1892787"/>
            <a:ext cx="398700" cy="451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0"/>
          <p:cNvSpPr/>
          <p:nvPr/>
        </p:nvSpPr>
        <p:spPr>
          <a:xfrm>
            <a:off x="3786385" y="1935015"/>
            <a:ext cx="432300" cy="4149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0"/>
          <p:cNvSpPr/>
          <p:nvPr/>
        </p:nvSpPr>
        <p:spPr>
          <a:xfrm>
            <a:off x="4581765" y="1933267"/>
            <a:ext cx="418200" cy="370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0"/>
          <p:cNvSpPr/>
          <p:nvPr/>
        </p:nvSpPr>
        <p:spPr>
          <a:xfrm>
            <a:off x="5396959" y="1931189"/>
            <a:ext cx="450600" cy="370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0"/>
          <p:cNvSpPr/>
          <p:nvPr/>
        </p:nvSpPr>
        <p:spPr>
          <a:xfrm>
            <a:off x="3475678" y="1270295"/>
            <a:ext cx="437700" cy="376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0"/>
          <p:cNvSpPr/>
          <p:nvPr/>
        </p:nvSpPr>
        <p:spPr>
          <a:xfrm>
            <a:off x="4235469" y="1255931"/>
            <a:ext cx="409500" cy="4287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20"/>
          <p:cNvSpPr/>
          <p:nvPr/>
        </p:nvSpPr>
        <p:spPr>
          <a:xfrm>
            <a:off x="5117247" y="1380432"/>
            <a:ext cx="375600" cy="384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0"/>
          <p:cNvSpPr/>
          <p:nvPr/>
        </p:nvSpPr>
        <p:spPr>
          <a:xfrm>
            <a:off x="3483966" y="2562765"/>
            <a:ext cx="429300" cy="4023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0"/>
          <p:cNvSpPr/>
          <p:nvPr/>
        </p:nvSpPr>
        <p:spPr>
          <a:xfrm>
            <a:off x="4275302" y="2587779"/>
            <a:ext cx="369900" cy="3708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0"/>
          <p:cNvSpPr/>
          <p:nvPr/>
        </p:nvSpPr>
        <p:spPr>
          <a:xfrm>
            <a:off x="5047249" y="2553423"/>
            <a:ext cx="450600" cy="424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1" name="Google Shape;541;p20"/>
          <p:cNvCxnSpPr>
            <a:stCxn id="531" idx="6"/>
            <a:endCxn id="532" idx="2"/>
          </p:cNvCxnSpPr>
          <p:nvPr/>
        </p:nvCxnSpPr>
        <p:spPr>
          <a:xfrm>
            <a:off x="3460039" y="2118687"/>
            <a:ext cx="3264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2" name="Google Shape;542;p20"/>
          <p:cNvCxnSpPr>
            <a:stCxn id="532" idx="6"/>
            <a:endCxn id="533" idx="2"/>
          </p:cNvCxnSpPr>
          <p:nvPr/>
        </p:nvCxnSpPr>
        <p:spPr>
          <a:xfrm rot="10800000" flipH="1">
            <a:off x="4218684" y="2118765"/>
            <a:ext cx="363000" cy="2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3" name="Google Shape;543;p20"/>
          <p:cNvCxnSpPr>
            <a:stCxn id="538" idx="0"/>
            <a:endCxn id="532" idx="3"/>
          </p:cNvCxnSpPr>
          <p:nvPr/>
        </p:nvCxnSpPr>
        <p:spPr>
          <a:xfrm rot="10800000" flipH="1">
            <a:off x="3698615" y="2289164"/>
            <a:ext cx="151200" cy="27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4" name="Google Shape;544;p20"/>
          <p:cNvCxnSpPr>
            <a:endCxn id="539" idx="1"/>
          </p:cNvCxnSpPr>
          <p:nvPr/>
        </p:nvCxnSpPr>
        <p:spPr>
          <a:xfrm>
            <a:off x="4155773" y="2289281"/>
            <a:ext cx="173700" cy="35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5" name="Google Shape;545;p20"/>
          <p:cNvCxnSpPr>
            <a:stCxn id="535" idx="4"/>
            <a:endCxn id="532" idx="1"/>
          </p:cNvCxnSpPr>
          <p:nvPr/>
        </p:nvCxnSpPr>
        <p:spPr>
          <a:xfrm>
            <a:off x="3694527" y="1647095"/>
            <a:ext cx="155100" cy="34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6" name="Google Shape;546;p20"/>
          <p:cNvCxnSpPr/>
          <p:nvPr/>
        </p:nvCxnSpPr>
        <p:spPr>
          <a:xfrm rot="10800000" flipH="1">
            <a:off x="4136414" y="1624609"/>
            <a:ext cx="15930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7" name="Google Shape;547;p20"/>
          <p:cNvCxnSpPr>
            <a:endCxn id="533" idx="0"/>
          </p:cNvCxnSpPr>
          <p:nvPr/>
        </p:nvCxnSpPr>
        <p:spPr>
          <a:xfrm>
            <a:off x="4581766" y="1636867"/>
            <a:ext cx="209100" cy="296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8" name="Google Shape;548;p20"/>
          <p:cNvCxnSpPr>
            <a:stCxn id="549" idx="3"/>
            <a:endCxn id="534" idx="2"/>
          </p:cNvCxnSpPr>
          <p:nvPr/>
        </p:nvCxnSpPr>
        <p:spPr>
          <a:xfrm>
            <a:off x="4992763" y="2103769"/>
            <a:ext cx="404196" cy="1282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0" name="Google Shape;550;p20"/>
          <p:cNvCxnSpPr>
            <a:endCxn id="537" idx="3"/>
          </p:cNvCxnSpPr>
          <p:nvPr/>
        </p:nvCxnSpPr>
        <p:spPr>
          <a:xfrm rot="10800000" flipH="1">
            <a:off x="4945753" y="1708196"/>
            <a:ext cx="226500" cy="2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1" name="Google Shape;551;p20"/>
          <p:cNvCxnSpPr>
            <a:stCxn id="540" idx="0"/>
            <a:endCxn id="533" idx="5"/>
          </p:cNvCxnSpPr>
          <p:nvPr/>
        </p:nvCxnSpPr>
        <p:spPr>
          <a:xfrm rot="10800000">
            <a:off x="4938650" y="2249823"/>
            <a:ext cx="333900" cy="30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2" name="Google Shape;552;p20"/>
          <p:cNvCxnSpPr>
            <a:stCxn id="539" idx="7"/>
            <a:endCxn id="533" idx="4"/>
          </p:cNvCxnSpPr>
          <p:nvPr/>
        </p:nvCxnSpPr>
        <p:spPr>
          <a:xfrm rot="10800000" flipH="1">
            <a:off x="4591031" y="2303982"/>
            <a:ext cx="199800" cy="33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3" name="Google Shape;553;p20"/>
          <p:cNvSpPr txBox="1"/>
          <p:nvPr/>
        </p:nvSpPr>
        <p:spPr>
          <a:xfrm>
            <a:off x="3042447" y="1828256"/>
            <a:ext cx="417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54" name="Google Shape;554;p20"/>
          <p:cNvSpPr txBox="1"/>
          <p:nvPr/>
        </p:nvSpPr>
        <p:spPr>
          <a:xfrm>
            <a:off x="3795771" y="1811389"/>
            <a:ext cx="4506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49" name="Google Shape;549;p20"/>
          <p:cNvSpPr txBox="1"/>
          <p:nvPr/>
        </p:nvSpPr>
        <p:spPr>
          <a:xfrm>
            <a:off x="4622863" y="1811401"/>
            <a:ext cx="3699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55" name="Google Shape;555;p20"/>
          <p:cNvSpPr txBox="1"/>
          <p:nvPr/>
        </p:nvSpPr>
        <p:spPr>
          <a:xfrm>
            <a:off x="5443657" y="179295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56" name="Google Shape;556;p20"/>
          <p:cNvSpPr txBox="1"/>
          <p:nvPr/>
        </p:nvSpPr>
        <p:spPr>
          <a:xfrm>
            <a:off x="3494261" y="114165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57" name="Google Shape;557;p20"/>
          <p:cNvSpPr txBox="1"/>
          <p:nvPr/>
        </p:nvSpPr>
        <p:spPr>
          <a:xfrm>
            <a:off x="4267937" y="116579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558" name="Google Shape;558;p20"/>
          <p:cNvSpPr txBox="1"/>
          <p:nvPr/>
        </p:nvSpPr>
        <p:spPr>
          <a:xfrm>
            <a:off x="5085023" y="1256406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59" name="Google Shape;559;p20"/>
          <p:cNvSpPr txBox="1"/>
          <p:nvPr/>
        </p:nvSpPr>
        <p:spPr>
          <a:xfrm>
            <a:off x="3503363" y="2481132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560" name="Google Shape;560;p20"/>
          <p:cNvSpPr txBox="1"/>
          <p:nvPr/>
        </p:nvSpPr>
        <p:spPr>
          <a:xfrm>
            <a:off x="4264171" y="2468614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61" name="Google Shape;561;p20"/>
          <p:cNvSpPr txBox="1"/>
          <p:nvPr/>
        </p:nvSpPr>
        <p:spPr>
          <a:xfrm>
            <a:off x="5072437" y="2451088"/>
            <a:ext cx="3561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62" name="Google Shape;562;p20"/>
          <p:cNvSpPr txBox="1"/>
          <p:nvPr/>
        </p:nvSpPr>
        <p:spPr>
          <a:xfrm>
            <a:off x="6859575" y="4711526"/>
            <a:ext cx="23235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DFS TRAVERSAL</a:t>
            </a:r>
            <a:endParaRPr sz="21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A9B8BB1D-B348-40A3-85D0-7B0A5238C3F3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32F48EF5-8287-45F1-A7E8-701B27946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FB540211-A36E-4935-8F41-B86BF4E84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77" name="Google Shape;95;p14">
            <a:extLst>
              <a:ext uri="{FF2B5EF4-FFF2-40B4-BE49-F238E27FC236}">
                <a16:creationId xmlns:a16="http://schemas.microsoft.com/office/drawing/2014/main" id="{FA0F72A1-6392-4E58-9A68-F164EAE5F314}"/>
              </a:ext>
            </a:extLst>
          </p:cNvPr>
          <p:cNvSpPr/>
          <p:nvPr/>
        </p:nvSpPr>
        <p:spPr>
          <a:xfrm>
            <a:off x="788338" y="295939"/>
            <a:ext cx="4695825" cy="529591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DEPTH FIRST SEARCH (DFS)</a:t>
            </a:r>
            <a:endParaRPr dirty="0"/>
          </a:p>
        </p:txBody>
      </p:sp>
      <p:pic>
        <p:nvPicPr>
          <p:cNvPr id="7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B44BC7D6-C86A-40EA-9EFF-FA154DCAB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027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98EF6-C34B-4E9F-A15E-CA7613F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3A00C86B-58BF-417D-A951-AAE01F81A68F}"/>
              </a:ext>
            </a:extLst>
          </p:cNvPr>
          <p:cNvSpPr/>
          <p:nvPr/>
        </p:nvSpPr>
        <p:spPr>
          <a:xfrm>
            <a:off x="19246" y="272907"/>
            <a:ext cx="8027474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  Software: </a:t>
            </a:r>
            <a:r>
              <a:rPr lang="en-IN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Vivado</a:t>
            </a:r>
            <a:r>
              <a:rPr lang="en-IN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HLS and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Vivado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Design Suite</a:t>
            </a:r>
            <a:endParaRPr lang="en-IN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直接连接符 13">
            <a:extLst>
              <a:ext uri="{FF2B5EF4-FFF2-40B4-BE49-F238E27FC236}">
                <a16:creationId xmlns:a16="http://schemas.microsoft.com/office/drawing/2014/main" id="{3E96A6DC-102C-4E08-9CD3-2471EADE0253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0007275-C6FD-45D0-B0DB-80AE5841DA6A}"/>
              </a:ext>
            </a:extLst>
          </p:cNvPr>
          <p:cNvSpPr txBox="1"/>
          <p:nvPr/>
        </p:nvSpPr>
        <p:spPr>
          <a:xfrm>
            <a:off x="125079" y="981365"/>
            <a:ext cx="889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7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5F46100-8D74-4D09-B371-50C6E21BF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12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DCE721B-5956-4845-B755-471319CAD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1C975B70-F86C-4E19-89CC-FF5D0AD4D967}"/>
              </a:ext>
            </a:extLst>
          </p:cNvPr>
          <p:cNvSpPr>
            <a:spLocks noGrp="1"/>
          </p:cNvSpPr>
          <p:nvPr/>
        </p:nvSpPr>
        <p:spPr>
          <a:xfrm>
            <a:off x="2740754" y="652478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id="{FE6BC517-6ED7-4692-8ACD-B1817D884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6" y="6411634"/>
            <a:ext cx="2743200" cy="3714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48C208-2AEF-41B9-8173-D0376BA4262E}"/>
              </a:ext>
            </a:extLst>
          </p:cNvPr>
          <p:cNvSpPr txBox="1"/>
          <p:nvPr/>
        </p:nvSpPr>
        <p:spPr>
          <a:xfrm>
            <a:off x="119300" y="894868"/>
            <a:ext cx="4114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Vivado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HLS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tool synthesizes 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function into an IP block that can be which can be exported.</a:t>
            </a:r>
          </a:p>
          <a:p>
            <a:pPr algn="l" rtl="0" fontAlgn="base"/>
            <a:r>
              <a:rPr lang="en-US" i="1" u="sng" dirty="0">
                <a:solidFill>
                  <a:srgbClr val="000000"/>
                </a:solidFill>
                <a:latin typeface="Calibri" panose="020F0502020204030204" pitchFamily="34" charset="0"/>
              </a:rPr>
              <a:t>Steps:</a:t>
            </a:r>
            <a:endParaRPr lang="en-US" i="1" u="sng" dirty="0">
              <a:effectLst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3864"/>
                </a:solidFill>
                <a:effectLst/>
                <a:latin typeface="Calibri" panose="020F0502020204030204" pitchFamily="34" charset="0"/>
              </a:rPr>
              <a:t>  Compile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b="0" i="0" u="none" strike="noStrike" dirty="0">
                <a:solidFill>
                  <a:srgbClr val="203864"/>
                </a:solidFill>
                <a:effectLst/>
                <a:latin typeface="Calibri" panose="020F0502020204030204" pitchFamily="34" charset="0"/>
              </a:rPr>
              <a:t>Simulate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 </a:t>
            </a:r>
            <a:r>
              <a:rPr lang="en-US" b="0" i="0" u="none" strike="noStrike" dirty="0">
                <a:solidFill>
                  <a:srgbClr val="203864"/>
                </a:solidFill>
                <a:effectLst/>
                <a:latin typeface="Calibri" panose="020F0502020204030204" pitchFamily="34" charset="0"/>
              </a:rPr>
              <a:t>Debug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3864"/>
                </a:solidFill>
                <a:effectLst/>
                <a:latin typeface="Calibri" panose="020F0502020204030204" pitchFamily="34" charset="0"/>
              </a:rPr>
              <a:t>  Synthesize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into an RTL implementation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Generate </a:t>
            </a:r>
            <a:r>
              <a:rPr lang="en-US" b="0" i="0" u="none" strike="noStrike" dirty="0">
                <a:solidFill>
                  <a:srgbClr val="203864"/>
                </a:solidFill>
                <a:effectLst/>
                <a:latin typeface="Calibri" panose="020F0502020204030204" pitchFamily="34" charset="0"/>
              </a:rPr>
              <a:t>Reports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en-US" b="0" i="0" u="none" strike="noStrike" dirty="0">
                <a:solidFill>
                  <a:srgbClr val="203864"/>
                </a:solidFill>
                <a:effectLst/>
                <a:latin typeface="Calibri" panose="020F0502020204030204" pitchFamily="34" charset="0"/>
              </a:rPr>
              <a:t>Analyze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3864"/>
                </a:solidFill>
                <a:effectLst/>
                <a:latin typeface="Calibri" panose="020F0502020204030204" pitchFamily="34" charset="0"/>
              </a:rPr>
              <a:t>  Verify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RTL Implementation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203864"/>
                </a:solidFill>
                <a:effectLst/>
                <a:latin typeface="Calibri" panose="020F0502020204030204" pitchFamily="34" charset="0"/>
              </a:rPr>
              <a:t>  Package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into IP format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3D070D-6114-4E44-8F31-2B55EFFE3365}"/>
              </a:ext>
            </a:extLst>
          </p:cNvPr>
          <p:cNvSpPr txBox="1"/>
          <p:nvPr/>
        </p:nvSpPr>
        <p:spPr>
          <a:xfrm>
            <a:off x="5303519" y="5303638"/>
            <a:ext cx="37009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Overview of </a:t>
            </a:r>
            <a:r>
              <a:rPr lang="en-US" dirty="0" err="1"/>
              <a:t>Vivado</a:t>
            </a:r>
            <a:r>
              <a:rPr lang="en-US" dirty="0"/>
              <a:t> HLS </a:t>
            </a:r>
          </a:p>
          <a:p>
            <a:pPr algn="ctr"/>
            <a:r>
              <a:rPr lang="en-US" sz="1600" i="1" dirty="0">
                <a:solidFill>
                  <a:schemeClr val="bg2">
                    <a:lumMod val="75000"/>
                  </a:schemeClr>
                </a:solidFill>
              </a:rPr>
              <a:t>Source :  Xilinx Documentation - </a:t>
            </a:r>
            <a:r>
              <a:rPr lang="en-US" sz="1600" i="1" dirty="0" err="1">
                <a:solidFill>
                  <a:schemeClr val="bg2">
                    <a:lumMod val="75000"/>
                  </a:schemeClr>
                </a:solidFill>
              </a:rPr>
              <a:t>Vivado</a:t>
            </a:r>
            <a:r>
              <a:rPr lang="en-US" sz="1600" i="1" dirty="0">
                <a:solidFill>
                  <a:schemeClr val="bg2">
                    <a:lumMod val="75000"/>
                  </a:schemeClr>
                </a:solidFill>
              </a:rPr>
              <a:t> Design Suite User Guide High-Level Synthesis​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3F282D-AF5C-4F87-B59C-FE231B1AC225}"/>
              </a:ext>
            </a:extLst>
          </p:cNvPr>
          <p:cNvSpPr txBox="1"/>
          <p:nvPr/>
        </p:nvSpPr>
        <p:spPr>
          <a:xfrm>
            <a:off x="119300" y="3764378"/>
            <a:ext cx="38957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Vivado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Design Suite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</a:p>
          <a:p>
            <a:pPr algn="l" rtl="0" fontAlgn="base"/>
            <a:r>
              <a:rPr lang="en-US" sz="1800" i="1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Steps: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800" dirty="0">
                <a:solidFill>
                  <a:srgbClr val="203864"/>
                </a:solidFill>
                <a:latin typeface="Calibri" panose="020F0502020204030204" pitchFamily="34" charset="0"/>
              </a:rPr>
              <a:t> Import the IP and create Block design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800" dirty="0">
                <a:solidFill>
                  <a:srgbClr val="203864"/>
                </a:solidFill>
                <a:latin typeface="Calibri" panose="020F0502020204030204" pitchFamily="34" charset="0"/>
              </a:rPr>
              <a:t> Create HDL Wrapper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800" dirty="0">
                <a:solidFill>
                  <a:srgbClr val="203864"/>
                </a:solidFill>
                <a:latin typeface="Calibri" panose="020F0502020204030204" pitchFamily="34" charset="0"/>
              </a:rPr>
              <a:t> Run Synthesis and Implementation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203864"/>
                </a:solidFill>
                <a:effectLst/>
                <a:latin typeface="Calibri" panose="020F0502020204030204" pitchFamily="34" charset="0"/>
              </a:rPr>
              <a:t> Generate Bits</a:t>
            </a:r>
            <a:r>
              <a:rPr lang="en-US" sz="1800" dirty="0">
                <a:solidFill>
                  <a:srgbClr val="203864"/>
                </a:solidFill>
                <a:latin typeface="Calibri" panose="020F0502020204030204" pitchFamily="34" charset="0"/>
              </a:rPr>
              <a:t>tream and export it.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203864"/>
                </a:solidFill>
                <a:effectLst/>
                <a:latin typeface="Calibri" panose="020F0502020204030204" pitchFamily="34" charset="0"/>
              </a:rPr>
              <a:t> Write the host code and validate</a:t>
            </a:r>
          </a:p>
          <a:p>
            <a:pPr algn="l" rtl="0" fontAlgn="base"/>
            <a:r>
              <a:rPr lang="en-US" dirty="0">
                <a:solidFill>
                  <a:srgbClr val="203864"/>
                </a:solidFill>
                <a:latin typeface="Calibri" panose="020F0502020204030204" pitchFamily="34" charset="0"/>
              </a:rPr>
              <a:t>     </a:t>
            </a:r>
            <a:r>
              <a:rPr lang="en-US" sz="1800" b="0" i="0" u="none" strike="noStrike" dirty="0">
                <a:solidFill>
                  <a:srgbClr val="203864"/>
                </a:solidFill>
                <a:effectLst/>
                <a:latin typeface="Calibri" panose="020F0502020204030204" pitchFamily="34" charset="0"/>
              </a:rPr>
              <a:t>your design on the board </a:t>
            </a:r>
            <a:endParaRPr lang="en-US" sz="1800" b="1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FF2B07-5EAF-4CE9-9656-2C727A5C58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0744" y="990023"/>
            <a:ext cx="5048757" cy="42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2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98EF6-C34B-4E9F-A15E-CA7613F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3A00C86B-58BF-417D-A951-AAE01F81A68F}"/>
              </a:ext>
            </a:extLst>
          </p:cNvPr>
          <p:cNvSpPr/>
          <p:nvPr/>
        </p:nvSpPr>
        <p:spPr>
          <a:xfrm>
            <a:off x="19246" y="272907"/>
            <a:ext cx="5741474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Hardware: PYNQ Z2 Board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直接连接符 13">
            <a:extLst>
              <a:ext uri="{FF2B5EF4-FFF2-40B4-BE49-F238E27FC236}">
                <a16:creationId xmlns:a16="http://schemas.microsoft.com/office/drawing/2014/main" id="{3E96A6DC-102C-4E08-9CD3-2471EADE0253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0007275-C6FD-45D0-B0DB-80AE5841DA6A}"/>
              </a:ext>
            </a:extLst>
          </p:cNvPr>
          <p:cNvSpPr txBox="1"/>
          <p:nvPr/>
        </p:nvSpPr>
        <p:spPr>
          <a:xfrm>
            <a:off x="125079" y="981365"/>
            <a:ext cx="889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29B6B29-ECFB-4211-A557-CA9882C575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72" y="1061758"/>
            <a:ext cx="6664859" cy="22552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432F71-C8FF-4253-972E-05E26C4B933F}"/>
              </a:ext>
            </a:extLst>
          </p:cNvPr>
          <p:cNvSpPr txBox="1"/>
          <p:nvPr/>
        </p:nvSpPr>
        <p:spPr>
          <a:xfrm>
            <a:off x="369925" y="3198577"/>
            <a:ext cx="8572500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 PYNQ is an open-source project  from Xilinx.</a:t>
            </a:r>
            <a:endParaRPr lang="en-US" sz="16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 By Employing Python language and libraries, designers can exploit the advantages of programmable logic and microprocessors.</a:t>
            </a:r>
            <a:endParaRPr lang="en-US" sz="1600" dirty="0"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 PYNQ can be used with Zynq, Zynq Ultra Scale+ accelerator boards.</a:t>
            </a:r>
            <a:endParaRPr lang="en-US" sz="1600" dirty="0">
              <a:cs typeface="Times New Roman"/>
            </a:endParaRPr>
          </a:p>
          <a:p>
            <a:pPr>
              <a:buFont typeface="Arial"/>
              <a:buChar char="•"/>
            </a:pPr>
            <a:endParaRPr lang="en-US" sz="1600" dirty="0">
              <a:cs typeface="Calibri"/>
            </a:endParaRPr>
          </a:p>
          <a:p>
            <a:r>
              <a:rPr lang="en-US" sz="1600" dirty="0">
                <a:cs typeface="Calibri"/>
              </a:rPr>
              <a:t>Features of PYNQ-Z2: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650MHz ARM Cortex-A9 dual-core processor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13,300 logic slices, each with four 6-input LUTs and 8 flipflops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630 KB block RAM 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220 DSP slices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+mn-lt"/>
                <a:cs typeface="+mn-lt"/>
              </a:rPr>
              <a:t>One On-chip Xilinx analog-to-digital converter (XADC)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41294-C83F-4707-8085-919F9A03B7D1}"/>
              </a:ext>
            </a:extLst>
          </p:cNvPr>
          <p:cNvSpPr txBox="1"/>
          <p:nvPr/>
        </p:nvSpPr>
        <p:spPr>
          <a:xfrm>
            <a:off x="6036926" y="3103079"/>
            <a:ext cx="4315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100" dirty="0">
                <a:solidFill>
                  <a:schemeClr val="bg2">
                    <a:lumMod val="90000"/>
                  </a:schemeClr>
                </a:solidFill>
              </a:rPr>
              <a:t>Source: www.tul.com.tw/pynqz2.html</a:t>
            </a:r>
            <a:endParaRPr lang="en-US" sz="11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7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5F46100-8D74-4D09-B371-50C6E21BF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12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DCE721B-5956-4845-B755-471319CAD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1C975B70-F86C-4E19-89CC-FF5D0AD4D967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id="{FE6BC517-6ED7-4692-8ACD-B1817D884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8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98EF6-C34B-4E9F-A15E-CA7613F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526025"/>
            <a:ext cx="2057400" cy="365125"/>
          </a:xfrm>
        </p:spPr>
        <p:txBody>
          <a:bodyPr/>
          <a:lstStyle/>
          <a:p>
            <a:fld id="{D88FDD34-FF94-4B59-97BD-30E96970C11A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3A00C86B-58BF-417D-A951-AAE01F81A68F}"/>
              </a:ext>
            </a:extLst>
          </p:cNvPr>
          <p:cNvSpPr/>
          <p:nvPr/>
        </p:nvSpPr>
        <p:spPr>
          <a:xfrm>
            <a:off x="9625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RESULTS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直接连接符 13">
            <a:extLst>
              <a:ext uri="{FF2B5EF4-FFF2-40B4-BE49-F238E27FC236}">
                <a16:creationId xmlns:a16="http://schemas.microsoft.com/office/drawing/2014/main" id="{3E96A6DC-102C-4E08-9CD3-2471EADE0253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948783-393D-4B0B-9D8D-1FB6967305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1148634"/>
              </p:ext>
            </p:extLst>
          </p:nvPr>
        </p:nvGraphicFramePr>
        <p:xfrm>
          <a:off x="73103" y="932883"/>
          <a:ext cx="8711066" cy="300219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41855">
                  <a:extLst>
                    <a:ext uri="{9D8B030D-6E8A-4147-A177-3AD203B41FA5}">
                      <a16:colId xmlns:a16="http://schemas.microsoft.com/office/drawing/2014/main" val="1068763516"/>
                    </a:ext>
                  </a:extLst>
                </a:gridCol>
                <a:gridCol w="1129813">
                  <a:extLst>
                    <a:ext uri="{9D8B030D-6E8A-4147-A177-3AD203B41FA5}">
                      <a16:colId xmlns:a16="http://schemas.microsoft.com/office/drawing/2014/main" val="919482448"/>
                    </a:ext>
                  </a:extLst>
                </a:gridCol>
                <a:gridCol w="1122995">
                  <a:extLst>
                    <a:ext uri="{9D8B030D-6E8A-4147-A177-3AD203B41FA5}">
                      <a16:colId xmlns:a16="http://schemas.microsoft.com/office/drawing/2014/main" val="2995353288"/>
                    </a:ext>
                  </a:extLst>
                </a:gridCol>
                <a:gridCol w="1473812">
                  <a:extLst>
                    <a:ext uri="{9D8B030D-6E8A-4147-A177-3AD203B41FA5}">
                      <a16:colId xmlns:a16="http://schemas.microsoft.com/office/drawing/2014/main" val="2182938392"/>
                    </a:ext>
                  </a:extLst>
                </a:gridCol>
                <a:gridCol w="2444371">
                  <a:extLst>
                    <a:ext uri="{9D8B030D-6E8A-4147-A177-3AD203B41FA5}">
                      <a16:colId xmlns:a16="http://schemas.microsoft.com/office/drawing/2014/main" val="543696854"/>
                    </a:ext>
                  </a:extLst>
                </a:gridCol>
                <a:gridCol w="1198220">
                  <a:extLst>
                    <a:ext uri="{9D8B030D-6E8A-4147-A177-3AD203B41FA5}">
                      <a16:colId xmlns:a16="http://schemas.microsoft.com/office/drawing/2014/main" val="3590185738"/>
                    </a:ext>
                  </a:extLst>
                </a:gridCol>
              </a:tblGrid>
              <a:tr h="6160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ALGORITHM</a:t>
                      </a:r>
                      <a:endParaRPr lang="en-IN" sz="1600" b="1">
                        <a:effectLst/>
                      </a:endParaRP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LATENCY </a:t>
                      </a:r>
                    </a:p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(in  cycles)</a:t>
                      </a:r>
                      <a:endParaRPr lang="en-IN" sz="1600" b="1" dirty="0">
                        <a:effectLst/>
                      </a:endParaRP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CLOCK (ns)</a:t>
                      </a:r>
                      <a:endParaRPr lang="en-IN" sz="1600" b="1">
                        <a:effectLst/>
                      </a:endParaRP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EXECUTION TIME (</a:t>
                      </a:r>
                      <a:r>
                        <a:rPr lang="en-IN" sz="1600" err="1">
                          <a:effectLst/>
                        </a:rPr>
                        <a:t>ms</a:t>
                      </a:r>
                      <a:r>
                        <a:rPr lang="en-IN" sz="1600">
                          <a:effectLst/>
                        </a:rPr>
                        <a:t>)</a:t>
                      </a:r>
                      <a:endParaRPr lang="en-IN" sz="1600" b="1">
                        <a:effectLst/>
                      </a:endParaRP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GAP BENCHMARK TIMINGS (ms)</a:t>
                      </a:r>
                      <a:endParaRPr lang="en-IN" sz="1600" b="1">
                        <a:effectLst/>
                      </a:endParaRP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Speed Up</a:t>
                      </a:r>
                      <a:endParaRPr lang="en-IN" sz="1600" b="1">
                        <a:effectLst/>
                      </a:endParaRPr>
                    </a:p>
                  </a:txBody>
                  <a:tcPr marL="25155" marR="25155" marT="0" marB="0" anchor="ctr"/>
                </a:tc>
                <a:extLst>
                  <a:ext uri="{0D108BD9-81ED-4DB2-BD59-A6C34878D82A}">
                    <a16:rowId xmlns:a16="http://schemas.microsoft.com/office/drawing/2014/main" val="257116107"/>
                  </a:ext>
                </a:extLst>
              </a:tr>
              <a:tr h="57061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BFS</a:t>
                      </a:r>
                      <a:endParaRPr lang="en-IN" sz="1600" b="1">
                        <a:effectLst/>
                      </a:endParaRP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311520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6.319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1.968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9.808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5x</a:t>
                      </a:r>
                    </a:p>
                  </a:txBody>
                  <a:tcPr marL="25155" marR="25155" marT="0" marB="0" anchor="ctr"/>
                </a:tc>
                <a:extLst>
                  <a:ext uri="{0D108BD9-81ED-4DB2-BD59-A6C34878D82A}">
                    <a16:rowId xmlns:a16="http://schemas.microsoft.com/office/drawing/2014/main" val="2011666377"/>
                  </a:ext>
                </a:extLst>
              </a:tr>
              <a:tr h="5835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SSSP</a:t>
                      </a:r>
                      <a:endParaRPr lang="en-IN" sz="1600" b="1">
                        <a:effectLst/>
                      </a:endParaRP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457840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7.282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3.33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67.215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20x</a:t>
                      </a:r>
                    </a:p>
                  </a:txBody>
                  <a:tcPr marL="25155" marR="25155" marT="0" marB="0" anchor="ctr"/>
                </a:tc>
                <a:extLst>
                  <a:ext uri="{0D108BD9-81ED-4DB2-BD59-A6C34878D82A}">
                    <a16:rowId xmlns:a16="http://schemas.microsoft.com/office/drawing/2014/main" val="43010488"/>
                  </a:ext>
                </a:extLst>
              </a:tr>
              <a:tr h="6160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PageRank</a:t>
                      </a:r>
                      <a:endParaRPr lang="en-IN" sz="1600" b="1">
                        <a:effectLst/>
                      </a:endParaRP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2648400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8.644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22.89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1.256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0.06x</a:t>
                      </a:r>
                    </a:p>
                  </a:txBody>
                  <a:tcPr marL="25155" marR="25155" marT="0" marB="0" anchor="ctr"/>
                </a:tc>
                <a:extLst>
                  <a:ext uri="{0D108BD9-81ED-4DB2-BD59-A6C34878D82A}">
                    <a16:rowId xmlns:a16="http://schemas.microsoft.com/office/drawing/2014/main" val="25265731"/>
                  </a:ext>
                </a:extLst>
              </a:tr>
              <a:tr h="6160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b="0">
                          <a:effectLst/>
                        </a:rPr>
                        <a:t>DFS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335354529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8.373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2808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-</a:t>
                      </a:r>
                    </a:p>
                  </a:txBody>
                  <a:tcPr marL="25155" marR="2515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-</a:t>
                      </a:r>
                    </a:p>
                  </a:txBody>
                  <a:tcPr marL="25155" marR="25155" marT="0" marB="0" anchor="ctr"/>
                </a:tc>
                <a:extLst>
                  <a:ext uri="{0D108BD9-81ED-4DB2-BD59-A6C34878D82A}">
                    <a16:rowId xmlns:a16="http://schemas.microsoft.com/office/drawing/2014/main" val="37499168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D9354FB-9183-421E-9BEA-50D595B5D686}"/>
              </a:ext>
            </a:extLst>
          </p:cNvPr>
          <p:cNvSpPr txBox="1"/>
          <p:nvPr/>
        </p:nvSpPr>
        <p:spPr>
          <a:xfrm>
            <a:off x="4992178" y="4230022"/>
            <a:ext cx="141673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b="1" i="1"/>
              <a:t> Graph Size:  </a:t>
            </a:r>
          </a:p>
          <a:p>
            <a:pPr algn="ctr"/>
            <a:r>
              <a:rPr lang="en-IN" b="1" i="1"/>
              <a:t> </a:t>
            </a:r>
            <a:r>
              <a:rPr lang="en-IN" i="1"/>
              <a:t>V=4720  </a:t>
            </a:r>
          </a:p>
          <a:p>
            <a:pPr algn="ctr"/>
            <a:r>
              <a:rPr lang="en-IN" i="1"/>
              <a:t> E=27444</a:t>
            </a:r>
            <a:endParaRPr lang="en-US" i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CC457-0FF5-4F05-8DB8-1FAAF4040129}"/>
              </a:ext>
            </a:extLst>
          </p:cNvPr>
          <p:cNvSpPr txBox="1"/>
          <p:nvPr/>
        </p:nvSpPr>
        <p:spPr>
          <a:xfrm>
            <a:off x="9622" y="5967215"/>
            <a:ext cx="6049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dirty="0">
                <a:solidFill>
                  <a:srgbClr val="7F7F7F"/>
                </a:solidFill>
              </a:rPr>
              <a:t> System Specifications of Benchmark execution:</a:t>
            </a:r>
          </a:p>
          <a:p>
            <a:pPr algn="l"/>
            <a:r>
              <a:rPr lang="en-IN" sz="1600" dirty="0">
                <a:solidFill>
                  <a:schemeClr val="bg1">
                    <a:lumMod val="25000"/>
                  </a:schemeClr>
                </a:solidFill>
              </a:rPr>
              <a:t>CPU: AMD A9-9420 @3GHz| OS: KDE neon| RAM: 8GB</a:t>
            </a:r>
            <a:endParaRPr lang="en-US" sz="1600" dirty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19" name="Picture 19">
            <a:extLst>
              <a:ext uri="{FF2B5EF4-FFF2-40B4-BE49-F238E27FC236}">
                <a16:creationId xmlns:a16="http://schemas.microsoft.com/office/drawing/2014/main" id="{A384D3FB-865E-4D1C-917D-CABFCB82D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651" y="3976371"/>
            <a:ext cx="2661983" cy="2508352"/>
          </a:xfrm>
          <a:prstGeom prst="rect">
            <a:avLst/>
          </a:prstGeom>
          <a:effectLst/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32B6234-BD82-4C55-A10D-C3E1E3AC8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955672"/>
              </p:ext>
            </p:extLst>
          </p:nvPr>
        </p:nvGraphicFramePr>
        <p:xfrm>
          <a:off x="104866" y="4264544"/>
          <a:ext cx="4886585" cy="164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155">
                  <a:extLst>
                    <a:ext uri="{9D8B030D-6E8A-4147-A177-3AD203B41FA5}">
                      <a16:colId xmlns:a16="http://schemas.microsoft.com/office/drawing/2014/main" val="1437902170"/>
                    </a:ext>
                  </a:extLst>
                </a:gridCol>
                <a:gridCol w="1740715">
                  <a:extLst>
                    <a:ext uri="{9D8B030D-6E8A-4147-A177-3AD203B41FA5}">
                      <a16:colId xmlns:a16="http://schemas.microsoft.com/office/drawing/2014/main" val="3885190586"/>
                    </a:ext>
                  </a:extLst>
                </a:gridCol>
                <a:gridCol w="1740715">
                  <a:extLst>
                    <a:ext uri="{9D8B030D-6E8A-4147-A177-3AD203B41FA5}">
                      <a16:colId xmlns:a16="http://schemas.microsoft.com/office/drawing/2014/main" val="44259251"/>
                    </a:ext>
                  </a:extLst>
                </a:gridCol>
              </a:tblGrid>
              <a:tr h="6581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ALGORITHM</a:t>
                      </a:r>
                      <a:endParaRPr lang="en-US" sz="1600" b="1" dirty="0"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Energy consumed on FPGA (J)</a:t>
                      </a:r>
                      <a:endParaRPr lang="en-US" sz="1600" b="1" dirty="0"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Energy consumed on CPU (J)</a:t>
                      </a:r>
                      <a:endParaRPr lang="en-US" sz="1600" b="1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1039711"/>
                  </a:ext>
                </a:extLst>
              </a:tr>
              <a:tr h="32909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BFS</a:t>
                      </a:r>
                      <a:endParaRPr lang="en-US" sz="1600" b="1"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0.003338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0.0193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2335935682"/>
                  </a:ext>
                </a:extLst>
              </a:tr>
              <a:tr h="32909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PageRank</a:t>
                      </a:r>
                      <a:endParaRPr lang="en-US" sz="1600" b="1"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0.03847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0.002267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3959752396"/>
                  </a:ext>
                </a:extLst>
              </a:tr>
              <a:tr h="32909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SSSP</a:t>
                      </a:r>
                      <a:endParaRPr lang="en-US" sz="1600" b="1">
                        <a:effectLst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0.00565</a:t>
                      </a: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0.132</a:t>
                      </a: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val="3724815341"/>
                  </a:ext>
                </a:extLst>
              </a:tr>
            </a:tbl>
          </a:graphicData>
        </a:graphic>
      </p:graphicFrame>
      <p:pic>
        <p:nvPicPr>
          <p:cNvPr id="3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4B897A93-8309-4F8B-9A02-588765EC5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11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325A3087-589B-4902-BFD3-8C1E9C8FB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270FC87C-6494-4319-AD44-9C6A5F6C3A3A}"/>
              </a:ext>
            </a:extLst>
          </p:cNvPr>
          <p:cNvSpPr>
            <a:spLocks noGrp="1"/>
          </p:cNvSpPr>
          <p:nvPr/>
        </p:nvSpPr>
        <p:spPr>
          <a:xfrm>
            <a:off x="2489593" y="6670374"/>
            <a:ext cx="4114800" cy="155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PESIT  BSC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D22D77-1C66-4E63-8F15-0E9CAC237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3" y="6526023"/>
            <a:ext cx="2743200" cy="31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69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98EF6-C34B-4E9F-A15E-CA7613F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3A00C86B-58BF-417D-A951-AAE01F81A68F}"/>
              </a:ext>
            </a:extLst>
          </p:cNvPr>
          <p:cNvSpPr/>
          <p:nvPr/>
        </p:nvSpPr>
        <p:spPr>
          <a:xfrm>
            <a:off x="9625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RESULTS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直接连接符 13">
            <a:extLst>
              <a:ext uri="{FF2B5EF4-FFF2-40B4-BE49-F238E27FC236}">
                <a16:creationId xmlns:a16="http://schemas.microsoft.com/office/drawing/2014/main" id="{3E96A6DC-102C-4E08-9CD3-2471EADE0253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4FF17499-5C8E-4726-BB3A-B592C4953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2" y="1065598"/>
            <a:ext cx="7830451" cy="4841828"/>
          </a:xfrm>
          <a:prstGeom prst="rect">
            <a:avLst/>
          </a:prstGeom>
        </p:spPr>
      </p:pic>
      <p:pic>
        <p:nvPicPr>
          <p:cNvPr id="3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CF3B7C0-BDA8-4528-B59F-668304F97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1AF5710B-9BC7-4E5D-ADBB-E53714225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9762D3D-78B2-44D5-AE5B-4002A73BAF33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5A32FBD5-248D-4A93-99E4-691131EC4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80F660-A5DD-49A3-98D8-80030126EF3F}"/>
              </a:ext>
            </a:extLst>
          </p:cNvPr>
          <p:cNvSpPr txBox="1"/>
          <p:nvPr/>
        </p:nvSpPr>
        <p:spPr>
          <a:xfrm>
            <a:off x="422647" y="5732942"/>
            <a:ext cx="821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Repository: </a:t>
            </a:r>
            <a:r>
              <a:rPr lang="en-US" dirty="0">
                <a:hlinkClick r:id="rId6"/>
              </a:rPr>
              <a:t>https://github.com/annette-antony/fpga-graph-accelerator-hls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742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98EF6-C34B-4E9F-A15E-CA7613F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3A00C86B-58BF-417D-A951-AAE01F81A68F}"/>
              </a:ext>
            </a:extLst>
          </p:cNvPr>
          <p:cNvSpPr/>
          <p:nvPr/>
        </p:nvSpPr>
        <p:spPr>
          <a:xfrm>
            <a:off x="9625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WORK DIVISION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直接连接符 13">
            <a:extLst>
              <a:ext uri="{FF2B5EF4-FFF2-40B4-BE49-F238E27FC236}">
                <a16:creationId xmlns:a16="http://schemas.microsoft.com/office/drawing/2014/main" id="{3E96A6DC-102C-4E08-9CD3-2471EADE0253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D364BDE-720C-4CF9-96AD-C1ACF9E0775B}"/>
              </a:ext>
            </a:extLst>
          </p:cNvPr>
          <p:cNvSpPr txBox="1"/>
          <p:nvPr/>
        </p:nvSpPr>
        <p:spPr>
          <a:xfrm>
            <a:off x="298258" y="1039113"/>
            <a:ext cx="868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3AD74-E0F9-44F1-8433-523D80A96E81}"/>
              </a:ext>
            </a:extLst>
          </p:cNvPr>
          <p:cNvSpPr txBox="1"/>
          <p:nvPr/>
        </p:nvSpPr>
        <p:spPr>
          <a:xfrm>
            <a:off x="3" y="971746"/>
            <a:ext cx="9143999" cy="44473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IN" dirty="0"/>
              <a:t>The four of us divided the graph algorithms among ourselves such that:</a:t>
            </a:r>
          </a:p>
          <a:p>
            <a:pPr marL="800091" lvl="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Avani S was assigned Single Source Shortest Path Algorithm.</a:t>
            </a:r>
            <a:endParaRPr lang="en-IN" dirty="0">
              <a:cs typeface="Calibri"/>
            </a:endParaRPr>
          </a:p>
          <a:p>
            <a:pPr marL="742944" lvl="1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Annette Antony was assigned the PageRank Algorithm.</a:t>
            </a:r>
            <a:endParaRPr lang="en-IN" dirty="0">
              <a:cs typeface="Calibri"/>
            </a:endParaRPr>
          </a:p>
          <a:p>
            <a:pPr marL="742944" lvl="1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Bhimala Subbarayudu was assigned the Breadth-First-Search Algorithm.</a:t>
            </a:r>
            <a:endParaRPr lang="en-IN" dirty="0">
              <a:cs typeface="Calibri"/>
            </a:endParaRPr>
          </a:p>
          <a:p>
            <a:pPr marL="742944" lvl="1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Jeevan R was assigned the Depth-First-Search Algorithm.</a:t>
            </a:r>
            <a:endParaRPr lang="en-IN" dirty="0">
              <a:cs typeface="Calibri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Each of us were responsible for our individual algorithms in terms of:</a:t>
            </a:r>
            <a:endParaRPr lang="en-IN" dirty="0">
              <a:cs typeface="Calibri"/>
            </a:endParaRPr>
          </a:p>
          <a:p>
            <a:pPr marL="800091" lvl="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Improving performance. </a:t>
            </a:r>
            <a:endParaRPr lang="en-IN" dirty="0">
              <a:cs typeface="Calibri"/>
            </a:endParaRPr>
          </a:p>
          <a:p>
            <a:pPr marL="800091" lvl="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Trying different partitioning techniques and </a:t>
            </a:r>
            <a:endParaRPr lang="en-IN" dirty="0">
              <a:cs typeface="Calibri"/>
            </a:endParaRPr>
          </a:p>
          <a:p>
            <a:pPr marL="800091" lvl="1" indent="-34289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Validating the code.</a:t>
            </a:r>
            <a:endParaRPr lang="en-IN" dirty="0">
              <a:cs typeface="Calibri"/>
            </a:endParaRPr>
          </a:p>
          <a:p>
            <a:pPr algn="l"/>
            <a:endParaRPr lang="en-IN" sz="2000" dirty="0"/>
          </a:p>
          <a:p>
            <a:pPr algn="l"/>
            <a:endParaRPr lang="en-US" sz="2000" dirty="0"/>
          </a:p>
        </p:txBody>
      </p:sp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A510564D-C476-4EFC-A882-F218D345D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5B070EF-49E2-471C-8E85-F12B3A769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30757CC1-CE34-4EDB-9B47-178E724E2FAA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3306E403-D55D-4BA4-8C89-16D183A13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840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98EF6-C34B-4E9F-A15E-CA7613F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3A00C86B-58BF-417D-A951-AAE01F81A68F}"/>
              </a:ext>
            </a:extLst>
          </p:cNvPr>
          <p:cNvSpPr/>
          <p:nvPr/>
        </p:nvSpPr>
        <p:spPr>
          <a:xfrm>
            <a:off x="9625" y="272907"/>
            <a:ext cx="4695825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REFERENCES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直接连接符 13">
            <a:extLst>
              <a:ext uri="{FF2B5EF4-FFF2-40B4-BE49-F238E27FC236}">
                <a16:creationId xmlns:a16="http://schemas.microsoft.com/office/drawing/2014/main" id="{3E96A6DC-102C-4E08-9CD3-2471EADE0253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C16C0E9-F965-48EE-BB8C-775AE25B548A}"/>
              </a:ext>
            </a:extLst>
          </p:cNvPr>
          <p:cNvSpPr txBox="1"/>
          <p:nvPr/>
        </p:nvSpPr>
        <p:spPr>
          <a:xfrm>
            <a:off x="76971" y="914020"/>
            <a:ext cx="895734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Graph Processing on FPGAs: Taxonomy, Survey, Challenges</a:t>
            </a: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 by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 Maciej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</a:rPr>
              <a:t>Besta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, Dimitri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</a:rPr>
              <a:t>Standojevic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 et al</a:t>
            </a: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IN" sz="2000" i="1" dirty="0">
              <a:solidFill>
                <a:schemeClr val="bg1">
                  <a:lumMod val="50000"/>
                </a:schemeClr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Evaluation of Graph Analytics Frameworks Using the GAP Benchmark Suite</a:t>
            </a: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 by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</a:rPr>
              <a:t>Ariful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 Azad, Mohsen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</a:rPr>
              <a:t>Mahmoudi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</a:rPr>
              <a:t>Aznavehy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, Scott Beamer et al</a:t>
            </a: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IN" sz="2000" i="1" dirty="0">
              <a:solidFill>
                <a:schemeClr val="bg1">
                  <a:lumMod val="50000"/>
                </a:schemeClr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A Study of Partitioning Policies for Graph Analytics on Largescale Distributed Platforms by </a:t>
            </a:r>
            <a:r>
              <a:rPr lang="en-IN" sz="2000" i="1" dirty="0" err="1">
                <a:solidFill>
                  <a:schemeClr val="bg1">
                    <a:lumMod val="50000"/>
                  </a:schemeClr>
                </a:solidFill>
              </a:rPr>
              <a:t>Gurbinder</a:t>
            </a: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 Gill, Roshan </a:t>
            </a:r>
            <a:r>
              <a:rPr lang="en-IN" sz="2000" i="1" dirty="0" err="1">
                <a:solidFill>
                  <a:schemeClr val="bg1">
                    <a:lumMod val="50000"/>
                  </a:schemeClr>
                </a:solidFill>
              </a:rPr>
              <a:t>Dathathri</a:t>
            </a: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IN" sz="2000" i="1" dirty="0" err="1">
                <a:solidFill>
                  <a:schemeClr val="bg1">
                    <a:lumMod val="50000"/>
                  </a:schemeClr>
                </a:solidFill>
              </a:rPr>
              <a:t>Loc</a:t>
            </a: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 Hoang and Keshav </a:t>
            </a:r>
            <a:r>
              <a:rPr lang="en-IN" sz="2000" i="1" dirty="0" err="1">
                <a:solidFill>
                  <a:schemeClr val="bg1">
                    <a:lumMod val="50000"/>
                  </a:schemeClr>
                </a:solidFill>
              </a:rPr>
              <a:t>Pingali</a:t>
            </a: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IN" sz="2000" i="1" dirty="0">
              <a:solidFill>
                <a:schemeClr val="bg1">
                  <a:lumMod val="50000"/>
                </a:schemeClr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Vitis High-Level Synthesis User Guide by Xilinx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IN" sz="2000" i="1" dirty="0">
              <a:solidFill>
                <a:schemeClr val="bg1">
                  <a:lumMod val="50000"/>
                </a:schemeClr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000" i="1" dirty="0" err="1">
                <a:solidFill>
                  <a:schemeClr val="bg1">
                    <a:lumMod val="50000"/>
                  </a:schemeClr>
                </a:solidFill>
              </a:rPr>
              <a:t>Vivado</a:t>
            </a: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 Design Suite User Guide by Xilinx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IN" sz="2000" i="1" dirty="0">
              <a:solidFill>
                <a:schemeClr val="bg1">
                  <a:lumMod val="50000"/>
                </a:schemeClr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Parallel Programming for FPGAs by Ryan Kastner, </a:t>
            </a:r>
            <a:r>
              <a:rPr lang="en-IN" sz="2000" i="1" dirty="0" err="1">
                <a:solidFill>
                  <a:schemeClr val="bg1">
                    <a:lumMod val="50000"/>
                  </a:schemeClr>
                </a:solidFill>
              </a:rPr>
              <a:t>Janarbek</a:t>
            </a: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 Matai, and Stephen </a:t>
            </a:r>
            <a:r>
              <a:rPr lang="en-IN" sz="2000" i="1" dirty="0" err="1">
                <a:solidFill>
                  <a:schemeClr val="bg1">
                    <a:lumMod val="50000"/>
                  </a:schemeClr>
                </a:solidFill>
              </a:rPr>
              <a:t>Neuendorffer</a:t>
            </a: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IN" sz="2000" i="1" dirty="0">
              <a:solidFill>
                <a:schemeClr val="bg1">
                  <a:lumMod val="50000"/>
                </a:schemeClr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https://github.com/purtroppo/PageRank</a:t>
            </a:r>
            <a:endParaRPr lang="en-IN" sz="2000" i="1" dirty="0">
              <a:solidFill>
                <a:schemeClr val="bg1">
                  <a:lumMod val="50000"/>
                </a:schemeClr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IN" sz="2000" i="1" dirty="0">
              <a:solidFill>
                <a:schemeClr val="bg1">
                  <a:lumMod val="50000"/>
                </a:schemeClr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http://networkrepository.com/3elt.php#panel-body</a:t>
            </a:r>
            <a:r>
              <a:rPr lang="en-IN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IN" i="1" dirty="0">
              <a:solidFill>
                <a:schemeClr val="bg1">
                  <a:lumMod val="50000"/>
                </a:schemeClr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IN" i="1" dirty="0">
              <a:solidFill>
                <a:schemeClr val="bg1">
                  <a:lumMod val="50000"/>
                </a:schemeClr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pic>
        <p:nvPicPr>
          <p:cNvPr id="5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830EC6B1-3190-4B4B-835F-EC08F80AC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9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D77F0742-077A-4A6C-989F-358D04B9F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876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349000"/>
            <a:ext cx="9144000" cy="21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891118" y="3429000"/>
            <a:ext cx="625288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565C778-E72D-412E-824C-C8E1968F1FAF}"/>
              </a:ext>
            </a:extLst>
          </p:cNvPr>
          <p:cNvSpPr txBox="1"/>
          <p:nvPr/>
        </p:nvSpPr>
        <p:spPr>
          <a:xfrm>
            <a:off x="1609147" y="2694057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Thank you!</a:t>
            </a: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761C1C-9F90-4C8A-8DB9-9F807E4B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16</a:t>
            </a:r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FBD924-AB51-46D1-BBC8-E342622165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2" r="11043"/>
          <a:stretch/>
        </p:blipFill>
        <p:spPr>
          <a:xfrm>
            <a:off x="3" y="2333248"/>
            <a:ext cx="3609975" cy="21915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083B22-5B22-4C16-BBBA-9A0AED16DF3E}"/>
              </a:ext>
            </a:extLst>
          </p:cNvPr>
          <p:cNvSpPr txBox="1"/>
          <p:nvPr/>
        </p:nvSpPr>
        <p:spPr>
          <a:xfrm>
            <a:off x="1000935" y="4536058"/>
            <a:ext cx="2217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400">
                <a:solidFill>
                  <a:schemeClr val="bg2">
                    <a:lumMod val="90000"/>
                  </a:schemeClr>
                </a:solidFill>
              </a:rPr>
              <a:t>Source: Google Images</a:t>
            </a:r>
            <a:endParaRPr lang="en-US" sz="140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4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C755E408-9CC5-4E5C-B0E2-D144794AA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217E80C-85B1-4C41-962F-1306E15E1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42B6EEF4-1426-429E-86B3-4BD7D932D5F6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DB0DBA7E-129F-4606-BCAE-3FDE6CC7C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99"/>
    </mc:Choice>
    <mc:Fallback xmlns="">
      <p:transition spd="slow" advTm="989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98EF6-C34B-4E9F-A15E-CA7613F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9935" y="6495021"/>
            <a:ext cx="2057400" cy="365125"/>
          </a:xfrm>
        </p:spPr>
        <p:txBody>
          <a:bodyPr/>
          <a:lstStyle/>
          <a:p>
            <a:fld id="{D88FDD34-FF94-4B59-97BD-30E96970C11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3A00C86B-58BF-417D-A951-AAE01F81A68F}"/>
              </a:ext>
            </a:extLst>
          </p:cNvPr>
          <p:cNvSpPr/>
          <p:nvPr/>
        </p:nvSpPr>
        <p:spPr>
          <a:xfrm>
            <a:off x="-863" y="211677"/>
            <a:ext cx="7051289" cy="5908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altLang="zh-CN" sz="2400" b="1" dirty="0">
                <a:solidFill>
                  <a:schemeClr val="bg1"/>
                </a:solidFill>
                <a:latin typeface="Arial"/>
                <a:ea typeface="微软雅黑"/>
                <a:cs typeface="Arial"/>
                <a:sym typeface="Arial" panose="020B0604020202020204" pitchFamily="34" charset="0"/>
              </a:rPr>
              <a:t>   Sparse Matrix Representations</a:t>
            </a:r>
            <a:endParaRPr lang="en-US" altLang="zh-CN" sz="2400" b="1" dirty="0">
              <a:solidFill>
                <a:schemeClr val="bg1"/>
              </a:solidFill>
              <a:latin typeface="Arial"/>
              <a:ea typeface="微软雅黑"/>
              <a:cs typeface="Arial"/>
              <a:sym typeface="Arial" panose="020B0604020202020204" pitchFamily="34" charset="0"/>
            </a:endParaRPr>
          </a:p>
        </p:txBody>
      </p:sp>
      <p:cxnSp>
        <p:nvCxnSpPr>
          <p:cNvPr id="6" name="直接连接符 13">
            <a:extLst>
              <a:ext uri="{FF2B5EF4-FFF2-40B4-BE49-F238E27FC236}">
                <a16:creationId xmlns:a16="http://schemas.microsoft.com/office/drawing/2014/main" id="{3E96A6DC-102C-4E08-9CD3-2471EADE0253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4">
            <a:extLst>
              <a:ext uri="{FF2B5EF4-FFF2-40B4-BE49-F238E27FC236}">
                <a16:creationId xmlns:a16="http://schemas.microsoft.com/office/drawing/2014/main" id="{57480C69-A93C-4658-B5D4-B99E5CC92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4" y="1078610"/>
            <a:ext cx="4821175" cy="2503395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1BC1B691-2673-41E1-A122-3B3418F5E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680" y="3866771"/>
            <a:ext cx="5857175" cy="26282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7F13E87-323C-4896-B75E-F97161F77F6F}"/>
              </a:ext>
            </a:extLst>
          </p:cNvPr>
          <p:cNvSpPr txBox="1"/>
          <p:nvPr/>
        </p:nvSpPr>
        <p:spPr>
          <a:xfrm>
            <a:off x="774123" y="807449"/>
            <a:ext cx="293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COO Format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C9211D-F293-4075-B213-7586723F5FB3}"/>
              </a:ext>
            </a:extLst>
          </p:cNvPr>
          <p:cNvSpPr txBox="1"/>
          <p:nvPr/>
        </p:nvSpPr>
        <p:spPr>
          <a:xfrm>
            <a:off x="5430975" y="3531575"/>
            <a:ext cx="293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CSR Format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5AE4E5-F84C-4F9B-9F3A-C117342965BE}"/>
              </a:ext>
            </a:extLst>
          </p:cNvPr>
          <p:cNvSpPr txBox="1"/>
          <p:nvPr/>
        </p:nvSpPr>
        <p:spPr>
          <a:xfrm>
            <a:off x="5108867" y="1076131"/>
            <a:ext cx="3882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/>
              <a:t>Real world graph data sets have 96%-99% sparsity  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IN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/>
              <a:t>Sparse matrix representations comprises only of non-zero values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IN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/>
              <a:t>Data, Row and Col are the three 1D arrays used in this representation.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4FB9E-FCCA-4DB5-995D-77757C245A8C}"/>
              </a:ext>
            </a:extLst>
          </p:cNvPr>
          <p:cNvSpPr txBox="1"/>
          <p:nvPr/>
        </p:nvSpPr>
        <p:spPr>
          <a:xfrm>
            <a:off x="485711" y="3751790"/>
            <a:ext cx="32938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/>
              <a:t>Data: consists of the non-zero values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/>
              <a:t>Row: consists of row indices of the elements in Data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/>
              <a:t>Col: consists of column indices of the elements in Data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IN" dirty="0"/>
              <a:t>Index Pointers: represents the number of elements in each row.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BBC8C-BECA-4F13-9439-09AC02CEF311}"/>
              </a:ext>
            </a:extLst>
          </p:cNvPr>
          <p:cNvSpPr txBox="1"/>
          <p:nvPr/>
        </p:nvSpPr>
        <p:spPr>
          <a:xfrm>
            <a:off x="949968" y="3531764"/>
            <a:ext cx="2217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400" dirty="0">
                <a:solidFill>
                  <a:schemeClr val="bg2">
                    <a:lumMod val="90000"/>
                  </a:schemeClr>
                </a:solidFill>
              </a:rPr>
              <a:t>Source: Google Images</a:t>
            </a:r>
            <a:endParaRPr 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6C4A7-B26A-420C-BA53-318B13DD67ED}"/>
              </a:ext>
            </a:extLst>
          </p:cNvPr>
          <p:cNvSpPr txBox="1"/>
          <p:nvPr/>
        </p:nvSpPr>
        <p:spPr>
          <a:xfrm>
            <a:off x="5985699" y="6380576"/>
            <a:ext cx="2217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400" dirty="0">
                <a:solidFill>
                  <a:schemeClr val="bg2">
                    <a:lumMod val="90000"/>
                  </a:schemeClr>
                </a:solidFill>
              </a:rPr>
              <a:t>Source: Google Images</a:t>
            </a:r>
            <a:endParaRPr lang="en-US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7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A12B70DF-F3A5-44A2-9910-2F3A8E343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8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0F42504-ECB7-454C-9036-EF4C62EAB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F200C58-394D-4013-A3DA-99D0A9164EB2}"/>
              </a:ext>
            </a:extLst>
          </p:cNvPr>
          <p:cNvSpPr>
            <a:spLocks noGrp="1"/>
          </p:cNvSpPr>
          <p:nvPr/>
        </p:nvSpPr>
        <p:spPr>
          <a:xfrm>
            <a:off x="2568183" y="65364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id="{9A6399A8-C4DE-47E2-B5C7-C93F8FFB1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8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5" grpId="0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98EF6-C34B-4E9F-A15E-CA7613F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b="1" smtClean="0"/>
              <a:t>8</a:t>
            </a:fld>
            <a:endParaRPr lang="zh-CN" altLang="en-US" b="1"/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3A00C86B-58BF-417D-A951-AAE01F81A68F}"/>
              </a:ext>
            </a:extLst>
          </p:cNvPr>
          <p:cNvSpPr/>
          <p:nvPr/>
        </p:nvSpPr>
        <p:spPr>
          <a:xfrm>
            <a:off x="9625" y="272907"/>
            <a:ext cx="6539380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altLang="zh-CN" sz="2400" b="1" dirty="0">
                <a:solidFill>
                  <a:schemeClr val="bg1"/>
                </a:solidFill>
                <a:latin typeface="Arial"/>
                <a:ea typeface="微软雅黑"/>
                <a:cs typeface="Arial"/>
                <a:sym typeface="Arial" panose="020B0604020202020204" pitchFamily="34" charset="0"/>
              </a:rPr>
              <a:t>Graph Algorithms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直接连接符 13">
            <a:extLst>
              <a:ext uri="{FF2B5EF4-FFF2-40B4-BE49-F238E27FC236}">
                <a16:creationId xmlns:a16="http://schemas.microsoft.com/office/drawing/2014/main" id="{3E96A6DC-102C-4E08-9CD3-2471EADE0253}"/>
              </a:ext>
            </a:extLst>
          </p:cNvPr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9483E8-1710-4682-B420-2B057CAC9083}"/>
              </a:ext>
            </a:extLst>
          </p:cNvPr>
          <p:cNvSpPr txBox="1"/>
          <p:nvPr/>
        </p:nvSpPr>
        <p:spPr>
          <a:xfrm>
            <a:off x="86594" y="962120"/>
            <a:ext cx="8986211" cy="59093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IN" dirty="0">
              <a:solidFill>
                <a:srgbClr val="2E75B6"/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Single Source Shortest Path:</a:t>
            </a:r>
          </a:p>
          <a:p>
            <a:r>
              <a:rPr lang="en-IN" dirty="0">
                <a:ea typeface="+mn-lt"/>
                <a:cs typeface="+mn-lt"/>
              </a:rPr>
              <a:t>SSSP is an algorithm which computes the shortest path distances from a source node to all the other nodes in the entire graph.</a:t>
            </a:r>
            <a:endParaRPr lang="en-IN" b="1" dirty="0">
              <a:cs typeface="Calibri"/>
            </a:endParaRPr>
          </a:p>
          <a:p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Applications: </a:t>
            </a:r>
            <a:r>
              <a:rPr lang="en-IN" sz="1600" dirty="0">
                <a:ea typeface="+mn-lt"/>
                <a:cs typeface="+mn-lt"/>
              </a:rPr>
              <a:t>Routing protocols for packet-routing on the Internet, Telephone networks, Google Maps.</a:t>
            </a:r>
          </a:p>
          <a:p>
            <a:endParaRPr lang="en-IN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PageRank:</a:t>
            </a:r>
          </a:p>
          <a:p>
            <a:r>
              <a:rPr lang="en-IN" dirty="0">
                <a:cs typeface="Calibri"/>
              </a:rPr>
              <a:t>PageRank is a link analysis algorithm that is used to measure the importance of the nodes in a particular network.</a:t>
            </a:r>
          </a:p>
          <a:p>
            <a:r>
              <a:rPr lang="en-IN" sz="1600" dirty="0">
                <a:solidFill>
                  <a:schemeClr val="accent5">
                    <a:lumMod val="60000"/>
                    <a:lumOff val="40000"/>
                  </a:schemeClr>
                </a:solidFill>
                <a:cs typeface="Calibri"/>
              </a:rPr>
              <a:t>Applications:</a:t>
            </a:r>
            <a:r>
              <a:rPr lang="en-IN" sz="1600" dirty="0">
                <a:cs typeface="Calibri"/>
              </a:rPr>
              <a:t> Ranking web pages, predicting traffic</a:t>
            </a:r>
          </a:p>
          <a:p>
            <a:endParaRPr lang="en-IN" sz="16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Breadth-First Search:</a:t>
            </a:r>
            <a:endParaRPr lang="en-IN" b="1" dirty="0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r>
              <a:rPr lang="en-IN" sz="1600" dirty="0">
                <a:ea typeface="+mn-lt"/>
                <a:cs typeface="+mn-lt"/>
              </a:rPr>
              <a:t>BFS is a graph traversal algorithm which starts to traverse from a selected node, graph layer wise, thus exploring the neighbour nodes.</a:t>
            </a:r>
            <a:endParaRPr lang="en-IN" sz="1600" dirty="0">
              <a:cs typeface="Calibri"/>
            </a:endParaRPr>
          </a:p>
          <a:p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  <a:cs typeface="Calibri"/>
              </a:rPr>
              <a:t>Applications: </a:t>
            </a:r>
            <a:r>
              <a:rPr lang="en-IN" sz="1400" dirty="0">
                <a:ea typeface="+mn-lt"/>
                <a:cs typeface="+mn-lt"/>
              </a:rPr>
              <a:t>Broadcasting packets in Networks, Finding all neighbours in Peer-to-Peer Networks. </a:t>
            </a:r>
          </a:p>
          <a:p>
            <a:endParaRPr lang="en-IN" sz="1400" dirty="0">
              <a:solidFill>
                <a:schemeClr val="accent5">
                  <a:lumMod val="60000"/>
                  <a:lumOff val="40000"/>
                </a:schemeClr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Depth-First-Search:</a:t>
            </a:r>
          </a:p>
          <a:p>
            <a:r>
              <a:rPr lang="en-IN" sz="1600" dirty="0">
                <a:ea typeface="+mn-lt"/>
                <a:cs typeface="+mn-lt"/>
              </a:rPr>
              <a:t>DFS is also a graph traversal algorithm, which starts at the root node and explores as far as possible along each branch before backtracking.</a:t>
            </a:r>
          </a:p>
          <a:p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  <a:cs typeface="Calibri"/>
              </a:rPr>
              <a:t>Applications: </a:t>
            </a:r>
            <a:r>
              <a:rPr lang="en-IN" sz="1400" dirty="0">
                <a:cs typeface="Calibri"/>
              </a:rPr>
              <a:t>Strongly connected components and Weakly connected components, Detecting cycles in a graph</a:t>
            </a:r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</a:t>
            </a:r>
          </a:p>
          <a:p>
            <a:endParaRPr lang="en-IN" sz="16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IN" sz="2400" b="1" dirty="0">
              <a:cs typeface="Calibri"/>
            </a:endParaRPr>
          </a:p>
        </p:txBody>
      </p:sp>
      <p:pic>
        <p:nvPicPr>
          <p:cNvPr id="5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CC5BE47-63B9-48EB-9DCD-C14063FC9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11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2E0695-07A5-4345-B215-D282A292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D7D55B7-5764-4C58-A001-E2C304333774}"/>
              </a:ext>
            </a:extLst>
          </p:cNvPr>
          <p:cNvSpPr>
            <a:spLocks noGrp="1"/>
          </p:cNvSpPr>
          <p:nvPr/>
        </p:nvSpPr>
        <p:spPr>
          <a:xfrm>
            <a:off x="2343150" y="6470643"/>
            <a:ext cx="4114800" cy="272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PESIT  BSC</a:t>
            </a:r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9D644DF-2623-45FD-895E-A4245376D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0" y="6487938"/>
            <a:ext cx="27432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8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" y="272907"/>
            <a:ext cx="6167120" cy="5295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Single Source Shortest Path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814161"/>
            <a:ext cx="9144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D257-6C05-447B-99FB-6CB9681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DD34-FF94-4B59-97BD-30E96970C11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7A30C2-0C1E-4F84-9054-38C26C9796A9}"/>
              </a:ext>
            </a:extLst>
          </p:cNvPr>
          <p:cNvSpPr/>
          <p:nvPr/>
        </p:nvSpPr>
        <p:spPr>
          <a:xfrm>
            <a:off x="177803" y="1574800"/>
            <a:ext cx="398837" cy="4281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7FD054-1431-4018-B8F9-3A460FAC1404}"/>
              </a:ext>
            </a:extLst>
          </p:cNvPr>
          <p:cNvSpPr/>
          <p:nvPr/>
        </p:nvSpPr>
        <p:spPr>
          <a:xfrm>
            <a:off x="902847" y="1593379"/>
            <a:ext cx="432220" cy="415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B353A6-EF56-4C7D-9D83-D8B876A98DA4}"/>
              </a:ext>
            </a:extLst>
          </p:cNvPr>
          <p:cNvSpPr/>
          <p:nvPr/>
        </p:nvSpPr>
        <p:spPr>
          <a:xfrm>
            <a:off x="1698231" y="1591631"/>
            <a:ext cx="418081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3DA025-B0B0-4B2D-AC20-B512B14D51A8}"/>
              </a:ext>
            </a:extLst>
          </p:cNvPr>
          <p:cNvSpPr/>
          <p:nvPr/>
        </p:nvSpPr>
        <p:spPr>
          <a:xfrm>
            <a:off x="2513424" y="1589552"/>
            <a:ext cx="450663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51131-9B37-4200-ABB6-C9DFB19A89CB}"/>
              </a:ext>
            </a:extLst>
          </p:cNvPr>
          <p:cNvSpPr/>
          <p:nvPr/>
        </p:nvSpPr>
        <p:spPr>
          <a:xfrm>
            <a:off x="592140" y="928658"/>
            <a:ext cx="437567" cy="376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8ED853-E348-4B25-BA06-40B0AFC2CC05}"/>
              </a:ext>
            </a:extLst>
          </p:cNvPr>
          <p:cNvSpPr/>
          <p:nvPr/>
        </p:nvSpPr>
        <p:spPr>
          <a:xfrm>
            <a:off x="1351935" y="914295"/>
            <a:ext cx="409575" cy="428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79E84B-4519-4634-BFCD-43EA96161E79}"/>
              </a:ext>
            </a:extLst>
          </p:cNvPr>
          <p:cNvSpPr/>
          <p:nvPr/>
        </p:nvSpPr>
        <p:spPr>
          <a:xfrm>
            <a:off x="2233711" y="1038798"/>
            <a:ext cx="375751" cy="383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9214F6-87C7-4436-8578-3AC94FA358FD}"/>
              </a:ext>
            </a:extLst>
          </p:cNvPr>
          <p:cNvSpPr/>
          <p:nvPr/>
        </p:nvSpPr>
        <p:spPr>
          <a:xfrm>
            <a:off x="600431" y="2221127"/>
            <a:ext cx="429277" cy="402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05C398-BFA6-46D8-9D6C-0DEA4D243FA0}"/>
              </a:ext>
            </a:extLst>
          </p:cNvPr>
          <p:cNvSpPr/>
          <p:nvPr/>
        </p:nvSpPr>
        <p:spPr>
          <a:xfrm>
            <a:off x="1391765" y="2246141"/>
            <a:ext cx="370028" cy="370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7C74B4-78F0-4553-9690-27BCF5E85138}"/>
              </a:ext>
            </a:extLst>
          </p:cNvPr>
          <p:cNvSpPr/>
          <p:nvPr/>
        </p:nvSpPr>
        <p:spPr>
          <a:xfrm>
            <a:off x="2163715" y="2211790"/>
            <a:ext cx="450663" cy="42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0AC573-9A3A-4B2A-8F0B-C8003B48C69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576638" y="1788877"/>
            <a:ext cx="326211" cy="120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943C90-AB4A-4587-9B61-66DFC66CC272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335070" y="1777051"/>
            <a:ext cx="363161" cy="2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174185-7785-4BE6-99A2-7F6645427300}"/>
              </a:ext>
            </a:extLst>
          </p:cNvPr>
          <p:cNvCxnSpPr>
            <a:cxnSpLocks/>
            <a:stCxn id="15" idx="0"/>
            <a:endCxn id="8" idx="3"/>
          </p:cNvCxnSpPr>
          <p:nvPr/>
        </p:nvCxnSpPr>
        <p:spPr>
          <a:xfrm flipV="1">
            <a:off x="815069" y="1947637"/>
            <a:ext cx="151077" cy="273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6A9C69-0EFF-4793-9DDD-4565120EBEE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272340" y="1947638"/>
            <a:ext cx="173615" cy="3528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559124-C2CD-4F72-AB0F-976AD940128A}"/>
              </a:ext>
            </a:extLst>
          </p:cNvPr>
          <p:cNvCxnSpPr>
            <a:cxnSpLocks/>
            <a:stCxn id="11" idx="4"/>
            <a:endCxn id="8" idx="1"/>
          </p:cNvCxnSpPr>
          <p:nvPr/>
        </p:nvCxnSpPr>
        <p:spPr>
          <a:xfrm>
            <a:off x="810923" y="1305601"/>
            <a:ext cx="155223" cy="3485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2410BB-638F-48CD-9685-FBD4AFA36E62}"/>
              </a:ext>
            </a:extLst>
          </p:cNvPr>
          <p:cNvCxnSpPr>
            <a:cxnSpLocks/>
          </p:cNvCxnSpPr>
          <p:nvPr/>
        </p:nvCxnSpPr>
        <p:spPr>
          <a:xfrm flipV="1">
            <a:off x="1252879" y="1282967"/>
            <a:ext cx="159433" cy="36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EB26AB-76AC-4AAE-BBED-FC1A29D2EC6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698231" y="1295277"/>
            <a:ext cx="209041" cy="296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482E6D-FC09-456E-AEC7-52466FDB51EE}"/>
              </a:ext>
            </a:extLst>
          </p:cNvPr>
          <p:cNvCxnSpPr>
            <a:cxnSpLocks/>
            <a:stCxn id="56" idx="3"/>
            <a:endCxn id="10" idx="2"/>
          </p:cNvCxnSpPr>
          <p:nvPr/>
        </p:nvCxnSpPr>
        <p:spPr>
          <a:xfrm>
            <a:off x="2087565" y="1765246"/>
            <a:ext cx="425858" cy="97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31F55B-F1CE-4962-81D6-A6332EA4E38F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062261" y="1366484"/>
            <a:ext cx="226477" cy="275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703882-2A87-442E-A62B-E8219E074B5B}"/>
              </a:ext>
            </a:extLst>
          </p:cNvPr>
          <p:cNvCxnSpPr>
            <a:cxnSpLocks/>
            <a:stCxn id="18" idx="0"/>
            <a:endCxn id="9" idx="5"/>
          </p:cNvCxnSpPr>
          <p:nvPr/>
        </p:nvCxnSpPr>
        <p:spPr>
          <a:xfrm flipH="1" flipV="1">
            <a:off x="2055082" y="1908163"/>
            <a:ext cx="333963" cy="303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9802D4-C895-43A4-B511-0AB04A0537FE}"/>
              </a:ext>
            </a:extLst>
          </p:cNvPr>
          <p:cNvCxnSpPr>
            <a:cxnSpLocks/>
            <a:stCxn id="16" idx="7"/>
            <a:endCxn id="9" idx="4"/>
          </p:cNvCxnSpPr>
          <p:nvPr/>
        </p:nvCxnSpPr>
        <p:spPr>
          <a:xfrm flipV="1">
            <a:off x="1707604" y="1962473"/>
            <a:ext cx="199667" cy="337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B28A55-D301-4AA5-826E-58058D562B54}"/>
              </a:ext>
            </a:extLst>
          </p:cNvPr>
          <p:cNvSpPr txBox="1"/>
          <p:nvPr/>
        </p:nvSpPr>
        <p:spPr>
          <a:xfrm>
            <a:off x="186286" y="1489182"/>
            <a:ext cx="417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3E45EB-964C-447C-81E4-104E6FB4A95A}"/>
              </a:ext>
            </a:extLst>
          </p:cNvPr>
          <p:cNvSpPr txBox="1"/>
          <p:nvPr/>
        </p:nvSpPr>
        <p:spPr>
          <a:xfrm>
            <a:off x="933266" y="1524676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92B94A-F4F6-4DBB-B453-45E29C4B7F87}"/>
              </a:ext>
            </a:extLst>
          </p:cNvPr>
          <p:cNvSpPr txBox="1"/>
          <p:nvPr/>
        </p:nvSpPr>
        <p:spPr>
          <a:xfrm>
            <a:off x="1731591" y="14728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492E0F-12DA-4872-B719-DB2306EE2BF0}"/>
              </a:ext>
            </a:extLst>
          </p:cNvPr>
          <p:cNvSpPr txBox="1"/>
          <p:nvPr/>
        </p:nvSpPr>
        <p:spPr>
          <a:xfrm>
            <a:off x="2560120" y="1451322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D85CA2-0DD0-431D-819A-F4AA193C287E}"/>
              </a:ext>
            </a:extLst>
          </p:cNvPr>
          <p:cNvSpPr txBox="1"/>
          <p:nvPr/>
        </p:nvSpPr>
        <p:spPr>
          <a:xfrm>
            <a:off x="610348" y="799990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922E62-FCBE-4D99-BFEA-858587CCFC3C}"/>
              </a:ext>
            </a:extLst>
          </p:cNvPr>
          <p:cNvSpPr txBox="1"/>
          <p:nvPr/>
        </p:nvSpPr>
        <p:spPr>
          <a:xfrm>
            <a:off x="1384399" y="824159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3ADCB2-070A-4EED-BA02-207E6927C3A5}"/>
              </a:ext>
            </a:extLst>
          </p:cNvPr>
          <p:cNvSpPr txBox="1"/>
          <p:nvPr/>
        </p:nvSpPr>
        <p:spPr>
          <a:xfrm>
            <a:off x="2201487" y="91477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400F89-2A1A-4311-96E3-5E10B3834BC6}"/>
              </a:ext>
            </a:extLst>
          </p:cNvPr>
          <p:cNvSpPr txBox="1"/>
          <p:nvPr/>
        </p:nvSpPr>
        <p:spPr>
          <a:xfrm>
            <a:off x="619827" y="213949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964322-15FC-44B2-81A8-A5DF6898E7EF}"/>
              </a:ext>
            </a:extLst>
          </p:cNvPr>
          <p:cNvSpPr txBox="1"/>
          <p:nvPr/>
        </p:nvSpPr>
        <p:spPr>
          <a:xfrm>
            <a:off x="1380634" y="2126978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FA3F61-5166-484D-9C51-46B0265F80A2}"/>
              </a:ext>
            </a:extLst>
          </p:cNvPr>
          <p:cNvSpPr txBox="1"/>
          <p:nvPr/>
        </p:nvSpPr>
        <p:spPr>
          <a:xfrm>
            <a:off x="2188899" y="2109451"/>
            <a:ext cx="35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9</a:t>
            </a:r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D7E85ED-B035-4D96-839A-0CB41531E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588891"/>
              </p:ext>
            </p:extLst>
          </p:nvPr>
        </p:nvGraphicFramePr>
        <p:xfrm>
          <a:off x="1123950" y="4712012"/>
          <a:ext cx="56493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39">
                  <a:extLst>
                    <a:ext uri="{9D8B030D-6E8A-4147-A177-3AD203B41FA5}">
                      <a16:colId xmlns:a16="http://schemas.microsoft.com/office/drawing/2014/main" val="383748429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80486765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3441888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073872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972528660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4953387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7606031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58518683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2728897452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8380245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9112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3654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11976"/>
                  </a:ext>
                </a:extLst>
              </a:tr>
            </a:tbl>
          </a:graphicData>
        </a:graphic>
      </p:graphicFrame>
      <p:graphicFrame>
        <p:nvGraphicFramePr>
          <p:cNvPr id="73" name="Table 73">
            <a:extLst>
              <a:ext uri="{FF2B5EF4-FFF2-40B4-BE49-F238E27FC236}">
                <a16:creationId xmlns:a16="http://schemas.microsoft.com/office/drawing/2014/main" id="{8A3C1909-EC89-4DC0-8C37-D9F3E0A54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23343"/>
              </p:ext>
            </p:extLst>
          </p:nvPr>
        </p:nvGraphicFramePr>
        <p:xfrm>
          <a:off x="1142571" y="4340679"/>
          <a:ext cx="5649390" cy="370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64939">
                  <a:extLst>
                    <a:ext uri="{9D8B030D-6E8A-4147-A177-3AD203B41FA5}">
                      <a16:colId xmlns:a16="http://schemas.microsoft.com/office/drawing/2014/main" val="2867276541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64593971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77907947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886897865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411804298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288956679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637007437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527147986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339478344"/>
                    </a:ext>
                  </a:extLst>
                </a:gridCol>
                <a:gridCol w="564939">
                  <a:extLst>
                    <a:ext uri="{9D8B030D-6E8A-4147-A177-3AD203B41FA5}">
                      <a16:colId xmlns:a16="http://schemas.microsoft.com/office/drawing/2014/main" val="1738887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4261881"/>
                  </a:ext>
                </a:extLst>
              </a:tr>
            </a:tbl>
          </a:graphicData>
        </a:graphic>
      </p:graphicFrame>
      <p:graphicFrame>
        <p:nvGraphicFramePr>
          <p:cNvPr id="74" name="Table 74">
            <a:extLst>
              <a:ext uri="{FF2B5EF4-FFF2-40B4-BE49-F238E27FC236}">
                <a16:creationId xmlns:a16="http://schemas.microsoft.com/office/drawing/2014/main" id="{6DA396B6-77AC-4E29-A655-842B9155A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769102"/>
              </p:ext>
            </p:extLst>
          </p:nvPr>
        </p:nvGraphicFramePr>
        <p:xfrm>
          <a:off x="-8492" y="3340592"/>
          <a:ext cx="91355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1">
                  <a:extLst>
                    <a:ext uri="{9D8B030D-6E8A-4147-A177-3AD203B41FA5}">
                      <a16:colId xmlns:a16="http://schemas.microsoft.com/office/drawing/2014/main" val="381700068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8429586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027634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360574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24184693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9778593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85277395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78142783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4004887749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528282370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3861501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4298452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59897398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67919405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6358898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219886738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34585527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5859758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1624788528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6450672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949481902"/>
                    </a:ext>
                  </a:extLst>
                </a:gridCol>
                <a:gridCol w="415251">
                  <a:extLst>
                    <a:ext uri="{9D8B030D-6E8A-4147-A177-3AD203B41FA5}">
                      <a16:colId xmlns:a16="http://schemas.microsoft.com/office/drawing/2014/main" val="343097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47682"/>
                  </a:ext>
                </a:extLst>
              </a:tr>
            </a:tbl>
          </a:graphicData>
        </a:graphic>
      </p:graphicFrame>
      <p:graphicFrame>
        <p:nvGraphicFramePr>
          <p:cNvPr id="144" name="Table 144">
            <a:extLst>
              <a:ext uri="{FF2B5EF4-FFF2-40B4-BE49-F238E27FC236}">
                <a16:creationId xmlns:a16="http://schemas.microsoft.com/office/drawing/2014/main" id="{44425135-66E2-4306-8758-B95BC660B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535743"/>
              </p:ext>
            </p:extLst>
          </p:nvPr>
        </p:nvGraphicFramePr>
        <p:xfrm>
          <a:off x="237367" y="4712012"/>
          <a:ext cx="83771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11">
                  <a:extLst>
                    <a:ext uri="{9D8B030D-6E8A-4147-A177-3AD203B41FA5}">
                      <a16:colId xmlns:a16="http://schemas.microsoft.com/office/drawing/2014/main" val="6623373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642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07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err="1"/>
                        <a:t>dist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11894"/>
                  </a:ext>
                </a:extLst>
              </a:tr>
            </a:tbl>
          </a:graphicData>
        </a:graphic>
      </p:graphicFrame>
      <p:graphicFrame>
        <p:nvGraphicFramePr>
          <p:cNvPr id="145" name="Table 145">
            <a:extLst>
              <a:ext uri="{FF2B5EF4-FFF2-40B4-BE49-F238E27FC236}">
                <a16:creationId xmlns:a16="http://schemas.microsoft.com/office/drawing/2014/main" id="{A6C950DA-312B-47A3-B4FF-B54ACF05C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26485"/>
              </p:ext>
            </p:extLst>
          </p:nvPr>
        </p:nvGraphicFramePr>
        <p:xfrm>
          <a:off x="-8491" y="3028699"/>
          <a:ext cx="9127030" cy="263200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173818791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4447832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947602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67596050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6326678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24964852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4934776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26988422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5474140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0992253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2322418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416977881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31568898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326148155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92480684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826142326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481739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2122617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6556526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455247849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0945374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70021322"/>
                    </a:ext>
                  </a:extLst>
                </a:gridCol>
              </a:tblGrid>
              <a:tr h="2632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966358"/>
                  </a:ext>
                </a:extLst>
              </a:tr>
            </a:tbl>
          </a:graphicData>
        </a:graphic>
      </p:graphicFrame>
      <p:graphicFrame>
        <p:nvGraphicFramePr>
          <p:cNvPr id="146" name="Table 146">
            <a:extLst>
              <a:ext uri="{FF2B5EF4-FFF2-40B4-BE49-F238E27FC236}">
                <a16:creationId xmlns:a16="http://schemas.microsoft.com/office/drawing/2014/main" id="{150200C2-6E79-40C0-85B4-560B8A644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150085"/>
              </p:ext>
            </p:extLst>
          </p:nvPr>
        </p:nvGraphicFramePr>
        <p:xfrm>
          <a:off x="8488" y="3725375"/>
          <a:ext cx="456351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865">
                  <a:extLst>
                    <a:ext uri="{9D8B030D-6E8A-4147-A177-3AD203B41FA5}">
                      <a16:colId xmlns:a16="http://schemas.microsoft.com/office/drawing/2014/main" val="4284381338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5341335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73697192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0849043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07921290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1611370217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7628581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4186730203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637396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259825594"/>
                    </a:ext>
                  </a:extLst>
                </a:gridCol>
                <a:gridCol w="414865">
                  <a:extLst>
                    <a:ext uri="{9D8B030D-6E8A-4147-A177-3AD203B41FA5}">
                      <a16:colId xmlns:a16="http://schemas.microsoft.com/office/drawing/2014/main" val="301486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0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5357818"/>
                  </a:ext>
                </a:extLst>
              </a:tr>
            </a:tbl>
          </a:graphicData>
        </a:graphic>
      </p:graphicFrame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41C6C4F-10A7-49D1-B2CF-0EADE607AC88}"/>
              </a:ext>
            </a:extLst>
          </p:cNvPr>
          <p:cNvSpPr>
            <a:spLocks noGrp="1"/>
          </p:cNvSpPr>
          <p:nvPr/>
        </p:nvSpPr>
        <p:spPr>
          <a:xfrm>
            <a:off x="2434205" y="63773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PESIT  BSC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A110AF39-2A3F-4672-BE8D-D12D9955C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1" y="6324761"/>
            <a:ext cx="2743200" cy="371475"/>
          </a:xfrm>
          <a:prstGeom prst="rect">
            <a:avLst/>
          </a:prstGeom>
        </p:spPr>
      </p:pic>
      <p:pic>
        <p:nvPicPr>
          <p:cNvPr id="44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6CA70A8B-9A01-4A0C-93E0-521C0B832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6" y="-1442"/>
            <a:ext cx="780876" cy="873243"/>
          </a:xfrm>
          <a:prstGeom prst="rect">
            <a:avLst/>
          </a:prstGeom>
        </p:spPr>
      </p:pic>
      <p:pic>
        <p:nvPicPr>
          <p:cNvPr id="45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35173C6A-569E-4552-87E8-85AB7D0B9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253" y="-1354"/>
            <a:ext cx="945248" cy="76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6"/>
    </mc:Choice>
    <mc:Fallback xmlns="">
      <p:transition spd="slow" advTm="10546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10850</Words>
  <Application>Microsoft Office PowerPoint</Application>
  <PresentationFormat>On-screen Show (4:3)</PresentationFormat>
  <Paragraphs>6069</Paragraphs>
  <Slides>67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Calibri</vt:lpstr>
      <vt:lpstr>Calibri Light</vt:lpstr>
      <vt:lpstr>Segoe UI</vt:lpstr>
      <vt:lpstr>Times New Roman</vt:lpstr>
      <vt:lpstr>Wingdings</vt:lpstr>
      <vt:lpstr>Office 主题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2019-01-07T09:23:20Z</cp:lastPrinted>
  <dcterms:created xsi:type="dcterms:W3CDTF">2014-11-08T02:42:00Z</dcterms:created>
  <dcterms:modified xsi:type="dcterms:W3CDTF">2021-08-09T03:57:50Z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