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0" r:id="rId5"/>
    <p:sldId id="264" r:id="rId6"/>
    <p:sldId id="261" r:id="rId7"/>
    <p:sldId id="265" r:id="rId8"/>
    <p:sldId id="266" r:id="rId9"/>
    <p:sldId id="271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B64DA8-839E-41D6-A765-6DD4FAD6DE3A}">
          <p14:sldIdLst>
            <p14:sldId id="256"/>
            <p14:sldId id="257"/>
            <p14:sldId id="259"/>
            <p14:sldId id="270"/>
            <p14:sldId id="264"/>
            <p14:sldId id="261"/>
            <p14:sldId id="265"/>
          </p14:sldIdLst>
        </p14:section>
        <p14:section name="Untitled Section" id="{E083601B-BAD3-4FC3-94E0-3AAB599D93B4}">
          <p14:sldIdLst>
            <p14:sldId id="266"/>
            <p14:sldId id="271"/>
            <p14:sldId id="267"/>
            <p14:sldId id="268"/>
            <p14:sldId id="269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ama Queen" initials="DQ" lastIdx="1" clrIdx="0">
    <p:extLst>
      <p:ext uri="{19B8F6BF-5375-455C-9EA6-DF929625EA0E}">
        <p15:presenceInfo xmlns:p15="http://schemas.microsoft.com/office/powerpoint/2012/main" userId="c25e001cff9fcf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DA5"/>
    <a:srgbClr val="D2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7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64421-C73C-417F-B8BA-758EB1A55C3F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2C1C-226F-41E0-8C26-25B756F23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545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4374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201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2C1C-226F-41E0-8C26-25B756F2339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91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BA42-F462-4998-8CE2-7BFED9694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024DD-BA8B-4204-8D6B-A932D96A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79F94-1990-452D-8214-80549E73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F5DC-1370-4F1B-A4D4-F5694EAC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389A-59E6-4DE1-BAB0-29FCEEC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7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04BF-C75F-4AA4-8823-B42C336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D52A6-634B-4B27-965B-D5FA99B9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CD5A-2551-44E1-8BDE-D08366E8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1CDC-A696-4F9D-BF5D-B45E6383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EE0B-B2A2-4413-A3B0-5EBF1032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08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30B28-EE75-4B6B-8DE4-E71913421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084DA-4667-4B70-ABA6-9E5808EB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C7F9-4FF7-4FD7-BE70-0BF610D7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974B7-04E4-4A31-81E9-DAF4F44A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C473-66BD-4476-A866-7287D870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78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80D3-B287-4A59-BC1B-DC162762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5FA0-95D7-42CE-B40B-09CB51D7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E6EA-9E72-4374-8FBB-E47C3BFD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488D-24C6-4B47-A304-86B768F8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B905-9DA0-40F1-BB3D-0C8FA8D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3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CDE7-774B-4ABE-8302-1A5E0146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7CB73-097B-4E66-A0DA-D59F77AB4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633C-3D1A-415A-9B8E-0A59F9B4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D93E-5054-4A3B-90F4-E99E5782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A7968-95FD-404F-9C89-891CF55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3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1C3F-7360-43FC-964B-2507AD12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2BE7-01A4-4357-AE72-F14F94956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BBFB1-8F75-4110-AF7A-6FB19E57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D6F63-320C-4A64-B073-3BADF2CD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55AE-4615-4557-8C20-E5C492AA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365A-E8D9-4EA9-A700-9A03649D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79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5E7E-3538-40A7-8DB7-949D9119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B036-A022-4D1E-8DA2-DF6A9E50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C892-6328-4F54-A525-18235EEE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9B5F6-3447-4931-9F41-6028C9126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01A8C-B96C-47EA-8501-631BF501F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DBE38-CCE9-4210-A140-162B35A6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970DB-1D5B-4F06-B1D3-27530F60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4A63F-83E7-4EAB-8237-E7D3B339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8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BA87-1797-4305-AC94-876BEBC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408F-9E1C-483F-AC62-BA4AA836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2A255-2807-42CD-96D4-EC0838F4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4FAFF-C06D-4B37-A23F-2D912EEF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1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9A704-B465-4D21-9739-1DA38ACE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449D2-FF9D-454D-8AFD-0DD738AE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3CB02-2628-4EAA-83A3-EA256954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6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6A3-D88D-4BC0-A674-0E183D6E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F715-1A8F-4AA4-8EA1-E0496C2BB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39BF7-6CE2-4F32-8E75-E97D19B8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06AA-0C16-4FFF-A54D-B3EA65EE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AC384-2B89-43AF-92F2-A81506C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6D49-EF75-4D60-9E76-A9B3645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0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725-25BC-42B3-8ACC-81627512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482F7-1F62-42E2-AAB8-4290E6760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A426F-B83A-4AAE-BDC5-93086CB62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D504-88CD-4673-A814-2917E877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43EEC-3024-4C01-830B-BC2477BD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0A7B2-6BB0-4D48-8832-1E3855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9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F3FBF-B2C8-4DDC-B699-83DD8AD4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37E4-9CA9-4184-A5A0-782DE086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337A-425B-4FAD-BDE9-36877541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8EE2-B186-4E74-82A5-3FDCBC0BCA47}" type="datetimeFigureOut">
              <a:rPr lang="en-SG" smtClean="0"/>
              <a:t>22/9/2021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18A14-AA0E-409F-B452-1C7535F05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3EF4-6DFB-41F2-9D2E-A9094228F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E1FD-5D88-4C33-BA92-6E8A9BF622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96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notalk.com/article/amazing-prewedding-photoshoot-places-singapore" TargetMode="External"/><Relationship Id="rId2" Type="http://schemas.openxmlformats.org/officeDocument/2006/relationships/hyperlink" Target="https://singaporebrides.com/articles/2020/09/wedding-photoshoot-locations-singapo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erfectweddings.sg/20-unique-pre-wedding-photoshoot-locations-in-singapore/" TargetMode="External"/><Relationship Id="rId5" Type="http://schemas.openxmlformats.org/officeDocument/2006/relationships/hyperlink" Target="https://hitcheed.com/articles/10-secret-pre-wedding-shoot-locations-in-singapore-we-wish-we-knew" TargetMode="External"/><Relationship Id="rId4" Type="http://schemas.openxmlformats.org/officeDocument/2006/relationships/hyperlink" Target="https://www.xeplanner.com/wedding-ideas-advice/wedding-planning/must-know-pre-wedding-shoot-locations-in-singapo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sg/search?q=npar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C04C-54C6-442E-8427-5909978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7613"/>
          </a:xfrm>
        </p:spPr>
        <p:txBody>
          <a:bodyPr/>
          <a:lstStyle/>
          <a:p>
            <a:r>
              <a:rPr lang="en-US" b="1" dirty="0"/>
              <a:t>Wireframing </a:t>
            </a:r>
            <a:endParaRPr lang="en-S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472FC-F1E4-4AC8-92B6-42AEB4B62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37709"/>
          </a:xfrm>
        </p:spPr>
        <p:txBody>
          <a:bodyPr>
            <a:normAutofit/>
          </a:bodyPr>
          <a:lstStyle/>
          <a:p>
            <a:r>
              <a:rPr lang="en-US" dirty="0"/>
              <a:t>Interactive map Outdoor Pre-Wedding Shoot Locations</a:t>
            </a:r>
          </a:p>
          <a:p>
            <a:endParaRPr lang="en-SG" dirty="0"/>
          </a:p>
          <a:p>
            <a:r>
              <a:rPr lang="en-SG" dirty="0"/>
              <a:t>By</a:t>
            </a:r>
          </a:p>
          <a:p>
            <a:r>
              <a:rPr lang="en-SG" dirty="0"/>
              <a:t>Annette </a:t>
            </a:r>
          </a:p>
        </p:txBody>
      </p:sp>
    </p:spTree>
    <p:extLst>
      <p:ext uri="{BB962C8B-B14F-4D97-AF65-F5344CB8AC3E}">
        <p14:creationId xmlns:p14="http://schemas.microsoft.com/office/powerpoint/2010/main" val="390032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243902"/>
              </p:ext>
            </p:extLst>
          </p:nvPr>
        </p:nvGraphicFramePr>
        <p:xfrm>
          <a:off x="238539" y="149163"/>
          <a:ext cx="11728175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Weather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 hours weather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- 2 hours weather display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Map to each location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Show different icons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- Fly to coordinate when click on marker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 Clear layer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24 hours 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- 24 hours weather display (morning, noon, night)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Map to each region **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Show different icons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Display humidity and temperature &gt; on the div display box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Clear layer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Get the name of the town that represent each region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west: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east: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central: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south: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north:</a:t>
                      </a:r>
                      <a:endParaRPr lang="en-SG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Always show 24 hours forecast and  </a:t>
                      </a:r>
                      <a:r>
                        <a:rPr lang="en-US" sz="1600" u="sng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4-days outlook </a:t>
                      </a: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 the containers </a:t>
                      </a:r>
                      <a:endParaRPr lang="en-SG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55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83282"/>
              </p:ext>
            </p:extLst>
          </p:nvPr>
        </p:nvGraphicFramePr>
        <p:xfrm>
          <a:off x="238539" y="149163"/>
          <a:ext cx="1172817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Carpark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88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29597"/>
              </p:ext>
            </p:extLst>
          </p:nvPr>
        </p:nvGraphicFramePr>
        <p:xfrm>
          <a:off x="238539" y="149163"/>
          <a:ext cx="11728175" cy="27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2027187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Foursquare </a:t>
                      </a:r>
                      <a:r>
                        <a:rPr lang="en-US" sz="1600" dirty="0" err="1"/>
                        <a:t>api</a:t>
                      </a:r>
                      <a:r>
                        <a:rPr lang="en-US" sz="1600" dirty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Indoor map</a:t>
                      </a:r>
                    </a:p>
                    <a:p>
                      <a:r>
                        <a:rPr lang="en-US" sz="1600" dirty="0"/>
                        <a:t>Restaurants/hotel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5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6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4844143" cy="5747755"/>
          </a:xfrm>
        </p:spPr>
        <p:txBody>
          <a:bodyPr>
            <a:noAutofit/>
          </a:bodyPr>
          <a:lstStyle/>
          <a:p>
            <a:r>
              <a:rPr lang="en-SG" sz="1800" dirty="0"/>
              <a:t>Haji Lane x </a:t>
            </a:r>
          </a:p>
          <a:p>
            <a:r>
              <a:rPr lang="en-SG" sz="1800" dirty="0"/>
              <a:t>Arab Street &amp; Sultan Road x </a:t>
            </a:r>
          </a:p>
          <a:p>
            <a:endParaRPr lang="en-SG" sz="1800" dirty="0"/>
          </a:p>
          <a:p>
            <a:r>
              <a:rPr lang="en-SG" sz="1800" dirty="0"/>
              <a:t>Cloud Forest (Gardens by the Bay)  x </a:t>
            </a:r>
          </a:p>
          <a:p>
            <a:endParaRPr lang="en-SG" sz="1800" dirty="0"/>
          </a:p>
          <a:p>
            <a:r>
              <a:rPr lang="en-SG" sz="1800" dirty="0"/>
              <a:t>Punggol Waterway Park x </a:t>
            </a:r>
          </a:p>
          <a:p>
            <a:r>
              <a:rPr lang="en-SG" sz="1800" dirty="0"/>
              <a:t>Punggol Beach x </a:t>
            </a:r>
          </a:p>
          <a:p>
            <a:pPr marL="0" indent="0">
              <a:buNone/>
            </a:pPr>
            <a:endParaRPr lang="en-SG" sz="1800" dirty="0"/>
          </a:p>
          <a:p>
            <a:r>
              <a:rPr lang="en-SG" sz="1800" dirty="0"/>
              <a:t>Helix Bridge x </a:t>
            </a:r>
          </a:p>
          <a:p>
            <a:r>
              <a:rPr lang="en-SG" sz="1800" dirty="0"/>
              <a:t>Henderson Waves Bridge x</a:t>
            </a:r>
          </a:p>
          <a:p>
            <a:endParaRPr lang="en-SG" sz="1800" dirty="0"/>
          </a:p>
          <a:p>
            <a:endParaRPr lang="en-SG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3683E-1A3D-4989-90B2-048865B2F05B}"/>
              </a:ext>
            </a:extLst>
          </p:cNvPr>
          <p:cNvSpPr txBox="1">
            <a:spLocks/>
          </p:cNvSpPr>
          <p:nvPr/>
        </p:nvSpPr>
        <p:spPr>
          <a:xfrm>
            <a:off x="5262465" y="555122"/>
            <a:ext cx="3679371" cy="5747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Lower Peirce Reservoir (</a:t>
            </a:r>
            <a:r>
              <a:rPr lang="en-SG" sz="2800" dirty="0" err="1"/>
              <a:t>Pulau</a:t>
            </a:r>
            <a:r>
              <a:rPr lang="en-SG" sz="2800" dirty="0"/>
              <a:t> Punggol Barat)</a:t>
            </a:r>
            <a:r>
              <a:rPr lang="en-SG" dirty="0"/>
              <a:t> x</a:t>
            </a:r>
          </a:p>
          <a:p>
            <a:r>
              <a:rPr lang="en-SG" dirty="0"/>
              <a:t>Jurong Lake Gardens Lalang Field x </a:t>
            </a:r>
          </a:p>
          <a:p>
            <a:endParaRPr lang="en-SG" dirty="0"/>
          </a:p>
          <a:p>
            <a:r>
              <a:rPr lang="en-SG" dirty="0"/>
              <a:t>Fort Canning Park  x </a:t>
            </a:r>
          </a:p>
          <a:p>
            <a:endParaRPr lang="en-SG" dirty="0"/>
          </a:p>
          <a:p>
            <a:r>
              <a:rPr lang="en-SG" dirty="0"/>
              <a:t>Coney Island x </a:t>
            </a:r>
          </a:p>
          <a:p>
            <a:endParaRPr lang="en-SG" dirty="0"/>
          </a:p>
          <a:p>
            <a:r>
              <a:rPr lang="en-SG" dirty="0"/>
              <a:t>Seletar North Link x</a:t>
            </a:r>
          </a:p>
          <a:p>
            <a:pPr marL="0" indent="0">
              <a:buNone/>
            </a:pPr>
            <a:r>
              <a:rPr lang="en-SG" dirty="0"/>
              <a:t>(</a:t>
            </a:r>
            <a:r>
              <a:rPr lang="en-SG" b="0" dirty="0">
                <a:effectLst/>
                <a:latin typeface="Consolas" panose="020B0609020204030204" pitchFamily="49" charset="0"/>
              </a:rPr>
              <a:t>Lower Seletar Reservoir Park)</a:t>
            </a:r>
            <a:endParaRPr lang="en-SG" dirty="0"/>
          </a:p>
          <a:p>
            <a:endParaRPr lang="en-SG" dirty="0"/>
          </a:p>
          <a:p>
            <a:r>
              <a:rPr lang="en-SG" dirty="0"/>
              <a:t>East Coast Park x</a:t>
            </a:r>
          </a:p>
          <a:p>
            <a:endParaRPr lang="en-SG" dirty="0"/>
          </a:p>
          <a:p>
            <a:r>
              <a:rPr lang="en-SG" dirty="0"/>
              <a:t>Sunset Railway Track</a:t>
            </a:r>
          </a:p>
          <a:p>
            <a:endParaRPr lang="en-SG" dirty="0"/>
          </a:p>
          <a:p>
            <a:r>
              <a:rPr lang="en-SG" dirty="0"/>
              <a:t>Singapore Botanic Gardens x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8CB1E7-9780-4EC8-9B32-194C20073C68}"/>
              </a:ext>
            </a:extLst>
          </p:cNvPr>
          <p:cNvSpPr txBox="1">
            <a:spLocks/>
          </p:cNvSpPr>
          <p:nvPr/>
        </p:nvSpPr>
        <p:spPr>
          <a:xfrm>
            <a:off x="8935551" y="2640561"/>
            <a:ext cx="3095770" cy="3662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Lorong </a:t>
            </a:r>
            <a:r>
              <a:rPr lang="en-SG" sz="1800" dirty="0" err="1"/>
              <a:t>Halus</a:t>
            </a:r>
            <a:r>
              <a:rPr lang="en-SG" sz="1800" dirty="0"/>
              <a:t> Bridge x </a:t>
            </a:r>
          </a:p>
          <a:p>
            <a:endParaRPr lang="en-SG" sz="1800" dirty="0"/>
          </a:p>
          <a:p>
            <a:r>
              <a:rPr lang="en-SG" sz="1800" dirty="0"/>
              <a:t>Orchard Road x</a:t>
            </a:r>
          </a:p>
          <a:p>
            <a:endParaRPr lang="en-SG" sz="1800" dirty="0"/>
          </a:p>
          <a:p>
            <a:r>
              <a:rPr lang="en-SG" sz="1800" dirty="0"/>
              <a:t>Marina Barrage x</a:t>
            </a:r>
          </a:p>
          <a:p>
            <a:endParaRPr lang="en-SG" sz="1800" dirty="0"/>
          </a:p>
          <a:p>
            <a:r>
              <a:rPr lang="en-SG" sz="1800" dirty="0"/>
              <a:t>Raffles Marina Lighthouse x</a:t>
            </a:r>
          </a:p>
          <a:p>
            <a:endParaRPr lang="en-SG" sz="1800" dirty="0"/>
          </a:p>
          <a:p>
            <a:r>
              <a:rPr lang="en-SG" sz="1800" dirty="0"/>
              <a:t>Tanjong </a:t>
            </a:r>
            <a:r>
              <a:rPr lang="en-SG" sz="1800" dirty="0" err="1"/>
              <a:t>Rhu</a:t>
            </a:r>
            <a:r>
              <a:rPr lang="en-SG" sz="1800" dirty="0"/>
              <a:t> Bridge x</a:t>
            </a:r>
          </a:p>
        </p:txBody>
      </p:sp>
    </p:spTree>
    <p:extLst>
      <p:ext uri="{BB962C8B-B14F-4D97-AF65-F5344CB8AC3E}">
        <p14:creationId xmlns:p14="http://schemas.microsoft.com/office/powerpoint/2010/main" val="303138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8AE4-7481-4EB9-A997-62A7EBE4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394996"/>
            <a:ext cx="11674151" cy="5747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outdoor pre-wedding photoshoot spot </a:t>
            </a:r>
            <a:r>
              <a:rPr lang="en-US" sz="1800" dirty="0" err="1"/>
              <a:t>singapore</a:t>
            </a:r>
            <a:r>
              <a:rPr lang="en-SG" sz="1800" dirty="0"/>
              <a:t>Arab Street &amp; Sultan Road</a:t>
            </a: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2"/>
              </a:rPr>
              <a:t>https://singaporebrides.com/articles/2020/09/wedding-photoshoot-locations-singapore/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3"/>
              </a:rPr>
              <a:t>https://www.renotalk.com/article/amazing-prewedding-photoshoot-places-singapore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4"/>
              </a:rPr>
              <a:t>https://www.xeplanner.com/wedding-ideas-advice/wedding-planning/must-know-pre-wedding-shoot-locations-in-singapore/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5"/>
              </a:rPr>
              <a:t>https://hitcheed.com/articles/10-secret-pre-wedding-shoot-locations-in-singapore-we-wish-we-knew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>
                <a:hlinkClick r:id="rId6"/>
              </a:rPr>
              <a:t>http://www.perfectweddings.sg/20-unique-pre-wedding-photoshoot-locations-in-singapore/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19863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82554" y="251927"/>
            <a:ext cx="11402008" cy="327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3816220" y="1903445"/>
            <a:ext cx="5010539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8347788" y="1903445"/>
            <a:ext cx="478971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61633-7261-48CF-9670-D475EE490FE0}"/>
              </a:ext>
            </a:extLst>
          </p:cNvPr>
          <p:cNvSpPr/>
          <p:nvPr/>
        </p:nvSpPr>
        <p:spPr>
          <a:xfrm>
            <a:off x="1063689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BA291-97F9-442B-92DA-0022A0DB86A6}"/>
              </a:ext>
            </a:extLst>
          </p:cNvPr>
          <p:cNvSpPr txBox="1"/>
          <p:nvPr/>
        </p:nvSpPr>
        <p:spPr>
          <a:xfrm>
            <a:off x="625150" y="3059668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Carousel images 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4900087" y="960801"/>
            <a:ext cx="312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Pre-Wedding Shoot Locations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3732242" y="1445601"/>
            <a:ext cx="529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 SECRET NATURE SPOTS AND PARKS IN SINGAPORE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5E6C7-459C-4E72-9ACC-C190AFC50836}"/>
              </a:ext>
            </a:extLst>
          </p:cNvPr>
          <p:cNvSpPr txBox="1"/>
          <p:nvPr/>
        </p:nvSpPr>
        <p:spPr>
          <a:xfrm>
            <a:off x="1954762" y="4910239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397ED9-242A-4994-B7B6-C8213A689C12}"/>
              </a:ext>
            </a:extLst>
          </p:cNvPr>
          <p:cNvSpPr/>
          <p:nvPr/>
        </p:nvSpPr>
        <p:spPr>
          <a:xfrm>
            <a:off x="1063689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503A7-F0F5-46CE-AF83-18A28E13C58E}"/>
              </a:ext>
            </a:extLst>
          </p:cNvPr>
          <p:cNvSpPr/>
          <p:nvPr/>
        </p:nvSpPr>
        <p:spPr>
          <a:xfrm>
            <a:off x="4652867" y="3733793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6673D2-CD2D-4251-905B-822CFCA6BC7C}"/>
              </a:ext>
            </a:extLst>
          </p:cNvPr>
          <p:cNvSpPr/>
          <p:nvPr/>
        </p:nvSpPr>
        <p:spPr>
          <a:xfrm>
            <a:off x="4652867" y="6436559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75F24-18FE-40DE-B03D-0E866B4EA738}"/>
              </a:ext>
            </a:extLst>
          </p:cNvPr>
          <p:cNvSpPr/>
          <p:nvPr/>
        </p:nvSpPr>
        <p:spPr>
          <a:xfrm>
            <a:off x="8242045" y="3733794"/>
            <a:ext cx="2886268" cy="2702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2C5C7-78AA-48B1-B689-EA4C8B2471B3}"/>
              </a:ext>
            </a:extLst>
          </p:cNvPr>
          <p:cNvSpPr/>
          <p:nvPr/>
        </p:nvSpPr>
        <p:spPr>
          <a:xfrm>
            <a:off x="8242045" y="6436560"/>
            <a:ext cx="2886268" cy="29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5CDA6-8C65-4B06-A102-117DD869ACC4}"/>
              </a:ext>
            </a:extLst>
          </p:cNvPr>
          <p:cNvSpPr txBox="1"/>
          <p:nvPr/>
        </p:nvSpPr>
        <p:spPr>
          <a:xfrm>
            <a:off x="5652796" y="4900510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968EA-B808-40F5-A1C4-A79218E7E17A}"/>
              </a:ext>
            </a:extLst>
          </p:cNvPr>
          <p:cNvSpPr txBox="1"/>
          <p:nvPr/>
        </p:nvSpPr>
        <p:spPr>
          <a:xfrm>
            <a:off x="9380371" y="4900511"/>
            <a:ext cx="8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80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8081" y="360801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E1BCDC-452A-4D01-A3FA-59923DD3D519}"/>
              </a:ext>
            </a:extLst>
          </p:cNvPr>
          <p:cNvGrpSpPr/>
          <p:nvPr/>
        </p:nvGrpSpPr>
        <p:grpSpPr>
          <a:xfrm>
            <a:off x="727785" y="446681"/>
            <a:ext cx="2231179" cy="1913430"/>
            <a:chOff x="727785" y="446681"/>
            <a:chExt cx="2231179" cy="1913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6B9309-8632-4F95-940B-B8BBBDD22729}"/>
                </a:ext>
              </a:extLst>
            </p:cNvPr>
            <p:cNvSpPr/>
            <p:nvPr/>
          </p:nvSpPr>
          <p:spPr>
            <a:xfrm>
              <a:off x="933061" y="830426"/>
              <a:ext cx="1726163" cy="33590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1A345C-642E-4D66-A7DD-C2A8CB19CF5A}"/>
                </a:ext>
              </a:extLst>
            </p:cNvPr>
            <p:cNvSpPr/>
            <p:nvPr/>
          </p:nvSpPr>
          <p:spPr>
            <a:xfrm>
              <a:off x="2369975" y="830426"/>
              <a:ext cx="289249" cy="3359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38EA02-6C5F-4029-9D42-C2246A569DB4}"/>
                </a:ext>
              </a:extLst>
            </p:cNvPr>
            <p:cNvSpPr txBox="1"/>
            <p:nvPr/>
          </p:nvSpPr>
          <p:spPr>
            <a:xfrm>
              <a:off x="933061" y="1436781"/>
              <a:ext cx="10979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 1</a:t>
              </a:r>
            </a:p>
            <a:p>
              <a:r>
                <a:rPr lang="en-US" dirty="0"/>
                <a:t>Result 2</a:t>
              </a:r>
            </a:p>
            <a:p>
              <a:r>
                <a:rPr lang="en-US" dirty="0"/>
                <a:t>Result 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DA45DA-2D1A-4BCA-A278-3124BCC6EEC1}"/>
                </a:ext>
              </a:extLst>
            </p:cNvPr>
            <p:cNvSpPr txBox="1"/>
            <p:nvPr/>
          </p:nvSpPr>
          <p:spPr>
            <a:xfrm>
              <a:off x="727785" y="462069"/>
              <a:ext cx="1489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Roboto" panose="02000000000000000000" pitchFamily="2" charset="0"/>
                </a:rPr>
                <a:t>Search | </a:t>
              </a:r>
              <a:r>
                <a:rPr lang="en-US" sz="1400" b="0" i="0" dirty="0">
                  <a:solidFill>
                    <a:srgbClr val="FFFFFF"/>
                  </a:solidFill>
                  <a:effectLst/>
                  <a:latin typeface="Roboto" panose="02000000000000000000" pitchFamily="2" charset="0"/>
                </a:rPr>
                <a:t>Explore</a:t>
              </a:r>
              <a:endParaRPr lang="en-SG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67FA11-F145-4906-8F0F-8F0BFB9813E6}"/>
                </a:ext>
              </a:extLst>
            </p:cNvPr>
            <p:cNvSpPr txBox="1"/>
            <p:nvPr/>
          </p:nvSpPr>
          <p:spPr>
            <a:xfrm>
              <a:off x="2418565" y="446681"/>
              <a:ext cx="5403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hide</a:t>
              </a:r>
              <a:endParaRPr lang="en-SG" sz="15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</p:spTree>
    <p:extLst>
      <p:ext uri="{BB962C8B-B14F-4D97-AF65-F5344CB8AC3E}">
        <p14:creationId xmlns:p14="http://schemas.microsoft.com/office/powerpoint/2010/main" val="393026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90601" y="381961"/>
            <a:ext cx="2869345" cy="2896461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CC2FC-FA56-4CEB-ACDF-98A4F676C70F}"/>
              </a:ext>
            </a:extLst>
          </p:cNvPr>
          <p:cNvSpPr txBox="1"/>
          <p:nvPr/>
        </p:nvSpPr>
        <p:spPr>
          <a:xfrm>
            <a:off x="5652795" y="5713617"/>
            <a:ext cx="24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hour weather display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8FFA4-2A30-46A6-A962-2E808B785397}"/>
              </a:ext>
            </a:extLst>
          </p:cNvPr>
          <p:cNvCxnSpPr/>
          <p:nvPr/>
        </p:nvCxnSpPr>
        <p:spPr>
          <a:xfrm flipV="1">
            <a:off x="6550090" y="3303037"/>
            <a:ext cx="0" cy="240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3945538" y="441881"/>
            <a:ext cx="2025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nature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Both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7FB78-D92F-4FC7-BA32-F040DEA406D1}"/>
              </a:ext>
            </a:extLst>
          </p:cNvPr>
          <p:cNvSpPr txBox="1"/>
          <p:nvPr/>
        </p:nvSpPr>
        <p:spPr>
          <a:xfrm>
            <a:off x="8153400" y="2124075"/>
            <a:ext cx="3295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carpark, show </a:t>
            </a:r>
            <a:r>
              <a:rPr lang="en-US" dirty="0" err="1">
                <a:solidFill>
                  <a:schemeClr val="accent2"/>
                </a:solidFill>
              </a:rPr>
              <a:t>avai</a:t>
            </a:r>
            <a:r>
              <a:rPr lang="en-US" dirty="0">
                <a:solidFill>
                  <a:schemeClr val="accent2"/>
                </a:solidFill>
              </a:rPr>
              <a:t> and how many slot left </a:t>
            </a:r>
          </a:p>
          <a:p>
            <a:r>
              <a:rPr lang="en-US" dirty="0">
                <a:solidFill>
                  <a:schemeClr val="accent2"/>
                </a:solidFill>
              </a:rPr>
              <a:t>show parameter of nearby </a:t>
            </a:r>
            <a:r>
              <a:rPr lang="en-US" dirty="0" err="1">
                <a:solidFill>
                  <a:schemeClr val="accent2"/>
                </a:solidFill>
              </a:rPr>
              <a:t>wihin</a:t>
            </a:r>
            <a:r>
              <a:rPr lang="en-US" dirty="0">
                <a:solidFill>
                  <a:schemeClr val="accent2"/>
                </a:solidFill>
              </a:rPr>
              <a:t> 500 meters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3C409D-52E7-4C03-8A75-73E2B0C9827C}"/>
              </a:ext>
            </a:extLst>
          </p:cNvPr>
          <p:cNvSpPr txBox="1"/>
          <p:nvPr/>
        </p:nvSpPr>
        <p:spPr>
          <a:xfrm>
            <a:off x="722083" y="1309998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Toggle view by: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By region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Within 500 meters radius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965CA-5F7A-453C-ADE9-ED4375E7EC16}"/>
              </a:ext>
            </a:extLst>
          </p:cNvPr>
          <p:cNvSpPr txBox="1"/>
          <p:nvPr/>
        </p:nvSpPr>
        <p:spPr>
          <a:xfrm>
            <a:off x="722083" y="2303170"/>
            <a:ext cx="2964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Outdoor famous spots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Indoor famous spots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21F42A-158E-4C0C-A8D1-F785D20E245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217574" y="608263"/>
            <a:ext cx="1727964" cy="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2D7CA-803F-4E65-BDCD-A4EBA733EF3A}"/>
              </a:ext>
            </a:extLst>
          </p:cNvPr>
          <p:cNvSpPr/>
          <p:nvPr/>
        </p:nvSpPr>
        <p:spPr>
          <a:xfrm>
            <a:off x="393438" y="249411"/>
            <a:ext cx="11374015" cy="463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6B9309-8632-4F95-940B-B8BBBDD22729}"/>
              </a:ext>
            </a:extLst>
          </p:cNvPr>
          <p:cNvSpPr/>
          <p:nvPr/>
        </p:nvSpPr>
        <p:spPr>
          <a:xfrm>
            <a:off x="933061" y="830426"/>
            <a:ext cx="1726163" cy="3359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A345C-642E-4D66-A7DD-C2A8CB19CF5A}"/>
              </a:ext>
            </a:extLst>
          </p:cNvPr>
          <p:cNvSpPr/>
          <p:nvPr/>
        </p:nvSpPr>
        <p:spPr>
          <a:xfrm>
            <a:off x="2369975" y="830426"/>
            <a:ext cx="289249" cy="335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EA02-6C5F-4029-9D42-C2246A569DB4}"/>
              </a:ext>
            </a:extLst>
          </p:cNvPr>
          <p:cNvSpPr txBox="1"/>
          <p:nvPr/>
        </p:nvSpPr>
        <p:spPr>
          <a:xfrm>
            <a:off x="933061" y="1436781"/>
            <a:ext cx="109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1</a:t>
            </a:r>
          </a:p>
          <a:p>
            <a:r>
              <a:rPr lang="en-US" dirty="0"/>
              <a:t>Result 2</a:t>
            </a:r>
          </a:p>
          <a:p>
            <a:r>
              <a:rPr lang="en-US" dirty="0"/>
              <a:t>Result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A45DA-2D1A-4BCA-A278-3124BCC6EEC1}"/>
              </a:ext>
            </a:extLst>
          </p:cNvPr>
          <p:cNvSpPr txBox="1"/>
          <p:nvPr/>
        </p:nvSpPr>
        <p:spPr>
          <a:xfrm>
            <a:off x="727785" y="462069"/>
            <a:ext cx="1489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Search |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Explore</a:t>
            </a:r>
            <a:endParaRPr lang="en-SG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73BAE-1655-42AC-9196-3914BED0354E}"/>
              </a:ext>
            </a:extLst>
          </p:cNvPr>
          <p:cNvSpPr/>
          <p:nvPr/>
        </p:nvSpPr>
        <p:spPr>
          <a:xfrm>
            <a:off x="646919" y="407670"/>
            <a:ext cx="2310883" cy="2208244"/>
          </a:xfrm>
          <a:prstGeom prst="rect">
            <a:avLst/>
          </a:prstGeom>
          <a:solidFill>
            <a:srgbClr val="EEFDA5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CE66F-2A5E-4F98-ADBD-89EB73A3EA75}"/>
              </a:ext>
            </a:extLst>
          </p:cNvPr>
          <p:cNvSpPr/>
          <p:nvPr/>
        </p:nvSpPr>
        <p:spPr>
          <a:xfrm>
            <a:off x="410546" y="5071391"/>
            <a:ext cx="11374015" cy="1618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280B2-D0B9-4C19-8609-85A1B57E5F09}"/>
              </a:ext>
            </a:extLst>
          </p:cNvPr>
          <p:cNvSpPr txBox="1"/>
          <p:nvPr/>
        </p:nvSpPr>
        <p:spPr>
          <a:xfrm>
            <a:off x="5652795" y="2322789"/>
            <a:ext cx="169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 </a:t>
            </a: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216D2B-38FE-406F-A1BC-DF3474A06479}"/>
              </a:ext>
            </a:extLst>
          </p:cNvPr>
          <p:cNvSpPr/>
          <p:nvPr/>
        </p:nvSpPr>
        <p:spPr>
          <a:xfrm>
            <a:off x="547398" y="5253050"/>
            <a:ext cx="1623525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D59BA-4216-44AD-8B0C-930C94AB342E}"/>
              </a:ext>
            </a:extLst>
          </p:cNvPr>
          <p:cNvSpPr txBox="1"/>
          <p:nvPr/>
        </p:nvSpPr>
        <p:spPr>
          <a:xfrm>
            <a:off x="603376" y="5341708"/>
            <a:ext cx="13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2hrs forecast</a:t>
            </a:r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1FD3A-DAB8-40F6-B663-0F6EF1286CCD}"/>
              </a:ext>
            </a:extLst>
          </p:cNvPr>
          <p:cNvSpPr/>
          <p:nvPr/>
        </p:nvSpPr>
        <p:spPr>
          <a:xfrm>
            <a:off x="3638941" y="5253050"/>
            <a:ext cx="6466112" cy="12553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35A29B-4E05-4CCD-815A-47A4745C00AA}"/>
              </a:ext>
            </a:extLst>
          </p:cNvPr>
          <p:cNvSpPr txBox="1"/>
          <p:nvPr/>
        </p:nvSpPr>
        <p:spPr>
          <a:xfrm>
            <a:off x="594050" y="5740382"/>
            <a:ext cx="153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24hrs forecast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2FB3D-AC27-481A-9631-761286BE926C}"/>
              </a:ext>
            </a:extLst>
          </p:cNvPr>
          <p:cNvSpPr txBox="1"/>
          <p:nvPr/>
        </p:nvSpPr>
        <p:spPr>
          <a:xfrm>
            <a:off x="594050" y="6106707"/>
            <a:ext cx="162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days forecast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7FA11-F145-4906-8F0F-8F0BFB9813E6}"/>
              </a:ext>
            </a:extLst>
          </p:cNvPr>
          <p:cNvSpPr txBox="1"/>
          <p:nvPr/>
        </p:nvSpPr>
        <p:spPr>
          <a:xfrm>
            <a:off x="2418565" y="446681"/>
            <a:ext cx="54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hide</a:t>
            </a:r>
            <a:endParaRPr lang="en-SG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B1797-9681-4994-A092-48C3E8495A4C}"/>
              </a:ext>
            </a:extLst>
          </p:cNvPr>
          <p:cNvSpPr txBox="1"/>
          <p:nvPr/>
        </p:nvSpPr>
        <p:spPr>
          <a:xfrm>
            <a:off x="5106305" y="5420584"/>
            <a:ext cx="326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hour / 4 days weather display</a:t>
            </a:r>
            <a:endParaRPr lang="en-SG" dirty="0"/>
          </a:p>
        </p:txBody>
      </p:sp>
      <p:graphicFrame>
        <p:nvGraphicFramePr>
          <p:cNvPr id="19" name="Table 2">
            <a:extLst>
              <a:ext uri="{FF2B5EF4-FFF2-40B4-BE49-F238E27FC236}">
                <a16:creationId xmlns:a16="http://schemas.microsoft.com/office/drawing/2014/main" id="{7582C182-86E8-4D10-89B8-DAC5289F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49253"/>
              </p:ext>
            </p:extLst>
          </p:nvPr>
        </p:nvGraphicFramePr>
        <p:xfrm>
          <a:off x="4448628" y="5821994"/>
          <a:ext cx="458340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81">
                  <a:extLst>
                    <a:ext uri="{9D8B030D-6E8A-4147-A177-3AD203B41FA5}">
                      <a16:colId xmlns:a16="http://schemas.microsoft.com/office/drawing/2014/main" val="3086804087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367687531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918896812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2900378169"/>
                    </a:ext>
                  </a:extLst>
                </a:gridCol>
                <a:gridCol w="916681">
                  <a:extLst>
                    <a:ext uri="{9D8B030D-6E8A-4147-A177-3AD203B41FA5}">
                      <a16:colId xmlns:a16="http://schemas.microsoft.com/office/drawing/2014/main" val="8255052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707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5525D6-B00C-4E6C-8434-109FFFE1EA1E}"/>
              </a:ext>
            </a:extLst>
          </p:cNvPr>
          <p:cNvSpPr txBox="1"/>
          <p:nvPr/>
        </p:nvSpPr>
        <p:spPr>
          <a:xfrm>
            <a:off x="8374354" y="981075"/>
            <a:ext cx="256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do if have extra time:</a:t>
            </a:r>
          </a:p>
          <a:p>
            <a:r>
              <a:rPr lang="en-SG" dirty="0" err="1"/>
              <a:t>Fourquare</a:t>
            </a:r>
            <a:r>
              <a:rPr lang="en-SG" dirty="0"/>
              <a:t> &gt; photo </a:t>
            </a:r>
            <a:r>
              <a:rPr lang="en-SG" dirty="0" err="1"/>
              <a:t>api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36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D53C-E9F5-49D8-8E65-1BC6141C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62795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real time data: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destination + image + markers famous spot for photoshoot area / add cluster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https://data.gov.sg/search?q=npark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restaurant / toilet</a:t>
            </a:r>
          </a:p>
          <a:p>
            <a:pPr marL="0" indent="0">
              <a:buNone/>
            </a:pPr>
            <a:r>
              <a:rPr lang="en-US" dirty="0"/>
              <a:t>Foursquare: https://developer.foursquare.com/docs/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Weather Forecast (2 </a:t>
            </a:r>
            <a:r>
              <a:rPr lang="en-US" dirty="0" err="1"/>
              <a:t>hr</a:t>
            </a:r>
            <a:r>
              <a:rPr lang="en-US" dirty="0"/>
              <a:t>, 24 </a:t>
            </a:r>
            <a:r>
              <a:rPr lang="en-US" dirty="0" err="1"/>
              <a:t>hr</a:t>
            </a:r>
            <a:r>
              <a:rPr lang="en-US" dirty="0"/>
              <a:t>, 1 week) </a:t>
            </a:r>
          </a:p>
          <a:p>
            <a:pPr marL="0" indent="0">
              <a:buNone/>
            </a:pPr>
            <a:r>
              <a:rPr lang="en-US" dirty="0"/>
              <a:t>https://data.gov.sg/dataset/weather-forecast</a:t>
            </a:r>
          </a:p>
          <a:p>
            <a:endParaRPr lang="en-US" dirty="0"/>
          </a:p>
          <a:p>
            <a:r>
              <a:rPr lang="en-US" dirty="0"/>
              <a:t>Carpark Availability (do last one) + HDB carpark info</a:t>
            </a:r>
          </a:p>
          <a:p>
            <a:pPr marL="0" indent="0">
              <a:buNone/>
            </a:pPr>
            <a:r>
              <a:rPr lang="en-US" dirty="0"/>
              <a:t>https://data.gov.sg/dataset/carpark-availability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800" dirty="0"/>
              <a:t>Foursquare Places API provides location based experiences with diverse information about venues, users, photos, and check-ins. The API supports real time access to places, Snap-to-Place that assigns users to specific locations, and Geo-tag.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72714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1D1094-1E12-4E9F-9397-57470ED44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34531"/>
              </p:ext>
            </p:extLst>
          </p:nvPr>
        </p:nvGraphicFramePr>
        <p:xfrm>
          <a:off x="246821" y="356888"/>
          <a:ext cx="11698358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9179">
                  <a:extLst>
                    <a:ext uri="{9D8B030D-6E8A-4147-A177-3AD203B41FA5}">
                      <a16:colId xmlns:a16="http://schemas.microsoft.com/office/drawing/2014/main" val="2073254338"/>
                    </a:ext>
                  </a:extLst>
                </a:gridCol>
                <a:gridCol w="5849179">
                  <a:extLst>
                    <a:ext uri="{9D8B030D-6E8A-4147-A177-3AD203B41FA5}">
                      <a16:colId xmlns:a16="http://schemas.microsoft.com/office/drawing/2014/main" val="3487445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Updated data use: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Ref: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9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Main map  &gt;&gt; </a:t>
                      </a:r>
                      <a:r>
                        <a:rPr lang="en-US" sz="1800" dirty="0" err="1"/>
                        <a:t>Leftlet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https://leafletjs.com/reference-1.7.1.html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92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Parks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https://data.gov.sg/dataset/parks?resource_id=579a406c-f1bb-44da-afb7-45d8c1e4465f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7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Four Square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https://api.foursquare.com/v2/venues/search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6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https://api.data.gov.sg/v1/environment/2-hour-weather-forecast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Singapore regions boundary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</a:t>
                      </a:r>
                      <a:r>
                        <a:rPr lang="en-US" dirty="0" err="1"/>
                        <a:t>geojson</a:t>
                      </a:r>
                      <a:r>
                        <a:rPr lang="en-US" dirty="0"/>
                        <a:t> 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MultiPolygon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https://data.gov.sg/dataset/master-plan-2019-region-boundary-no-sea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9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4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19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766132"/>
              </p:ext>
            </p:extLst>
          </p:nvPr>
        </p:nvGraphicFramePr>
        <p:xfrm>
          <a:off x="238539" y="149163"/>
          <a:ext cx="11728175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3727704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5034171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National park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Park search (Map display 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Leaflet map setup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parks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Setup park name on the marker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User must be able to search for parks and it display the name of each search-resulted (parks) upon clicking on the marker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5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Clear list </a:t>
                      </a:r>
                    </a:p>
                    <a:p>
                      <a:r>
                        <a:rPr lang="en-US" sz="1600" dirty="0"/>
                        <a:t>Map to search bar </a:t>
                      </a:r>
                    </a:p>
                    <a:p>
                      <a:r>
                        <a:rPr lang="en-US" sz="1600" dirty="0"/>
                        <a:t>Hide card body 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FourSquare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City search (Map display )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FourSquare</a:t>
                      </a:r>
                      <a:r>
                        <a:rPr lang="en-US" sz="1600" dirty="0"/>
                        <a:t> data setup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City </a:t>
                      </a:r>
                      <a:r>
                        <a:rPr lang="en-US" sz="1600" dirty="0"/>
                        <a:t>name on the marker</a:t>
                      </a:r>
                    </a:p>
                    <a:p>
                      <a:r>
                        <a:rPr lang="en-US" sz="1600" dirty="0"/>
                        <a:t>Show filtered search result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</a:t>
                      </a:r>
                      <a:r>
                        <a:rPr lang="en-US" sz="1600" dirty="0" err="1"/>
                        <a:t>latlong</a:t>
                      </a:r>
                      <a:r>
                        <a:rPr lang="en-US" sz="1600" dirty="0"/>
                        <a:t> upon click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Fly to the first result location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Limit the search to SG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Select: </a:t>
                      </a:r>
                    </a:p>
                    <a:p>
                      <a:r>
                        <a:rPr lang="en-US" sz="1600" dirty="0"/>
                        <a:t>Indoor </a:t>
                      </a:r>
                    </a:p>
                    <a:p>
                      <a:r>
                        <a:rPr lang="en-US" sz="1600" dirty="0"/>
                        <a:t>Outdoor nature 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Both – display park and data into the same div (combine data) and sorted </a:t>
                      </a:r>
                      <a:endParaRPr lang="en-SG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73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4E5978E-10A6-43F2-BF10-97A84F4B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343689"/>
              </p:ext>
            </p:extLst>
          </p:nvPr>
        </p:nvGraphicFramePr>
        <p:xfrm>
          <a:off x="238539" y="149163"/>
          <a:ext cx="11728175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626">
                  <a:extLst>
                    <a:ext uri="{9D8B030D-6E8A-4147-A177-3AD203B41FA5}">
                      <a16:colId xmlns:a16="http://schemas.microsoft.com/office/drawing/2014/main" val="1417640537"/>
                    </a:ext>
                  </a:extLst>
                </a:gridCol>
                <a:gridCol w="1370674">
                  <a:extLst>
                    <a:ext uri="{9D8B030D-6E8A-4147-A177-3AD203B41FA5}">
                      <a16:colId xmlns:a16="http://schemas.microsoft.com/office/drawing/2014/main" val="764260135"/>
                    </a:ext>
                  </a:extLst>
                </a:gridCol>
                <a:gridCol w="4586611">
                  <a:extLst>
                    <a:ext uri="{9D8B030D-6E8A-4147-A177-3AD203B41FA5}">
                      <a16:colId xmlns:a16="http://schemas.microsoft.com/office/drawing/2014/main" val="3641419838"/>
                    </a:ext>
                  </a:extLst>
                </a:gridCol>
                <a:gridCol w="4175264">
                  <a:extLst>
                    <a:ext uri="{9D8B030D-6E8A-4147-A177-3AD203B41FA5}">
                      <a16:colId xmlns:a16="http://schemas.microsoft.com/office/drawing/2014/main" val="428458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Prioritization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list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Acceptance criteria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7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under </a:t>
                      </a:r>
                      <a:r>
                        <a:rPr lang="en-US" sz="1600" u="sng" dirty="0">
                          <a:highlight>
                            <a:srgbClr val="FFFF00"/>
                          </a:highlight>
                        </a:rPr>
                        <a:t>explore</a:t>
                      </a:r>
                      <a:r>
                        <a:rPr lang="en-US" sz="1600" dirty="0"/>
                        <a:t> tap: </a:t>
                      </a:r>
                      <a:endParaRPr lang="en-SG" sz="1600" dirty="0"/>
                    </a:p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noStrike" dirty="0"/>
                        <a:t>X Search nap bar scroll down </a:t>
                      </a:r>
                      <a:endParaRPr lang="en-SG" sz="1600" strike="noStrike" dirty="0"/>
                    </a:p>
                    <a:p>
                      <a:r>
                        <a:rPr lang="en-US" sz="1600" dirty="0"/>
                        <a:t>X Navbar: insert as drop down list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X - radio button to 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Toggle Search Results: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choose by region  // 500 meters radius</a:t>
                      </a:r>
                    </a:p>
                    <a:p>
                      <a:r>
                        <a:rPr lang="en-US" sz="1600" dirty="0"/>
                        <a:t>X - Add event listening to 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id="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navbarDropdown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&gt;&gt; make the toggle search div appear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– add clear result button</a:t>
                      </a:r>
                      <a:endParaRPr lang="en-US" sz="16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 - setup region search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X - setup radius search (with take current selected location as reference)</a:t>
                      </a:r>
                    </a:p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Mapped the selected secret spots (insert photo) display on the map – put in separate file for this and future edition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 - Filter category for foursquare location</a:t>
                      </a:r>
                    </a:p>
                    <a:p>
                      <a:r>
                        <a:rPr lang="en-US" sz="1600" dirty="0"/>
                        <a:t>X -Include on the checkbox for selection (indoor famous spots  // Outdoor famous spots)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Next: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 - Add icon to differentiate marker for park and city location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 – add icon for radius pop up message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Set the font (google font)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Set fly to marker when click **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en-US" sz="1600" u="sng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Make into single page html  </a:t>
                      </a: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****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 Search box display result for the first page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Ref: </a:t>
                      </a:r>
                    </a:p>
                    <a:p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weatherMarker.on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("click", function(e){</a:t>
                      </a:r>
                    </a:p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map.flyTo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SG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this.getLatLng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(),16)</a:t>
                      </a:r>
                    </a:p>
                    <a:p>
                      <a:r>
                        <a:rPr lang="en-SG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})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08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66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3803</TotalTime>
  <Words>1050</Words>
  <Application>Microsoft Office PowerPoint</Application>
  <PresentationFormat>Widescreen</PresentationFormat>
  <Paragraphs>230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Roboto</vt:lpstr>
      <vt:lpstr>Office Theme</vt:lpstr>
      <vt:lpstr>Wireframing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Drama Queen</dc:creator>
  <cp:lastModifiedBy>Drama Queen</cp:lastModifiedBy>
  <cp:revision>141</cp:revision>
  <dcterms:created xsi:type="dcterms:W3CDTF">2021-09-05T06:15:46Z</dcterms:created>
  <dcterms:modified xsi:type="dcterms:W3CDTF">2021-09-22T15:14:25Z</dcterms:modified>
</cp:coreProperties>
</file>