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3"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Inter"/>
      <p:regular r:id="rId17"/>
      <p:bold r:id="rId18"/>
      <p:italic r:id="rId19"/>
      <p:boldItalic r:id="rId20"/>
    </p:embeddedFont>
    <p:embeddedFont>
      <p:font typeface="Inter ExtraBold"/>
      <p:bold r:id="rId21"/>
      <p:boldItalic r:id="rId22"/>
    </p:embeddedFont>
    <p:embeddedFont>
      <p:font typeface="Inter Medium"/>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boldItalic.fntdata"/><Relationship Id="rId22" Type="http://schemas.openxmlformats.org/officeDocument/2006/relationships/font" Target="fonts/InterExtraBold-boldItalic.fntdata"/><Relationship Id="rId21" Type="http://schemas.openxmlformats.org/officeDocument/2006/relationships/font" Target="fonts/InterExtraBold-bold.fntdata"/><Relationship Id="rId24" Type="http://schemas.openxmlformats.org/officeDocument/2006/relationships/font" Target="fonts/InterMedium-bold.fntdata"/><Relationship Id="rId23" Type="http://schemas.openxmlformats.org/officeDocument/2006/relationships/font" Target="fonts/InterMedium-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font" Target="fonts/InterMedium-boldItalic.fntdata"/><Relationship Id="rId25" Type="http://schemas.openxmlformats.org/officeDocument/2006/relationships/font" Target="fonts/InterMedium-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Inter-regular.fntdata"/><Relationship Id="rId16" Type="http://schemas.openxmlformats.org/officeDocument/2006/relationships/slide" Target="slides/slide11.xml"/><Relationship Id="rId19" Type="http://schemas.openxmlformats.org/officeDocument/2006/relationships/font" Target="fonts/Inter-italic.fntdata"/><Relationship Id="rId1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e7cf68d7d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e7cf68d7d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88cab622e6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88cab622e6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8cab622e6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8cab622e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6e7cf68d7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6e7cf68d7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6dc00fcd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76dc00fcd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6e7cf68d7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6e7cf68d7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e7cf68d7d_0_4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e7cf68d7d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8cab622e6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8cab622e6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8cab622e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8cab622e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6e7cf68d7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6e7cf68d7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7cf68d7d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6e7cf68d7d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spTree>
      <p:nvGrpSpPr>
        <p:cNvPr id="50" name="Shape 50"/>
        <p:cNvGrpSpPr/>
        <p:nvPr/>
      </p:nvGrpSpPr>
      <p:grpSpPr>
        <a:xfrm>
          <a:off x="0" y="0"/>
          <a:ext cx="0" cy="0"/>
          <a:chOff x="0" y="0"/>
          <a:chExt cx="0" cy="0"/>
        </a:xfrm>
      </p:grpSpPr>
      <p:sp>
        <p:nvSpPr>
          <p:cNvPr id="51" name="Google Shape;5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spTree>
      <p:nvGrpSpPr>
        <p:cNvPr id="52" name="Shape 52"/>
        <p:cNvGrpSpPr/>
        <p:nvPr/>
      </p:nvGrpSpPr>
      <p:grpSpPr>
        <a:xfrm>
          <a:off x="0" y="0"/>
          <a:ext cx="0" cy="0"/>
          <a:chOff x="0" y="0"/>
          <a:chExt cx="0" cy="0"/>
        </a:xfrm>
      </p:grpSpPr>
      <p:sp>
        <p:nvSpPr>
          <p:cNvPr id="53" name="Google Shape;5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4 people)" type="secHead">
  <p:cSld name="SECTION_HEADER">
    <p:spTree>
      <p:nvGrpSpPr>
        <p:cNvPr id="58" name="Shape 5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9" name="Shape 59"/>
        <p:cNvGrpSpPr/>
        <p:nvPr/>
      </p:nvGrpSpPr>
      <p:grpSpPr>
        <a:xfrm>
          <a:off x="0" y="0"/>
          <a:ext cx="0" cy="0"/>
          <a:chOff x="0" y="0"/>
          <a:chExt cx="0" cy="0"/>
        </a:xfrm>
      </p:grpSpPr>
      <p:sp>
        <p:nvSpPr>
          <p:cNvPr id="60" name="Google Shape;6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3" name="Shape 63"/>
        <p:cNvGrpSpPr/>
        <p:nvPr/>
      </p:nvGrpSpPr>
      <p:grpSpPr>
        <a:xfrm>
          <a:off x="0" y="0"/>
          <a:ext cx="0" cy="0"/>
          <a:chOff x="0" y="0"/>
          <a:chExt cx="0" cy="0"/>
        </a:xfrm>
      </p:grpSpPr>
      <p:sp>
        <p:nvSpPr>
          <p:cNvPr id="64" name="Google Shape;64;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5" name="Shape 65"/>
        <p:cNvGrpSpPr/>
        <p:nvPr/>
      </p:nvGrpSpPr>
      <p:grpSpPr>
        <a:xfrm>
          <a:off x="0" y="0"/>
          <a:ext cx="0" cy="0"/>
          <a:chOff x="0" y="0"/>
          <a:chExt cx="0" cy="0"/>
        </a:xfrm>
      </p:grpSpPr>
      <p:sp>
        <p:nvSpPr>
          <p:cNvPr id="66" name="Google Shape;6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7" name="Shape 67"/>
        <p:cNvGrpSpPr/>
        <p:nvPr/>
      </p:nvGrpSpPr>
      <p:grpSpPr>
        <a:xfrm>
          <a:off x="0" y="0"/>
          <a:ext cx="0" cy="0"/>
          <a:chOff x="0" y="0"/>
          <a:chExt cx="0" cy="0"/>
        </a:xfrm>
      </p:grpSpPr>
      <p:sp>
        <p:nvSpPr>
          <p:cNvPr id="68" name="Google Shape;6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9" name="Shape 69"/>
        <p:cNvGrpSpPr/>
        <p:nvPr/>
      </p:nvGrpSpPr>
      <p:grpSpPr>
        <a:xfrm>
          <a:off x="0" y="0"/>
          <a:ext cx="0" cy="0"/>
          <a:chOff x="0" y="0"/>
          <a:chExt cx="0" cy="0"/>
        </a:xfrm>
      </p:grpSpPr>
      <p:sp>
        <p:nvSpPr>
          <p:cNvPr id="70" name="Google Shape;70;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1" name="Shape 71"/>
        <p:cNvGrpSpPr/>
        <p:nvPr/>
      </p:nvGrpSpPr>
      <p:grpSpPr>
        <a:xfrm>
          <a:off x="0" y="0"/>
          <a:ext cx="0" cy="0"/>
          <a:chOff x="0" y="0"/>
          <a:chExt cx="0" cy="0"/>
        </a:xfrm>
      </p:grpSpPr>
      <p:sp>
        <p:nvSpPr>
          <p:cNvPr id="72" name="Google Shape;7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73" name="Shape 73"/>
        <p:cNvGrpSpPr/>
        <p:nvPr/>
      </p:nvGrpSpPr>
      <p:grpSpPr>
        <a:xfrm>
          <a:off x="0" y="0"/>
          <a:ext cx="0" cy="0"/>
          <a:chOff x="0" y="0"/>
          <a:chExt cx="0" cy="0"/>
        </a:xfrm>
      </p:grpSpPr>
      <p:sp>
        <p:nvSpPr>
          <p:cNvPr id="74" name="Google Shape;74;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5" name="Shape 75"/>
        <p:cNvGrpSpPr/>
        <p:nvPr/>
      </p:nvGrpSpPr>
      <p:grpSpPr>
        <a:xfrm>
          <a:off x="0" y="0"/>
          <a:ext cx="0" cy="0"/>
          <a:chOff x="0" y="0"/>
          <a:chExt cx="0" cy="0"/>
        </a:xfrm>
      </p:grpSpPr>
      <p:sp>
        <p:nvSpPr>
          <p:cNvPr id="76" name="Google Shape;7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77" name="Shape 77"/>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3" Type="http://schemas.openxmlformats.org/officeDocument/2006/relationships/theme" Target="../theme/theme2.xml"/><Relationship Id="rId12" Type="http://schemas.openxmlformats.org/officeDocument/2006/relationships/slideLayout" Target="../slideLayouts/slideLayout25.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2F1EE"/>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4" name="Shape 54"/>
        <p:cNvGrpSpPr/>
        <p:nvPr/>
      </p:nvGrpSpPr>
      <p:grpSpPr>
        <a:xfrm>
          <a:off x="0" y="0"/>
          <a:ext cx="0" cy="0"/>
          <a:chOff x="0" y="0"/>
          <a:chExt cx="0" cy="0"/>
        </a:xfrm>
      </p:grpSpPr>
      <p:sp>
        <p:nvSpPr>
          <p:cNvPr id="55" name="Google Shape;55;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11.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8F60"/>
        </a:solidFill>
      </p:bgPr>
    </p:bg>
    <p:spTree>
      <p:nvGrpSpPr>
        <p:cNvPr id="81" name="Shape 81"/>
        <p:cNvGrpSpPr/>
        <p:nvPr/>
      </p:nvGrpSpPr>
      <p:grpSpPr>
        <a:xfrm>
          <a:off x="0" y="0"/>
          <a:ext cx="0" cy="0"/>
          <a:chOff x="0" y="0"/>
          <a:chExt cx="0" cy="0"/>
        </a:xfrm>
      </p:grpSpPr>
      <p:sp>
        <p:nvSpPr>
          <p:cNvPr id="82" name="Google Shape;82;p28"/>
          <p:cNvSpPr txBox="1"/>
          <p:nvPr>
            <p:ph idx="4294967295" type="ctrTitle"/>
          </p:nvPr>
        </p:nvSpPr>
        <p:spPr>
          <a:xfrm>
            <a:off x="64008" y="638300"/>
            <a:ext cx="8520600" cy="2135400"/>
          </a:xfrm>
          <a:prstGeom prst="rect">
            <a:avLst/>
          </a:prstGeom>
        </p:spPr>
        <p:txBody>
          <a:bodyPr anchorCtr="0" anchor="t" bIns="91425" lIns="91425" spcFirstLastPara="1" rIns="91425" wrap="square" tIns="0">
            <a:spAutoFit/>
          </a:bodyPr>
          <a:lstStyle/>
          <a:p>
            <a:pPr indent="0" lvl="0" marL="0" rtl="0" algn="l">
              <a:lnSpc>
                <a:spcPct val="90000"/>
              </a:lnSpc>
              <a:spcBef>
                <a:spcPts val="0"/>
              </a:spcBef>
              <a:spcAft>
                <a:spcPts val="0"/>
              </a:spcAft>
              <a:buNone/>
            </a:pPr>
            <a:r>
              <a:rPr lang="en" sz="5800">
                <a:solidFill>
                  <a:srgbClr val="1A1A1A"/>
                </a:solidFill>
                <a:latin typeface="Inter ExtraBold"/>
                <a:ea typeface="Inter ExtraBold"/>
                <a:cs typeface="Inter ExtraBold"/>
                <a:sym typeface="Inter ExtraBold"/>
              </a:rPr>
              <a:t>Automation of Invoice Reporting with UiPath</a:t>
            </a:r>
            <a:endParaRPr sz="5800">
              <a:solidFill>
                <a:srgbClr val="1A1A1A"/>
              </a:solidFill>
              <a:latin typeface="Inter ExtraBold"/>
              <a:ea typeface="Inter ExtraBold"/>
              <a:cs typeface="Inter ExtraBold"/>
              <a:sym typeface="Inter ExtraBold"/>
            </a:endParaRPr>
          </a:p>
          <a:p>
            <a:pPr indent="0" lvl="0" marL="0" rtl="0" algn="l">
              <a:spcBef>
                <a:spcPts val="1000"/>
              </a:spcBef>
              <a:spcAft>
                <a:spcPts val="0"/>
              </a:spcAft>
              <a:buClr>
                <a:schemeClr val="dk1"/>
              </a:buClr>
              <a:buSzPts val="1100"/>
              <a:buFont typeface="Arial"/>
              <a:buNone/>
            </a:pPr>
            <a:r>
              <a:rPr lang="en" sz="2000">
                <a:solidFill>
                  <a:srgbClr val="1A1A1A"/>
                </a:solidFill>
                <a:latin typeface="Inter"/>
                <a:ea typeface="Inter"/>
                <a:cs typeface="Inter"/>
                <a:sym typeface="Inter"/>
              </a:rPr>
              <a:t>Annette Partida</a:t>
            </a:r>
            <a:endParaRPr sz="6000">
              <a:solidFill>
                <a:srgbClr val="1A1A1A"/>
              </a:solidFill>
              <a:latin typeface="Inter ExtraBold"/>
              <a:ea typeface="Inter ExtraBold"/>
              <a:cs typeface="Inter ExtraBold"/>
              <a:sym typeface="Inter ExtraBold"/>
            </a:endParaRPr>
          </a:p>
        </p:txBody>
      </p:sp>
      <p:pic>
        <p:nvPicPr>
          <p:cNvPr id="83" name="Google Shape;83;p28"/>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84" name="Google Shape;84;p28"/>
          <p:cNvSpPr txBox="1"/>
          <p:nvPr>
            <p:ph idx="4294967295" type="subTitle"/>
          </p:nvPr>
        </p:nvSpPr>
        <p:spPr>
          <a:xfrm>
            <a:off x="152400" y="4600950"/>
            <a:ext cx="8686800" cy="369300"/>
          </a:xfrm>
          <a:prstGeom prst="rect">
            <a:avLst/>
          </a:prstGeom>
        </p:spPr>
        <p:txBody>
          <a:bodyPr anchorCtr="0" anchor="t" bIns="91425" lIns="91425" spcFirstLastPara="1" rIns="91425" wrap="square" tIns="91425">
            <a:spAutoFit/>
          </a:bodyPr>
          <a:lstStyle/>
          <a:p>
            <a:pPr indent="0" lvl="0" marL="0" rtl="0" algn="l">
              <a:spcBef>
                <a:spcPts val="0"/>
              </a:spcBef>
              <a:spcAft>
                <a:spcPts val="1200"/>
              </a:spcAft>
              <a:buNone/>
            </a:pPr>
            <a:r>
              <a:rPr lang="en" sz="1200">
                <a:solidFill>
                  <a:srgbClr val="2A2A2A"/>
                </a:solidFill>
                <a:latin typeface="Inter Medium"/>
                <a:ea typeface="Inter Medium"/>
                <a:cs typeface="Inter Medium"/>
                <a:sym typeface="Inter Medium"/>
              </a:rPr>
              <a:t>AI Automation | Project 6</a:t>
            </a:r>
            <a:endParaRPr sz="1200">
              <a:solidFill>
                <a:srgbClr val="2A2A2A"/>
              </a:solidFill>
              <a:latin typeface="Inter Medium"/>
              <a:ea typeface="Inter Medium"/>
              <a:cs typeface="Inter Medium"/>
              <a:sym typeface="Inter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44" name="Shape 144"/>
        <p:cNvGrpSpPr/>
        <p:nvPr/>
      </p:nvGrpSpPr>
      <p:grpSpPr>
        <a:xfrm>
          <a:off x="0" y="0"/>
          <a:ext cx="0" cy="0"/>
          <a:chOff x="0" y="0"/>
          <a:chExt cx="0" cy="0"/>
        </a:xfrm>
      </p:grpSpPr>
      <p:pic>
        <p:nvPicPr>
          <p:cNvPr id="145" name="Google Shape;145;p37"/>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46" name="Google Shape;146;p37"/>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Challenges &amp; improvements</a:t>
            </a:r>
            <a:endParaRPr sz="4000">
              <a:solidFill>
                <a:srgbClr val="1A1A1A"/>
              </a:solidFill>
              <a:latin typeface="Inter ExtraBold"/>
              <a:ea typeface="Inter ExtraBold"/>
              <a:cs typeface="Inter ExtraBold"/>
              <a:sym typeface="Inter ExtraBold"/>
            </a:endParaRPr>
          </a:p>
        </p:txBody>
      </p:sp>
      <p:sp>
        <p:nvSpPr>
          <p:cNvPr id="147" name="Google Shape;147;p37"/>
          <p:cNvSpPr txBox="1"/>
          <p:nvPr>
            <p:ph idx="1" type="subTitle"/>
          </p:nvPr>
        </p:nvSpPr>
        <p:spPr>
          <a:xfrm>
            <a:off x="311700" y="1391775"/>
            <a:ext cx="8520600" cy="234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Challenges I Faced</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Learning how to configure and get data boxes to run properly in UiPath.</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Ambiguity in some of the sprint instructions, especially with instruction for the small bottom button(+) for adding conditions or actions in the same data box.</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No clear guidance on how to set up the date function in the workflow.</a:t>
            </a:r>
            <a:endParaRPr sz="1100">
              <a:solidFill>
                <a:schemeClr val="dk1"/>
              </a:solidFill>
            </a:endParaRPr>
          </a:p>
          <a:p>
            <a:pPr indent="0" lvl="0" marL="0" rtl="0" algn="l">
              <a:spcBef>
                <a:spcPts val="1200"/>
              </a:spcBef>
              <a:spcAft>
                <a:spcPts val="0"/>
              </a:spcAft>
              <a:buNone/>
            </a:pPr>
            <a:r>
              <a:t/>
            </a:r>
            <a:endParaRPr sz="2000">
              <a:solidFill>
                <a:srgbClr val="1A1A1A"/>
              </a:solidFill>
              <a:latin typeface="Inter"/>
              <a:ea typeface="Inter"/>
              <a:cs typeface="Inter"/>
              <a:sym typeface="Inter"/>
            </a:endParaRPr>
          </a:p>
        </p:txBody>
      </p:sp>
      <p:sp>
        <p:nvSpPr>
          <p:cNvPr id="148" name="Google Shape;148;p37"/>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52" name="Shape 152"/>
        <p:cNvGrpSpPr/>
        <p:nvPr/>
      </p:nvGrpSpPr>
      <p:grpSpPr>
        <a:xfrm>
          <a:off x="0" y="0"/>
          <a:ext cx="0" cy="0"/>
          <a:chOff x="0" y="0"/>
          <a:chExt cx="0" cy="0"/>
        </a:xfrm>
      </p:grpSpPr>
      <p:pic>
        <p:nvPicPr>
          <p:cNvPr id="153" name="Google Shape;153;p38"/>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54" name="Google Shape;154;p38"/>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Challenges &amp; improvements</a:t>
            </a:r>
            <a:endParaRPr sz="4000">
              <a:solidFill>
                <a:srgbClr val="1A1A1A"/>
              </a:solidFill>
              <a:latin typeface="Inter ExtraBold"/>
              <a:ea typeface="Inter ExtraBold"/>
              <a:cs typeface="Inter ExtraBold"/>
              <a:sym typeface="Inter ExtraBold"/>
            </a:endParaRPr>
          </a:p>
        </p:txBody>
      </p:sp>
      <p:sp>
        <p:nvSpPr>
          <p:cNvPr id="155" name="Google Shape;155;p38"/>
          <p:cNvSpPr txBox="1"/>
          <p:nvPr>
            <p:ph idx="1" type="subTitle"/>
          </p:nvPr>
        </p:nvSpPr>
        <p:spPr>
          <a:xfrm>
            <a:off x="311700" y="1331300"/>
            <a:ext cx="8520600" cy="23427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Improvements I Suggested</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Clearer instructions and examples in the sprint materials, especially for bottom button(+) and date setup.</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Continue providing tutor support, as it was very helpful when I got stuck.</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Encourage more use of workflow diagrams early on, since they make troubleshooting easier and reinforce logical thinking.</a:t>
            </a:r>
            <a:endParaRPr sz="1100">
              <a:solidFill>
                <a:schemeClr val="dk1"/>
              </a:solidFill>
            </a:endParaRPr>
          </a:p>
          <a:p>
            <a:pPr indent="0" lvl="0" marL="0" rtl="0" algn="l">
              <a:spcBef>
                <a:spcPts val="1200"/>
              </a:spcBef>
              <a:spcAft>
                <a:spcPts val="0"/>
              </a:spcAft>
              <a:buNone/>
            </a:pPr>
            <a:r>
              <a:t/>
            </a:r>
            <a:endParaRPr sz="2000">
              <a:solidFill>
                <a:srgbClr val="1A1A1A"/>
              </a:solidFill>
              <a:latin typeface="Inter"/>
              <a:ea typeface="Inter"/>
              <a:cs typeface="Inter"/>
              <a:sym typeface="Inter"/>
            </a:endParaRPr>
          </a:p>
        </p:txBody>
      </p:sp>
      <p:sp>
        <p:nvSpPr>
          <p:cNvPr id="156" name="Google Shape;156;p38"/>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88" name="Shape 88"/>
        <p:cNvGrpSpPr/>
        <p:nvPr/>
      </p:nvGrpSpPr>
      <p:grpSpPr>
        <a:xfrm>
          <a:off x="0" y="0"/>
          <a:ext cx="0" cy="0"/>
          <a:chOff x="0" y="0"/>
          <a:chExt cx="0" cy="0"/>
        </a:xfrm>
      </p:grpSpPr>
      <p:sp>
        <p:nvSpPr>
          <p:cNvPr id="89" name="Google Shape;89;p29"/>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Problem</a:t>
            </a:r>
            <a:endParaRPr sz="4000">
              <a:solidFill>
                <a:srgbClr val="1A1A1A"/>
              </a:solidFill>
              <a:latin typeface="Inter ExtraBold"/>
              <a:ea typeface="Inter ExtraBold"/>
              <a:cs typeface="Inter ExtraBold"/>
              <a:sym typeface="Inter ExtraBold"/>
            </a:endParaRPr>
          </a:p>
        </p:txBody>
      </p:sp>
      <p:sp>
        <p:nvSpPr>
          <p:cNvPr id="90" name="Google Shape;90;p29"/>
          <p:cNvSpPr txBox="1"/>
          <p:nvPr>
            <p:ph idx="1" type="subTitle"/>
          </p:nvPr>
        </p:nvSpPr>
        <p:spPr>
          <a:xfrm>
            <a:off x="247175" y="1546225"/>
            <a:ext cx="8520600" cy="26166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1200"/>
              </a:spcBef>
              <a:spcAft>
                <a:spcPts val="0"/>
              </a:spcAft>
              <a:buNone/>
            </a:pPr>
            <a:r>
              <a:rPr lang="en" sz="2000">
                <a:solidFill>
                  <a:srgbClr val="1A1A1A"/>
                </a:solidFill>
                <a:latin typeface="Inter"/>
                <a:ea typeface="Inter"/>
                <a:cs typeface="Inter"/>
                <a:sym typeface="Inter"/>
              </a:rPr>
              <a:t>A finance team receives multiple supplier invoices each week and currently processes them manually by opening each document, extracting key details, and summarizing purchases. </a:t>
            </a:r>
            <a:endParaRPr sz="2000">
              <a:solidFill>
                <a:srgbClr val="1A1A1A"/>
              </a:solidFill>
              <a:latin typeface="Inter"/>
              <a:ea typeface="Inter"/>
              <a:cs typeface="Inter"/>
              <a:sym typeface="Inter"/>
            </a:endParaRPr>
          </a:p>
          <a:p>
            <a:pPr indent="0" lvl="0" marL="457200" rtl="0" algn="l">
              <a:lnSpc>
                <a:spcPct val="115000"/>
              </a:lnSpc>
              <a:spcBef>
                <a:spcPts val="1200"/>
              </a:spcBef>
              <a:spcAft>
                <a:spcPts val="1200"/>
              </a:spcAft>
              <a:buNone/>
            </a:pPr>
            <a:r>
              <a:rPr lang="en" sz="2000">
                <a:solidFill>
                  <a:srgbClr val="1A1A1A"/>
                </a:solidFill>
                <a:latin typeface="Inter"/>
                <a:ea typeface="Inter"/>
                <a:cs typeface="Inter"/>
                <a:sym typeface="Inter"/>
              </a:rPr>
              <a:t>This approach is time-consuming, prone to errors, and makes it difficult to quickly identify which invoices are due by specific dates. </a:t>
            </a:r>
            <a:endParaRPr sz="2000">
              <a:solidFill>
                <a:srgbClr val="1A1A1A"/>
              </a:solidFill>
              <a:latin typeface="Inter"/>
              <a:ea typeface="Inter"/>
              <a:cs typeface="Inter"/>
              <a:sym typeface="Inter"/>
            </a:endParaRPr>
          </a:p>
        </p:txBody>
      </p:sp>
      <p:sp>
        <p:nvSpPr>
          <p:cNvPr id="91" name="Google Shape;91;p29"/>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95" name="Shape 95"/>
        <p:cNvGrpSpPr/>
        <p:nvPr/>
      </p:nvGrpSpPr>
      <p:grpSpPr>
        <a:xfrm>
          <a:off x="0" y="0"/>
          <a:ext cx="0" cy="0"/>
          <a:chOff x="0" y="0"/>
          <a:chExt cx="0" cy="0"/>
        </a:xfrm>
      </p:grpSpPr>
      <p:sp>
        <p:nvSpPr>
          <p:cNvPr id="96" name="Google Shape;96;p30"/>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Solution</a:t>
            </a:r>
            <a:endParaRPr sz="4000">
              <a:solidFill>
                <a:srgbClr val="1A1A1A"/>
              </a:solidFill>
              <a:latin typeface="Inter ExtraBold"/>
              <a:ea typeface="Inter ExtraBold"/>
              <a:cs typeface="Inter ExtraBold"/>
              <a:sym typeface="Inter ExtraBold"/>
            </a:endParaRPr>
          </a:p>
        </p:txBody>
      </p:sp>
      <p:sp>
        <p:nvSpPr>
          <p:cNvPr id="97" name="Google Shape;97;p30"/>
          <p:cNvSpPr txBox="1"/>
          <p:nvPr>
            <p:ph idx="1" type="subTitle"/>
          </p:nvPr>
        </p:nvSpPr>
        <p:spPr>
          <a:xfrm>
            <a:off x="247175" y="1485700"/>
            <a:ext cx="8520600" cy="2439000"/>
          </a:xfrm>
          <a:prstGeom prst="rect">
            <a:avLst/>
          </a:prstGeom>
          <a:noFill/>
          <a:ln>
            <a:noFill/>
          </a:ln>
        </p:spPr>
        <p:txBody>
          <a:bodyPr anchorCtr="0" anchor="b" bIns="91425" lIns="91425" spcFirstLastPara="1" rIns="91425" wrap="square" tIns="91425">
            <a:noAutofit/>
          </a:bodyPr>
          <a:lstStyle/>
          <a:p>
            <a:pPr indent="0" lvl="0" marL="457200" rtl="0" algn="l">
              <a:lnSpc>
                <a:spcPct val="115000"/>
              </a:lnSpc>
              <a:spcBef>
                <a:spcPts val="1200"/>
              </a:spcBef>
              <a:spcAft>
                <a:spcPts val="1200"/>
              </a:spcAft>
              <a:buNone/>
            </a:pPr>
            <a:r>
              <a:rPr lang="en" sz="2000">
                <a:solidFill>
                  <a:srgbClr val="1A1A1A"/>
                </a:solidFill>
                <a:latin typeface="Inter"/>
                <a:ea typeface="Inter"/>
                <a:cs typeface="Inter"/>
                <a:sym typeface="Inter"/>
              </a:rPr>
              <a:t>The goal is to automate invoice processing (RPA) by reading files from Google Drive, extracting key fields, generating short purchase descriptions with AI, and writing results into Google Sheets. The workflow also flags low-confidence data for manual review, ensuring accuracy while saving time.</a:t>
            </a:r>
            <a:endParaRPr sz="2000">
              <a:solidFill>
                <a:srgbClr val="1A1A1A"/>
              </a:solidFill>
              <a:latin typeface="Inter"/>
              <a:ea typeface="Inter"/>
              <a:cs typeface="Inter"/>
              <a:sym typeface="Inter"/>
            </a:endParaRPr>
          </a:p>
        </p:txBody>
      </p:sp>
      <p:sp>
        <p:nvSpPr>
          <p:cNvPr id="98" name="Google Shape;98;p30"/>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02" name="Shape 102"/>
        <p:cNvGrpSpPr/>
        <p:nvPr/>
      </p:nvGrpSpPr>
      <p:grpSpPr>
        <a:xfrm>
          <a:off x="0" y="0"/>
          <a:ext cx="0" cy="0"/>
          <a:chOff x="0" y="0"/>
          <a:chExt cx="0" cy="0"/>
        </a:xfrm>
      </p:grpSpPr>
      <p:sp>
        <p:nvSpPr>
          <p:cNvPr id="103" name="Google Shape;103;p31"/>
          <p:cNvSpPr txBox="1"/>
          <p:nvPr>
            <p:ph type="ctrTitle"/>
          </p:nvPr>
        </p:nvSpPr>
        <p:spPr>
          <a:xfrm>
            <a:off x="2040100" y="148350"/>
            <a:ext cx="5238600" cy="538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300">
                <a:solidFill>
                  <a:srgbClr val="1A1A1A"/>
                </a:solidFill>
                <a:latin typeface="Inter ExtraBold"/>
                <a:ea typeface="Inter ExtraBold"/>
                <a:cs typeface="Inter ExtraBold"/>
                <a:sym typeface="Inter ExtraBold"/>
              </a:rPr>
              <a:t>           RPA workflow diagram</a:t>
            </a:r>
            <a:endParaRPr sz="2300">
              <a:solidFill>
                <a:srgbClr val="1A1A1A"/>
              </a:solidFill>
              <a:latin typeface="Inter ExtraBold"/>
              <a:ea typeface="Inter ExtraBold"/>
              <a:cs typeface="Inter ExtraBold"/>
              <a:sym typeface="Inter ExtraBold"/>
            </a:endParaRPr>
          </a:p>
        </p:txBody>
      </p:sp>
      <p:pic>
        <p:nvPicPr>
          <p:cNvPr id="104" name="Google Shape;104;p31" title="Screenshot 2025-10-02 at 7.12.42 PM.png"/>
          <p:cNvPicPr preferRelativeResize="0"/>
          <p:nvPr/>
        </p:nvPicPr>
        <p:blipFill>
          <a:blip r:embed="rId3">
            <a:alphaModFix/>
          </a:blip>
          <a:stretch>
            <a:fillRect/>
          </a:stretch>
        </p:blipFill>
        <p:spPr>
          <a:xfrm>
            <a:off x="2887275" y="772902"/>
            <a:ext cx="3241700" cy="43159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08" name="Shape 108"/>
        <p:cNvGrpSpPr/>
        <p:nvPr/>
      </p:nvGrpSpPr>
      <p:grpSpPr>
        <a:xfrm>
          <a:off x="0" y="0"/>
          <a:ext cx="0" cy="0"/>
          <a:chOff x="0" y="0"/>
          <a:chExt cx="0" cy="0"/>
        </a:xfrm>
      </p:grpSpPr>
      <p:pic>
        <p:nvPicPr>
          <p:cNvPr id="109" name="Google Shape;109;p32" title="Screenshot 2025-10-02 at 7.33.31 PM.png"/>
          <p:cNvPicPr preferRelativeResize="0"/>
          <p:nvPr/>
        </p:nvPicPr>
        <p:blipFill>
          <a:blip r:embed="rId3">
            <a:alphaModFix/>
          </a:blip>
          <a:stretch>
            <a:fillRect/>
          </a:stretch>
        </p:blipFill>
        <p:spPr>
          <a:xfrm>
            <a:off x="143750" y="282075"/>
            <a:ext cx="4072827" cy="1533274"/>
          </a:xfrm>
          <a:prstGeom prst="rect">
            <a:avLst/>
          </a:prstGeom>
          <a:noFill/>
          <a:ln>
            <a:noFill/>
          </a:ln>
        </p:spPr>
      </p:pic>
      <p:pic>
        <p:nvPicPr>
          <p:cNvPr id="110" name="Google Shape;110;p32" title="Screenshot 2025-10-02 at 2.24.42 PM.png"/>
          <p:cNvPicPr preferRelativeResize="0"/>
          <p:nvPr/>
        </p:nvPicPr>
        <p:blipFill>
          <a:blip r:embed="rId4">
            <a:alphaModFix/>
          </a:blip>
          <a:stretch>
            <a:fillRect/>
          </a:stretch>
        </p:blipFill>
        <p:spPr>
          <a:xfrm>
            <a:off x="4524576" y="152400"/>
            <a:ext cx="2272702" cy="1896350"/>
          </a:xfrm>
          <a:prstGeom prst="rect">
            <a:avLst/>
          </a:prstGeom>
          <a:noFill/>
          <a:ln>
            <a:noFill/>
          </a:ln>
        </p:spPr>
      </p:pic>
      <p:pic>
        <p:nvPicPr>
          <p:cNvPr id="111" name="Google Shape;111;p32" title="Screenshot 2025-10-02 at 2.24.53 PM.png"/>
          <p:cNvPicPr preferRelativeResize="0"/>
          <p:nvPr/>
        </p:nvPicPr>
        <p:blipFill>
          <a:blip r:embed="rId5">
            <a:alphaModFix/>
          </a:blip>
          <a:stretch>
            <a:fillRect/>
          </a:stretch>
        </p:blipFill>
        <p:spPr>
          <a:xfrm>
            <a:off x="264800" y="2143850"/>
            <a:ext cx="2864550" cy="2525001"/>
          </a:xfrm>
          <a:prstGeom prst="rect">
            <a:avLst/>
          </a:prstGeom>
          <a:noFill/>
          <a:ln>
            <a:noFill/>
          </a:ln>
        </p:spPr>
      </p:pic>
      <p:pic>
        <p:nvPicPr>
          <p:cNvPr id="112" name="Google Shape;112;p32" title="Screenshot 2025-10-02 at 7.35.59 PM.png"/>
          <p:cNvPicPr preferRelativeResize="0"/>
          <p:nvPr/>
        </p:nvPicPr>
        <p:blipFill>
          <a:blip r:embed="rId6">
            <a:alphaModFix/>
          </a:blip>
          <a:stretch>
            <a:fillRect/>
          </a:stretch>
        </p:blipFill>
        <p:spPr>
          <a:xfrm>
            <a:off x="3281750" y="2201150"/>
            <a:ext cx="2401185" cy="2467701"/>
          </a:xfrm>
          <a:prstGeom prst="rect">
            <a:avLst/>
          </a:prstGeom>
          <a:noFill/>
          <a:ln>
            <a:noFill/>
          </a:ln>
        </p:spPr>
      </p:pic>
      <p:pic>
        <p:nvPicPr>
          <p:cNvPr id="113" name="Google Shape;113;p32" title="Screenshot 2025-10-02 at 2.25.23 PM.png"/>
          <p:cNvPicPr preferRelativeResize="0"/>
          <p:nvPr/>
        </p:nvPicPr>
        <p:blipFill>
          <a:blip r:embed="rId7">
            <a:alphaModFix/>
          </a:blip>
          <a:stretch>
            <a:fillRect/>
          </a:stretch>
        </p:blipFill>
        <p:spPr>
          <a:xfrm>
            <a:off x="5835326" y="2201150"/>
            <a:ext cx="2606633" cy="24677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17" name="Shape 117"/>
        <p:cNvGrpSpPr/>
        <p:nvPr/>
      </p:nvGrpSpPr>
      <p:grpSpPr>
        <a:xfrm>
          <a:off x="0" y="0"/>
          <a:ext cx="0" cy="0"/>
          <a:chOff x="0" y="0"/>
          <a:chExt cx="0" cy="0"/>
        </a:xfrm>
      </p:grpSpPr>
      <p:pic>
        <p:nvPicPr>
          <p:cNvPr id="118" name="Google Shape;118;p33" title="Screenshot 2025-10-02 at 2.25.30 PM.png"/>
          <p:cNvPicPr preferRelativeResize="0"/>
          <p:nvPr/>
        </p:nvPicPr>
        <p:blipFill>
          <a:blip r:embed="rId3">
            <a:alphaModFix/>
          </a:blip>
          <a:stretch>
            <a:fillRect/>
          </a:stretch>
        </p:blipFill>
        <p:spPr>
          <a:xfrm>
            <a:off x="463625" y="152400"/>
            <a:ext cx="3726504" cy="4838702"/>
          </a:xfrm>
          <a:prstGeom prst="rect">
            <a:avLst/>
          </a:prstGeom>
          <a:noFill/>
          <a:ln>
            <a:noFill/>
          </a:ln>
        </p:spPr>
      </p:pic>
      <p:pic>
        <p:nvPicPr>
          <p:cNvPr id="119" name="Google Shape;119;p33" title="Screenshot 2025-10-02 at 2.25.43 PM.png"/>
          <p:cNvPicPr preferRelativeResize="0"/>
          <p:nvPr/>
        </p:nvPicPr>
        <p:blipFill>
          <a:blip r:embed="rId4">
            <a:alphaModFix/>
          </a:blip>
          <a:stretch>
            <a:fillRect/>
          </a:stretch>
        </p:blipFill>
        <p:spPr>
          <a:xfrm>
            <a:off x="4705579" y="152400"/>
            <a:ext cx="3723058" cy="48387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23" name="Shape 123"/>
        <p:cNvGrpSpPr/>
        <p:nvPr/>
      </p:nvGrpSpPr>
      <p:grpSpPr>
        <a:xfrm>
          <a:off x="0" y="0"/>
          <a:ext cx="0" cy="0"/>
          <a:chOff x="0" y="0"/>
          <a:chExt cx="0" cy="0"/>
        </a:xfrm>
      </p:grpSpPr>
      <p:pic>
        <p:nvPicPr>
          <p:cNvPr id="124" name="Google Shape;124;p34" title="Screenshot 2025-10-02 at 2.25.55 PM.png"/>
          <p:cNvPicPr preferRelativeResize="0"/>
          <p:nvPr/>
        </p:nvPicPr>
        <p:blipFill>
          <a:blip r:embed="rId3">
            <a:alphaModFix/>
          </a:blip>
          <a:stretch>
            <a:fillRect/>
          </a:stretch>
        </p:blipFill>
        <p:spPr>
          <a:xfrm>
            <a:off x="221550" y="152400"/>
            <a:ext cx="3592450" cy="4593427"/>
          </a:xfrm>
          <a:prstGeom prst="rect">
            <a:avLst/>
          </a:prstGeom>
          <a:noFill/>
          <a:ln>
            <a:noFill/>
          </a:ln>
        </p:spPr>
      </p:pic>
      <p:pic>
        <p:nvPicPr>
          <p:cNvPr id="125" name="Google Shape;125;p34" title="Screenshot 2025-10-02 at 2.26.23 PM.png"/>
          <p:cNvPicPr preferRelativeResize="0"/>
          <p:nvPr/>
        </p:nvPicPr>
        <p:blipFill>
          <a:blip r:embed="rId4">
            <a:alphaModFix/>
          </a:blip>
          <a:stretch>
            <a:fillRect/>
          </a:stretch>
        </p:blipFill>
        <p:spPr>
          <a:xfrm>
            <a:off x="4106175" y="2646569"/>
            <a:ext cx="4749527" cy="1502775"/>
          </a:xfrm>
          <a:prstGeom prst="rect">
            <a:avLst/>
          </a:prstGeom>
          <a:noFill/>
          <a:ln>
            <a:noFill/>
          </a:ln>
        </p:spPr>
      </p:pic>
      <p:sp>
        <p:nvSpPr>
          <p:cNvPr id="126" name="Google Shape;126;p34"/>
          <p:cNvSpPr txBox="1"/>
          <p:nvPr/>
        </p:nvSpPr>
        <p:spPr>
          <a:xfrm>
            <a:off x="4296325" y="553250"/>
            <a:ext cx="4192500" cy="214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These were screenshots taken during the course of building the automation:</a:t>
            </a:r>
            <a:endParaRPr/>
          </a:p>
          <a:p>
            <a:pPr indent="0" lvl="0" marL="0" rtl="0" algn="l">
              <a:spcBef>
                <a:spcPts val="0"/>
              </a:spcBef>
              <a:spcAft>
                <a:spcPts val="0"/>
              </a:spcAft>
              <a:buNone/>
            </a:pPr>
            <a:r>
              <a:t/>
            </a:r>
            <a:endParaRPr/>
          </a:p>
          <a:p>
            <a:pPr indent="0" lvl="0" marL="457200" rtl="0" algn="l">
              <a:spcBef>
                <a:spcPts val="0"/>
              </a:spcBef>
              <a:spcAft>
                <a:spcPts val="0"/>
              </a:spcAft>
              <a:buNone/>
            </a:pPr>
            <a:r>
              <a:rPr lang="en"/>
              <a:t>-Invoices</a:t>
            </a:r>
            <a:br>
              <a:rPr lang="en"/>
            </a:br>
            <a:r>
              <a:rPr lang="en"/>
              <a:t>-RPA data boxes</a:t>
            </a:r>
            <a:br>
              <a:rPr lang="en"/>
            </a:br>
            <a:r>
              <a:rPr lang="en"/>
              <a:t>-Logs</a:t>
            </a:r>
            <a:endParaRPr/>
          </a:p>
          <a:p>
            <a:pPr indent="0" lvl="0" marL="457200" rtl="0" algn="l">
              <a:spcBef>
                <a:spcPts val="0"/>
              </a:spcBef>
              <a:spcAft>
                <a:spcPts val="0"/>
              </a:spcAft>
              <a:buNone/>
            </a:pPr>
            <a:r>
              <a:rPr lang="en"/>
              <a:t>-Purchase description Google Sheet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30" name="Shape 130"/>
        <p:cNvGrpSpPr/>
        <p:nvPr/>
      </p:nvGrpSpPr>
      <p:grpSpPr>
        <a:xfrm>
          <a:off x="0" y="0"/>
          <a:ext cx="0" cy="0"/>
          <a:chOff x="0" y="0"/>
          <a:chExt cx="0" cy="0"/>
        </a:xfrm>
      </p:grpSpPr>
      <p:sp>
        <p:nvSpPr>
          <p:cNvPr id="131" name="Google Shape;131;p35"/>
          <p:cNvSpPr txBox="1"/>
          <p:nvPr>
            <p:ph type="ctrTitle"/>
          </p:nvPr>
        </p:nvSpPr>
        <p:spPr>
          <a:xfrm>
            <a:off x="96875" y="3487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Benefits</a:t>
            </a:r>
            <a:endParaRPr sz="4000">
              <a:solidFill>
                <a:srgbClr val="1A1A1A"/>
              </a:solidFill>
              <a:latin typeface="Inter ExtraBold"/>
              <a:ea typeface="Inter ExtraBold"/>
              <a:cs typeface="Inter ExtraBold"/>
              <a:sym typeface="Inter ExtraBold"/>
            </a:endParaRPr>
          </a:p>
        </p:txBody>
      </p:sp>
      <p:sp>
        <p:nvSpPr>
          <p:cNvPr id="132" name="Google Shape;132;p35"/>
          <p:cNvSpPr txBox="1"/>
          <p:nvPr/>
        </p:nvSpPr>
        <p:spPr>
          <a:xfrm>
            <a:off x="968200" y="1564675"/>
            <a:ext cx="7399800" cy="2890800"/>
          </a:xfrm>
          <a:prstGeom prst="rect">
            <a:avLst/>
          </a:prstGeom>
          <a:noFill/>
          <a:ln>
            <a:noFill/>
          </a:ln>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Char char="●"/>
            </a:pPr>
            <a:r>
              <a:rPr b="1" lang="en" sz="1100">
                <a:solidFill>
                  <a:schemeClr val="dk1"/>
                </a:solidFill>
              </a:rPr>
              <a:t>Saves time</a:t>
            </a:r>
            <a:r>
              <a:rPr lang="en" sz="1100">
                <a:solidFill>
                  <a:schemeClr val="dk1"/>
                </a:solidFill>
              </a:rPr>
              <a:t> by eliminating manual invoice reading and data entry.</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Reduces errors</a:t>
            </a:r>
            <a:r>
              <a:rPr lang="en" sz="1100">
                <a:solidFill>
                  <a:schemeClr val="dk1"/>
                </a:solidFill>
              </a:rPr>
              <a:t> through automated extraction and confidence checks.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Improves visibility</a:t>
            </a:r>
            <a:r>
              <a:rPr lang="en" sz="1100">
                <a:solidFill>
                  <a:schemeClr val="dk1"/>
                </a:solidFill>
              </a:rPr>
              <a:t> with a structured Google Sheet showing all key invoice fields.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Adds context</a:t>
            </a:r>
            <a:r>
              <a:rPr lang="en" sz="1100">
                <a:solidFill>
                  <a:schemeClr val="dk1"/>
                </a:solidFill>
              </a:rPr>
              <a:t> via AI-generated purchase descriptions for quick understanding.</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Supports compliance</a:t>
            </a:r>
            <a:r>
              <a:rPr lang="en" sz="1100">
                <a:solidFill>
                  <a:schemeClr val="dk1"/>
                </a:solidFill>
              </a:rPr>
              <a:t> by flagging low-confidence totals for manual review.</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b="1" lang="en" sz="1100">
                <a:solidFill>
                  <a:schemeClr val="dk1"/>
                </a:solidFill>
              </a:rPr>
              <a:t>Scales easily</a:t>
            </a:r>
            <a:r>
              <a:rPr lang="en" sz="1100">
                <a:solidFill>
                  <a:schemeClr val="dk1"/>
                </a:solidFill>
              </a:rPr>
              <a:t> to handle larger volumes of invoices as the company grows.</a:t>
            </a:r>
            <a:br>
              <a:rPr lang="en" sz="1100">
                <a:solidFill>
                  <a:schemeClr val="dk1"/>
                </a:solidFill>
              </a:rPr>
            </a:br>
            <a:endParaRPr sz="11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2F1EE"/>
        </a:solidFill>
      </p:bgPr>
    </p:bg>
    <p:spTree>
      <p:nvGrpSpPr>
        <p:cNvPr id="136" name="Shape 136"/>
        <p:cNvGrpSpPr/>
        <p:nvPr/>
      </p:nvGrpSpPr>
      <p:grpSpPr>
        <a:xfrm>
          <a:off x="0" y="0"/>
          <a:ext cx="0" cy="0"/>
          <a:chOff x="0" y="0"/>
          <a:chExt cx="0" cy="0"/>
        </a:xfrm>
      </p:grpSpPr>
      <p:pic>
        <p:nvPicPr>
          <p:cNvPr id="137" name="Google Shape;137;p36"/>
          <p:cNvPicPr preferRelativeResize="0"/>
          <p:nvPr/>
        </p:nvPicPr>
        <p:blipFill>
          <a:blip r:embed="rId3">
            <a:alphaModFix/>
          </a:blip>
          <a:stretch>
            <a:fillRect/>
          </a:stretch>
        </p:blipFill>
        <p:spPr>
          <a:xfrm>
            <a:off x="228600" y="228600"/>
            <a:ext cx="866775" cy="194225"/>
          </a:xfrm>
          <a:prstGeom prst="rect">
            <a:avLst/>
          </a:prstGeom>
          <a:noFill/>
          <a:ln>
            <a:noFill/>
          </a:ln>
        </p:spPr>
      </p:pic>
      <p:sp>
        <p:nvSpPr>
          <p:cNvPr id="138" name="Google Shape;138;p36"/>
          <p:cNvSpPr txBox="1"/>
          <p:nvPr>
            <p:ph type="ctrTitle"/>
          </p:nvPr>
        </p:nvSpPr>
        <p:spPr>
          <a:xfrm>
            <a:off x="96875" y="424975"/>
            <a:ext cx="85206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4000">
                <a:solidFill>
                  <a:srgbClr val="1A1A1A"/>
                </a:solidFill>
                <a:latin typeface="Inter ExtraBold"/>
                <a:ea typeface="Inter ExtraBold"/>
                <a:cs typeface="Inter ExtraBold"/>
                <a:sym typeface="Inter ExtraBold"/>
              </a:rPr>
              <a:t>Challenges &amp; improvements</a:t>
            </a:r>
            <a:endParaRPr sz="4000">
              <a:solidFill>
                <a:srgbClr val="1A1A1A"/>
              </a:solidFill>
              <a:latin typeface="Inter ExtraBold"/>
              <a:ea typeface="Inter ExtraBold"/>
              <a:cs typeface="Inter ExtraBold"/>
              <a:sym typeface="Inter ExtraBold"/>
            </a:endParaRPr>
          </a:p>
        </p:txBody>
      </p:sp>
      <p:sp>
        <p:nvSpPr>
          <p:cNvPr id="139" name="Google Shape;139;p36"/>
          <p:cNvSpPr txBox="1"/>
          <p:nvPr>
            <p:ph idx="1" type="subTitle"/>
          </p:nvPr>
        </p:nvSpPr>
        <p:spPr>
          <a:xfrm>
            <a:off x="311700" y="1399275"/>
            <a:ext cx="8520600" cy="2616600"/>
          </a:xfrm>
          <a:prstGeom prst="rect">
            <a:avLst/>
          </a:prstGeom>
          <a:noFill/>
          <a:ln>
            <a:noFill/>
          </a:ln>
        </p:spPr>
        <p:txBody>
          <a:bodyPr anchorCtr="0" anchor="b"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Things I Learned</a:t>
            </a:r>
            <a:endParaRPr b="1" sz="1300">
              <a:solidFill>
                <a:schemeClr val="dk1"/>
              </a:solidFill>
            </a:endParaRPr>
          </a:p>
          <a:p>
            <a:pPr indent="-298450" lvl="0" marL="457200" rtl="0" algn="l">
              <a:lnSpc>
                <a:spcPct val="115000"/>
              </a:lnSpc>
              <a:spcBef>
                <a:spcPts val="1200"/>
              </a:spcBef>
              <a:spcAft>
                <a:spcPts val="0"/>
              </a:spcAft>
              <a:buClr>
                <a:schemeClr val="dk1"/>
              </a:buClr>
              <a:buSzPts val="1100"/>
              <a:buChar char="●"/>
            </a:pPr>
            <a:r>
              <a:rPr lang="en" sz="1100">
                <a:solidFill>
                  <a:schemeClr val="dk1"/>
                </a:solidFill>
              </a:rPr>
              <a:t>How to build a logical workflow in UiPath and understand the basics of robotic process automation.</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difference between RPA automations and AI automations, and imagining how combining them could create powerful, futuristic workflows.</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The value of diagramming workflows in Miro — it helps visualize logic, improve efficiency, and pinpoint where flaws may occur.</a:t>
            </a:r>
            <a:br>
              <a:rPr lang="en" sz="1100">
                <a:solidFill>
                  <a:schemeClr val="dk1"/>
                </a:solidFill>
              </a:rPr>
            </a:b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By following one of Steve’s diagrams, I leveled up my own approach to designing process diagrams.</a:t>
            </a:r>
            <a:endParaRPr sz="1100">
              <a:solidFill>
                <a:schemeClr val="dk1"/>
              </a:solidFill>
            </a:endParaRPr>
          </a:p>
          <a:p>
            <a:pPr indent="0" lvl="0" marL="0" rtl="0" algn="l">
              <a:spcBef>
                <a:spcPts val="1200"/>
              </a:spcBef>
              <a:spcAft>
                <a:spcPts val="0"/>
              </a:spcAft>
              <a:buNone/>
            </a:pPr>
            <a:r>
              <a:t/>
            </a:r>
            <a:endParaRPr sz="2000">
              <a:solidFill>
                <a:srgbClr val="1A1A1A"/>
              </a:solidFill>
              <a:latin typeface="Inter"/>
              <a:ea typeface="Inter"/>
              <a:cs typeface="Inter"/>
              <a:sym typeface="Inter"/>
            </a:endParaRPr>
          </a:p>
        </p:txBody>
      </p:sp>
      <p:sp>
        <p:nvSpPr>
          <p:cNvPr id="140" name="Google Shape;140;p36"/>
          <p:cNvSpPr txBox="1"/>
          <p:nvPr/>
        </p:nvSpPr>
        <p:spPr>
          <a:xfrm>
            <a:off x="247175" y="1331300"/>
            <a:ext cx="437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1"/>
              </a:solidFill>
              <a:highlight>
                <a:srgbClr val="FF9900"/>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