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81" r:id="rId5"/>
    <p:sldId id="268" r:id="rId6"/>
    <p:sldId id="263" r:id="rId7"/>
    <p:sldId id="286" r:id="rId8"/>
    <p:sldId id="287" r:id="rId9"/>
    <p:sldId id="262" r:id="rId10"/>
    <p:sldId id="288" r:id="rId11"/>
    <p:sldId id="272" r:id="rId12"/>
    <p:sldId id="273" r:id="rId13"/>
    <p:sldId id="282" r:id="rId14"/>
    <p:sldId id="275" r:id="rId15"/>
    <p:sldId id="290" r:id="rId16"/>
    <p:sldId id="289" r:id="rId17"/>
    <p:sldId id="276" r:id="rId18"/>
    <p:sldId id="280" r:id="rId19"/>
    <p:sldId id="271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Wieggers" initials="AW" lastIdx="1" clrIdx="0">
    <p:extLst>
      <p:ext uri="{19B8F6BF-5375-455C-9EA6-DF929625EA0E}">
        <p15:presenceInfo xmlns:p15="http://schemas.microsoft.com/office/powerpoint/2012/main" userId="0bd4dc8b71543d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DCD6-FD2B-4184-9E11-4DD55E3B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4F28-6F74-4DDE-AC79-8BCC4D71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5276-3737-4A88-9A68-6DB6AFF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3368-7615-40BC-8A08-F7CCDE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6A3-E15F-4007-BCA4-F24AE304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CBF6-B480-4E61-9FCB-110F3C73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35E7D-EE8A-49B9-BD49-80572997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560B-CE6D-4192-AC04-A8992D7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C3A2-2021-401A-835B-29B0E650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A292-1506-4B3A-8622-1C8FE7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1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07819-E053-4A4D-B2FF-11BCCE73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6D6-1013-4FC2-ADA8-1C75F7C5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8A54-C597-41DF-AEE9-42B4B555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8FEA-6FF6-46CB-9EB4-E70D9CCD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1297-520B-4C2C-948A-1EB8A52B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C433-E5B9-496C-B818-9D608463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9E17-43C6-432C-B3EC-A5EAB6CF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F7F9-28FE-443F-9329-1E8FAD6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31F7-B250-493A-8496-D584EBE2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D972-CA33-4E0E-8227-E58DBE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2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63A4-FDFF-4E3F-9DC2-24AE6A17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84D5-BDEB-4433-A669-DA418D69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99AD-1ADC-469C-A34F-90CB92F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75C5-C477-4223-A30D-814A1578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9228-D4A2-42E3-BC63-E19874F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8C15-EC26-4175-86CA-4E379CB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CF3-6289-407E-A9A7-580E2653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133B6-67F1-4A8F-87F9-AB2AC8CB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277B-810A-44A7-ADCD-B63BE51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DACC-5F62-4EF7-8768-A136488E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67D1-46B7-438E-BBCF-7A6CCFE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46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C76E-FBA5-450C-916A-CB2F5499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465A-2862-4E68-B91E-6A88F966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5BD43-536A-4879-8A88-5C687B0E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8C11-7312-491D-B17E-E5377744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80C15-09DB-43CE-B550-A3960CAF0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78E5-16CE-4D33-9D78-03650BF7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6FAB-D1AB-4AE5-BA57-7C924E5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A887D-D3DE-4096-B06E-E39C2C3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8B9E-F836-4257-A7D9-FB7AAE5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2B0A8-91B3-4230-B856-8A9D697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F8A28-4021-4E72-AF8D-FC1C4B5B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B5CD-0160-4189-AADE-00B5007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85C24-8A11-45FC-BE89-8832D3B7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3E8-6E76-4AF8-B795-921BAEC6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120F-D01F-40FD-8B76-D8E22E6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0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4B4-8060-446F-A2C7-624B98E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0A4A-40DC-4C32-9E59-104803F9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3B40-CB7B-4CD5-A20F-4385CA79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BD8EC-B07D-4131-9E05-87A190A8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942-316E-4CB4-9D11-46E4FB4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57239-F796-488E-ADD2-49B06FF3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0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A1D-F12B-4FEE-8F3E-E2186DA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08E51-8956-4C54-9254-3D970E86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B64-E1A4-4675-A597-AB10C5F6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D1C0-5BBC-4693-A840-BF298073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75F0-07D1-413C-B356-1A8FEB3A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DA47-32E9-4FB7-928E-058CA22A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5870-5E51-4DAB-A47F-7D4CEF04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EF701-FA43-4BC6-9293-75EF857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561F-19B3-41F9-A571-85D3F5B07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785E-5515-4125-890C-36660FC4796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9745-38FF-4614-9FB9-77A265EC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ECE2-06B6-4AF8-9D13-87817C599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1F15-F296-40F3-83C9-5EC73C87AD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55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39B7A-9766-4E48-A169-C556AE0E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Trend analysis on 2016 Federal Election and 2017 Australian Marriage Law Postal Survey results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34E7-2B8D-4E70-BF4D-B641C248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601" y="5424717"/>
            <a:ext cx="4655399" cy="74975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Catherine Sloan, Danielle Cahill, Anne Wieggers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Monash University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April 2021</a:t>
            </a:r>
          </a:p>
        </p:txBody>
      </p:sp>
      <p:sp>
        <p:nvSpPr>
          <p:cNvPr id="6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76962F-E29F-49CB-9C33-96221926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1" r="9417" b="1"/>
          <a:stretch/>
        </p:blipFill>
        <p:spPr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</p:spPr>
      </p:pic>
      <p:pic>
        <p:nvPicPr>
          <p:cNvPr id="6" name="Picture 5" descr="Two men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0050F93-D50C-4108-B777-A92BE693D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34" r="17981" b="2"/>
          <a:stretch/>
        </p:blipFill>
        <p:spPr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scene3d>
            <a:camera prst="orthographicFront">
              <a:rot lat="0" lon="0" rev="1200000"/>
            </a:camera>
            <a:lightRig rig="threePt" dir="t"/>
          </a:scene3d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04BFD3-79CC-4516-89BA-31C8545FA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2" r="17804"/>
          <a:stretch/>
        </p:blipFill>
        <p:spPr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scene3d>
            <a:camera prst="orthographicFront">
              <a:rot lat="0" lon="0" rev="20400000"/>
            </a:camera>
            <a:lightRig rig="threePt" dir="t"/>
          </a:scene3d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Commonwealth electorate data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8771A-4C34-43F7-BA2D-9646500E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2" y="2719018"/>
            <a:ext cx="3738591" cy="2322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EC4CA-EDB6-4DAC-8105-793B4E21C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785" y="4357732"/>
            <a:ext cx="5053814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14920"/>
              </p:ext>
            </p:extLst>
          </p:nvPr>
        </p:nvGraphicFramePr>
        <p:xfrm>
          <a:off x="787400" y="2158703"/>
          <a:ext cx="6991572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Flask app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Import modules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Pandas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Numpy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SQLAlchemy</a:t>
                      </a:r>
                      <a:endParaRPr lang="en-AU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/>
                        <a:t>Flask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dirty="0" err="1"/>
                        <a:t>SimpleJson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Connect to and reflect database tables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Create session link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Conversion of results to JSON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Creating routes for rendering index.html, tables and visualisations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Flask app and routes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D0451-593C-4396-9480-6524F68D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5251082"/>
            <a:ext cx="7350934" cy="130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7204B-A897-4AB3-84C5-580782A0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2994588"/>
            <a:ext cx="3550953" cy="1389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D7686-CDFB-4F1D-ACB9-28D39B0C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182" y="2994588"/>
            <a:ext cx="3495180" cy="20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Coding approach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D8B3164-51D8-41E1-9DE7-3C8743332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1105"/>
              </p:ext>
            </p:extLst>
          </p:nvPr>
        </p:nvGraphicFramePr>
        <p:xfrm>
          <a:off x="787400" y="2158703"/>
          <a:ext cx="6991572" cy="2372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616422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Visualisations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Dropdown menu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Leaflet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Chloropleth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AU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GeoJSON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Pie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Bar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Bubble chart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Map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97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code visualisations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Bubble chart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7057D3-10A7-48FD-8D1D-C4FB9AFC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838610"/>
            <a:ext cx="3486373" cy="289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D6E61-3B52-4ED1-B8BF-8C7B205B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2" y="2838610"/>
            <a:ext cx="2483109" cy="28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00F4B-5D75-4415-95BD-A00DCE64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48" y="1725893"/>
            <a:ext cx="7658052" cy="4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6A34E-F3BB-4964-8439-5E7AB230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8" y="1783374"/>
            <a:ext cx="7250943" cy="36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visualisations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1E221-79AC-4418-AB75-FE2CD71C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9" y="1953127"/>
            <a:ext cx="3912220" cy="2005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2F0A8-0428-4A83-9CAD-0883854A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046" y="3958140"/>
            <a:ext cx="3448387" cy="26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Demonstration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4285187"/>
          </a:xfrm>
        </p:spPr>
        <p:txBody>
          <a:bodyPr anchor="t">
            <a:normAutofit/>
          </a:bodyPr>
          <a:lstStyle/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7C96-DE5B-48E5-B2D7-559F67BB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C0C5DB-61CB-406D-BF73-D2B7D24EFEBF}"/>
              </a:ext>
            </a:extLst>
          </p:cNvPr>
          <p:cNvSpPr txBox="1">
            <a:spLocks/>
          </p:cNvSpPr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en-AU" sz="1700" dirty="0"/>
              <a:t>For states with a very few electorates, it can be easily observed whether electorates with a higher % of education tend to vote Liberal or </a:t>
            </a:r>
            <a:r>
              <a:rPr lang="en-AU" sz="1700" dirty="0" err="1"/>
              <a:t>Labor</a:t>
            </a:r>
            <a:r>
              <a:rPr lang="en-AU" sz="1700" dirty="0"/>
              <a:t>, and whether these this depends on the amount of elderly people or younger people. 	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This does not seem to be consistent across states (compare NT/ACT vs. TAS)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TAS: majority elderly people and most electorates vote Liberal and are less highly educated.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NT/ACT: majority elderly people and most electorates with people voting </a:t>
            </a:r>
            <a:r>
              <a:rPr lang="en-AU" sz="1700" dirty="0" err="1"/>
              <a:t>Labor</a:t>
            </a:r>
            <a:r>
              <a:rPr lang="en-AU" sz="1700" dirty="0"/>
              <a:t> are less highly educated that people voting Liberal</a:t>
            </a:r>
          </a:p>
          <a:p>
            <a:pPr>
              <a:buBlip>
                <a:blip r:embed="rId3"/>
              </a:buBlip>
            </a:pPr>
            <a:r>
              <a:rPr lang="en-AU" sz="1600" dirty="0"/>
              <a:t>The map shows the elected party within each electorate, as well as the yes votes and participation rate</a:t>
            </a:r>
            <a:r>
              <a:rPr lang="en-AU" sz="1600"/>
              <a:t>. </a:t>
            </a:r>
          </a:p>
          <a:p>
            <a:pPr>
              <a:buBlip>
                <a:blip r:embed="rId3"/>
              </a:buBlip>
            </a:pPr>
            <a:r>
              <a:rPr lang="en-AU" sz="1700"/>
              <a:t>This </a:t>
            </a:r>
            <a:r>
              <a:rPr lang="en-AU" sz="1700" dirty="0"/>
              <a:t>allows politicians and campaign runners to target their campaigns to specific electorates based on </a:t>
            </a:r>
          </a:p>
          <a:p>
            <a:pPr lvl="1">
              <a:buBlip>
                <a:blip r:embed="rId3"/>
              </a:buBlip>
            </a:pPr>
            <a:r>
              <a:rPr lang="en-AU" sz="1600" dirty="0"/>
              <a:t>voting preferences </a:t>
            </a:r>
          </a:p>
          <a:p>
            <a:pPr lvl="1">
              <a:buBlip>
                <a:blip r:embed="rId3"/>
              </a:buBlip>
            </a:pPr>
            <a:r>
              <a:rPr lang="en-AU" sz="1600" dirty="0"/>
              <a:t>participation rate</a:t>
            </a:r>
          </a:p>
          <a:p>
            <a:pPr lvl="1">
              <a:buBlip>
                <a:blip r:embed="rId3"/>
              </a:buBlip>
            </a:pPr>
            <a:r>
              <a:rPr lang="en-AU" sz="1700" dirty="0"/>
              <a:t>people in specific age categories or with a specific level of education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7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386-4B94-47B0-96C9-B893A4D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Challenges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5B15-8A90-4059-9825-8DA6A067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E03F73-3EFD-405F-8565-2E95397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22FBD7-B7B4-436A-8802-5A264ACB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90520"/>
              </p:ext>
            </p:extLst>
          </p:nvPr>
        </p:nvGraphicFramePr>
        <p:xfrm>
          <a:off x="787400" y="2158703"/>
          <a:ext cx="6746875" cy="2778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5025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As the dataset did not contain the coordinates of the electorates, the outlining of each of the electorates had to be created using </a:t>
                      </a:r>
                      <a:r>
                        <a:rPr lang="en-AU" sz="1400" dirty="0" err="1"/>
                        <a:t>GeoJSON</a:t>
                      </a:r>
                      <a:r>
                        <a:rPr lang="en-AU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 colour was shown for certain electorates in the map as some data was missing in part of the data sources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Opening the app on Australia (and not on state 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Various data sources have slightly different names for certain electorates which resulted in a mismatch in number of data entry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0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BEE-3E7B-4F91-A901-B9B1ECB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3D44-032C-4EE8-9373-F409D687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AU" sz="2400" dirty="0"/>
              <a:t>Theme and purpose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Project overview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Data sources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Extract, Transform and Load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Coding approach 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Snapshots code, raw data and visualisations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Demonstration and observations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Enhancements and challenges</a:t>
            </a:r>
          </a:p>
          <a:p>
            <a:pPr>
              <a:buBlip>
                <a:blip r:embed="rId2"/>
              </a:buBlip>
            </a:pPr>
            <a:r>
              <a:rPr lang="en-AU" sz="2400" dirty="0"/>
              <a:t>Questions</a:t>
            </a:r>
          </a:p>
          <a:p>
            <a:endParaRPr lang="en-AU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1CDCA0-D0D5-4990-BA7B-DBA604DB3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913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F6F0-38DF-4C23-8D33-D1DD64AF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6D030-73BC-44BC-B916-8FBFF42F6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670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of Federal Election and Marriage Law Postal Survey 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2016: Federal Elections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2017: Australian Marriage Postal Survey: “Should the law be changed to allow same-sex couples to marry?”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Theme: How is the outcome of the federal elections in 2016 reflected in the outcome of the Australian Marriage Law Postal Survey (“MPS”)? Is there a relationship between these outcomes and socio-economic factors such as age and education?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Purpose: This analysis can provide valuable insights for political parties and campaign </a:t>
            </a:r>
            <a:r>
              <a:rPr lang="en-US" sz="1700" dirty="0" err="1"/>
              <a:t>organisers</a:t>
            </a:r>
            <a:r>
              <a:rPr lang="en-US" sz="1700" dirty="0"/>
              <a:t> for future federal elections and surveys when running their campaigns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The following relationships can be </a:t>
            </a:r>
            <a:r>
              <a:rPr lang="en-AU" sz="1700" dirty="0"/>
              <a:t>analysed</a:t>
            </a:r>
            <a:r>
              <a:rPr lang="en-US" sz="1700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highly educated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AU" sz="1700" dirty="0"/>
              <a:t>Do young(er) people tend to vote for same-sex marriage?</a:t>
            </a:r>
          </a:p>
          <a:p>
            <a:pPr lvl="1">
              <a:buBlip>
                <a:blip r:embed="rId2"/>
              </a:buBlip>
            </a:pPr>
            <a:r>
              <a:rPr lang="en-US" sz="1700" dirty="0"/>
              <a:t>Is there a relationship between the above and elected party within the states and electorates?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823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t"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AU" sz="1700" dirty="0"/>
              <a:t>ETL Project</a:t>
            </a:r>
          </a:p>
          <a:p>
            <a:pPr lvl="1">
              <a:buBlip>
                <a:blip r:embed="rId2"/>
              </a:buBlip>
            </a:pPr>
            <a:r>
              <a:rPr lang="en-US" sz="1300" dirty="0"/>
              <a:t>Extract, transform and load data related to the federal elections held in Australia 2016 and the MPS held in 2017. 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</a:t>
            </a:r>
            <a:r>
              <a:rPr lang="en-US" sz="1300" dirty="0"/>
              <a:t>ETL project generated a database that can be used for trend analysis on federal election and MPS results in states/electoral divisions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Set up a Flask app that creates routes to underlying data in the created database 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Create </a:t>
            </a:r>
            <a:r>
              <a:rPr lang="en-US" sz="1700" dirty="0" err="1"/>
              <a:t>visualisations</a:t>
            </a:r>
            <a:r>
              <a:rPr lang="en-US" sz="1700" dirty="0"/>
              <a:t> </a:t>
            </a:r>
            <a:r>
              <a:rPr lang="en-AU" sz="1700" dirty="0"/>
              <a:t>– upon selection of a state in the dropdown menu: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 bar chart will reflect the MPS respondents classified by age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pie chart will reflect the percentage of votes for a change in law (“yes votes”)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bubble chart will reflect the % of yes votes, the % of votes for the </a:t>
            </a:r>
            <a:r>
              <a:rPr lang="en-AU" sz="1300" dirty="0" err="1"/>
              <a:t>Labor</a:t>
            </a:r>
            <a:r>
              <a:rPr lang="en-AU" sz="1300" dirty="0"/>
              <a:t> Party and the % of population that with a higher education</a:t>
            </a:r>
          </a:p>
          <a:p>
            <a:pPr lvl="1">
              <a:buBlip>
                <a:blip r:embed="rId2"/>
              </a:buBlip>
            </a:pPr>
            <a:r>
              <a:rPr lang="en-AU" sz="1300" dirty="0"/>
              <a:t>The map will reflect the electorates within each state, the elected political party, the % of yes votes and the participation rate in the MPS</a:t>
            </a:r>
          </a:p>
          <a:p>
            <a:pPr lvl="1">
              <a:buBlip>
                <a:blip r:embed="rId2"/>
              </a:buBlip>
            </a:pPr>
            <a:endParaRPr lang="en-AU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453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F314-110A-449F-8710-10679D2A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F27D-158B-426C-8111-58CCA939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340821" cy="3450613"/>
          </a:xfrm>
        </p:spPr>
        <p:txBody>
          <a:bodyPr anchor="t"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Vote Types by Division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Electoral Commission: 2016 Federal Election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Electorate Results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Kaggle: Australian Marriage Law Postal Survey Participant Information</a:t>
            </a:r>
          </a:p>
          <a:p>
            <a:pPr>
              <a:buBlip>
                <a:blip r:embed="rId2"/>
              </a:buBlip>
            </a:pPr>
            <a:r>
              <a:rPr lang="en-US" sz="1700" dirty="0"/>
              <a:t>Australian Bureau of Statistics: Commonwealth Electorate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331E-612D-4EF3-A464-A41A0A2B7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649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990-627A-46E0-9ED9-F7AA38F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Extract, Transform and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B464-040D-4F0C-870C-FA433CAE0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8035CF60-0DC5-4031-87DF-CDEB323A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0346"/>
              </p:ext>
            </p:extLst>
          </p:nvPr>
        </p:nvGraphicFramePr>
        <p:xfrm>
          <a:off x="787400" y="2158703"/>
          <a:ext cx="7823200" cy="4668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12950">
                  <a:extLst>
                    <a:ext uri="{9D8B030D-6E8A-4147-A177-3AD203B41FA5}">
                      <a16:colId xmlns:a16="http://schemas.microsoft.com/office/drawing/2014/main" val="656384092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195731193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7341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Extracting data from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Web scraping and document downloads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4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Check and convert datatypes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AU" sz="14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1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Remove </a:t>
                      </a:r>
                      <a:r>
                        <a:rPr lang="en-AU" sz="1400" dirty="0" err="1"/>
                        <a:t>NaN</a:t>
                      </a:r>
                      <a:r>
                        <a:rPr lang="en-AU" sz="1400" dirty="0"/>
                        <a:t> values and duplicates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Drop irrelevant columns and rename columns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Set primary key as index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Merge tables (joining on primary key)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Perform “group by” functions and aggregates to run calculations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Recreate bins so that all age bins used within all tables are consistent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Summary statistics and visualisations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5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Create database structure and 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PostgreSQL, </a:t>
                      </a:r>
                      <a:r>
                        <a:rPr lang="en-AU" sz="1400" dirty="0" err="1"/>
                        <a:t>PgAdmin</a:t>
                      </a:r>
                      <a:r>
                        <a:rPr lang="en-AU" sz="1400" dirty="0"/>
                        <a:t>,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Federal Elections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50234-594A-451D-A9F6-FC3F5DD6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2999422"/>
            <a:ext cx="6100114" cy="17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Australian Marriage Postal Survey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B68B0-2148-4DA1-BE39-2212A88F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30" y="2864551"/>
            <a:ext cx="4767868" cy="1909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563C5-E5CA-477A-8F68-E8BC436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719" y="4774041"/>
            <a:ext cx="4639880" cy="19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9E5-E187-47E1-BA72-A1F6CA4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AU" dirty="0"/>
              <a:t>Snapshots ETL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7059-F776-4046-AB19-7DCDA994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7474171" cy="34506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/>
              <a:t>Merging </a:t>
            </a:r>
            <a:r>
              <a:rPr lang="en-AU" sz="2400" b="1" dirty="0" err="1"/>
              <a:t>dataframes</a:t>
            </a:r>
            <a:endParaRPr lang="en-AU" sz="2400" b="1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Creating bins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2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EA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2B0D-1996-47D3-A8B9-91B93A3C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620" r="9358" b="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C2D1D-5D01-4153-B278-E90B7F40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2697730"/>
            <a:ext cx="5666823" cy="146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24D42-D077-4A3E-AB8F-5C41DF63E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428" y="4920943"/>
            <a:ext cx="6229067" cy="16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856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Trend analysis on 2016 Federal Election and 2017 Australian Marriage Law Postal Survey results</vt:lpstr>
      <vt:lpstr>Agenda</vt:lpstr>
      <vt:lpstr>Trend analysis of Federal Election and Marriage Law Postal Survey results</vt:lpstr>
      <vt:lpstr>Project overview</vt:lpstr>
      <vt:lpstr>Data sources</vt:lpstr>
      <vt:lpstr>Extract, Transform and Load</vt:lpstr>
      <vt:lpstr>Snapshots raw data</vt:lpstr>
      <vt:lpstr>Snapshots raw data</vt:lpstr>
      <vt:lpstr>Snapshots ETL code</vt:lpstr>
      <vt:lpstr>Snapshots raw data</vt:lpstr>
      <vt:lpstr>Coding approach</vt:lpstr>
      <vt:lpstr>Snapshots Flask app</vt:lpstr>
      <vt:lpstr>Coding approach</vt:lpstr>
      <vt:lpstr>Snapshots code visualisations</vt:lpstr>
      <vt:lpstr>Snapshots visualisations </vt:lpstr>
      <vt:lpstr>Snapshots visualisations </vt:lpstr>
      <vt:lpstr>Snapshots visualisations </vt:lpstr>
      <vt:lpstr>Demonstration and observations</vt:lpstr>
      <vt:lpstr>Challenges and 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Marriage Law Postal Survey, 2017</dc:title>
  <dc:creator>Anne Wieggers</dc:creator>
  <cp:lastModifiedBy>Anne Wieggers</cp:lastModifiedBy>
  <cp:revision>106</cp:revision>
  <dcterms:created xsi:type="dcterms:W3CDTF">2021-04-13T00:30:24Z</dcterms:created>
  <dcterms:modified xsi:type="dcterms:W3CDTF">2021-04-15T03:49:56Z</dcterms:modified>
</cp:coreProperties>
</file>