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81" r:id="rId5"/>
    <p:sldId id="268" r:id="rId6"/>
    <p:sldId id="263" r:id="rId7"/>
    <p:sldId id="286" r:id="rId8"/>
    <p:sldId id="287" r:id="rId9"/>
    <p:sldId id="262" r:id="rId10"/>
    <p:sldId id="288" r:id="rId11"/>
    <p:sldId id="272" r:id="rId12"/>
    <p:sldId id="273" r:id="rId13"/>
    <p:sldId id="282" r:id="rId14"/>
    <p:sldId id="275" r:id="rId15"/>
    <p:sldId id="290" r:id="rId16"/>
    <p:sldId id="289" r:id="rId17"/>
    <p:sldId id="276" r:id="rId18"/>
    <p:sldId id="280" r:id="rId19"/>
    <p:sldId id="27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Wieggers" initials="AW" lastIdx="1" clrIdx="0">
    <p:extLst>
      <p:ext uri="{19B8F6BF-5375-455C-9EA6-DF929625EA0E}">
        <p15:presenceInfo xmlns:p15="http://schemas.microsoft.com/office/powerpoint/2012/main" userId="0bd4dc8b71543d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DCD6-FD2B-4184-9E11-4DD55E3B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4F28-6F74-4DDE-AC79-8BCC4D71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5276-3737-4A88-9A68-6DB6AFFF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3368-7615-40BC-8A08-F7CCDE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C6A3-E15F-4007-BCA4-F24AE304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0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CBF6-B480-4E61-9FCB-110F3C73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5E7D-EE8A-49B9-BD49-80572997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560B-CE6D-4192-AC04-A8992D7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C3A2-2021-401A-835B-29B0E650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A292-1506-4B3A-8622-1C8FE7FC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1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07819-E053-4A4D-B2FF-11BCCE73D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C6D6-1013-4FC2-ADA8-1C75F7C5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8A54-C597-41DF-AEE9-42B4B555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8FEA-6FF6-46CB-9EB4-E70D9CC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1297-520B-4C2C-948A-1EB8A52B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433-E5B9-496C-B818-9D60846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9E17-43C6-432C-B3EC-A5EAB6CF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F7F9-28FE-443F-9329-1E8FAD6C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31F7-B250-493A-8496-D584EBE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D972-CA33-4E0E-8227-E58DBE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63A4-FDFF-4E3F-9DC2-24AE6A1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84D5-BDEB-4433-A669-DA418D69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99AD-1ADC-469C-A34F-90CB92F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75C5-C477-4223-A30D-814A1578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228-D4A2-42E3-BC63-E19874F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8C15-EC26-4175-86CA-4E379CB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CF3-6289-407E-A9A7-580E2653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33B6-67F1-4A8F-87F9-AB2AC8CB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277B-810A-44A7-ADCD-B63BE51F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DACC-5F62-4EF7-8768-A136488E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67D1-46B7-438E-BBCF-7A6CCFE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4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C76E-FBA5-450C-916A-CB2F5499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465A-2862-4E68-B91E-6A88F966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BD43-536A-4879-8A88-5C687B0E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48C11-7312-491D-B17E-E5377744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80C15-09DB-43CE-B550-A3960CAF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78E5-16CE-4D33-9D78-03650BF7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6FAB-D1AB-4AE5-BA57-7C924E5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A887D-D3DE-4096-B06E-E39C2C3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8B9E-F836-4257-A7D9-FB7AAE5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B0A8-91B3-4230-B856-8A9D6975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F8A28-4021-4E72-AF8D-FC1C4B5B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B5CD-0160-4189-AADE-00B5007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85C24-8A11-45FC-BE89-8832D3B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3E8-6E76-4AF8-B795-921BAEC6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120F-D01F-40FD-8B76-D8E22E67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0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4B4-8060-446F-A2C7-624B98E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0A4A-40DC-4C32-9E59-104803F9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3B40-CB7B-4CD5-A20F-4385CA79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D8EC-B07D-4131-9E05-87A190A8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942-316E-4CB4-9D11-46E4FB47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7239-F796-488E-ADD2-49B06FF3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0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A1D-F12B-4FEE-8F3E-E2186DA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08E51-8956-4C54-9254-3D970E86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E5B64-E1A4-4675-A597-AB10C5F6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D1C0-5BBC-4693-A840-BF29807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75F0-07D1-413C-B356-1A8FEB3A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DA47-32E9-4FB7-928E-058CA22A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3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5870-5E51-4DAB-A47F-7D4CEF04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EF701-FA43-4BC6-9293-75EF8571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561F-19B3-41F9-A571-85D3F5B0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9745-38FF-4614-9FB9-77A265EC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ECE2-06B6-4AF8-9D13-87817C59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8" y="-12700"/>
            <a:ext cx="5289386" cy="50008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55">
            <a:extLst>
              <a:ext uri="{FF2B5EF4-FFF2-40B4-BE49-F238E27FC236}">
                <a16:creationId xmlns:a16="http://schemas.microsoft.com/office/drawing/2014/main" id="{FE7142A8-393B-47A8-A092-871662362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88" y="-12700"/>
            <a:ext cx="5289386" cy="500971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14E168-70E6-4C9F-BB61-FCF0AF36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00" y="-12700"/>
            <a:ext cx="5239448" cy="4902669"/>
          </a:xfrm>
          <a:custGeom>
            <a:avLst/>
            <a:gdLst>
              <a:gd name="connsiteX0" fmla="*/ 1223006 w 5239448"/>
              <a:gd name="connsiteY0" fmla="*/ 0 h 4902669"/>
              <a:gd name="connsiteX1" fmla="*/ 3966508 w 5239448"/>
              <a:gd name="connsiteY1" fmla="*/ 0 h 4902669"/>
              <a:gd name="connsiteX2" fmla="*/ 4073429 w 5239448"/>
              <a:gd name="connsiteY2" fmla="*/ 64957 h 4902669"/>
              <a:gd name="connsiteX3" fmla="*/ 5239448 w 5239448"/>
              <a:gd name="connsiteY3" fmla="*/ 2257977 h 4902669"/>
              <a:gd name="connsiteX4" fmla="*/ 2594756 w 5239448"/>
              <a:gd name="connsiteY4" fmla="*/ 4902669 h 4902669"/>
              <a:gd name="connsiteX5" fmla="*/ 3795 w 5239448"/>
              <a:gd name="connsiteY5" fmla="*/ 2790975 h 4902669"/>
              <a:gd name="connsiteX6" fmla="*/ 0 w 5239448"/>
              <a:gd name="connsiteY6" fmla="*/ 2766110 h 4902669"/>
              <a:gd name="connsiteX7" fmla="*/ 0 w 5239448"/>
              <a:gd name="connsiteY7" fmla="*/ 1745670 h 4902669"/>
              <a:gd name="connsiteX8" fmla="*/ 33326 w 5239448"/>
              <a:gd name="connsiteY8" fmla="*/ 1597027 h 4902669"/>
              <a:gd name="connsiteX9" fmla="*/ 1116084 w 5239448"/>
              <a:gd name="connsiteY9" fmla="*/ 64957 h 49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9448" h="4902669">
                <a:moveTo>
                  <a:pt x="1223006" y="0"/>
                </a:moveTo>
                <a:lnTo>
                  <a:pt x="3966508" y="0"/>
                </a:lnTo>
                <a:lnTo>
                  <a:pt x="4073429" y="64957"/>
                </a:lnTo>
                <a:cubicBezTo>
                  <a:pt x="4776921" y="540227"/>
                  <a:pt x="5239448" y="1345088"/>
                  <a:pt x="5239448" y="2257977"/>
                </a:cubicBezTo>
                <a:cubicBezTo>
                  <a:pt x="5239448" y="3718600"/>
                  <a:pt x="4055379" y="4902669"/>
                  <a:pt x="2594756" y="4902669"/>
                </a:cubicBezTo>
                <a:cubicBezTo>
                  <a:pt x="1316711" y="4902669"/>
                  <a:pt x="250402" y="3996116"/>
                  <a:pt x="3795" y="2790975"/>
                </a:cubicBezTo>
                <a:lnTo>
                  <a:pt x="0" y="2766110"/>
                </a:lnTo>
                <a:lnTo>
                  <a:pt x="0" y="1745670"/>
                </a:lnTo>
                <a:lnTo>
                  <a:pt x="33326" y="1597027"/>
                </a:lnTo>
                <a:cubicBezTo>
                  <a:pt x="196388" y="963257"/>
                  <a:pt x="588464" y="421409"/>
                  <a:pt x="1116084" y="6495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9B7A-9766-4E48-A169-C556AE0E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53" y="463736"/>
            <a:ext cx="4326831" cy="2803292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Trend analysis on 2016 Federal Election and 2017 Australian Marriage Law Postal Survey results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34E7-2B8D-4E70-BF4D-B641C248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01" y="5424717"/>
            <a:ext cx="4655399" cy="749758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Catherine Sloan, Danielle Cahill, Anne Wieggers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Monash University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April 2021</a:t>
            </a: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76962F-E29F-49CB-9C33-96221926B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1" r="9417" b="1"/>
          <a:stretch/>
        </p:blipFill>
        <p:spPr>
          <a:xfrm>
            <a:off x="5666308" y="170244"/>
            <a:ext cx="2885716" cy="2885716"/>
          </a:xfrm>
          <a:custGeom>
            <a:avLst/>
            <a:gdLst/>
            <a:ahLst/>
            <a:cxnLst/>
            <a:rect l="l" t="t" r="r" b="b"/>
            <a:pathLst>
              <a:path w="2885716" h="2885716">
                <a:moveTo>
                  <a:pt x="1442858" y="0"/>
                </a:moveTo>
                <a:cubicBezTo>
                  <a:pt x="2239726" y="0"/>
                  <a:pt x="2885716" y="645990"/>
                  <a:pt x="2885716" y="1442858"/>
                </a:cubicBezTo>
                <a:cubicBezTo>
                  <a:pt x="2885716" y="2239726"/>
                  <a:pt x="2239726" y="2885716"/>
                  <a:pt x="1442858" y="2885716"/>
                </a:cubicBezTo>
                <a:cubicBezTo>
                  <a:pt x="645990" y="2885716"/>
                  <a:pt x="0" y="2239726"/>
                  <a:pt x="0" y="1442858"/>
                </a:cubicBezTo>
                <a:cubicBezTo>
                  <a:pt x="0" y="645990"/>
                  <a:pt x="645990" y="0"/>
                  <a:pt x="1442858" y="0"/>
                </a:cubicBezTo>
                <a:close/>
              </a:path>
            </a:pathLst>
          </a:custGeom>
        </p:spPr>
      </p:pic>
      <p:pic>
        <p:nvPicPr>
          <p:cNvPr id="6" name="Picture 5" descr="Two me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A0050F93-D50C-4108-B777-A92BE693D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4" r="17981" b="2"/>
          <a:stretch/>
        </p:blipFill>
        <p:spPr>
          <a:xfrm>
            <a:off x="8844338" y="10"/>
            <a:ext cx="3347663" cy="2986304"/>
          </a:xfrm>
          <a:custGeom>
            <a:avLst/>
            <a:gdLst/>
            <a:ahLst/>
            <a:cxnLst/>
            <a:rect l="l" t="t" r="r" b="b"/>
            <a:pathLst>
              <a:path w="3347663" h="2986314">
                <a:moveTo>
                  <a:pt x="458203" y="0"/>
                </a:moveTo>
                <a:lnTo>
                  <a:pt x="3126555" y="0"/>
                </a:lnTo>
                <a:lnTo>
                  <a:pt x="3175466" y="53815"/>
                </a:lnTo>
                <a:cubicBezTo>
                  <a:pt x="3239389" y="131273"/>
                  <a:pt x="3296932" y="214191"/>
                  <a:pt x="3347288" y="301766"/>
                </a:cubicBezTo>
                <a:lnTo>
                  <a:pt x="3347663" y="302487"/>
                </a:lnTo>
                <a:lnTo>
                  <a:pt x="3347663" y="2082469"/>
                </a:lnTo>
                <a:lnTo>
                  <a:pt x="3278648" y="2196072"/>
                </a:lnTo>
                <a:cubicBezTo>
                  <a:pt x="2956544" y="2672847"/>
                  <a:pt x="2411068" y="2986314"/>
                  <a:pt x="1792379" y="2986314"/>
                </a:cubicBezTo>
                <a:cubicBezTo>
                  <a:pt x="802475" y="2986314"/>
                  <a:pt x="0" y="2183839"/>
                  <a:pt x="0" y="1193935"/>
                </a:cubicBezTo>
                <a:cubicBezTo>
                  <a:pt x="0" y="760853"/>
                  <a:pt x="153599" y="363644"/>
                  <a:pt x="409292" y="53815"/>
                </a:cubicBezTo>
                <a:close/>
              </a:path>
            </a:pathLst>
          </a:custGeom>
          <a:scene3d>
            <a:camera prst="orthographicFront">
              <a:rot lat="0" lon="0" rev="1200000"/>
            </a:camera>
            <a:lightRig rig="threePt" dir="t"/>
          </a:scene3d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04BFD3-79CC-4516-89BA-31C8545F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2" r="17804"/>
          <a:stretch/>
        </p:blipFill>
        <p:spPr>
          <a:xfrm>
            <a:off x="5940224" y="3122839"/>
            <a:ext cx="4783902" cy="3735161"/>
          </a:xfrm>
          <a:custGeom>
            <a:avLst/>
            <a:gdLst/>
            <a:ahLst/>
            <a:cxnLst/>
            <a:rect l="l" t="t" r="r" b="b"/>
            <a:pathLst>
              <a:path w="4783902" h="3735161">
                <a:moveTo>
                  <a:pt x="2391951" y="0"/>
                </a:moveTo>
                <a:cubicBezTo>
                  <a:pt x="3712988" y="0"/>
                  <a:pt x="4783902" y="1070915"/>
                  <a:pt x="4783902" y="2391951"/>
                </a:cubicBezTo>
                <a:cubicBezTo>
                  <a:pt x="4783902" y="2846058"/>
                  <a:pt x="4657359" y="3270609"/>
                  <a:pt x="4437611" y="3632264"/>
                </a:cubicBezTo>
                <a:lnTo>
                  <a:pt x="4370329" y="3735161"/>
                </a:lnTo>
                <a:lnTo>
                  <a:pt x="413573" y="3735161"/>
                </a:lnTo>
                <a:lnTo>
                  <a:pt x="346291" y="3632264"/>
                </a:lnTo>
                <a:cubicBezTo>
                  <a:pt x="126544" y="3270609"/>
                  <a:pt x="0" y="2846058"/>
                  <a:pt x="0" y="2391951"/>
                </a:cubicBezTo>
                <a:cubicBezTo>
                  <a:pt x="0" y="1070915"/>
                  <a:pt x="1070915" y="0"/>
                  <a:pt x="2391951" y="0"/>
                </a:cubicBezTo>
                <a:close/>
              </a:path>
            </a:pathLst>
          </a:custGeom>
          <a:scene3d>
            <a:camera prst="orthographicFront">
              <a:rot lat="0" lon="0" rev="20400000"/>
            </a:camera>
            <a:lightRig rig="threePt" dir="t"/>
          </a:scene3d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9D69F773-8C5C-486C-B033-51C7BB3B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948534-1A91-4F84-8612-1C2B4C52F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AA3112-9317-4953-B51A-BAD23D7DF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E7BE1D1-6120-4115-B796-7DE6B90C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B0F1BC-B7BD-4C24-84F9-190E76D9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9CF39A-C85C-4CDA-82E5-A8835E7CA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EEC0EF42-FB7F-40F4-9F83-19A3651C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CC34073-7A02-43A0-B4FB-819AC6430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24CA304-6681-4FF9-A857-D7956230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6FEDF2-6576-4B8E-81AF-84B914A1F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E5E56F-A9D6-490C-AD4D-5F1B521A5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E4C189-B44E-4E1C-B1AF-25081DA3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7B0E8E-1D1E-4BA4-A360-D8A1FF31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Commonwealth electorate data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18771A-4C34-43F7-BA2D-9646500E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22" y="2719018"/>
            <a:ext cx="3738591" cy="2322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EC4CA-EDB6-4DAC-8105-793B4E21C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785" y="4357732"/>
            <a:ext cx="5053814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14920"/>
              </p:ext>
            </p:extLst>
          </p:nvPr>
        </p:nvGraphicFramePr>
        <p:xfrm>
          <a:off x="787400" y="2158703"/>
          <a:ext cx="6991572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Flask app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Import modules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Pandas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Numpy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SQLAlchemy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Flask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SimpleJson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Connect to and reflect database tables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Create session link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Conversion of results to JSON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Creating routes for rendering index.html, tables and visualisations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Flask app and routes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D0451-593C-4396-9480-6524F68D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5251082"/>
            <a:ext cx="7350934" cy="130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7204B-A897-4AB3-84C5-580782A0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2994588"/>
            <a:ext cx="3550953" cy="1389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D7686-CDFB-4F1D-ACB9-28D39B0C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82" y="2994588"/>
            <a:ext cx="3495180" cy="20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1105"/>
              </p:ext>
            </p:extLst>
          </p:nvPr>
        </p:nvGraphicFramePr>
        <p:xfrm>
          <a:off x="787400" y="2158703"/>
          <a:ext cx="6991572" cy="2372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Visualisations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Dropdown menu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Leaflet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Chloropleth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GeoJSON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Pie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Bar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Bubble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Map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97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code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Bubble chart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A7057D3-10A7-48FD-8D1D-C4FB9AFC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838610"/>
            <a:ext cx="3486373" cy="2890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D6E61-3B52-4ED1-B8BF-8C7B205B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2" y="2838610"/>
            <a:ext cx="2483109" cy="28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00F4B-5D75-4415-95BD-A00DCE64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48" y="1725893"/>
            <a:ext cx="7658052" cy="4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6A34E-F3BB-4964-8439-5E7AB230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8" y="1783374"/>
            <a:ext cx="7250943" cy="36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1E221-79AC-4418-AB75-FE2CD71C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59" y="1953127"/>
            <a:ext cx="3912220" cy="2005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2F0A8-0428-4A83-9CAD-0883854A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046" y="3958140"/>
            <a:ext cx="3448387" cy="26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Demonstration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C0C5DB-61CB-406D-BF73-D2B7D24EFEBF}"/>
              </a:ext>
            </a:extLst>
          </p:cNvPr>
          <p:cNvSpPr txBox="1">
            <a:spLocks/>
          </p:cNvSpPr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en-AU" sz="1700" dirty="0"/>
              <a:t>TBD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277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Enhancements/challenges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E03F73-3EFD-405F-8565-2E95397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22FBD7-B7B4-436A-8802-5A264ACB8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33780"/>
              </p:ext>
            </p:extLst>
          </p:nvPr>
        </p:nvGraphicFramePr>
        <p:xfrm>
          <a:off x="787400" y="2158703"/>
          <a:ext cx="6746875" cy="3418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75025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As the dataset did not contain the coordinates of the electorates, the outlining of each of the electorates had to be created using </a:t>
                      </a:r>
                      <a:r>
                        <a:rPr lang="en-AU" sz="1400" dirty="0" err="1"/>
                        <a:t>GeoJSON</a:t>
                      </a:r>
                      <a:r>
                        <a:rPr lang="en-AU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No colour was shown for certain electorates in the map as some data was missing in part of the data sources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Opening the app on Australia (and not on state 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Trend analysis at a glance whether a similar trend can be identified between age, education and voting behaviour across all states or whether the trend is different within each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Various data sources have slightly different names for certain electorates which resulted in a mismatch in number of data entry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30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BEE-3E7B-4F91-A901-B9B1ECB3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3D44-032C-4EE8-9373-F409D687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AU" sz="2400" dirty="0"/>
              <a:t>Theme and purpose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Project overview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Data sources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Extract, Transform and Load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Coding approach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Snapshots code, raw data and visualisations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Demonstration and observations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Enhancements and challenges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Questions</a:t>
            </a:r>
          </a:p>
          <a:p>
            <a:endParaRPr lang="en-AU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CDCA0-D0D5-4990-BA7B-DBA604DB3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913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6F0-38DF-4C23-8D33-D1DD64AF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6D030-73BC-44BC-B916-8FBFF42F6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67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of Federal Election and Marriage Law Postal Survey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2016: Federal Elections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2017: Australian Marriage Postal Survey: “Should the law be changed to allow same-sex couples to marry?”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Theme: How is the outcome of the federal elections in 2016 reflected in the outcome of the Australian Marriage Law Postal Survey (“MPS”)? Is there a relationship between these outcomes and socio-economic factors such as age and education?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Purpose: This analysis can provide valuable insights for political parties and campaign </a:t>
            </a:r>
            <a:r>
              <a:rPr lang="en-US" sz="1700" dirty="0" err="1"/>
              <a:t>organisers</a:t>
            </a:r>
            <a:r>
              <a:rPr lang="en-US" sz="1700" dirty="0"/>
              <a:t> for future federal elections and surveys when running their campaigns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 following relationships can be </a:t>
            </a:r>
            <a:r>
              <a:rPr lang="en-AU" sz="1700" dirty="0"/>
              <a:t>analysed</a:t>
            </a:r>
            <a:r>
              <a:rPr lang="en-US" sz="1700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highly educated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young(er)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US" sz="1700" dirty="0"/>
              <a:t>Is there a relationship between the above and elected party within the states and electorates?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82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AU" sz="1700" dirty="0"/>
              <a:t>ETL Project</a:t>
            </a:r>
          </a:p>
          <a:p>
            <a:pPr lvl="1">
              <a:buBlip>
                <a:blip r:embed="rId2"/>
              </a:buBlip>
            </a:pPr>
            <a:r>
              <a:rPr lang="en-US" sz="1300" dirty="0"/>
              <a:t>Extract, transform and load data related to the federal elections held in Australia 2016 and the MPS held in 2017. 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</a:t>
            </a:r>
            <a:r>
              <a:rPr lang="en-US" sz="1300" dirty="0"/>
              <a:t>ETL project generated a database that can be used for trend analysis on federal election and MPS results in states/electoral divisions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Set up a Flask app that creates routes to underlying data in the created database 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Create </a:t>
            </a:r>
            <a:r>
              <a:rPr lang="en-US" sz="1700" dirty="0" err="1"/>
              <a:t>visualisations</a:t>
            </a:r>
            <a:r>
              <a:rPr lang="en-US" sz="1700" dirty="0"/>
              <a:t> </a:t>
            </a:r>
            <a:r>
              <a:rPr lang="en-AU" sz="1700" dirty="0"/>
              <a:t>– upon selection of a state in the dropdown menu: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 bar chart will reflect the MPS respondents classified by age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pie chart will reflect the percentage of votes for a change in law (“yes votes”)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bubble chart will reflect the % of yes votes, the % of votes for the </a:t>
            </a:r>
            <a:r>
              <a:rPr lang="en-AU" sz="1300" dirty="0" err="1"/>
              <a:t>Labor</a:t>
            </a:r>
            <a:r>
              <a:rPr lang="en-AU" sz="1300" dirty="0"/>
              <a:t> Party and the % of population that with a higher education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map will reflect the electorates within each state, the elected political party, the % of yes votes and the participation rate in the MPS</a:t>
            </a:r>
          </a:p>
          <a:p>
            <a:pPr lvl="1">
              <a:buBlip>
                <a:blip r:embed="rId2"/>
              </a:buBlip>
            </a:pPr>
            <a:endParaRPr lang="en-AU" sz="1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453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340821" cy="3450613"/>
          </a:xfrm>
        </p:spPr>
        <p:txBody>
          <a:bodyPr anchor="t"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Vote Types by Division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Electorate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Participant Information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Bureau of Statistics: Commonwealth Electorate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0649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990-627A-46E0-9ED9-F7AA38F4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Extract, Transform and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B464-040D-4F0C-870C-FA433CAE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035CF60-0DC5-4031-87DF-CDEB323A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00346"/>
              </p:ext>
            </p:extLst>
          </p:nvPr>
        </p:nvGraphicFramePr>
        <p:xfrm>
          <a:off x="787400" y="2158703"/>
          <a:ext cx="7823200" cy="4668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Extracting data from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Web scraping and document downloads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4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Check and convert datatypes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AU" sz="14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Remove </a:t>
                      </a:r>
                      <a:r>
                        <a:rPr lang="en-AU" sz="1400" dirty="0" err="1"/>
                        <a:t>NaN</a:t>
                      </a:r>
                      <a:r>
                        <a:rPr lang="en-AU" sz="1400" dirty="0"/>
                        <a:t> values and duplicates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 irrelevant columns and rename columns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Set primary key as index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Merge tables (joining on primary key)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Perform “group by” functions and aggregates to run calculations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Recreate bins so that all age bins used within all tables are consistent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Summary statistics and visualisations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Pandas,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Create database structure and 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PostgreSQL, </a:t>
                      </a:r>
                      <a:r>
                        <a:rPr lang="en-AU" sz="1400" dirty="0" err="1"/>
                        <a:t>PgAdmin</a:t>
                      </a:r>
                      <a:r>
                        <a:rPr lang="en-AU" sz="1400" dirty="0"/>
                        <a:t>, 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4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Federal Elections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50234-594A-451D-A9F6-FC3F5DD6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999422"/>
            <a:ext cx="6100114" cy="17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Australian Marriage Postal Survey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B68B0-2148-4DA1-BE39-2212A88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30" y="2864551"/>
            <a:ext cx="4767868" cy="1909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563C5-E5CA-477A-8F68-E8BC4365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719" y="4774041"/>
            <a:ext cx="4639880" cy="19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ETL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Merging </a:t>
            </a:r>
            <a:r>
              <a:rPr lang="en-AU" sz="2400" b="1" dirty="0" err="1"/>
              <a:t>dataframes</a:t>
            </a:r>
            <a:endParaRPr lang="en-AU" sz="2400" b="1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Creating bins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C2D1D-5D01-4153-B278-E90B7F40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2697730"/>
            <a:ext cx="5666823" cy="1462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24D42-D077-4A3E-AB8F-5C41DF63E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4920943"/>
            <a:ext cx="6229067" cy="16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737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Trend analysis on 2016 Federal Election and 2017 Australian Marriage Law Postal Survey results</vt:lpstr>
      <vt:lpstr>Agenda</vt:lpstr>
      <vt:lpstr>Trend analysis of Federal Election and Marriage Law Postal Survey results</vt:lpstr>
      <vt:lpstr>Project overview</vt:lpstr>
      <vt:lpstr>Data sources</vt:lpstr>
      <vt:lpstr>Extract, Transform and Load</vt:lpstr>
      <vt:lpstr>Snapshots raw data</vt:lpstr>
      <vt:lpstr>Snapshots raw data</vt:lpstr>
      <vt:lpstr>Snapshots ETL code</vt:lpstr>
      <vt:lpstr>Snapshots raw data</vt:lpstr>
      <vt:lpstr>Coding approach</vt:lpstr>
      <vt:lpstr>Snapshots Flask app</vt:lpstr>
      <vt:lpstr>Coding approach</vt:lpstr>
      <vt:lpstr>Snapshots code visualisations</vt:lpstr>
      <vt:lpstr>Snapshots visualisations </vt:lpstr>
      <vt:lpstr>Snapshots visualisations </vt:lpstr>
      <vt:lpstr>Snapshots visualisations </vt:lpstr>
      <vt:lpstr>Demonstration and observations</vt:lpstr>
      <vt:lpstr>Enhancements/challenges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Marriage Law Postal Survey, 2017</dc:title>
  <dc:creator>Anne Wieggers</dc:creator>
  <cp:lastModifiedBy>Anne Wieggers</cp:lastModifiedBy>
  <cp:revision>99</cp:revision>
  <dcterms:created xsi:type="dcterms:W3CDTF">2021-04-13T00:30:24Z</dcterms:created>
  <dcterms:modified xsi:type="dcterms:W3CDTF">2021-04-14T22:12:21Z</dcterms:modified>
</cp:coreProperties>
</file>