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72" r:id="rId6"/>
    <p:sldId id="263" r:id="rId7"/>
    <p:sldId id="262" r:id="rId8"/>
    <p:sldId id="273" r:id="rId9"/>
    <p:sldId id="261" r:id="rId10"/>
    <p:sldId id="264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049" y="3368585"/>
            <a:ext cx="3909096" cy="7497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">
                <a:solidFill>
                  <a:schemeClr val="bg1"/>
                </a:solidFill>
              </a:rPr>
              <a:t>Catherine Sloan, Danielle Cahill, Anne Wieggers</a:t>
            </a:r>
          </a:p>
          <a:p>
            <a:endParaRPr lang="en-US" sz="500">
              <a:solidFill>
                <a:schemeClr val="bg1"/>
              </a:solidFill>
            </a:endParaRPr>
          </a:p>
          <a:p>
            <a:r>
              <a:rPr lang="en-US" sz="500">
                <a:solidFill>
                  <a:schemeClr val="bg1"/>
                </a:solidFill>
              </a:rPr>
              <a:t>Monash University </a:t>
            </a:r>
          </a:p>
          <a:p>
            <a:r>
              <a:rPr lang="en-US" sz="50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AU" sz="2400"/>
              <a:t>[</a:t>
            </a:r>
            <a:r>
              <a:rPr lang="en-AU" sz="2400" i="1"/>
              <a:t>insert observations once visualisations are finalised</a:t>
            </a:r>
            <a:r>
              <a:rPr lang="en-AU" sz="2400"/>
              <a:t>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288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Enhancements/challenges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8B2B-BF74-45EC-8E39-3CE63BA26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AU" sz="2400"/>
              <a:t>Theme and purpose</a:t>
            </a:r>
          </a:p>
          <a:p>
            <a:r>
              <a:rPr lang="en-AU" sz="2400"/>
              <a:t>Coding approach</a:t>
            </a:r>
          </a:p>
          <a:p>
            <a:r>
              <a:rPr lang="en-AU" sz="2400"/>
              <a:t>Data mungling process</a:t>
            </a:r>
          </a:p>
          <a:p>
            <a:r>
              <a:rPr lang="en-AU" sz="2400"/>
              <a:t>Visualisations</a:t>
            </a:r>
          </a:p>
          <a:p>
            <a:r>
              <a:rPr lang="en-AU" sz="2400"/>
              <a:t>Observations</a:t>
            </a:r>
          </a:p>
          <a:p>
            <a:endParaRPr lang="en-AU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Trend analysis on 2016 </a:t>
            </a:r>
            <a:r>
              <a:rPr lang="en-AU" sz="1700" dirty="0"/>
              <a:t>Federal Elections </a:t>
            </a:r>
            <a:r>
              <a:rPr lang="en-US" sz="1700" dirty="0"/>
              <a:t>results and 2017 Marriage Law Postal Survey results from the Australian electoral divisions in each state</a:t>
            </a:r>
          </a:p>
          <a:p>
            <a:r>
              <a:rPr lang="en-US" sz="1700" dirty="0"/>
              <a:t>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r>
              <a:rPr lang="en-US" sz="1700" dirty="0"/>
              <a:t>The following relationships have been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/>
            <a:r>
              <a:rPr lang="en-AU" sz="1700" dirty="0"/>
              <a:t>Federal Elections </a:t>
            </a:r>
            <a:r>
              <a:rPr lang="en-US" sz="1700" dirty="0"/>
              <a:t>results and Marriage Law Postal Survey results</a:t>
            </a:r>
          </a:p>
          <a:p>
            <a:pPr lvl="1"/>
            <a:r>
              <a:rPr lang="en-AU" sz="1700" dirty="0"/>
              <a:t>Federal Elections </a:t>
            </a:r>
            <a:r>
              <a:rPr lang="en-US" sz="1700" dirty="0"/>
              <a:t>results, Marriage Law Postal Survey results and socio-economic factors (age and education)</a:t>
            </a:r>
          </a:p>
          <a:p>
            <a:pPr lvl="1"/>
            <a:r>
              <a:rPr lang="en-US" sz="1700" dirty="0"/>
              <a:t>socio-economic factors and the way of voting (postal or in person)</a:t>
            </a:r>
            <a:endParaRPr lang="en-AU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/>
          </a:bodyPr>
          <a:lstStyle/>
          <a:p>
            <a:r>
              <a:rPr lang="en-US" sz="1700" dirty="0"/>
              <a:t>Australian Electoral Commission: 2016 Federal Election Vote Types by Division</a:t>
            </a:r>
          </a:p>
          <a:p>
            <a:r>
              <a:rPr lang="en-US" sz="1700" dirty="0"/>
              <a:t>Australian Electoral Commission: 2016 Federal Election Results</a:t>
            </a:r>
          </a:p>
          <a:p>
            <a:r>
              <a:rPr lang="en-US" sz="1700" dirty="0"/>
              <a:t>Kaggle: Australian Marriage Law Postal Survey Electorate Results</a:t>
            </a:r>
          </a:p>
          <a:p>
            <a:r>
              <a:rPr lang="en-US" sz="1700" dirty="0"/>
              <a:t>Kaggle: Australian Marriage Law Postal Survey Participant Information</a:t>
            </a:r>
          </a:p>
          <a:p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2071"/>
              </p:ext>
            </p:extLst>
          </p:nvPr>
        </p:nvGraphicFramePr>
        <p:xfrm>
          <a:off x="787400" y="2158703"/>
          <a:ext cx="6991572" cy="4805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016347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1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Make data fit for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1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AU" sz="1400" dirty="0"/>
                        <a:t>Pandas, </a:t>
                      </a:r>
                      <a:r>
                        <a:rPr lang="en-AU" sz="1400" dirty="0" err="1"/>
                        <a:t>Numpy</a:t>
                      </a:r>
                      <a:r>
                        <a:rPr lang="en-AU" sz="1400" dirty="0"/>
                        <a:t>, </a:t>
                      </a:r>
                      <a:r>
                        <a:rPr lang="en-AU" sz="1400" dirty="0" err="1"/>
                        <a:t>SQLAlchemy</a:t>
                      </a:r>
                      <a:r>
                        <a:rPr lang="en-AU" sz="1400" dirty="0"/>
                        <a:t>, Flask, </a:t>
                      </a:r>
                      <a:r>
                        <a:rPr lang="en-AU" sz="1400" dirty="0" err="1"/>
                        <a:t>SimpleJson</a:t>
                      </a:r>
                      <a:r>
                        <a:rPr lang="en-AU" sz="1400" dirty="0"/>
                        <a:t>, </a:t>
                      </a:r>
                      <a:r>
                        <a:rPr lang="en-AU" sz="1400" dirty="0" err="1"/>
                        <a:t>Javascript</a:t>
                      </a:r>
                      <a:r>
                        <a:rPr lang="en-AU" sz="1400" dirty="0"/>
                        <a:t>, CSS, Leaflet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Connecting to and reflecting database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Data </a:t>
            </a:r>
            <a:r>
              <a:rPr lang="en-AU" dirty="0" err="1"/>
              <a:t>mungling</a:t>
            </a:r>
            <a:r>
              <a:rPr lang="en-AU" dirty="0"/>
              <a:t> techniques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48586"/>
              </p:ext>
            </p:extLst>
          </p:nvPr>
        </p:nvGraphicFramePr>
        <p:xfrm>
          <a:off x="787400" y="2158703"/>
          <a:ext cx="6991572" cy="3703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016347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Checking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bins for consistency within all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and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The visualisations below are snapshots of the code and raw data of the Marriage Postal Survey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99787-8830-4997-A9EF-77995353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4915050"/>
            <a:ext cx="5200491" cy="91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97" y="3155061"/>
            <a:ext cx="5666823" cy="14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and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The visualisations below are snapshots of the code and raw data of [insert]</a:t>
            </a:r>
          </a:p>
          <a:p>
            <a:pPr marL="0" indent="0">
              <a:buNone/>
            </a:pPr>
            <a:r>
              <a:rPr lang="en-AU" sz="2400" i="1" dirty="0"/>
              <a:t>App.py</a:t>
            </a:r>
          </a:p>
          <a:p>
            <a:pPr marL="0" indent="0">
              <a:buNone/>
            </a:pPr>
            <a:r>
              <a:rPr lang="en-AU" sz="2400" i="1" dirty="0"/>
              <a:t>App.js</a:t>
            </a:r>
          </a:p>
          <a:p>
            <a:pPr marL="0" indent="0">
              <a:buNone/>
            </a:pPr>
            <a:r>
              <a:rPr lang="en-AU" sz="2400" i="1" dirty="0"/>
              <a:t>Insert when final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/>
              <a:t>Visualisations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AU" sz="2400" dirty="0"/>
              <a:t>[</a:t>
            </a:r>
            <a:r>
              <a:rPr lang="en-AU" sz="2400" i="1" dirty="0"/>
              <a:t>insert </a:t>
            </a:r>
            <a:r>
              <a:rPr lang="en-AU" sz="2400" i="1"/>
              <a:t>link once </a:t>
            </a:r>
            <a:r>
              <a:rPr lang="en-AU" sz="2400" i="1" dirty="0"/>
              <a:t>final</a:t>
            </a:r>
            <a:r>
              <a:rPr lang="en-AU" sz="2400" dirty="0"/>
              <a:t>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810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392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Data sources</vt:lpstr>
      <vt:lpstr>Coding approach</vt:lpstr>
      <vt:lpstr>Data mungling techniques</vt:lpstr>
      <vt:lpstr>Snapshots code and raw data</vt:lpstr>
      <vt:lpstr>Snapshots code and raw data</vt:lpstr>
      <vt:lpstr>Visualisations</vt:lpstr>
      <vt:lpstr>Observations</vt:lpstr>
      <vt:lpstr>Enhancements/challenges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 </dc:title>
  <dc:creator>Anne Wieggers</dc:creator>
  <cp:lastModifiedBy>Anne Wieggers</cp:lastModifiedBy>
  <cp:revision>44</cp:revision>
  <dcterms:created xsi:type="dcterms:W3CDTF">2021-04-13T00:30:24Z</dcterms:created>
  <dcterms:modified xsi:type="dcterms:W3CDTF">2021-04-13T11:26:52Z</dcterms:modified>
</cp:coreProperties>
</file>