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3.xml" ContentType="application/vnd.openxmlformats-officedocument.presentationml.notesSlide+xml"/>
  <Override PartName="/ppt/notesSlides/_rels/notesSlide3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9" r:id="rId6"/>
    <p:sldMasterId id="2147483661" r:id="rId7"/>
    <p:sldMasterId id="2147483663" r:id="rId8"/>
    <p:sldMasterId id="2147483665" r:id="rId9"/>
    <p:sldMasterId id="2147483667" r:id="rId10"/>
    <p:sldMasterId id="2147483669" r:id="rId11"/>
    <p:sldMasterId id="2147483671" r:id="rId12"/>
  </p:sldMasterIdLst>
  <p:notesMasterIdLst>
    <p:notesMasterId r:id="rId13"/>
  </p:notes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notesMaster" Target="notesMasters/notesMaster1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Folie mittels Klicken verschieben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de-DE" sz="2000" strike="noStrike" u="none">
                <a:solidFill>
                  <a:srgbClr val="000000"/>
                </a:solidFill>
                <a:uFillTx/>
                <a:latin typeface="Arial"/>
              </a:rPr>
              <a:t>Format der Notizen mittels Klicken bearbeiten</a:t>
            </a:r>
            <a:endParaRPr b="0" lang="de-DE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de-DE" sz="1400" strike="noStrike" u="none">
                <a:solidFill>
                  <a:srgbClr val="000000"/>
                </a:solidFill>
                <a:uFillTx/>
                <a:latin typeface="Times New Roman"/>
              </a:rPr>
              <a:t>&lt;Kopfzeile&gt;</a:t>
            </a:r>
            <a:endParaRPr b="0" lang="de-DE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dt" idx="3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de-DE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de-DE" sz="1400" strike="noStrike" u="none">
                <a:solidFill>
                  <a:srgbClr val="000000"/>
                </a:solidFill>
                <a:uFillTx/>
                <a:latin typeface="Times New Roman"/>
              </a:rPr>
              <a:t>&lt;Datum/Uhrzeit&gt;</a:t>
            </a:r>
            <a:endParaRPr b="0" lang="de-DE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ftr" idx="3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de-DE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de-DE" sz="1400" strike="noStrike" u="none">
                <a:solidFill>
                  <a:srgbClr val="000000"/>
                </a:solidFill>
                <a:uFillTx/>
                <a:latin typeface="Times New Roman"/>
              </a:rPr>
              <a:t>&lt;Fußzeile&gt;</a:t>
            </a:r>
            <a:endParaRPr b="0" lang="de-DE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3" name="PlaceHolder 6"/>
          <p:cNvSpPr>
            <a:spLocks noGrp="1"/>
          </p:cNvSpPr>
          <p:nvPr>
            <p:ph type="sldNum" idx="3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de-DE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D64E1621-C870-4101-9F10-D37808C809FC}" type="slidenum">
              <a:rPr b="0" lang="de-DE" sz="1400" strike="noStrike" u="none">
                <a:solidFill>
                  <a:srgbClr val="000000"/>
                </a:solidFill>
                <a:uFillTx/>
                <a:latin typeface="Times New Roman"/>
              </a:rPr>
              <a:t>&lt;Foliennummer&gt;</a:t>
            </a:fld>
            <a:endParaRPr b="0" lang="de-DE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ldImg"/>
          </p:nvPr>
        </p:nvSpPr>
        <p:spPr>
          <a:xfrm>
            <a:off x="1260000" y="801720"/>
            <a:ext cx="5039640" cy="4008960"/>
          </a:xfrm>
          <a:prstGeom prst="rect">
            <a:avLst/>
          </a:prstGeom>
          <a:ln w="0">
            <a:noFill/>
          </a:ln>
        </p:spPr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de-DE" sz="2000" strike="noStrike" u="none">
                <a:solidFill>
                  <a:srgbClr val="000000"/>
                </a:solidFill>
                <a:uFillTx/>
                <a:latin typeface="Arial"/>
              </a:rPr>
              <a:t>The Literature Review focuses on three sources:</a:t>
            </a:r>
            <a:endParaRPr b="0" lang="de-DE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de-DE" sz="2000" strike="noStrike" u="none">
                <a:solidFill>
                  <a:srgbClr val="000000"/>
                </a:solidFill>
                <a:uFillTx/>
                <a:latin typeface="Arial"/>
              </a:rPr>
              <a:t>1. Kaggle - AI in Maritime Industry: This study demonstrates how AIS data can be preprocessed and used for classification tasks like ship type prediction using LightGBM.</a:t>
            </a:r>
            <a:endParaRPr b="0" lang="de-DE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de-DE" sz="2000" strike="noStrike" u="none">
                <a:solidFill>
                  <a:srgbClr val="000000"/>
                </a:solidFill>
                <a:uFillTx/>
                <a:latin typeface="Arial"/>
              </a:rPr>
              <a:t>2. Article - Ship Behavior Prediction: This paper highlights the effectiveness of localized clustering with VRAE and sequence-to-sequence models for predicting ship trajectories.</a:t>
            </a:r>
            <a:endParaRPr b="0" lang="de-DE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de-DE" sz="2000" strike="noStrike" u="none">
                <a:solidFill>
                  <a:srgbClr val="000000"/>
                </a:solidFill>
                <a:uFillTx/>
                <a:latin typeface="Arial"/>
              </a:rPr>
              <a:t>3. Fishing watch - Vessel Scoring: Explores detecting fishing activities with heuristic and machine learning models, emphasizing the benefits of gear-specific multi-window approaches.</a:t>
            </a:r>
            <a:endParaRPr b="0" lang="de-DE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sldNum" idx="37"/>
          </p:nvPr>
        </p:nvSpPr>
        <p:spPr>
          <a:xfrm>
            <a:off x="4282200" y="10155600"/>
            <a:ext cx="3275640" cy="53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09516B4-2474-448F-9C95-B2407B965ACF}" type="slidenum">
              <a:rPr b="0" lang="en-US" sz="1200" strike="noStrike" u="none">
                <a:solidFill>
                  <a:srgbClr val="000000"/>
                </a:solidFill>
                <a:uFillTx/>
                <a:latin typeface="Times New Roman"/>
              </a:rPr>
              <a:t>&lt;Foliennummer&gt;</a:t>
            </a:fld>
            <a:endParaRPr b="0" lang="de-DE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AC8B93B-131A-4BB9-83F8-885260D6137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E087755A-AE03-45D2-B92E-641D98E9222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DE8A9A28-9989-4168-A668-0392EF15CCD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3431FB8C-589D-44C7-BEF1-0FF33E48871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6C3A5B82-40BC-4454-9B8D-489D3C36930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3AEAA8D1-D6FA-4ADA-9408-3D714AD441E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52DCC7E-3E92-4572-ADE4-7028F68719C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C842B2D-6AC2-451C-99AD-61298C0DCF9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B800BBB-00C4-4B4A-9B70-603B0FBFD2F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056DE1C-4489-4698-800C-EAD2812C902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103B19B-9685-45A8-BDAA-99F81C7633D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3BD53D7-99A5-44C4-A5DF-B0F906DDFF8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91807A4A-6A19-4046-9DAF-40304C55393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F5115A33-BF42-4496-BC78-13442175CF7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3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4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8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9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10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11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&lt;Datum/Uhrzeit&gt;</a:t>
            </a:r>
            <a:endParaRPr b="0" lang="de-DE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de-DE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de-DE" sz="1400" strike="noStrike" u="none">
                <a:solidFill>
                  <a:srgbClr val="000000"/>
                </a:solidFill>
                <a:uFillTx/>
                <a:latin typeface="Times New Roman"/>
              </a:rPr>
              <a:t>&lt;Fußzeile&gt;</a:t>
            </a:r>
            <a:endParaRPr b="0" lang="de-DE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22802F67-9D6F-415F-9482-0735AB3C9166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&lt;Foliennummer&gt;</a:t>
            </a:fld>
            <a:endParaRPr b="0" lang="de-DE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Format des Gliederungstextes durch Klicken bearbeiten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Zweite Gliederungsebene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Dritte Gliederungsebene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Vierte Gliederungsebene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Fünfte Gliederungsebene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Sechste Gliederungsebene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Siebte Gliederungsebene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3007800" cy="116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20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3575160" y="272880"/>
            <a:ext cx="5111280" cy="585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7200" y="1434960"/>
            <a:ext cx="3007800" cy="469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dt" idx="28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&lt;Datum/Uhrzeit&gt;</a:t>
            </a:r>
            <a:endParaRPr b="0" lang="de-DE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ftr" idx="29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de-DE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de-DE" sz="1400" strike="noStrike" u="none">
                <a:solidFill>
                  <a:srgbClr val="000000"/>
                </a:solidFill>
                <a:uFillTx/>
                <a:latin typeface="Times New Roman"/>
              </a:rPr>
              <a:t>&lt;Fußzeile&gt;</a:t>
            </a:r>
            <a:endParaRPr b="0" lang="de-DE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 type="sldNum" idx="30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2078D8D2-D1F6-486E-A6B1-6FBD544899F3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&lt;Foliennummer&gt;</a:t>
            </a:fld>
            <a:endParaRPr b="0" lang="de-DE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6040" cy="56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20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Format des Gliederungstextes durch Klicken bearbeiten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Zweite Gliederungsebene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Dritte Gliederungsebene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Vierte Gliederungsebene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Fünfte Gliederungsebene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Sechste Gliederungsebene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Siebte Gliederungsebene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6040" cy="80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dt" idx="3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&lt;Datum/Uhrzeit&gt;</a:t>
            </a:r>
            <a:endParaRPr b="0" lang="de-DE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ftr" idx="3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de-DE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de-DE" sz="1400" strike="noStrike" u="none">
                <a:solidFill>
                  <a:srgbClr val="000000"/>
                </a:solidFill>
                <a:uFillTx/>
                <a:latin typeface="Times New Roman"/>
              </a:rPr>
              <a:t>&lt;Fußzeile&gt;</a:t>
            </a:r>
            <a:endParaRPr b="0" lang="de-DE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7" name="PlaceHolder 6"/>
          <p:cNvSpPr>
            <a:spLocks noGrp="1"/>
          </p:cNvSpPr>
          <p:nvPr>
            <p:ph type="sldNum" idx="3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9146B535-7189-4464-821E-00B67D443D47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&lt;Foliennummer&gt;</a:t>
            </a:fld>
            <a:endParaRPr b="0" lang="de-DE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de-DE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de-DE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de-DE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de-DE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6AEEA35F-42D3-4455-92D8-5F88B4B85C6D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de-DE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629400" y="274680"/>
            <a:ext cx="205704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601956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de-DE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de-DE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de-DE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de-DE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B0DD80B5-04A4-4692-83D6-1CA185107ACD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de-DE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de-DE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de-DE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de-DE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de-DE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10676BE4-4EDF-4E06-B35D-F49466D1B912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de-DE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  <p:sldLayoutId id="2147483656" r:id="rId3"/>
    <p:sldLayoutId id="2147483657" r:id="rId4"/>
    <p:sldLayoutId id="2147483658" r:id="rId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4000" strike="noStrike" u="none" cap="all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4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Click to edit Master text styles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&lt;Datum/Uhrzeit&gt;</a:t>
            </a:r>
            <a:endParaRPr b="0" lang="de-DE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ftr" idx="14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de-DE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de-DE" sz="1400" strike="noStrike" u="none">
                <a:solidFill>
                  <a:srgbClr val="000000"/>
                </a:solidFill>
                <a:uFillTx/>
                <a:latin typeface="Times New Roman"/>
              </a:rPr>
              <a:t>&lt;Fußzeile&gt;</a:t>
            </a:r>
            <a:endParaRPr b="0" lang="de-DE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06901558-E330-40A1-A633-CCD0F931340F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&lt;Foliennummer&gt;</a:t>
            </a:fld>
            <a:endParaRPr b="0" lang="de-DE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&lt;Datum/Uhrzeit&gt;</a:t>
            </a:r>
            <a:endParaRPr b="0" lang="de-DE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ftr" idx="17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de-DE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de-DE" sz="1400" strike="noStrike" u="none">
                <a:solidFill>
                  <a:srgbClr val="000000"/>
                </a:solidFill>
                <a:uFillTx/>
                <a:latin typeface="Times New Roman"/>
              </a:rPr>
              <a:t>&lt;Fußzeile&gt;</a:t>
            </a:r>
            <a:endParaRPr b="0" lang="de-DE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BFC53C7C-920C-4DC2-AFDC-273D6CA9BF54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&lt;Foliennummer&gt;</a:t>
            </a:fld>
            <a:endParaRPr b="0" lang="de-DE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16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16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16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16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dt" idx="19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&lt;Datum/Uhrzeit&gt;</a:t>
            </a:r>
            <a:endParaRPr b="0" lang="de-DE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ftr" idx="20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de-DE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de-DE" sz="1400" strike="noStrike" u="none">
                <a:solidFill>
                  <a:srgbClr val="000000"/>
                </a:solidFill>
                <a:uFillTx/>
                <a:latin typeface="Times New Roman"/>
              </a:rPr>
              <a:t>&lt;Fußzeile&gt;</a:t>
            </a:r>
            <a:endParaRPr b="0" lang="de-DE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7" name="PlaceHolder 8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66E8990E-683F-4545-A61A-341C613B38EC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&lt;Foliennummer&gt;</a:t>
            </a:fld>
            <a:endParaRPr b="0" lang="de-DE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dt" idx="22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&lt;Datum/Uhrzeit&gt;</a:t>
            </a:r>
            <a:endParaRPr b="0" lang="de-DE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ftr" idx="23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de-DE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de-DE" sz="1400" strike="noStrike" u="none">
                <a:solidFill>
                  <a:srgbClr val="000000"/>
                </a:solidFill>
                <a:uFillTx/>
                <a:latin typeface="Times New Roman"/>
              </a:rPr>
              <a:t>&lt;Fußzeile&gt;</a:t>
            </a:r>
            <a:endParaRPr b="0" lang="de-DE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sldNum" idx="24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A5FF0BD8-BB61-4788-80A4-6A8BA178D478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&lt;Foliennummer&gt;</a:t>
            </a:fld>
            <a:endParaRPr b="0" lang="de-DE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dt" idx="25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&lt;Datum/Uhrzeit&gt;</a:t>
            </a:r>
            <a:endParaRPr b="0" lang="de-DE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ftr" idx="26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de-DE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de-DE" sz="1400" strike="noStrike" u="none">
                <a:solidFill>
                  <a:srgbClr val="000000"/>
                </a:solidFill>
                <a:uFillTx/>
                <a:latin typeface="Times New Roman"/>
              </a:rPr>
              <a:t>&lt;Fußzeile&gt;</a:t>
            </a:r>
            <a:endParaRPr b="0" lang="de-DE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sldNum" idx="27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B8C69DAE-7A09-4C28-BEB9-7D1CAEAE4375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&lt;Foliennummer&gt;</a:t>
            </a:fld>
            <a:endParaRPr b="0" lang="de-DE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Machine Learning Project Overview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de-DE" sz="3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Predicting Navigational Status of Vessels</a:t>
            </a:r>
            <a:endParaRPr b="0" lang="de-DE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Introduction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AIS data is transmitted and recorded in vast quantities, making it a convenient source for training models to perform tasks such as: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Predicting the current (or past) status of a vessel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Forecasting the future path or reaction of the vessel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Analyzing movement patterns of different vessel types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Applications include safety or security evaluations (e.g., early warning for coastal authorities, detecting illegal fishing), providing additional information for mariners, or developing realistic behavior patterns for synthetic traffic in simulators.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This project focuses on a specific binary classification: distinguishing between vessels engaged in fishing and vessels underway using engine. The models are trained on datasets containing either 1-min records with 10-second intervals or 2-hour records with 1-minute intervals, including only course, heading, and speed data.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Datasets are sourced from the Danish Maritime Authority (http://web.ais.dk/aisdata/).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**Task Type**: Time series binary classification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**Results Summary**: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Best Model: LSTM_2_2 on the 2-hour dataset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Evaluation Metrics: Accuracy, Precision, Recall, F1-Score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Result: 99%, 0.99, 0.98, 0.99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Literature Review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1. Kaggle - AI in Maritime Industry: Predict ship types using AIS data. Methods include EDA, feature engineering, and LightGBM. Key insight: AIS data preprocessing and feature selection.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2. Article - Ship Behavior Prediction: Predict trajectories with VRAE and sequence-to-sequence models. Key insight: Localized clustering improves predictive accuracy.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3. Fishing watch - Vessel Scoring: Detect fishing activities using heuristic and ML models. Key insight: Multi-window, gear-specific models enhance detection.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Dataset Characteristics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Grouped by vessel and filtered by area to ensure clarity (e.g., open sea vs. anchorage areas).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Created time sets of equal navigational status (e.g., 15 minutes or 2 hours).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Key features: Timestamp, Navigational Status (target), SOG, COG, Heading.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Preprocessing steps included: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  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Interpolating columns with less than 50% missing values.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  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Standardizing datasets to the same length and interval.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  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Subtracting the initial course from all COG and Heading values.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  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Cyclical encoding of circular values like COG and Heading.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Baseline Model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Random Forest models were tested: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  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Model 1: Line-by-line predictions.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  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Model 2: Aggregated time-set predictions.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Tested on 15-minute and 2-hour sets.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Accuracy ranged between 0.68 and 0.78, with some classes not recognized.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Visualization and feature importance analysis helped understand the model's behavior.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Model Definition and Evaluation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LSTM models were developed to analyze time-series data.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Challenges: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  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Moderate results with positional data included.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  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Poor results without positional data, even with class weights.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Improvements: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  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Subtracting the initial course and cyclical encoding improved accuracy.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  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Aggregating datasets into vectors for uniform time-slots showed better performance.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  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Sliding window approach significantly enhanced accuracy (up to 0.99).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Results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Best-performing model achieved: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  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Accuracy: 0.99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  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Precision: 0.99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  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Recall: 0.98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  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F1 Score: 0.99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Key optimization: Sliding window approach.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Visualizations (e.g., color-coded trajectories) aided in understanding results.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Challenges and Errors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Data size: Processing large datasets required significant time and resources.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Standardization: Ensuring uniformity across datasets was complex.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Model architecture: Balancing aggregated vs. flattened data for optimal results.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Hyperparameter tuning: Limited impact despite extensive trials.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Dynamic time-slot modeling remains an area for future work.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Future Work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Expand to more vessel categories.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Develop dynamic time-slot modeling for real-time applications.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Incorporate additional features like wind data.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- Predict vessel movements based on historical patterns.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LibreOffice/24.8.4.2$Windows_X86_64 LibreOffice_project/bb3cfa12c7b1bf994ecc5649a80400d06cd71002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de-DE</dc:language>
  <cp:lastModifiedBy/>
  <dcterms:modified xsi:type="dcterms:W3CDTF">2025-01-26T16:25:53Z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