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sldIdLst>
    <p:sldId id="284" r:id="rId5"/>
    <p:sldId id="286" r:id="rId6"/>
    <p:sldId id="287" r:id="rId7"/>
    <p:sldId id="285" r:id="rId8"/>
    <p:sldId id="261" r:id="rId9"/>
    <p:sldId id="262" r:id="rId10"/>
    <p:sldId id="288" r:id="rId11"/>
    <p:sldId id="296" r:id="rId12"/>
    <p:sldId id="292" r:id="rId13"/>
    <p:sldId id="29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5574"/>
    <a:srgbClr val="FF33CC"/>
    <a:srgbClr val="6D4B66"/>
    <a:srgbClr val="E9C46A"/>
    <a:srgbClr val="000099"/>
    <a:srgbClr val="97EFD3"/>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899" autoAdjust="0"/>
  </p:normalViewPr>
  <p:slideViewPr>
    <p:cSldViewPr snapToGrid="0" snapToObjects="1" showGuides="1">
      <p:cViewPr varScale="1">
        <p:scale>
          <a:sx n="48" d="100"/>
          <a:sy n="48" d="100"/>
        </p:scale>
        <p:origin x="67" y="854"/>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6/5/2025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20XX</a:t>
            </a:r>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hf hd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978568" y="1155031"/>
            <a:ext cx="6063916" cy="1411705"/>
          </a:xfrm>
        </p:spPr>
        <p:txBody>
          <a:bodyPr/>
          <a:lstStyle/>
          <a:p>
            <a:r>
              <a:rPr lang="en-US" sz="4400" b="1" dirty="0">
                <a:solidFill>
                  <a:srgbClr val="002060"/>
                </a:solidFill>
                <a:latin typeface="Comic Sans MS" panose="030F0702030302020204" pitchFamily="66" charset="0"/>
                <a:ea typeface="Cascadia Mono SemiBold" panose="020B0609020000020004" pitchFamily="49" charset="0"/>
                <a:cs typeface="Cascadia Mono SemiBold" panose="020B0609020000020004" pitchFamily="49" charset="0"/>
              </a:rPr>
              <a:t>SYRIALTEL CUSTOMER CHURN</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463040" y="4014215"/>
            <a:ext cx="4873752" cy="1087173"/>
          </a:xfrm>
        </p:spPr>
        <p:txBody>
          <a:bodyPr/>
          <a:lstStyle/>
          <a:p>
            <a:r>
              <a:rPr lang="en-US" sz="3200" b="1" i="1" spc="600" dirty="0">
                <a:solidFill>
                  <a:srgbClr val="0070C0"/>
                </a:solidFill>
                <a:effectLst>
                  <a:outerShdw blurRad="38100" dist="38100" dir="2700000" algn="tl">
                    <a:srgbClr val="000000">
                      <a:alpha val="43137"/>
                    </a:srgbClr>
                  </a:outerShdw>
                </a:effectLst>
                <a:latin typeface="Segoe Script" panose="030B0504020000000003" pitchFamily="66" charset="0"/>
              </a:rPr>
              <a:t>By NYAMBURA</a:t>
            </a:r>
          </a:p>
          <a:p>
            <a:r>
              <a:rPr lang="en-US" sz="3200" b="1" dirty="0">
                <a:solidFill>
                  <a:srgbClr val="0070C0"/>
                </a:solidFill>
                <a:latin typeface="Segoe Script" panose="030B0504020000000003" pitchFamily="66" charset="0"/>
              </a:rPr>
              <a:t>On 05/06/2025</a:t>
            </a:r>
            <a:r>
              <a:rPr lang="en-US" sz="3200" b="1" dirty="0">
                <a:latin typeface="Segoe Script" panose="030B0504020000000003" pitchFamily="66" charset="0"/>
              </a:rPr>
              <a:t>​</a:t>
            </a:r>
          </a:p>
          <a:p>
            <a:endParaRPr lang="en-US" dirty="0"/>
          </a:p>
        </p:txBody>
      </p:sp>
      <p:pic>
        <p:nvPicPr>
          <p:cNvPr id="21" name="Picture Placeholder 20">
            <a:extLst>
              <a:ext uri="{FF2B5EF4-FFF2-40B4-BE49-F238E27FC236}">
                <a16:creationId xmlns:a16="http://schemas.microsoft.com/office/drawing/2014/main" id="{F8A590D9-BF1B-434F-8B75-C995814B1399}"/>
              </a:ext>
            </a:extLst>
          </p:cNvPr>
          <p:cNvPicPr>
            <a:picLocks noGrp="1" noChangeAspect="1"/>
          </p:cNvPicPr>
          <p:nvPr>
            <p:ph type="pic" sz="quarter" idx="10"/>
          </p:nvPr>
        </p:nvPicPr>
        <p:blipFill>
          <a:blip r:embed="rId2"/>
          <a:srcRect t="1757" b="1757"/>
          <a:stretch>
            <a:fillRect/>
          </a:stretch>
        </p:blipFill>
        <p:spPr>
          <a:xfrm>
            <a:off x="7378804" y="786063"/>
            <a:ext cx="3834628" cy="5197641"/>
          </a:xfr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pct90">
          <a:fgClr>
            <a:srgbClr val="7030A0"/>
          </a:fgClr>
          <a:bgClr>
            <a:schemeClr val="bg1"/>
          </a:bgClr>
        </a:patt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a:xfrm rot="19247327">
            <a:off x="1019808" y="2597087"/>
            <a:ext cx="5951316" cy="1138706"/>
          </a:xfrm>
        </p:spPr>
        <p:txBody>
          <a:bodyPr/>
          <a:lstStyle/>
          <a:p>
            <a:r>
              <a:rPr lang="en-US" sz="8000" b="1" dirty="0">
                <a:highlight>
                  <a:srgbClr val="FFFF00"/>
                </a:highlight>
              </a:rPr>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p:txBody>
      </p:sp>
      <p:pic>
        <p:nvPicPr>
          <p:cNvPr id="19" name="Picture Placeholder 18">
            <a:extLst>
              <a:ext uri="{FF2B5EF4-FFF2-40B4-BE49-F238E27FC236}">
                <a16:creationId xmlns:a16="http://schemas.microsoft.com/office/drawing/2014/main" id="{8F8015BE-1F34-4A8E-84A6-34D98460BDBA}"/>
              </a:ext>
            </a:extLst>
          </p:cNvPr>
          <p:cNvPicPr>
            <a:picLocks noGrp="1" noChangeAspect="1"/>
          </p:cNvPicPr>
          <p:nvPr>
            <p:ph type="pic" sz="quarter" idx="10"/>
          </p:nvPr>
        </p:nvPicPr>
        <p:blipFill>
          <a:blip r:embed="rId2"/>
          <a:srcRect l="3915" r="3915"/>
          <a:stretch>
            <a:fillRect/>
          </a:stretch>
        </p:blipFill>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zigZag">
          <a:fgClr>
            <a:srgbClr val="E9C46A"/>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a:xfrm>
            <a:off x="529389" y="318669"/>
            <a:ext cx="11421979" cy="1622425"/>
          </a:xfrm>
          <a:effectLst>
            <a:glow rad="342900">
              <a:schemeClr val="accent1">
                <a:alpha val="36000"/>
              </a:schemeClr>
            </a:glow>
          </a:effectLst>
        </p:spPr>
        <p:txBody>
          <a:bodyPr/>
          <a:lstStyle/>
          <a:p>
            <a:r>
              <a:rPr lang="en-US" sz="8000" b="1"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a:xfrm>
            <a:off x="9628632" y="2441448"/>
            <a:ext cx="1622425" cy="1622425"/>
          </a:xfrm>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a:xfrm>
            <a:off x="824101" y="4325112"/>
            <a:ext cx="2167953" cy="630936"/>
          </a:xfrm>
        </p:spPr>
        <p:txBody>
          <a:bodyPr/>
          <a:lstStyle/>
          <a:p>
            <a:r>
              <a:rPr lang="en-US" sz="2400" b="1" dirty="0">
                <a:solidFill>
                  <a:srgbClr val="7030A0"/>
                </a:solidFill>
              </a:rPr>
              <a:t>Introduction</a:t>
            </a:r>
          </a:p>
          <a:p>
            <a:endParaRPr lang="en-US" dirty="0"/>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lstStyle/>
          <a:p>
            <a:r>
              <a:rPr lang="en-US" sz="2400" b="1" dirty="0">
                <a:solidFill>
                  <a:srgbClr val="7030A0"/>
                </a:solidFill>
              </a:rPr>
              <a:t>Objectives</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a:xfrm>
            <a:off x="5168327" y="4313642"/>
            <a:ext cx="2186149" cy="630936"/>
          </a:xfrm>
        </p:spPr>
        <p:txBody>
          <a:bodyPr/>
          <a:lstStyle/>
          <a:p>
            <a:r>
              <a:rPr lang="en-US" sz="2400" b="1" dirty="0">
                <a:solidFill>
                  <a:srgbClr val="7030A0"/>
                </a:solidFill>
              </a:rPr>
              <a:t>Visualizations</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a:xfrm>
            <a:off x="7279857" y="4319944"/>
            <a:ext cx="2186149" cy="630936"/>
          </a:xfrm>
        </p:spPr>
        <p:txBody>
          <a:bodyPr/>
          <a:lstStyle/>
          <a:p>
            <a:r>
              <a:rPr lang="en-US" sz="2400" b="1" dirty="0">
                <a:solidFill>
                  <a:srgbClr val="7030A0"/>
                </a:solidFill>
              </a:rPr>
              <a:t>Analysis</a:t>
            </a:r>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a:xfrm>
            <a:off x="9065641" y="4319944"/>
            <a:ext cx="3014063" cy="1471256"/>
          </a:xfrm>
        </p:spPr>
        <p:txBody>
          <a:bodyPr/>
          <a:lstStyle/>
          <a:p>
            <a:r>
              <a:rPr lang="en-US" sz="2400" b="1" dirty="0">
                <a:solidFill>
                  <a:srgbClr val="7030A0"/>
                </a:solidFill>
              </a:rPr>
              <a:t>Recommendations &amp; conclusion </a:t>
            </a:r>
          </a:p>
        </p:txBody>
      </p:sp>
      <p:sp>
        <p:nvSpPr>
          <p:cNvPr id="15" name="Slide Number Placeholder 14">
            <a:extLst>
              <a:ext uri="{FF2B5EF4-FFF2-40B4-BE49-F238E27FC236}">
                <a16:creationId xmlns:a16="http://schemas.microsoft.com/office/drawing/2014/main" id="{9EB92BE4-4ECF-AA5A-EBFA-AC2DBA93582C}"/>
              </a:ext>
            </a:extLst>
          </p:cNvPr>
          <p:cNvSpPr>
            <a:spLocks noGrp="1"/>
          </p:cNvSpPr>
          <p:nvPr>
            <p:ph type="sldNum" sz="quarter" idx="12"/>
          </p:nvPr>
        </p:nvSpPr>
        <p:spPr/>
        <p:txBody>
          <a:bodyPr/>
          <a:lstStyle/>
          <a:p>
            <a:fld id="{8D0AFDD5-844D-364D-8AEC-50CF4D36D55D}" type="slidenum">
              <a:rPr lang="en-US" smtClean="0"/>
              <a:pPr/>
              <a:t>2</a:t>
            </a:fld>
            <a:endParaRPr lang="en-US" dirty="0"/>
          </a:p>
        </p:txBody>
      </p:sp>
      <p:sp>
        <p:nvSpPr>
          <p:cNvPr id="14" name="Footer Placeholder 13">
            <a:extLst>
              <a:ext uri="{FF2B5EF4-FFF2-40B4-BE49-F238E27FC236}">
                <a16:creationId xmlns:a16="http://schemas.microsoft.com/office/drawing/2014/main" id="{DE3B97B2-F540-9F02-5569-597A7E7B6E59}"/>
              </a:ext>
            </a:extLst>
          </p:cNvPr>
          <p:cNvSpPr>
            <a:spLocks noGrp="1"/>
          </p:cNvSpPr>
          <p:nvPr>
            <p:ph type="ftr" sz="quarter" idx="11"/>
          </p:nvPr>
        </p:nvSpPr>
        <p:spPr>
          <a:xfrm>
            <a:off x="5330952" y="6400904"/>
            <a:ext cx="1597486" cy="246888"/>
          </a:xfrm>
        </p:spPr>
        <p:txBody>
          <a:bodyPr/>
          <a:lstStyle/>
          <a:p>
            <a:r>
              <a:rPr lang="en-US" dirty="0" err="1"/>
              <a:t>SylialTel</a:t>
            </a:r>
            <a:r>
              <a:rPr lang="en-US" dirty="0"/>
              <a:t> Customer Churn</a:t>
            </a:r>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dirty="0"/>
              <a:t>2025</a:t>
            </a:r>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6D4B6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389888" y="1058779"/>
            <a:ext cx="5038344" cy="1026695"/>
          </a:xfrm>
        </p:spPr>
        <p:txBody>
          <a:bodyPr/>
          <a:lstStyle/>
          <a:p>
            <a:r>
              <a:rPr lang="en-US" b="1" dirty="0">
                <a:solidFill>
                  <a:schemeClr val="accent2">
                    <a:lumMod val="50000"/>
                  </a:schemeClr>
                </a:solidFill>
              </a:rPr>
              <a:t>Introduction</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1389888" y="2662989"/>
            <a:ext cx="5973438" cy="2871537"/>
          </a:xfrm>
        </p:spPr>
        <p:txBody>
          <a:bodyPr/>
          <a:lstStyle/>
          <a:p>
            <a:r>
              <a:rPr lang="en-US" sz="2400" b="0" dirty="0">
                <a:effectLst/>
                <a:latin typeface="Times New Roman" panose="02020603050405020304" pitchFamily="18" charset="0"/>
                <a:cs typeface="Times New Roman" panose="02020603050405020304" pitchFamily="18" charset="0"/>
              </a:rPr>
              <a:t>- Customer Churn is the loss of clients or customers.</a:t>
            </a:r>
          </a:p>
          <a:p>
            <a:r>
              <a:rPr lang="en-US" sz="2400" b="0" dirty="0">
                <a:effectLst/>
                <a:latin typeface="Times New Roman" panose="02020603050405020304" pitchFamily="18" charset="0"/>
                <a:cs typeface="Times New Roman" panose="02020603050405020304" pitchFamily="18" charset="0"/>
              </a:rPr>
              <a:t>- The analysis is conducted in Python 3.8.5 using jupyter notebook which allows is to create an interactive environment which includes live code, visualization and text</a:t>
            </a:r>
            <a:r>
              <a:rPr lang="en-US" sz="2400" b="0" dirty="0">
                <a:solidFill>
                  <a:srgbClr val="CCCCCC"/>
                </a:solidFill>
                <a:effectLst/>
                <a:latin typeface="Consolas" panose="020B0609020204030204" pitchFamily="49" charset="0"/>
              </a:rPr>
              <a:t>.</a:t>
            </a:r>
          </a:p>
          <a:p>
            <a:endParaRPr lang="en-US" dirty="0"/>
          </a:p>
        </p:txBody>
      </p:sp>
      <p:sp>
        <p:nvSpPr>
          <p:cNvPr id="7" name="Slide Number Placeholder 6">
            <a:extLst>
              <a:ext uri="{FF2B5EF4-FFF2-40B4-BE49-F238E27FC236}">
                <a16:creationId xmlns:a16="http://schemas.microsoft.com/office/drawing/2014/main" id="{AA825C49-A1AB-D377-2071-D29B1E667AA9}"/>
              </a:ext>
            </a:extLst>
          </p:cNvPr>
          <p:cNvSpPr>
            <a:spLocks noGrp="1"/>
          </p:cNvSpPr>
          <p:nvPr>
            <p:ph type="sldNum" sz="quarter" idx="12"/>
          </p:nvPr>
        </p:nvSpPr>
        <p:spPr>
          <a:xfrm>
            <a:off x="3962400" y="6400904"/>
            <a:ext cx="365760" cy="246888"/>
          </a:xfrm>
        </p:spPr>
        <p:txBody>
          <a:bodyPr/>
          <a:lstStyle/>
          <a:p>
            <a:fld id="{8D0AFDD5-844D-364D-8AEC-50CF4D36D55D}" type="slidenum">
              <a:rPr lang="en-US" smtClean="0"/>
              <a:pPr/>
              <a:t>3</a:t>
            </a:fld>
            <a:endParaRPr lang="en-US" dirty="0"/>
          </a:p>
        </p:txBody>
      </p:sp>
      <p:pic>
        <p:nvPicPr>
          <p:cNvPr id="9" name="Picture Placeholder 8">
            <a:extLst>
              <a:ext uri="{FF2B5EF4-FFF2-40B4-BE49-F238E27FC236}">
                <a16:creationId xmlns:a16="http://schemas.microsoft.com/office/drawing/2014/main" id="{C3589729-A4BA-48BF-BA59-5BF3EA01C765}"/>
              </a:ext>
            </a:extLst>
          </p:cNvPr>
          <p:cNvPicPr>
            <a:picLocks noGrp="1" noChangeAspect="1"/>
          </p:cNvPicPr>
          <p:nvPr>
            <p:ph type="pic" sz="quarter" idx="13"/>
          </p:nvPr>
        </p:nvPicPr>
        <p:blipFill>
          <a:blip r:embed="rId2"/>
          <a:srcRect l="31090" r="31090"/>
          <a:stretch>
            <a:fillRect/>
          </a:stretch>
        </p:blipFill>
        <p:spPr>
          <a:xfrm>
            <a:off x="7863843" y="0"/>
            <a:ext cx="4328158" cy="6858000"/>
          </a:xfrm>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160421" y="420624"/>
            <a:ext cx="5277853" cy="1376092"/>
          </a:xfrm>
        </p:spPr>
        <p:txBody>
          <a:bodyPr/>
          <a:lstStyle/>
          <a:p>
            <a:r>
              <a:rPr lang="en-US" b="1" spc="600" dirty="0">
                <a:solidFill>
                  <a:schemeClr val="accent1">
                    <a:lumMod val="25000"/>
                  </a:schemeClr>
                </a:solidFill>
                <a:effectLst>
                  <a:outerShdw blurRad="38100" dist="38100" dir="2700000" algn="tl">
                    <a:srgbClr val="000000">
                      <a:alpha val="43137"/>
                    </a:srgbClr>
                  </a:outerShdw>
                </a:effectLst>
              </a:rPr>
              <a:t>Objectives</a:t>
            </a:r>
          </a:p>
        </p:txBody>
      </p:sp>
      <p:sp>
        <p:nvSpPr>
          <p:cNvPr id="11" name="Text Placeholder 10">
            <a:extLst>
              <a:ext uri="{FF2B5EF4-FFF2-40B4-BE49-F238E27FC236}">
                <a16:creationId xmlns:a16="http://schemas.microsoft.com/office/drawing/2014/main" id="{15C5FD85-E72E-D48C-0D76-91EA628295DE}"/>
              </a:ext>
            </a:extLst>
          </p:cNvPr>
          <p:cNvSpPr>
            <a:spLocks noGrp="1"/>
          </p:cNvSpPr>
          <p:nvPr>
            <p:ph type="body" idx="1"/>
          </p:nvPr>
        </p:nvSpPr>
        <p:spPr>
          <a:xfrm>
            <a:off x="160420" y="1796716"/>
            <a:ext cx="5582652" cy="4640660"/>
          </a:xfrm>
        </p:spPr>
        <p:txBody>
          <a:bodyPr/>
          <a:lstStyle/>
          <a:p>
            <a:pPr marL="571500" indent="-571500">
              <a:buAutoNum type="romanUcParenBoth"/>
            </a:pPr>
            <a:r>
              <a:rPr lang="en-US" sz="2400" b="1" dirty="0">
                <a:solidFill>
                  <a:srgbClr val="7030A0"/>
                </a:solidFill>
                <a:effectLst/>
                <a:latin typeface="Times New Roman" panose="02020603050405020304" pitchFamily="18" charset="0"/>
                <a:cs typeface="Times New Roman" panose="02020603050405020304" pitchFamily="18" charset="0"/>
              </a:rPr>
              <a:t>Identify Key Behavioral and Demographic Factors Influencing Churn.</a:t>
            </a:r>
          </a:p>
          <a:p>
            <a:pPr marL="571500" indent="-571500">
              <a:buAutoNum type="romanUcParenBoth"/>
            </a:pPr>
            <a:endParaRPr lang="en-US" sz="2400" b="1" dirty="0">
              <a:solidFill>
                <a:srgbClr val="7030A0"/>
              </a:solidFill>
              <a:effectLst/>
              <a:latin typeface="Times New Roman" panose="02020603050405020304" pitchFamily="18" charset="0"/>
              <a:cs typeface="Times New Roman" panose="02020603050405020304" pitchFamily="18" charset="0"/>
            </a:endParaRPr>
          </a:p>
          <a:p>
            <a:r>
              <a:rPr lang="en-US" sz="2400" b="1" dirty="0">
                <a:solidFill>
                  <a:srgbClr val="7030A0"/>
                </a:solidFill>
                <a:effectLst/>
                <a:latin typeface="Times New Roman" panose="02020603050405020304" pitchFamily="18" charset="0"/>
                <a:cs typeface="Times New Roman" panose="02020603050405020304" pitchFamily="18" charset="0"/>
              </a:rPr>
              <a:t>(II) Profile At-Risk Customers to Support Targeted Business Interventions.</a:t>
            </a:r>
          </a:p>
          <a:p>
            <a:endParaRPr lang="en-US" sz="2400" b="1" dirty="0">
              <a:solidFill>
                <a:srgbClr val="7030A0"/>
              </a:solidFill>
              <a:effectLst/>
              <a:latin typeface="Times New Roman" panose="02020603050405020304" pitchFamily="18" charset="0"/>
              <a:cs typeface="Times New Roman" panose="02020603050405020304" pitchFamily="18" charset="0"/>
            </a:endParaRPr>
          </a:p>
          <a:p>
            <a:r>
              <a:rPr lang="en-US" sz="2400" b="1" dirty="0">
                <a:solidFill>
                  <a:srgbClr val="7030A0"/>
                </a:solidFill>
                <a:effectLst/>
                <a:latin typeface="Times New Roman" panose="02020603050405020304" pitchFamily="18" charset="0"/>
                <a:cs typeface="Times New Roman" panose="02020603050405020304" pitchFamily="18" charset="0"/>
              </a:rPr>
              <a:t>(III) Build an Accurate Churn Prediction Model.</a:t>
            </a:r>
          </a:p>
          <a:p>
            <a:endParaRPr lang="en-US" sz="2400" b="1" dirty="0">
              <a:solidFill>
                <a:srgbClr val="7030A0"/>
              </a:solidFill>
              <a:effectLst/>
              <a:latin typeface="Times New Roman" panose="02020603050405020304" pitchFamily="18" charset="0"/>
              <a:cs typeface="Times New Roman" panose="02020603050405020304" pitchFamily="18" charset="0"/>
            </a:endParaRPr>
          </a:p>
          <a:p>
            <a:r>
              <a:rPr lang="en-US" sz="2400" b="1" dirty="0">
                <a:solidFill>
                  <a:srgbClr val="7030A0"/>
                </a:solidFill>
                <a:effectLst/>
                <a:latin typeface="Times New Roman" panose="02020603050405020304" pitchFamily="18" charset="0"/>
                <a:cs typeface="Times New Roman" panose="02020603050405020304" pitchFamily="18" charset="0"/>
              </a:rPr>
              <a:t>(IV) Identify Key Drivers of Customer Churn.</a:t>
            </a:r>
          </a:p>
          <a:p>
            <a:endParaRPr lang="en-US" altLang="zh-CN" dirty="0"/>
          </a:p>
        </p:txBody>
      </p:sp>
      <p:pic>
        <p:nvPicPr>
          <p:cNvPr id="10" name="Picture Placeholder 9">
            <a:extLst>
              <a:ext uri="{FF2B5EF4-FFF2-40B4-BE49-F238E27FC236}">
                <a16:creationId xmlns:a16="http://schemas.microsoft.com/office/drawing/2014/main" id="{A5B345CA-C6FA-4721-AF6E-49B65C7D6327}"/>
              </a:ext>
            </a:extLst>
          </p:cNvPr>
          <p:cNvPicPr>
            <a:picLocks noGrp="1" noChangeAspect="1"/>
          </p:cNvPicPr>
          <p:nvPr>
            <p:ph type="pic" sz="quarter" idx="10"/>
          </p:nvPr>
        </p:nvPicPr>
        <p:blipFill>
          <a:blip r:embed="rId2"/>
          <a:srcRect l="21978" r="21978"/>
          <a:stretch>
            <a:fillRect/>
          </a:stretch>
        </p:blipFill>
        <p:spPr>
          <a:xfrm>
            <a:off x="5916167" y="561474"/>
            <a:ext cx="6115411" cy="6276473"/>
          </a:xfrm>
        </p:spPr>
      </p:pic>
    </p:spTree>
    <p:extLst>
      <p:ext uri="{BB962C8B-B14F-4D97-AF65-F5344CB8AC3E}">
        <p14:creationId xmlns:p14="http://schemas.microsoft.com/office/powerpoint/2010/main" val="37522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10">
          <a:fgClr>
            <a:srgbClr val="FF33CC"/>
          </a:fgClr>
          <a:bgClr>
            <a:schemeClr val="bg1">
              <a:lumMod val="95000"/>
            </a:schemeClr>
          </a:bgClr>
        </a:patt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135879" y="96252"/>
            <a:ext cx="11767362" cy="1090863"/>
          </a:xfrm>
        </p:spPr>
        <p:txBody>
          <a:bodyPr/>
          <a:lstStyle/>
          <a:p>
            <a:r>
              <a:rPr lang="en-US" sz="7200" b="1" spc="600" dirty="0">
                <a:solidFill>
                  <a:schemeClr val="accent1">
                    <a:lumMod val="25000"/>
                  </a:schemeClr>
                </a:solidFill>
                <a:effectLst>
                  <a:outerShdw blurRad="38100" dist="38100" dir="2700000" algn="tl">
                    <a:srgbClr val="000000">
                      <a:alpha val="43137"/>
                    </a:srgbClr>
                  </a:outerShdw>
                </a:effectLst>
                <a:latin typeface="Arial Black" panose="020B0A04020102020204" pitchFamily="34" charset="0"/>
              </a:rPr>
              <a:t>Visualizations</a:t>
            </a:r>
          </a:p>
        </p:txBody>
      </p:sp>
      <p:sp>
        <p:nvSpPr>
          <p:cNvPr id="4" name="Slide Number Placeholder 3">
            <a:extLst>
              <a:ext uri="{FF2B5EF4-FFF2-40B4-BE49-F238E27FC236}">
                <a16:creationId xmlns:a16="http://schemas.microsoft.com/office/drawing/2014/main" id="{D365AE64-060D-5DA2-F1C8-F32CD8298C8D}"/>
              </a:ext>
            </a:extLst>
          </p:cNvPr>
          <p:cNvSpPr>
            <a:spLocks noGrp="1"/>
          </p:cNvSpPr>
          <p:nvPr>
            <p:ph type="sldNum" sz="quarter" idx="12"/>
          </p:nvPr>
        </p:nvSpPr>
        <p:spPr/>
        <p:txBody>
          <a:bodyPr/>
          <a:lstStyle/>
          <a:p>
            <a:fld id="{8D0AFDD5-844D-364D-8AEC-50CF4D36D55D}" type="slidenum">
              <a:rPr lang="en-US" smtClean="0"/>
              <a:pPr/>
              <a:t>5</a:t>
            </a:fld>
            <a:endParaRPr lang="en-US" dirty="0"/>
          </a:p>
        </p:txBody>
      </p:sp>
      <p:sp>
        <p:nvSpPr>
          <p:cNvPr id="3" name="Footer Placeholder 2">
            <a:extLst>
              <a:ext uri="{FF2B5EF4-FFF2-40B4-BE49-F238E27FC236}">
                <a16:creationId xmlns:a16="http://schemas.microsoft.com/office/drawing/2014/main" id="{B334037D-4CE3-17DC-7A2A-64E8120A9B43}"/>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dirty="0"/>
              <a:t>2025</a:t>
            </a:r>
          </a:p>
        </p:txBody>
      </p:sp>
      <p:pic>
        <p:nvPicPr>
          <p:cNvPr id="15" name="Content Placeholder 14">
            <a:extLst>
              <a:ext uri="{FF2B5EF4-FFF2-40B4-BE49-F238E27FC236}">
                <a16:creationId xmlns:a16="http://schemas.microsoft.com/office/drawing/2014/main" id="{15C088E2-A6A3-4A22-860C-DA3DB99518B7}"/>
              </a:ext>
            </a:extLst>
          </p:cNvPr>
          <p:cNvPicPr>
            <a:picLocks noGrp="1" noChangeAspect="1"/>
          </p:cNvPicPr>
          <p:nvPr>
            <p:ph idx="1"/>
          </p:nvPr>
        </p:nvPicPr>
        <p:blipFill>
          <a:blip r:embed="rId2"/>
          <a:stretch>
            <a:fillRect/>
          </a:stretch>
        </p:blipFill>
        <p:spPr>
          <a:xfrm>
            <a:off x="135879" y="1187115"/>
            <a:ext cx="11920241" cy="5158821"/>
          </a:xfrm>
        </p:spPr>
      </p:pic>
    </p:spTree>
    <p:extLst>
      <p:ext uri="{BB962C8B-B14F-4D97-AF65-F5344CB8AC3E}">
        <p14:creationId xmlns:p14="http://schemas.microsoft.com/office/powerpoint/2010/main" val="283108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rgbClr val="00B050"/>
          </a:fgClr>
          <a:bgClr>
            <a:srgbClr val="92D050"/>
          </a:bgClr>
        </a:patt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8C7540E-B0E4-8988-0AC7-7E0E7DD8192E}"/>
              </a:ext>
            </a:extLst>
          </p:cNvPr>
          <p:cNvSpPr>
            <a:spLocks noGrp="1"/>
          </p:cNvSpPr>
          <p:nvPr>
            <p:ph type="title"/>
          </p:nvPr>
        </p:nvSpPr>
        <p:spPr/>
        <p:txBody>
          <a:bodyPr/>
          <a:lstStyle/>
          <a:p>
            <a:r>
              <a:rPr lang="en-US" sz="6600" b="1" spc="600" dirty="0">
                <a:solidFill>
                  <a:schemeClr val="accent1">
                    <a:lumMod val="25000"/>
                  </a:schemeClr>
                </a:solidFill>
                <a:effectLst>
                  <a:outerShdw blurRad="38100" dist="38100" dir="2700000" algn="tl">
                    <a:srgbClr val="000000">
                      <a:alpha val="43137"/>
                    </a:srgbClr>
                  </a:outerShdw>
                </a:effectLst>
              </a:rPr>
              <a:t>Model Comparison</a:t>
            </a:r>
          </a:p>
        </p:txBody>
      </p:sp>
      <p:sp>
        <p:nvSpPr>
          <p:cNvPr id="4" name="Slide Number Placeholder 3">
            <a:extLst>
              <a:ext uri="{FF2B5EF4-FFF2-40B4-BE49-F238E27FC236}">
                <a16:creationId xmlns:a16="http://schemas.microsoft.com/office/drawing/2014/main" id="{C36F3D20-2309-63AE-98EC-B0B390129228}"/>
              </a:ext>
            </a:extLst>
          </p:cNvPr>
          <p:cNvSpPr>
            <a:spLocks noGrp="1"/>
          </p:cNvSpPr>
          <p:nvPr>
            <p:ph type="sldNum" sz="quarter" idx="12"/>
          </p:nvPr>
        </p:nvSpPr>
        <p:spPr/>
        <p:txBody>
          <a:bodyPr/>
          <a:lstStyle/>
          <a:p>
            <a:fld id="{8D0AFDD5-844D-364D-8AEC-50CF4D36D55D}" type="slidenum">
              <a:rPr lang="en-US" smtClean="0"/>
              <a:t>6</a:t>
            </a:fld>
            <a:endParaRPr lang="en-US" dirty="0"/>
          </a:p>
        </p:txBody>
      </p:sp>
      <p:sp>
        <p:nvSpPr>
          <p:cNvPr id="3" name="Footer Placeholder 2">
            <a:extLst>
              <a:ext uri="{FF2B5EF4-FFF2-40B4-BE49-F238E27FC236}">
                <a16:creationId xmlns:a16="http://schemas.microsoft.com/office/drawing/2014/main" id="{5D99E0B8-E907-B063-5006-1AC4BB8FC787}"/>
              </a:ext>
            </a:extLst>
          </p:cNvPr>
          <p:cNvSpPr>
            <a:spLocks noGrp="1"/>
          </p:cNvSpPr>
          <p:nvPr>
            <p:ph type="ftr" sz="quarter" idx="11"/>
          </p:nvPr>
        </p:nvSpPr>
        <p:spPr/>
        <p:txBody>
          <a:bodyPr/>
          <a:lstStyle/>
          <a:p>
            <a:r>
              <a:rPr lang="en-US" dirty="0"/>
              <a:t>Presentation title</a:t>
            </a:r>
          </a:p>
        </p:txBody>
      </p:sp>
      <p:sp>
        <p:nvSpPr>
          <p:cNvPr id="2" name="Date Placeholder 1">
            <a:extLst>
              <a:ext uri="{FF2B5EF4-FFF2-40B4-BE49-F238E27FC236}">
                <a16:creationId xmlns:a16="http://schemas.microsoft.com/office/drawing/2014/main" id="{7F9A2F75-9D02-3ED8-071B-99FC210DE10A}"/>
              </a:ext>
            </a:extLst>
          </p:cNvPr>
          <p:cNvSpPr>
            <a:spLocks noGrp="1"/>
          </p:cNvSpPr>
          <p:nvPr>
            <p:ph type="dt" sz="half" idx="10"/>
          </p:nvPr>
        </p:nvSpPr>
        <p:spPr/>
        <p:txBody>
          <a:bodyPr/>
          <a:lstStyle/>
          <a:p>
            <a:r>
              <a:rPr lang="en-US" dirty="0"/>
              <a:t>2025</a:t>
            </a:r>
          </a:p>
        </p:txBody>
      </p:sp>
      <p:graphicFrame>
        <p:nvGraphicFramePr>
          <p:cNvPr id="7" name="Content Placeholder 6">
            <a:extLst>
              <a:ext uri="{FF2B5EF4-FFF2-40B4-BE49-F238E27FC236}">
                <a16:creationId xmlns:a16="http://schemas.microsoft.com/office/drawing/2014/main" id="{3984D1DE-25CD-4960-8ACA-0A90175145B2}"/>
              </a:ext>
            </a:extLst>
          </p:cNvPr>
          <p:cNvGraphicFramePr>
            <a:graphicFrameLocks noGrp="1"/>
          </p:cNvGraphicFramePr>
          <p:nvPr>
            <p:ph idx="1"/>
            <p:extLst>
              <p:ext uri="{D42A27DB-BD31-4B8C-83A1-F6EECF244321}">
                <p14:modId xmlns:p14="http://schemas.microsoft.com/office/powerpoint/2010/main" val="3179505046"/>
              </p:ext>
            </p:extLst>
          </p:nvPr>
        </p:nvGraphicFramePr>
        <p:xfrm>
          <a:off x="368968" y="1684419"/>
          <a:ext cx="11373852" cy="4267200"/>
        </p:xfrm>
        <a:graphic>
          <a:graphicData uri="http://schemas.openxmlformats.org/drawingml/2006/table">
            <a:tbl>
              <a:tblPr/>
              <a:tblGrid>
                <a:gridCol w="1895642">
                  <a:extLst>
                    <a:ext uri="{9D8B030D-6E8A-4147-A177-3AD203B41FA5}">
                      <a16:colId xmlns:a16="http://schemas.microsoft.com/office/drawing/2014/main" val="908205992"/>
                    </a:ext>
                  </a:extLst>
                </a:gridCol>
                <a:gridCol w="1895642">
                  <a:extLst>
                    <a:ext uri="{9D8B030D-6E8A-4147-A177-3AD203B41FA5}">
                      <a16:colId xmlns:a16="http://schemas.microsoft.com/office/drawing/2014/main" val="3496328432"/>
                    </a:ext>
                  </a:extLst>
                </a:gridCol>
                <a:gridCol w="1895642">
                  <a:extLst>
                    <a:ext uri="{9D8B030D-6E8A-4147-A177-3AD203B41FA5}">
                      <a16:colId xmlns:a16="http://schemas.microsoft.com/office/drawing/2014/main" val="3333396496"/>
                    </a:ext>
                  </a:extLst>
                </a:gridCol>
                <a:gridCol w="1895642">
                  <a:extLst>
                    <a:ext uri="{9D8B030D-6E8A-4147-A177-3AD203B41FA5}">
                      <a16:colId xmlns:a16="http://schemas.microsoft.com/office/drawing/2014/main" val="916285737"/>
                    </a:ext>
                  </a:extLst>
                </a:gridCol>
                <a:gridCol w="1895642">
                  <a:extLst>
                    <a:ext uri="{9D8B030D-6E8A-4147-A177-3AD203B41FA5}">
                      <a16:colId xmlns:a16="http://schemas.microsoft.com/office/drawing/2014/main" val="3758961937"/>
                    </a:ext>
                  </a:extLst>
                </a:gridCol>
                <a:gridCol w="1895642">
                  <a:extLst>
                    <a:ext uri="{9D8B030D-6E8A-4147-A177-3AD203B41FA5}">
                      <a16:colId xmlns:a16="http://schemas.microsoft.com/office/drawing/2014/main" val="4047710879"/>
                    </a:ext>
                  </a:extLst>
                </a:gridCol>
              </a:tblGrid>
              <a:tr h="1422400">
                <a:tc>
                  <a:txBody>
                    <a:bodyPr/>
                    <a:lstStyle/>
                    <a:p>
                      <a:r>
                        <a:rPr lang="en-US" sz="3200" b="1" u="none">
                          <a:solidFill>
                            <a:srgbClr val="0070C0"/>
                          </a:solidFill>
                          <a:effectLst>
                            <a:outerShdw blurRad="38100" dist="38100" dir="2700000" algn="tl">
                              <a:srgbClr val="000000">
                                <a:alpha val="43137"/>
                              </a:srgbClr>
                            </a:outerShdw>
                          </a:effectLst>
                        </a:rPr>
                        <a:t>Model</a:t>
                      </a:r>
                    </a:p>
                  </a:txBody>
                  <a:tcPr anchor="ctr">
                    <a:lnL>
                      <a:noFill/>
                    </a:lnL>
                    <a:lnR>
                      <a:noFill/>
                    </a:lnR>
                    <a:lnT>
                      <a:noFill/>
                    </a:lnT>
                    <a:lnB>
                      <a:noFill/>
                    </a:lnB>
                  </a:tcPr>
                </a:tc>
                <a:tc>
                  <a:txBody>
                    <a:bodyPr/>
                    <a:lstStyle/>
                    <a:p>
                      <a:r>
                        <a:rPr lang="en-US" sz="3200" b="1" u="none">
                          <a:solidFill>
                            <a:srgbClr val="0070C0"/>
                          </a:solidFill>
                          <a:effectLst>
                            <a:outerShdw blurRad="38100" dist="38100" dir="2700000" algn="tl">
                              <a:srgbClr val="000000">
                                <a:alpha val="43137"/>
                              </a:srgbClr>
                            </a:outerShdw>
                          </a:effectLst>
                        </a:rPr>
                        <a:t>Accuracy</a:t>
                      </a:r>
                    </a:p>
                  </a:txBody>
                  <a:tcPr anchor="ctr">
                    <a:lnL>
                      <a:noFill/>
                    </a:lnL>
                    <a:lnR>
                      <a:noFill/>
                    </a:lnR>
                    <a:lnT>
                      <a:noFill/>
                    </a:lnT>
                    <a:lnB>
                      <a:noFill/>
                    </a:lnB>
                  </a:tcPr>
                </a:tc>
                <a:tc>
                  <a:txBody>
                    <a:bodyPr/>
                    <a:lstStyle/>
                    <a:p>
                      <a:r>
                        <a:rPr lang="en-US" sz="3200" b="1" u="none">
                          <a:solidFill>
                            <a:srgbClr val="0070C0"/>
                          </a:solidFill>
                          <a:effectLst>
                            <a:outerShdw blurRad="38100" dist="38100" dir="2700000" algn="tl">
                              <a:srgbClr val="000000">
                                <a:alpha val="43137"/>
                              </a:srgbClr>
                            </a:outerShdw>
                          </a:effectLst>
                        </a:rPr>
                        <a:t>Precision</a:t>
                      </a:r>
                    </a:p>
                  </a:txBody>
                  <a:tcPr anchor="ctr">
                    <a:lnL>
                      <a:noFill/>
                    </a:lnL>
                    <a:lnR>
                      <a:noFill/>
                    </a:lnR>
                    <a:lnT>
                      <a:noFill/>
                    </a:lnT>
                    <a:lnB>
                      <a:noFill/>
                    </a:lnB>
                  </a:tcPr>
                </a:tc>
                <a:tc>
                  <a:txBody>
                    <a:bodyPr/>
                    <a:lstStyle/>
                    <a:p>
                      <a:r>
                        <a:rPr lang="en-US" sz="3200" b="1" u="none">
                          <a:solidFill>
                            <a:srgbClr val="0070C0"/>
                          </a:solidFill>
                          <a:effectLst>
                            <a:outerShdw blurRad="38100" dist="38100" dir="2700000" algn="tl">
                              <a:srgbClr val="000000">
                                <a:alpha val="43137"/>
                              </a:srgbClr>
                            </a:outerShdw>
                          </a:effectLst>
                        </a:rPr>
                        <a:t>Recall</a:t>
                      </a:r>
                    </a:p>
                  </a:txBody>
                  <a:tcPr anchor="ctr">
                    <a:lnL>
                      <a:noFill/>
                    </a:lnL>
                    <a:lnR>
                      <a:noFill/>
                    </a:lnR>
                    <a:lnT>
                      <a:noFill/>
                    </a:lnT>
                    <a:lnB>
                      <a:noFill/>
                    </a:lnB>
                  </a:tcPr>
                </a:tc>
                <a:tc>
                  <a:txBody>
                    <a:bodyPr/>
                    <a:lstStyle/>
                    <a:p>
                      <a:r>
                        <a:rPr lang="en-US" sz="3200" b="1" u="none">
                          <a:solidFill>
                            <a:srgbClr val="0070C0"/>
                          </a:solidFill>
                          <a:effectLst>
                            <a:outerShdw blurRad="38100" dist="38100" dir="2700000" algn="tl">
                              <a:srgbClr val="000000">
                                <a:alpha val="43137"/>
                              </a:srgbClr>
                            </a:outerShdw>
                          </a:effectLst>
                        </a:rPr>
                        <a:t>F1-Score</a:t>
                      </a:r>
                    </a:p>
                  </a:txBody>
                  <a:tcPr anchor="ctr">
                    <a:lnL>
                      <a:noFill/>
                    </a:lnL>
                    <a:lnR>
                      <a:noFill/>
                    </a:lnR>
                    <a:lnT>
                      <a:noFill/>
                    </a:lnT>
                    <a:lnB>
                      <a:noFill/>
                    </a:lnB>
                  </a:tcPr>
                </a:tc>
                <a:tc>
                  <a:txBody>
                    <a:bodyPr/>
                    <a:lstStyle/>
                    <a:p>
                      <a:r>
                        <a:rPr lang="en-US" sz="3200" b="1" u="none" dirty="0">
                          <a:solidFill>
                            <a:srgbClr val="0070C0"/>
                          </a:solidFill>
                          <a:effectLst>
                            <a:outerShdw blurRad="38100" dist="38100" dir="2700000" algn="tl">
                              <a:srgbClr val="000000">
                                <a:alpha val="43137"/>
                              </a:srgbClr>
                            </a:outerShdw>
                          </a:effectLst>
                        </a:rPr>
                        <a:t>AUC</a:t>
                      </a:r>
                    </a:p>
                  </a:txBody>
                  <a:tcPr anchor="ctr">
                    <a:lnL>
                      <a:noFill/>
                    </a:lnL>
                    <a:lnR>
                      <a:noFill/>
                    </a:lnR>
                    <a:lnT>
                      <a:noFill/>
                    </a:lnT>
                    <a:lnB>
                      <a:noFill/>
                    </a:lnB>
                  </a:tcPr>
                </a:tc>
                <a:extLst>
                  <a:ext uri="{0D108BD9-81ED-4DB2-BD59-A6C34878D82A}">
                    <a16:rowId xmlns:a16="http://schemas.microsoft.com/office/drawing/2014/main" val="3949164923"/>
                  </a:ext>
                </a:extLst>
              </a:tr>
              <a:tr h="1422400">
                <a:tc>
                  <a:txBody>
                    <a:bodyPr/>
                    <a:lstStyle/>
                    <a:p>
                      <a:r>
                        <a:rPr lang="en-US" sz="3200" b="1">
                          <a:solidFill>
                            <a:srgbClr val="0070C0"/>
                          </a:solidFill>
                          <a:effectLst>
                            <a:outerShdw blurRad="38100" dist="38100" dir="2700000" algn="tl">
                              <a:srgbClr val="000000">
                                <a:alpha val="43137"/>
                              </a:srgbClr>
                            </a:outerShdw>
                          </a:effectLst>
                        </a:rPr>
                        <a:t>Logistic Reg</a:t>
                      </a:r>
                    </a:p>
                  </a:txBody>
                  <a:tcPr anchor="ctr">
                    <a:lnL>
                      <a:noFill/>
                    </a:lnL>
                    <a:lnR>
                      <a:noFill/>
                    </a:lnR>
                    <a:lnT>
                      <a:noFill/>
                    </a:lnT>
                    <a:lnB>
                      <a:noFill/>
                    </a:lnB>
                  </a:tcPr>
                </a:tc>
                <a:tc>
                  <a:txBody>
                    <a:bodyPr/>
                    <a:lstStyle/>
                    <a:p>
                      <a:r>
                        <a:rPr lang="en-KE" sz="2800" b="1" dirty="0"/>
                        <a:t>76%</a:t>
                      </a:r>
                    </a:p>
                  </a:txBody>
                  <a:tcPr anchor="ctr">
                    <a:lnL>
                      <a:noFill/>
                    </a:lnL>
                    <a:lnR>
                      <a:noFill/>
                    </a:lnR>
                    <a:lnT>
                      <a:noFill/>
                    </a:lnT>
                    <a:lnB>
                      <a:noFill/>
                    </a:lnB>
                  </a:tcPr>
                </a:tc>
                <a:tc>
                  <a:txBody>
                    <a:bodyPr/>
                    <a:lstStyle/>
                    <a:p>
                      <a:r>
                        <a:rPr lang="en-KE" sz="2800" b="1" dirty="0"/>
                        <a:t>0.34</a:t>
                      </a:r>
                    </a:p>
                  </a:txBody>
                  <a:tcPr anchor="ctr">
                    <a:lnL>
                      <a:noFill/>
                    </a:lnL>
                    <a:lnR>
                      <a:noFill/>
                    </a:lnR>
                    <a:lnT>
                      <a:noFill/>
                    </a:lnT>
                    <a:lnB>
                      <a:noFill/>
                    </a:lnB>
                  </a:tcPr>
                </a:tc>
                <a:tc>
                  <a:txBody>
                    <a:bodyPr/>
                    <a:lstStyle/>
                    <a:p>
                      <a:r>
                        <a:rPr lang="en-KE" sz="2800" b="1" dirty="0"/>
                        <a:t>0.69</a:t>
                      </a:r>
                    </a:p>
                  </a:txBody>
                  <a:tcPr anchor="ctr">
                    <a:lnL>
                      <a:noFill/>
                    </a:lnL>
                    <a:lnR>
                      <a:noFill/>
                    </a:lnR>
                    <a:lnT>
                      <a:noFill/>
                    </a:lnT>
                    <a:lnB>
                      <a:noFill/>
                    </a:lnB>
                  </a:tcPr>
                </a:tc>
                <a:tc>
                  <a:txBody>
                    <a:bodyPr/>
                    <a:lstStyle/>
                    <a:p>
                      <a:r>
                        <a:rPr lang="en-KE" sz="2800" b="1" dirty="0"/>
                        <a:t>0.</a:t>
                      </a:r>
                      <a:r>
                        <a:rPr lang="en-US" sz="2800" b="1" dirty="0"/>
                        <a:t>45</a:t>
                      </a:r>
                      <a:endParaRPr lang="en-KE" sz="2800" b="1" dirty="0"/>
                    </a:p>
                  </a:txBody>
                  <a:tcPr anchor="ctr">
                    <a:lnL>
                      <a:noFill/>
                    </a:lnL>
                    <a:lnR>
                      <a:noFill/>
                    </a:lnR>
                    <a:lnT>
                      <a:noFill/>
                    </a:lnT>
                    <a:lnB>
                      <a:noFill/>
                    </a:lnB>
                  </a:tcPr>
                </a:tc>
                <a:tc>
                  <a:txBody>
                    <a:bodyPr/>
                    <a:lstStyle/>
                    <a:p>
                      <a:r>
                        <a:rPr lang="en-KE" sz="2800" b="1" dirty="0"/>
                        <a:t>0.7</a:t>
                      </a:r>
                      <a:r>
                        <a:rPr lang="en-US" sz="2800" b="1" dirty="0"/>
                        <a:t>2</a:t>
                      </a:r>
                      <a:endParaRPr lang="en-KE" sz="2800" b="1" dirty="0"/>
                    </a:p>
                  </a:txBody>
                  <a:tcPr anchor="ctr">
                    <a:lnL>
                      <a:noFill/>
                    </a:lnL>
                    <a:lnR>
                      <a:noFill/>
                    </a:lnR>
                    <a:lnT>
                      <a:noFill/>
                    </a:lnT>
                    <a:lnB>
                      <a:noFill/>
                    </a:lnB>
                  </a:tcPr>
                </a:tc>
                <a:extLst>
                  <a:ext uri="{0D108BD9-81ED-4DB2-BD59-A6C34878D82A}">
                    <a16:rowId xmlns:a16="http://schemas.microsoft.com/office/drawing/2014/main" val="1983013158"/>
                  </a:ext>
                </a:extLst>
              </a:tr>
              <a:tr h="1422400">
                <a:tc>
                  <a:txBody>
                    <a:bodyPr/>
                    <a:lstStyle/>
                    <a:p>
                      <a:r>
                        <a:rPr lang="en-US" sz="3200" b="1" dirty="0">
                          <a:solidFill>
                            <a:srgbClr val="0070C0"/>
                          </a:solidFill>
                          <a:effectLst>
                            <a:outerShdw blurRad="38100" dist="38100" dir="2700000" algn="tl">
                              <a:srgbClr val="000000">
                                <a:alpha val="43137"/>
                              </a:srgbClr>
                            </a:outerShdw>
                          </a:effectLst>
                        </a:rPr>
                        <a:t>Decision Tree</a:t>
                      </a:r>
                    </a:p>
                  </a:txBody>
                  <a:tcPr anchor="ctr">
                    <a:lnL>
                      <a:noFill/>
                    </a:lnL>
                    <a:lnR>
                      <a:noFill/>
                    </a:lnR>
                    <a:lnT>
                      <a:noFill/>
                    </a:lnT>
                    <a:lnB>
                      <a:noFill/>
                    </a:lnB>
                  </a:tcPr>
                </a:tc>
                <a:tc>
                  <a:txBody>
                    <a:bodyPr/>
                    <a:lstStyle/>
                    <a:p>
                      <a:r>
                        <a:rPr lang="en-US" sz="2800" b="1" dirty="0"/>
                        <a:t>93</a:t>
                      </a:r>
                      <a:r>
                        <a:rPr lang="en-KE" sz="2800" b="1" dirty="0"/>
                        <a:t>%</a:t>
                      </a:r>
                    </a:p>
                  </a:txBody>
                  <a:tcPr anchor="ctr">
                    <a:lnL>
                      <a:noFill/>
                    </a:lnL>
                    <a:lnR>
                      <a:noFill/>
                    </a:lnR>
                    <a:lnT>
                      <a:noFill/>
                    </a:lnT>
                    <a:lnB>
                      <a:noFill/>
                    </a:lnB>
                  </a:tcPr>
                </a:tc>
                <a:tc>
                  <a:txBody>
                    <a:bodyPr/>
                    <a:lstStyle/>
                    <a:p>
                      <a:r>
                        <a:rPr lang="en-KE" sz="2800" b="1" dirty="0"/>
                        <a:t>0.</a:t>
                      </a:r>
                      <a:r>
                        <a:rPr lang="en-US" sz="2800" b="1" dirty="0"/>
                        <a:t>75</a:t>
                      </a:r>
                      <a:endParaRPr lang="en-KE" sz="2800" b="1" dirty="0"/>
                    </a:p>
                  </a:txBody>
                  <a:tcPr anchor="ctr">
                    <a:lnL>
                      <a:noFill/>
                    </a:lnL>
                    <a:lnR>
                      <a:noFill/>
                    </a:lnR>
                    <a:lnT>
                      <a:noFill/>
                    </a:lnT>
                    <a:lnB>
                      <a:noFill/>
                    </a:lnB>
                  </a:tcPr>
                </a:tc>
                <a:tc>
                  <a:txBody>
                    <a:bodyPr/>
                    <a:lstStyle/>
                    <a:p>
                      <a:r>
                        <a:rPr lang="en-KE" sz="2800" b="1" dirty="0"/>
                        <a:t>0.</a:t>
                      </a:r>
                      <a:r>
                        <a:rPr lang="en-US" sz="2800" b="1" dirty="0"/>
                        <a:t>78</a:t>
                      </a:r>
                      <a:endParaRPr lang="en-KE" sz="2800" b="1" dirty="0"/>
                    </a:p>
                  </a:txBody>
                  <a:tcPr anchor="ctr">
                    <a:lnL>
                      <a:noFill/>
                    </a:lnL>
                    <a:lnR>
                      <a:noFill/>
                    </a:lnR>
                    <a:lnT>
                      <a:noFill/>
                    </a:lnT>
                    <a:lnB>
                      <a:noFill/>
                    </a:lnB>
                  </a:tcPr>
                </a:tc>
                <a:tc>
                  <a:txBody>
                    <a:bodyPr/>
                    <a:lstStyle/>
                    <a:p>
                      <a:r>
                        <a:rPr lang="en-KE" sz="2800" b="1" dirty="0"/>
                        <a:t>0.</a:t>
                      </a:r>
                      <a:r>
                        <a:rPr lang="en-US" sz="2800" b="1" dirty="0"/>
                        <a:t>76</a:t>
                      </a:r>
                      <a:endParaRPr lang="en-KE" sz="2800" b="1" dirty="0"/>
                    </a:p>
                  </a:txBody>
                  <a:tcPr anchor="ctr">
                    <a:lnL>
                      <a:noFill/>
                    </a:lnL>
                    <a:lnR>
                      <a:noFill/>
                    </a:lnR>
                    <a:lnT>
                      <a:noFill/>
                    </a:lnT>
                    <a:lnB>
                      <a:noFill/>
                    </a:lnB>
                  </a:tcPr>
                </a:tc>
                <a:tc>
                  <a:txBody>
                    <a:bodyPr/>
                    <a:lstStyle/>
                    <a:p>
                      <a:r>
                        <a:rPr lang="en-KE" sz="2800" b="1" dirty="0"/>
                        <a:t>0.</a:t>
                      </a:r>
                      <a:r>
                        <a:rPr lang="en-US" sz="2800" b="1" dirty="0"/>
                        <a:t>87</a:t>
                      </a:r>
                      <a:endParaRPr lang="en-KE" sz="2800" b="1" dirty="0"/>
                    </a:p>
                  </a:txBody>
                  <a:tcPr anchor="ctr">
                    <a:lnL>
                      <a:noFill/>
                    </a:lnL>
                    <a:lnR>
                      <a:noFill/>
                    </a:lnR>
                    <a:lnT>
                      <a:noFill/>
                    </a:lnT>
                    <a:lnB>
                      <a:noFill/>
                    </a:lnB>
                  </a:tcPr>
                </a:tc>
                <a:extLst>
                  <a:ext uri="{0D108BD9-81ED-4DB2-BD59-A6C34878D82A}">
                    <a16:rowId xmlns:a16="http://schemas.microsoft.com/office/drawing/2014/main" val="4049336199"/>
                  </a:ext>
                </a:extLst>
              </a:tr>
            </a:tbl>
          </a:graphicData>
        </a:graphic>
      </p:graphicFrame>
    </p:spTree>
    <p:extLst>
      <p:ext uri="{BB962C8B-B14F-4D97-AF65-F5344CB8AC3E}">
        <p14:creationId xmlns:p14="http://schemas.microsoft.com/office/powerpoint/2010/main" val="2011023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6E8D-F725-5549-D79B-2197F3311E34}"/>
              </a:ext>
            </a:extLst>
          </p:cNvPr>
          <p:cNvSpPr>
            <a:spLocks noGrp="1"/>
          </p:cNvSpPr>
          <p:nvPr>
            <p:ph type="title"/>
          </p:nvPr>
        </p:nvSpPr>
        <p:spPr>
          <a:xfrm>
            <a:off x="2534653" y="1155032"/>
            <a:ext cx="6946231" cy="3673642"/>
          </a:xfrm>
        </p:spPr>
        <p:txBody>
          <a:bodyPr/>
          <a:lstStyle/>
          <a:p>
            <a:r>
              <a:rPr lang="en-US" sz="2800" b="1" i="1" dirty="0">
                <a:solidFill>
                  <a:schemeClr val="accent4">
                    <a:lumMod val="10000"/>
                  </a:schemeClr>
                </a:solidFill>
                <a:effectLst/>
                <a:latin typeface="Consolas" panose="020B0609020204030204" pitchFamily="49" charset="0"/>
              </a:rPr>
              <a:t>Decision Tree model is used for churn prediction if maximizing detection is the top priority. However, Logistic Regression model  is also  considered if business stakeholders require explainability or if model generalization is critical</a:t>
            </a:r>
            <a:br>
              <a:rPr lang="en-US" sz="2800" b="0" dirty="0">
                <a:solidFill>
                  <a:srgbClr val="CCCCCC"/>
                </a:solidFill>
                <a:effectLst/>
                <a:latin typeface="Consolas" panose="020B0609020204030204" pitchFamily="49" charset="0"/>
              </a:rPr>
            </a:br>
            <a:endParaRPr lang="en-US" sz="2800" dirty="0"/>
          </a:p>
        </p:txBody>
      </p:sp>
      <p:sp>
        <p:nvSpPr>
          <p:cNvPr id="5" name="Text Placeholder 4">
            <a:extLst>
              <a:ext uri="{FF2B5EF4-FFF2-40B4-BE49-F238E27FC236}">
                <a16:creationId xmlns:a16="http://schemas.microsoft.com/office/drawing/2014/main" id="{7B9D02FC-1940-72AB-8671-0839E2CF024F}"/>
              </a:ext>
            </a:extLst>
          </p:cNvPr>
          <p:cNvSpPr>
            <a:spLocks noGrp="1"/>
          </p:cNvSpPr>
          <p:nvPr>
            <p:ph type="body" sz="quarter" idx="15"/>
          </p:nvPr>
        </p:nvSpPr>
        <p:spPr/>
        <p:txBody>
          <a:bodyPr/>
          <a:lstStyle/>
          <a:p>
            <a:r>
              <a:rPr lang="en-US" dirty="0"/>
              <a:t>“</a:t>
            </a:r>
          </a:p>
        </p:txBody>
      </p:sp>
      <p:sp>
        <p:nvSpPr>
          <p:cNvPr id="6" name="Content Placeholder 5">
            <a:extLst>
              <a:ext uri="{FF2B5EF4-FFF2-40B4-BE49-F238E27FC236}">
                <a16:creationId xmlns:a16="http://schemas.microsoft.com/office/drawing/2014/main" id="{6AB13DEF-ED86-6E5A-5AD2-C9B364E4A295}"/>
              </a:ext>
            </a:extLst>
          </p:cNvPr>
          <p:cNvSpPr>
            <a:spLocks noGrp="1"/>
          </p:cNvSpPr>
          <p:nvPr>
            <p:ph idx="1"/>
          </p:nvPr>
        </p:nvSpPr>
        <p:spPr>
          <a:xfrm>
            <a:off x="7482204" y="4957010"/>
            <a:ext cx="1798956" cy="577515"/>
          </a:xfrm>
        </p:spPr>
        <p:txBody>
          <a:bodyPr/>
          <a:lstStyle/>
          <a:p>
            <a:r>
              <a:rPr lang="en-US" altLang="zh-CN" sz="3200" b="1" u="sng" dirty="0">
                <a:solidFill>
                  <a:schemeClr val="tx2">
                    <a:lumMod val="75000"/>
                  </a:schemeClr>
                </a:solidFill>
              </a:rPr>
              <a:t>Nyambura</a:t>
            </a:r>
          </a:p>
          <a:p>
            <a:endParaRPr lang="en-US" dirty="0"/>
          </a:p>
        </p:txBody>
      </p:sp>
      <p:sp>
        <p:nvSpPr>
          <p:cNvPr id="4" name="Text Placeholder 3">
            <a:extLst>
              <a:ext uri="{FF2B5EF4-FFF2-40B4-BE49-F238E27FC236}">
                <a16:creationId xmlns:a16="http://schemas.microsoft.com/office/drawing/2014/main" id="{F286FC47-3017-DA16-F8BF-CBFF553CB9F5}"/>
              </a:ext>
            </a:extLst>
          </p:cNvPr>
          <p:cNvSpPr>
            <a:spLocks noGrp="1"/>
          </p:cNvSpPr>
          <p:nvPr>
            <p:ph type="body" sz="quarter" idx="14"/>
          </p:nvPr>
        </p:nvSpPr>
        <p:spPr/>
        <p:txBody>
          <a:bodyPr/>
          <a:lstStyle/>
          <a:p>
            <a:r>
              <a:rPr lang="en-US" dirty="0"/>
              <a:t>”</a:t>
            </a:r>
          </a:p>
        </p:txBody>
      </p:sp>
      <p:sp>
        <p:nvSpPr>
          <p:cNvPr id="8" name="Slide Number Placeholder 7">
            <a:extLst>
              <a:ext uri="{FF2B5EF4-FFF2-40B4-BE49-F238E27FC236}">
                <a16:creationId xmlns:a16="http://schemas.microsoft.com/office/drawing/2014/main" id="{A07AC1F3-FBD2-24FF-608E-1D301D279213}"/>
              </a:ext>
            </a:extLst>
          </p:cNvPr>
          <p:cNvSpPr>
            <a:spLocks noGrp="1"/>
          </p:cNvSpPr>
          <p:nvPr>
            <p:ph type="sldNum" sz="quarter" idx="18"/>
          </p:nvPr>
        </p:nvSpPr>
        <p:spPr>
          <a:xfrm>
            <a:off x="838200" y="6400904"/>
            <a:ext cx="365760" cy="246888"/>
          </a:xfrm>
        </p:spPr>
        <p:txBody>
          <a:bodyPr/>
          <a:lstStyle/>
          <a:p>
            <a:fld id="{8D0AFDD5-844D-364D-8AEC-50CF4D36D55D}" type="slidenum">
              <a:rPr lang="en-US" smtClean="0"/>
              <a:pPr/>
              <a:t>7</a:t>
            </a:fld>
            <a:endParaRPr lang="en-US" dirty="0"/>
          </a:p>
        </p:txBody>
      </p:sp>
      <p:sp>
        <p:nvSpPr>
          <p:cNvPr id="7" name="Footer Placeholder 6">
            <a:extLst>
              <a:ext uri="{FF2B5EF4-FFF2-40B4-BE49-F238E27FC236}">
                <a16:creationId xmlns:a16="http://schemas.microsoft.com/office/drawing/2014/main" id="{64C00235-80DB-8E65-4FFA-23DF4C0DE0E6}"/>
              </a:ext>
            </a:extLst>
          </p:cNvPr>
          <p:cNvSpPr>
            <a:spLocks noGrp="1"/>
          </p:cNvSpPr>
          <p:nvPr>
            <p:ph type="ftr" sz="quarter" idx="17"/>
          </p:nvPr>
        </p:nvSpPr>
        <p:spPr>
          <a:xfrm>
            <a:off x="5364480" y="6400904"/>
            <a:ext cx="1463040" cy="246888"/>
          </a:xfrm>
        </p:spPr>
        <p:txBody>
          <a:bodyPr/>
          <a:lstStyle/>
          <a:p>
            <a:r>
              <a:rPr lang="en-US" dirty="0"/>
              <a:t>Presentation title</a:t>
            </a:r>
          </a:p>
        </p:txBody>
      </p:sp>
      <p:sp>
        <p:nvSpPr>
          <p:cNvPr id="3" name="Date Placeholder 2">
            <a:extLst>
              <a:ext uri="{FF2B5EF4-FFF2-40B4-BE49-F238E27FC236}">
                <a16:creationId xmlns:a16="http://schemas.microsoft.com/office/drawing/2014/main" id="{F0A0E4D9-A114-4773-6B3B-37FA10EAB08F}"/>
              </a:ext>
            </a:extLst>
          </p:cNvPr>
          <p:cNvSpPr>
            <a:spLocks noGrp="1"/>
          </p:cNvSpPr>
          <p:nvPr>
            <p:ph type="dt" sz="half" idx="16"/>
          </p:nvPr>
        </p:nvSpPr>
        <p:spPr>
          <a:xfrm>
            <a:off x="10629145" y="6400904"/>
            <a:ext cx="640080" cy="246888"/>
          </a:xfrm>
        </p:spPr>
        <p:txBody>
          <a:bodyPr/>
          <a:lstStyle/>
          <a:p>
            <a:r>
              <a:rPr lang="en-US" dirty="0"/>
              <a:t>20XX</a:t>
            </a:r>
          </a:p>
        </p:txBody>
      </p:sp>
    </p:spTree>
    <p:extLst>
      <p:ext uri="{BB962C8B-B14F-4D97-AF65-F5344CB8AC3E}">
        <p14:creationId xmlns:p14="http://schemas.microsoft.com/office/powerpoint/2010/main" val="61328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sphere">
          <a:fgClr>
            <a:schemeClr val="accent4"/>
          </a:fgClr>
          <a:bgClr>
            <a:schemeClr val="accent3">
              <a:lumMod val="60000"/>
              <a:lumOff val="4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79D0-D5BE-BC05-B3B3-05E97433F452}"/>
              </a:ext>
            </a:extLst>
          </p:cNvPr>
          <p:cNvSpPr>
            <a:spLocks noGrp="1"/>
          </p:cNvSpPr>
          <p:nvPr>
            <p:ph type="title"/>
          </p:nvPr>
        </p:nvSpPr>
        <p:spPr>
          <a:xfrm rot="18020112">
            <a:off x="-1404761" y="2450833"/>
            <a:ext cx="6997413" cy="1377682"/>
          </a:xfrm>
        </p:spPr>
        <p:txBody>
          <a:bodyPr/>
          <a:lstStyle/>
          <a:p>
            <a:r>
              <a:rPr lang="en-US" sz="5400" b="1" dirty="0">
                <a:solidFill>
                  <a:schemeClr val="accent1">
                    <a:lumMod val="10000"/>
                  </a:schemeClr>
                </a:solidFill>
                <a:effectLst>
                  <a:outerShdw blurRad="38100" dist="38100" dir="2700000" algn="tl">
                    <a:srgbClr val="000000">
                      <a:alpha val="43137"/>
                    </a:srgbClr>
                  </a:outerShdw>
                </a:effectLst>
                <a:highlight>
                  <a:srgbClr val="808000"/>
                </a:highlight>
              </a:rPr>
              <a:t>Recommendations</a:t>
            </a:r>
            <a:r>
              <a:rPr lang="en-US" dirty="0">
                <a:highlight>
                  <a:srgbClr val="808000"/>
                </a:highlight>
              </a:rPr>
              <a:t> </a:t>
            </a:r>
          </a:p>
        </p:txBody>
      </p:sp>
      <p:pic>
        <p:nvPicPr>
          <p:cNvPr id="82" name="Picture Placeholder 81" descr="blueprint icon">
            <a:extLst>
              <a:ext uri="{FF2B5EF4-FFF2-40B4-BE49-F238E27FC236}">
                <a16:creationId xmlns:a16="http://schemas.microsoft.com/office/drawing/2014/main" id="{946DCADD-AD38-1B8D-01D3-9FC0FDA5D182}"/>
              </a:ext>
            </a:extLst>
          </p:cNvPr>
          <p:cNvPicPr>
            <a:picLocks noGrp="1" noChangeAspect="1"/>
          </p:cNvPicPr>
          <p:nvPr>
            <p:ph type="pic" sz="quarter" idx="10"/>
          </p:nvPr>
        </p:nvPicPr>
        <p:blipFill rotWithShape="1">
          <a:blip r:embed="rId2"/>
          <a:srcRect/>
          <a:stretch/>
        </p:blipFill>
        <p:spPr/>
      </p:pic>
      <p:sp>
        <p:nvSpPr>
          <p:cNvPr id="13" name="Text Placeholder 12">
            <a:extLst>
              <a:ext uri="{FF2B5EF4-FFF2-40B4-BE49-F238E27FC236}">
                <a16:creationId xmlns:a16="http://schemas.microsoft.com/office/drawing/2014/main" id="{57A2B835-2EB4-13B7-BE89-EDFBC68B96C3}"/>
              </a:ext>
            </a:extLst>
          </p:cNvPr>
          <p:cNvSpPr>
            <a:spLocks noGrp="1"/>
          </p:cNvSpPr>
          <p:nvPr>
            <p:ph type="body" sz="quarter" idx="20"/>
          </p:nvPr>
        </p:nvSpPr>
        <p:spPr>
          <a:xfrm>
            <a:off x="5769864" y="288758"/>
            <a:ext cx="5828578" cy="819217"/>
          </a:xfrm>
        </p:spPr>
        <p:txBody>
          <a:bodyPr/>
          <a:lstStyle/>
          <a:p>
            <a:r>
              <a:rPr lang="en-US" sz="2400" b="1" dirty="0">
                <a:solidFill>
                  <a:srgbClr val="000099"/>
                </a:solidFill>
                <a:effectLst/>
                <a:latin typeface="Times New Roman" panose="02020603050405020304" pitchFamily="18" charset="0"/>
                <a:cs typeface="Times New Roman" panose="02020603050405020304" pitchFamily="18" charset="0"/>
              </a:rPr>
              <a:t>Implement a Proactive Retention Program for High-Risk Customers</a:t>
            </a:r>
          </a:p>
          <a:p>
            <a:endParaRPr lang="en-US" dirty="0"/>
          </a:p>
          <a:p>
            <a:endParaRPr lang="en-US" dirty="0"/>
          </a:p>
        </p:txBody>
      </p:sp>
      <p:pic>
        <p:nvPicPr>
          <p:cNvPr id="84" name="Picture Placeholder 83" descr="easel icon">
            <a:extLst>
              <a:ext uri="{FF2B5EF4-FFF2-40B4-BE49-F238E27FC236}">
                <a16:creationId xmlns:a16="http://schemas.microsoft.com/office/drawing/2014/main" id="{62583283-A6AD-B55E-25D4-E6CFB25B8FC2}"/>
              </a:ext>
            </a:extLst>
          </p:cNvPr>
          <p:cNvPicPr>
            <a:picLocks noGrp="1" noChangeAspect="1"/>
          </p:cNvPicPr>
          <p:nvPr>
            <p:ph type="pic" sz="quarter" idx="11"/>
          </p:nvPr>
        </p:nvPicPr>
        <p:blipFill rotWithShape="1">
          <a:blip r:embed="rId3"/>
          <a:srcRect/>
          <a:stretch/>
        </p:blipFill>
        <p:spPr/>
      </p:pic>
      <p:sp>
        <p:nvSpPr>
          <p:cNvPr id="14" name="Text Placeholder 13">
            <a:extLst>
              <a:ext uri="{FF2B5EF4-FFF2-40B4-BE49-F238E27FC236}">
                <a16:creationId xmlns:a16="http://schemas.microsoft.com/office/drawing/2014/main" id="{E798351D-2881-C0EE-6D6D-424E1230A6D4}"/>
              </a:ext>
            </a:extLst>
          </p:cNvPr>
          <p:cNvSpPr>
            <a:spLocks noGrp="1"/>
          </p:cNvSpPr>
          <p:nvPr>
            <p:ph type="body" sz="quarter" idx="21"/>
          </p:nvPr>
        </p:nvSpPr>
        <p:spPr>
          <a:xfrm>
            <a:off x="5769864" y="1660337"/>
            <a:ext cx="5690616" cy="819217"/>
          </a:xfrm>
        </p:spPr>
        <p:txBody>
          <a:bodyPr/>
          <a:lstStyle/>
          <a:p>
            <a:r>
              <a:rPr lang="en-US" sz="2400" b="1" dirty="0">
                <a:solidFill>
                  <a:srgbClr val="000099"/>
                </a:solidFill>
                <a:effectLst/>
                <a:latin typeface="Times New Roman" panose="02020603050405020304" pitchFamily="18" charset="0"/>
                <a:cs typeface="Times New Roman" panose="02020603050405020304" pitchFamily="18" charset="0"/>
              </a:rPr>
              <a:t>Enhance Customer Service Quality and Responsiveness</a:t>
            </a:r>
          </a:p>
          <a:p>
            <a:endParaRPr lang="en-US" dirty="0"/>
          </a:p>
          <a:p>
            <a:endParaRPr lang="en-US" dirty="0"/>
          </a:p>
        </p:txBody>
      </p:sp>
      <p:pic>
        <p:nvPicPr>
          <p:cNvPr id="86" name="Picture Placeholder 85" descr="ruler icon">
            <a:extLst>
              <a:ext uri="{FF2B5EF4-FFF2-40B4-BE49-F238E27FC236}">
                <a16:creationId xmlns:a16="http://schemas.microsoft.com/office/drawing/2014/main" id="{8AEB4AE0-338D-0B9E-025E-3973A1ECDC83}"/>
              </a:ext>
            </a:extLst>
          </p:cNvPr>
          <p:cNvPicPr>
            <a:picLocks noGrp="1" noChangeAspect="1"/>
          </p:cNvPicPr>
          <p:nvPr>
            <p:ph type="pic" sz="quarter" idx="12"/>
          </p:nvPr>
        </p:nvPicPr>
        <p:blipFill rotWithShape="1">
          <a:blip r:embed="rId4"/>
          <a:srcRect/>
          <a:stretch/>
        </p:blipFill>
        <p:spPr/>
      </p:pic>
      <p:sp>
        <p:nvSpPr>
          <p:cNvPr id="15" name="Text Placeholder 14">
            <a:extLst>
              <a:ext uri="{FF2B5EF4-FFF2-40B4-BE49-F238E27FC236}">
                <a16:creationId xmlns:a16="http://schemas.microsoft.com/office/drawing/2014/main" id="{A0AE4BAA-4471-F175-A91F-AF7D4D9694F3}"/>
              </a:ext>
            </a:extLst>
          </p:cNvPr>
          <p:cNvSpPr>
            <a:spLocks noGrp="1"/>
          </p:cNvSpPr>
          <p:nvPr>
            <p:ph type="body" sz="quarter" idx="22"/>
          </p:nvPr>
        </p:nvSpPr>
        <p:spPr>
          <a:xfrm>
            <a:off x="5769864" y="2953533"/>
            <a:ext cx="5690616" cy="744045"/>
          </a:xfrm>
        </p:spPr>
        <p:txBody>
          <a:bodyPr/>
          <a:lstStyle/>
          <a:p>
            <a:r>
              <a:rPr lang="en-US" sz="2400" b="1" dirty="0">
                <a:solidFill>
                  <a:srgbClr val="000099"/>
                </a:solidFill>
                <a:effectLst/>
                <a:latin typeface="Times New Roman" panose="02020603050405020304" pitchFamily="18" charset="0"/>
                <a:cs typeface="Times New Roman" panose="02020603050405020304" pitchFamily="18" charset="0"/>
              </a:rPr>
              <a:t>Offer Affordable International Call Packages.</a:t>
            </a:r>
          </a:p>
          <a:p>
            <a:endParaRPr lang="en-US" dirty="0"/>
          </a:p>
        </p:txBody>
      </p:sp>
      <p:pic>
        <p:nvPicPr>
          <p:cNvPr id="88" name="Picture Placeholder 87" descr="strategy icon">
            <a:extLst>
              <a:ext uri="{FF2B5EF4-FFF2-40B4-BE49-F238E27FC236}">
                <a16:creationId xmlns:a16="http://schemas.microsoft.com/office/drawing/2014/main" id="{F2E3F8F5-F045-71C9-3C78-9ACF70E19CDC}"/>
              </a:ext>
            </a:extLst>
          </p:cNvPr>
          <p:cNvPicPr>
            <a:picLocks noGrp="1" noChangeAspect="1"/>
          </p:cNvPicPr>
          <p:nvPr>
            <p:ph type="pic" sz="quarter" idx="13"/>
          </p:nvPr>
        </p:nvPicPr>
        <p:blipFill rotWithShape="1">
          <a:blip r:embed="rId5"/>
          <a:srcRect t="476" b="476"/>
          <a:stretch/>
        </p:blipFill>
        <p:spPr/>
      </p:pic>
      <p:sp>
        <p:nvSpPr>
          <p:cNvPr id="16" name="Text Placeholder 15">
            <a:extLst>
              <a:ext uri="{FF2B5EF4-FFF2-40B4-BE49-F238E27FC236}">
                <a16:creationId xmlns:a16="http://schemas.microsoft.com/office/drawing/2014/main" id="{A6C25713-E18A-8B65-C9FA-9A00A9CBBA6B}"/>
              </a:ext>
            </a:extLst>
          </p:cNvPr>
          <p:cNvSpPr>
            <a:spLocks noGrp="1"/>
          </p:cNvSpPr>
          <p:nvPr>
            <p:ph type="body" sz="quarter" idx="23"/>
          </p:nvPr>
        </p:nvSpPr>
        <p:spPr>
          <a:xfrm>
            <a:off x="5769864" y="4242837"/>
            <a:ext cx="5828578" cy="744045"/>
          </a:xfrm>
        </p:spPr>
        <p:txBody>
          <a:bodyPr/>
          <a:lstStyle/>
          <a:p>
            <a:r>
              <a:rPr lang="en-US" sz="2400" b="1" dirty="0">
                <a:solidFill>
                  <a:srgbClr val="000099"/>
                </a:solidFill>
                <a:effectLst/>
                <a:latin typeface="Times New Roman" panose="02020603050405020304" pitchFamily="18" charset="0"/>
                <a:cs typeface="Times New Roman" panose="02020603050405020304" pitchFamily="18" charset="0"/>
              </a:rPr>
              <a:t>Promote Value-Added Services Through Bundling.</a:t>
            </a:r>
          </a:p>
          <a:p>
            <a:endParaRPr lang="en-US" dirty="0"/>
          </a:p>
        </p:txBody>
      </p:sp>
      <p:pic>
        <p:nvPicPr>
          <p:cNvPr id="90" name="Picture Placeholder 89" descr="airplane icon">
            <a:extLst>
              <a:ext uri="{FF2B5EF4-FFF2-40B4-BE49-F238E27FC236}">
                <a16:creationId xmlns:a16="http://schemas.microsoft.com/office/drawing/2014/main" id="{B6EFDE8D-973A-9009-9237-3CDC19C43D60}"/>
              </a:ext>
            </a:extLst>
          </p:cNvPr>
          <p:cNvPicPr>
            <a:picLocks noGrp="1" noChangeAspect="1"/>
          </p:cNvPicPr>
          <p:nvPr>
            <p:ph type="pic" sz="quarter" idx="14"/>
          </p:nvPr>
        </p:nvPicPr>
        <p:blipFill rotWithShape="1">
          <a:blip r:embed="rId6"/>
          <a:srcRect/>
          <a:stretch/>
        </p:blipFill>
        <p:spPr/>
      </p:pic>
    </p:spTree>
    <p:extLst>
      <p:ext uri="{BB962C8B-B14F-4D97-AF65-F5344CB8AC3E}">
        <p14:creationId xmlns:p14="http://schemas.microsoft.com/office/powerpoint/2010/main" val="866533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DB732-6FD3-D0DA-92AF-1D7A68E3A3EE}"/>
              </a:ext>
            </a:extLst>
          </p:cNvPr>
          <p:cNvSpPr>
            <a:spLocks noGrp="1"/>
          </p:cNvSpPr>
          <p:nvPr>
            <p:ph type="title"/>
          </p:nvPr>
        </p:nvSpPr>
        <p:spPr>
          <a:xfrm>
            <a:off x="1071103" y="325111"/>
            <a:ext cx="9912096" cy="1014984"/>
          </a:xfrm>
        </p:spPr>
        <p:txBody>
          <a:bodyPr/>
          <a:lstStyle/>
          <a:p>
            <a:r>
              <a:rPr lang="en-US" b="1" u="sng" spc="600" dirty="0">
                <a:solidFill>
                  <a:srgbClr val="002060"/>
                </a:solidFill>
                <a:effectLst>
                  <a:outerShdw blurRad="38100" dist="38100" dir="2700000" algn="tl">
                    <a:srgbClr val="000000">
                      <a:alpha val="43137"/>
                    </a:srgbClr>
                  </a:outerShdw>
                </a:effectLst>
              </a:rPr>
              <a:t>Conclusion</a:t>
            </a:r>
          </a:p>
        </p:txBody>
      </p:sp>
      <p:sp>
        <p:nvSpPr>
          <p:cNvPr id="13" name="Text Placeholder 12">
            <a:extLst>
              <a:ext uri="{FF2B5EF4-FFF2-40B4-BE49-F238E27FC236}">
                <a16:creationId xmlns:a16="http://schemas.microsoft.com/office/drawing/2014/main" id="{986D0EB4-87A1-9926-18A9-F1A65DC20A57}"/>
              </a:ext>
            </a:extLst>
          </p:cNvPr>
          <p:cNvSpPr>
            <a:spLocks noGrp="1"/>
          </p:cNvSpPr>
          <p:nvPr>
            <p:ph type="body" idx="1"/>
          </p:nvPr>
        </p:nvSpPr>
        <p:spPr>
          <a:xfrm>
            <a:off x="160421" y="1434391"/>
            <a:ext cx="11887200" cy="2483903"/>
          </a:xfrm>
        </p:spPr>
        <p:txBody>
          <a:bodyPr/>
          <a:lstStyle/>
          <a:p>
            <a:r>
              <a:rPr lang="en-US" b="1" dirty="0">
                <a:solidFill>
                  <a:schemeClr val="accent2">
                    <a:lumMod val="50000"/>
                  </a:schemeClr>
                </a:solidFill>
              </a:rPr>
              <a:t>For Business </a:t>
            </a:r>
          </a:p>
          <a:p>
            <a:r>
              <a:rPr lang="en-US" b="1" dirty="0">
                <a:solidFill>
                  <a:schemeClr val="accent2">
                    <a:lumMod val="50000"/>
                  </a:schemeClr>
                </a:solidFill>
              </a:rPr>
              <a:t>Executives</a:t>
            </a:r>
          </a:p>
        </p:txBody>
      </p:sp>
      <p:sp>
        <p:nvSpPr>
          <p:cNvPr id="20" name="Content Placeholder 19">
            <a:extLst>
              <a:ext uri="{FF2B5EF4-FFF2-40B4-BE49-F238E27FC236}">
                <a16:creationId xmlns:a16="http://schemas.microsoft.com/office/drawing/2014/main" id="{77B26A88-F289-88EA-E384-570C7CF8B589}"/>
              </a:ext>
            </a:extLst>
          </p:cNvPr>
          <p:cNvSpPr>
            <a:spLocks noGrp="1"/>
          </p:cNvSpPr>
          <p:nvPr>
            <p:ph sz="half" idx="2"/>
          </p:nvPr>
        </p:nvSpPr>
        <p:spPr>
          <a:xfrm>
            <a:off x="2662990" y="1548746"/>
            <a:ext cx="9079832" cy="2248461"/>
          </a:xfrm>
        </p:spPr>
        <p:txBody>
          <a:bodyPr/>
          <a:lstStyle/>
          <a:p>
            <a:r>
              <a:rPr lang="en-US" sz="3200" dirty="0">
                <a:solidFill>
                  <a:srgbClr val="0070C0"/>
                </a:solidFill>
                <a:effectLst>
                  <a:outerShdw blurRad="38100" dist="38100" dir="2700000" algn="tl">
                    <a:srgbClr val="000000">
                      <a:alpha val="43137"/>
                    </a:srgbClr>
                  </a:outerShdw>
                </a:effectLst>
              </a:rPr>
              <a:t>Our churn prediction model provides SyriaTel with a powerful, data-driven approach to customer retention. By identifying key drivers of churn—such as limited service engagement and frequent complaints—we can now flag at-risk customers with high accuracy.</a:t>
            </a:r>
          </a:p>
        </p:txBody>
      </p:sp>
      <p:sp>
        <p:nvSpPr>
          <p:cNvPr id="15" name="Text Placeholder 14">
            <a:extLst>
              <a:ext uri="{FF2B5EF4-FFF2-40B4-BE49-F238E27FC236}">
                <a16:creationId xmlns:a16="http://schemas.microsoft.com/office/drawing/2014/main" id="{E309F894-D6ED-3B69-812A-EDD9C07D6D35}"/>
              </a:ext>
            </a:extLst>
          </p:cNvPr>
          <p:cNvSpPr>
            <a:spLocks noGrp="1"/>
          </p:cNvSpPr>
          <p:nvPr>
            <p:ph type="body" sz="quarter" idx="3"/>
          </p:nvPr>
        </p:nvSpPr>
        <p:spPr>
          <a:xfrm>
            <a:off x="160421" y="4005858"/>
            <a:ext cx="11887200" cy="2186395"/>
          </a:xfrm>
        </p:spPr>
        <p:txBody>
          <a:bodyPr/>
          <a:lstStyle/>
          <a:p>
            <a:r>
              <a:rPr lang="en-US" b="1" dirty="0">
                <a:solidFill>
                  <a:schemeClr val="accent2">
                    <a:lumMod val="50000"/>
                  </a:schemeClr>
                </a:solidFill>
              </a:rPr>
              <a:t>For technical </a:t>
            </a:r>
          </a:p>
          <a:p>
            <a:r>
              <a:rPr lang="en-US" b="1" dirty="0">
                <a:solidFill>
                  <a:schemeClr val="accent2">
                    <a:lumMod val="50000"/>
                  </a:schemeClr>
                </a:solidFill>
              </a:rPr>
              <a:t>Audience</a:t>
            </a:r>
          </a:p>
        </p:txBody>
      </p:sp>
      <p:sp>
        <p:nvSpPr>
          <p:cNvPr id="21" name="Content Placeholder 20">
            <a:extLst>
              <a:ext uri="{FF2B5EF4-FFF2-40B4-BE49-F238E27FC236}">
                <a16:creationId xmlns:a16="http://schemas.microsoft.com/office/drawing/2014/main" id="{4A6AD7D6-3293-B4C1-4263-E02BE31B4FF8}"/>
              </a:ext>
            </a:extLst>
          </p:cNvPr>
          <p:cNvSpPr>
            <a:spLocks noGrp="1"/>
          </p:cNvSpPr>
          <p:nvPr>
            <p:ph sz="half" idx="13"/>
          </p:nvPr>
        </p:nvSpPr>
        <p:spPr>
          <a:xfrm>
            <a:off x="2791326" y="4093420"/>
            <a:ext cx="8951496" cy="1986538"/>
          </a:xfrm>
        </p:spPr>
        <p:txBody>
          <a:bodyPr/>
          <a:lstStyle/>
          <a:p>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classification algorithms and extensive feature engineering, we developed a churn prediction model that achieves strong performance, with ,  F1-score of 0.76. Key predictors include service call frequency, total day minutes, and number of customer service calls.</a:t>
            </a:r>
          </a:p>
        </p:txBody>
      </p:sp>
      <p:sp>
        <p:nvSpPr>
          <p:cNvPr id="29" name="Slide Number Placeholder 28">
            <a:extLst>
              <a:ext uri="{FF2B5EF4-FFF2-40B4-BE49-F238E27FC236}">
                <a16:creationId xmlns:a16="http://schemas.microsoft.com/office/drawing/2014/main" id="{3322B0EB-0749-E394-7D78-05C325473050}"/>
              </a:ext>
            </a:extLst>
          </p:cNvPr>
          <p:cNvSpPr>
            <a:spLocks noGrp="1"/>
          </p:cNvSpPr>
          <p:nvPr>
            <p:ph type="sldNum" sz="quarter" idx="12"/>
          </p:nvPr>
        </p:nvSpPr>
        <p:spPr/>
        <p:txBody>
          <a:bodyPr/>
          <a:lstStyle/>
          <a:p>
            <a:fld id="{8D0AFDD5-844D-364D-8AEC-50CF4D36D55D}" type="slidenum">
              <a:rPr lang="en-US" smtClean="0"/>
              <a:pPr/>
              <a:t>9</a:t>
            </a:fld>
            <a:endParaRPr lang="en-US" dirty="0"/>
          </a:p>
        </p:txBody>
      </p:sp>
      <p:sp>
        <p:nvSpPr>
          <p:cNvPr id="28" name="Footer Placeholder 27">
            <a:extLst>
              <a:ext uri="{FF2B5EF4-FFF2-40B4-BE49-F238E27FC236}">
                <a16:creationId xmlns:a16="http://schemas.microsoft.com/office/drawing/2014/main" id="{36FE9B74-96B4-4C88-49C9-E2D42BDCD20D}"/>
              </a:ext>
            </a:extLst>
          </p:cNvPr>
          <p:cNvSpPr>
            <a:spLocks noGrp="1"/>
          </p:cNvSpPr>
          <p:nvPr>
            <p:ph type="ftr" sz="quarter" idx="11"/>
          </p:nvPr>
        </p:nvSpPr>
        <p:spPr/>
        <p:txBody>
          <a:bodyPr/>
          <a:lstStyle/>
          <a:p>
            <a:r>
              <a:rPr lang="en-US" dirty="0"/>
              <a:t>Presentation title</a:t>
            </a:r>
          </a:p>
        </p:txBody>
      </p:sp>
      <p:sp>
        <p:nvSpPr>
          <p:cNvPr id="27" name="Date Placeholder 26">
            <a:extLst>
              <a:ext uri="{FF2B5EF4-FFF2-40B4-BE49-F238E27FC236}">
                <a16:creationId xmlns:a16="http://schemas.microsoft.com/office/drawing/2014/main" id="{8A78422D-0122-1218-F0A5-9EF64D22D921}"/>
              </a:ext>
            </a:extLst>
          </p:cNvPr>
          <p:cNvSpPr>
            <a:spLocks noGrp="1"/>
          </p:cNvSpPr>
          <p:nvPr>
            <p:ph type="dt" sz="half" idx="10"/>
          </p:nvPr>
        </p:nvSpPr>
        <p:spPr/>
        <p:txBody>
          <a:bodyPr/>
          <a:lstStyle/>
          <a:p>
            <a:r>
              <a:rPr lang="en-US" dirty="0"/>
              <a:t>20XX</a:t>
            </a:r>
          </a:p>
        </p:txBody>
      </p:sp>
    </p:spTree>
    <p:extLst>
      <p:ext uri="{BB962C8B-B14F-4D97-AF65-F5344CB8AC3E}">
        <p14:creationId xmlns:p14="http://schemas.microsoft.com/office/powerpoint/2010/main" val="1646725871"/>
      </p:ext>
    </p:extLst>
  </p:cSld>
  <p:clrMapOvr>
    <a:masterClrMapping/>
  </p:clrMapOvr>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{C9946B60-4EA5-410A-97B7-7103776BB836}tf11429527_win32</Template>
  <TotalTime>191</TotalTime>
  <Words>317</Words>
  <Application>Microsoft Office PowerPoint</Application>
  <PresentationFormat>Widescreen</PresentationFormat>
  <Paragraphs>78</Paragraphs>
  <Slides>10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Arial</vt:lpstr>
      <vt:lpstr>Arial Black</vt:lpstr>
      <vt:lpstr>Calibri</vt:lpstr>
      <vt:lpstr>Century Gothic</vt:lpstr>
      <vt:lpstr>Comic Sans MS</vt:lpstr>
      <vt:lpstr>Consolas</vt:lpstr>
      <vt:lpstr>Karla</vt:lpstr>
      <vt:lpstr>Segoe Script</vt:lpstr>
      <vt:lpstr>Times New Roman</vt:lpstr>
      <vt:lpstr>Univers Condensed Light</vt:lpstr>
      <vt:lpstr>Office Theme</vt:lpstr>
      <vt:lpstr>SYRIALTEL CUSTOMER CHURN</vt:lpstr>
      <vt:lpstr>Agenda</vt:lpstr>
      <vt:lpstr>Introduction </vt:lpstr>
      <vt:lpstr>Objectives</vt:lpstr>
      <vt:lpstr>Visualizations</vt:lpstr>
      <vt:lpstr>Model Comparison</vt:lpstr>
      <vt:lpstr>Decision Tree model is used for churn prediction if maximizing detection is the top priority. However, Logistic Regression model  is also  considered if business stakeholders require explainability or if model generalization is critical </vt:lpstr>
      <vt:lpstr>Recommendations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SYRIALTEL CUSTOMER CHURN</dc:title>
  <dc:creator>Qs. Kairu Meshack</dc:creator>
  <cp:lastModifiedBy>Qs. Kairu Meshack</cp:lastModifiedBy>
  <cp:revision>16</cp:revision>
  <dcterms:created xsi:type="dcterms:W3CDTF">2025-06-05T09:14:12Z</dcterms:created>
  <dcterms:modified xsi:type="dcterms:W3CDTF">2025-06-05T12:25:42Z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