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8" r:id="rId5"/>
    <p:sldId id="267" r:id="rId6"/>
    <p:sldId id="269" r:id="rId7"/>
    <p:sldId id="260" r:id="rId8"/>
    <p:sldId id="257" r:id="rId9"/>
    <p:sldId id="266" r:id="rId10"/>
    <p:sldId id="262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45059-94D1-4D90-85C3-FEDD93999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443AF0-AD26-4B1E-9E7C-5450348FB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907FB-FBAB-45F9-9D4A-F00067FA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B02-812F-4B06-A7E8-E453C79F3ED7}" type="datetimeFigureOut">
              <a:rPr lang="es-PE" smtClean="0"/>
              <a:t>24/04/2019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B4F4E0-B8FB-44F0-B61E-3A8680B0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5BD6D7-14B3-4199-9522-F16E28E8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F32-C334-482F-970E-7EC59FD477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173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7951B-21BA-49DC-9B38-97652621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0167F7-AD04-4E6F-9D38-C3328E710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661127-689E-4E90-BF1F-608A4A01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B02-812F-4B06-A7E8-E453C79F3ED7}" type="datetimeFigureOut">
              <a:rPr lang="es-PE" smtClean="0"/>
              <a:t>24/04/2019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C3088F-D16E-45DD-983D-924648CE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DDF486-11E6-4778-A287-980ADFDF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F32-C334-482F-970E-7EC59FD477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547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28AC29-B2C9-4CB9-AF6A-52E9B2B4F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9414C5-AA9E-4EE4-B64E-F03FCFA7C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CAC115-E2ED-443C-9791-2EA004B3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B02-812F-4B06-A7E8-E453C79F3ED7}" type="datetimeFigureOut">
              <a:rPr lang="es-PE" smtClean="0"/>
              <a:t>24/04/2019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782C5-4148-4BE1-B08D-E9E5FF45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2101C-6D9A-4B36-B692-6CE79CCF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F32-C334-482F-970E-7EC59FD477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619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DD8A0-9BDA-4C03-AC46-C8DE64DA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681ECD-2614-4941-9674-395141A8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946708-C9EA-4977-8537-9BD8A9E0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B02-812F-4B06-A7E8-E453C79F3ED7}" type="datetimeFigureOut">
              <a:rPr lang="es-PE" smtClean="0"/>
              <a:t>24/04/2019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3AAE83-6383-4402-B70F-A6C69186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21ED72-3E46-47E4-9710-DD724611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F32-C334-482F-970E-7EC59FD477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876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2DE65-0883-404B-862A-52E43D2C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8E6DB6-364F-45FC-85B8-31A1352E9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C5F3D1-A648-411F-9BD0-1F04DC9F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B02-812F-4B06-A7E8-E453C79F3ED7}" type="datetimeFigureOut">
              <a:rPr lang="es-PE" smtClean="0"/>
              <a:t>24/04/2019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7AE52B-21DF-4444-ABE9-81B59E90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354C41-6D3A-4610-B9C7-60600EEE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F32-C334-482F-970E-7EC59FD477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24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BF1E9-10F0-4F6F-963A-50C35A94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CD29E1-A16E-4873-803E-66162EA0A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737EB5-9B75-452F-8006-CAA0456B5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285FDD-1357-41A2-B28C-69A4BA60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B02-812F-4B06-A7E8-E453C79F3ED7}" type="datetimeFigureOut">
              <a:rPr lang="es-PE" smtClean="0"/>
              <a:t>24/04/2019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4324BA-C068-4306-BF55-9F9D6FCE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5991FD-03B5-47BB-8D59-5A9876A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F32-C334-482F-970E-7EC59FD477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775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70803-0AA9-476D-8132-F7BDB1A8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7557B6-6EB1-4DF9-9755-57446142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1799BC-FC04-4AB6-BC35-4CC1BFD79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AA88D4-084C-4B7E-8332-AE0940104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A3E3D2-49F1-4F16-8EBC-44D2DD4D7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97BC80-13CB-4842-B022-DC37A1BE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B02-812F-4B06-A7E8-E453C79F3ED7}" type="datetimeFigureOut">
              <a:rPr lang="es-PE" smtClean="0"/>
              <a:t>24/04/2019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F89DDC-FBCC-4FC4-A50E-D7CB55D3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639305-CE9A-4D71-8719-D834E9BD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F32-C334-482F-970E-7EC59FD477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815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F7348-8905-436F-B1F1-273C1715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E415F4-4FB0-4D93-94B1-6C48B47B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B02-812F-4B06-A7E8-E453C79F3ED7}" type="datetimeFigureOut">
              <a:rPr lang="es-PE" smtClean="0"/>
              <a:t>24/04/2019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8AB294-B043-44F4-8C89-850455EC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4FDDE3-8B87-4186-93FC-7AE73866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F32-C334-482F-970E-7EC59FD477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445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E85274-7CCF-4C7C-93FA-2D439D32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B02-812F-4B06-A7E8-E453C79F3ED7}" type="datetimeFigureOut">
              <a:rPr lang="es-PE" smtClean="0"/>
              <a:t>24/04/2019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0473C3-9757-4900-9C4A-2E4D6897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75F9F6-3DFD-4BD0-A7E8-8CDFBACF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F32-C334-482F-970E-7EC59FD477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556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6585B-5023-49F3-9077-45F411FF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D28B1-0B7A-4E06-AF63-D49389905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98B39E-BA22-431E-843F-56330F9F1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9F96B0-991D-4A3F-A429-D8B03D01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B02-812F-4B06-A7E8-E453C79F3ED7}" type="datetimeFigureOut">
              <a:rPr lang="es-PE" smtClean="0"/>
              <a:t>24/04/2019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A709B6-CAEF-4185-BB3C-7AAB5F60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A0411C-9E93-4545-9E03-86FCF814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F32-C334-482F-970E-7EC59FD477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785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42EB6-191E-4928-85BF-ABA381C6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571BD9-4910-4D07-AD22-AEFA2F28F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39BFAD-6BB4-42EA-987D-10D19804F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8615F1-4669-460F-92F5-1F021181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B02-812F-4B06-A7E8-E453C79F3ED7}" type="datetimeFigureOut">
              <a:rPr lang="es-PE" smtClean="0"/>
              <a:t>24/04/2019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14CCF7-1CFC-4F8C-BECB-B2904611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B9450A-DA3F-46DE-A3C7-0D9A4EFF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F32-C334-482F-970E-7EC59FD477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337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06B1D5-C83C-4B7D-835F-2E13BD5C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B757E7-D0A6-49FB-8B5C-BC730B3AE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E9AE3B-6FB2-4B99-ADEA-F9CEB9238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4B02-812F-4B06-A7E8-E453C79F3ED7}" type="datetimeFigureOut">
              <a:rPr lang="es-PE" smtClean="0"/>
              <a:t>24/04/2019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F27FE3-7DA7-4579-A751-4CCABF34C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60D25E-C6F6-4776-BB25-2861B4402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DFF32-C334-482F-970E-7EC59FD477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535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CB6A578-3679-4EA5-B8EC-AB89E453CA30}"/>
              </a:ext>
            </a:extLst>
          </p:cNvPr>
          <p:cNvSpPr/>
          <p:nvPr/>
        </p:nvSpPr>
        <p:spPr>
          <a:xfrm>
            <a:off x="0" y="1934420"/>
            <a:ext cx="12192000" cy="298915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0C6830B-F42E-4470-A077-B2AEFDC1A88D}"/>
              </a:ext>
            </a:extLst>
          </p:cNvPr>
          <p:cNvSpPr/>
          <p:nvPr/>
        </p:nvSpPr>
        <p:spPr>
          <a:xfrm>
            <a:off x="1843693" y="2367170"/>
            <a:ext cx="850461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BUSINESS INTELLIGENCE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VS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392427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1C693F5C-DFFF-422F-A17F-E91829197FDE}"/>
              </a:ext>
            </a:extLst>
          </p:cNvPr>
          <p:cNvSpPr/>
          <p:nvPr/>
        </p:nvSpPr>
        <p:spPr>
          <a:xfrm>
            <a:off x="5963478" y="1460812"/>
            <a:ext cx="6228522" cy="539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CD3BCD-E9D9-4201-B3F4-0F26C033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574" y="2985062"/>
            <a:ext cx="1516768" cy="135986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7171FBB-4CF4-4CD1-9EEA-450BD521652C}"/>
              </a:ext>
            </a:extLst>
          </p:cNvPr>
          <p:cNvSpPr/>
          <p:nvPr/>
        </p:nvSpPr>
        <p:spPr>
          <a:xfrm>
            <a:off x="487183" y="4782629"/>
            <a:ext cx="48635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000" dirty="0"/>
              <a:t>Se aplica a todas las empresas de gran escala para ejecutar las operaciones comerciales actuales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46F637D-C5FA-4F1B-95C2-24358AA29037}"/>
              </a:ext>
            </a:extLst>
          </p:cNvPr>
          <p:cNvSpPr/>
          <p:nvPr/>
        </p:nvSpPr>
        <p:spPr>
          <a:xfrm>
            <a:off x="6575849" y="4763365"/>
            <a:ext cx="53273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000" dirty="0"/>
              <a:t>Se aplica a las empresas en las que el futuro crecimiento y la productividad es su objetivo.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297C572-7ADD-4703-8EC8-F6AA5DC643B3}"/>
              </a:ext>
            </a:extLst>
          </p:cNvPr>
          <p:cNvSpPr/>
          <p:nvPr/>
        </p:nvSpPr>
        <p:spPr>
          <a:xfrm>
            <a:off x="0" y="0"/>
            <a:ext cx="12192000" cy="14608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4A23E9E-8CC1-427C-A62D-C43CA5668097}"/>
              </a:ext>
            </a:extLst>
          </p:cNvPr>
          <p:cNvSpPr/>
          <p:nvPr/>
        </p:nvSpPr>
        <p:spPr>
          <a:xfrm>
            <a:off x="4242832" y="285060"/>
            <a:ext cx="37063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5400" b="1" dirty="0">
                <a:solidFill>
                  <a:schemeClr val="bg1"/>
                </a:solidFill>
              </a:rPr>
              <a:t>APLICACION</a:t>
            </a:r>
            <a:endParaRPr lang="es-PE" sz="2800" b="1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930D711-2F79-4F17-A69B-B91AB77E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151" y="2985019"/>
            <a:ext cx="1516768" cy="1359861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A47261C-D243-4AE8-8BFF-0861B27E2D10}"/>
              </a:ext>
            </a:extLst>
          </p:cNvPr>
          <p:cNvSpPr/>
          <p:nvPr/>
        </p:nvSpPr>
        <p:spPr>
          <a:xfrm>
            <a:off x="1137766" y="2147246"/>
            <a:ext cx="35623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>
                <a:latin typeface="Stencil Std" panose="04020904080802020404" pitchFamily="82" charset="0"/>
              </a:rPr>
              <a:t>Business </a:t>
            </a:r>
            <a:r>
              <a:rPr lang="es-PE" sz="2000" b="1" dirty="0" err="1">
                <a:latin typeface="Stencil Std" panose="04020904080802020404" pitchFamily="82" charset="0"/>
              </a:rPr>
              <a:t>Intelligence</a:t>
            </a:r>
            <a:endParaRPr lang="es-PE" sz="2000" b="1" dirty="0">
              <a:latin typeface="Stencil Std" panose="04020904080802020404" pitchFamily="82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3C5C257-C082-4DB1-AB3C-8D0683943F64}"/>
              </a:ext>
            </a:extLst>
          </p:cNvPr>
          <p:cNvSpPr/>
          <p:nvPr/>
        </p:nvSpPr>
        <p:spPr>
          <a:xfrm>
            <a:off x="7690587" y="2166424"/>
            <a:ext cx="3097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>
                <a:latin typeface="Stencil Std" panose="04020904080802020404" pitchFamily="82" charset="0"/>
              </a:rPr>
              <a:t>Business </a:t>
            </a:r>
            <a:r>
              <a:rPr lang="es-PE" sz="2000" b="1" dirty="0" err="1">
                <a:latin typeface="Stencil Std" panose="04020904080802020404" pitchFamily="82" charset="0"/>
              </a:rPr>
              <a:t>Analytics</a:t>
            </a:r>
            <a:endParaRPr lang="es-PE" sz="2000" b="1" dirty="0">
              <a:latin typeface="Stencil Std" panose="0402090408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3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90CF190-9DD0-4628-A9A3-6B3D1563A4AA}"/>
              </a:ext>
            </a:extLst>
          </p:cNvPr>
          <p:cNvSpPr/>
          <p:nvPr/>
        </p:nvSpPr>
        <p:spPr>
          <a:xfrm>
            <a:off x="0" y="0"/>
            <a:ext cx="12191999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618F7A1-C728-4C83-B551-AA77537C4791}"/>
              </a:ext>
            </a:extLst>
          </p:cNvPr>
          <p:cNvSpPr/>
          <p:nvPr/>
        </p:nvSpPr>
        <p:spPr>
          <a:xfrm>
            <a:off x="1156050" y="991464"/>
            <a:ext cx="3273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/>
              <a:t>Business </a:t>
            </a:r>
            <a:r>
              <a:rPr lang="es-PE" sz="2800" b="1" dirty="0" err="1"/>
              <a:t>Intelligence</a:t>
            </a:r>
            <a:endParaRPr lang="es-PE" sz="28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27BA6EC-DAEB-43F7-928C-793B4A08059A}"/>
              </a:ext>
            </a:extLst>
          </p:cNvPr>
          <p:cNvSpPr/>
          <p:nvPr/>
        </p:nvSpPr>
        <p:spPr>
          <a:xfrm>
            <a:off x="1156050" y="1647447"/>
            <a:ext cx="102125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000" dirty="0"/>
              <a:t>Business </a:t>
            </a:r>
            <a:r>
              <a:rPr lang="es-PE" sz="2000" dirty="0" err="1"/>
              <a:t>Intelligence</a:t>
            </a:r>
            <a:r>
              <a:rPr lang="es-PE" sz="2000" dirty="0"/>
              <a:t> es la habilidad para transformar los datos en información, y la información en conocimiento, de forma que se pueda optimizar el proceso de toma de decisiones en los negocios.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95CE87B-9AAE-4F86-B64B-007F3B0FB1EA}"/>
              </a:ext>
            </a:extLst>
          </p:cNvPr>
          <p:cNvSpPr/>
          <p:nvPr/>
        </p:nvSpPr>
        <p:spPr>
          <a:xfrm>
            <a:off x="1156050" y="4568615"/>
            <a:ext cx="102125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000" dirty="0"/>
              <a:t>Business </a:t>
            </a:r>
            <a:r>
              <a:rPr lang="es-PE" sz="2000" dirty="0" err="1"/>
              <a:t>Intelligence</a:t>
            </a:r>
            <a:r>
              <a:rPr lang="es-PE" sz="2000" dirty="0"/>
              <a:t> es el estudio de datos a través de análisis estadísticos y de operaciones, la formación de modelos predictivos, la aplicación de técnicas de optimización y la comunicación de estos resultados a clientes, socios y ejecutivos.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CFC4FB-3F15-4CC1-BA09-EE4CC1BD957C}"/>
              </a:ext>
            </a:extLst>
          </p:cNvPr>
          <p:cNvSpPr/>
          <p:nvPr/>
        </p:nvSpPr>
        <p:spPr>
          <a:xfrm>
            <a:off x="1156050" y="4045395"/>
            <a:ext cx="2905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/>
              <a:t>Business </a:t>
            </a:r>
            <a:r>
              <a:rPr lang="es-PE" sz="2800" b="1" dirty="0" err="1"/>
              <a:t>Analytics</a:t>
            </a:r>
            <a:endParaRPr lang="es-PE" sz="2800" b="1" dirty="0"/>
          </a:p>
        </p:txBody>
      </p:sp>
    </p:spTree>
    <p:extLst>
      <p:ext uri="{BB962C8B-B14F-4D97-AF65-F5344CB8AC3E}">
        <p14:creationId xmlns:p14="http://schemas.microsoft.com/office/powerpoint/2010/main" val="215227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0777DC-4261-4334-AEB2-D02900B8B237}"/>
              </a:ext>
            </a:extLst>
          </p:cNvPr>
          <p:cNvSpPr/>
          <p:nvPr/>
        </p:nvSpPr>
        <p:spPr>
          <a:xfrm>
            <a:off x="1156050" y="1329395"/>
            <a:ext cx="10212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UNA SOLUCIÓN BI TE PERMITE:</a:t>
            </a:r>
            <a:endParaRPr lang="es-PE" sz="24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1C18F9-ADDB-4B57-BE95-0D44F4D589C7}"/>
              </a:ext>
            </a:extLst>
          </p:cNvPr>
          <p:cNvSpPr/>
          <p:nvPr/>
        </p:nvSpPr>
        <p:spPr>
          <a:xfrm>
            <a:off x="1156050" y="2157656"/>
            <a:ext cx="10212535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b="1" dirty="0"/>
              <a:t>Observar</a:t>
            </a:r>
            <a:r>
              <a:rPr lang="es-ES" sz="2400" dirty="0"/>
              <a:t> ¿Qué está ocurriendo?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b="1" dirty="0"/>
              <a:t>Comprender</a:t>
            </a:r>
            <a:r>
              <a:rPr lang="es-ES" sz="2400" dirty="0"/>
              <a:t> ¿Por qué ocurre?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b="1" dirty="0"/>
              <a:t>Predecir</a:t>
            </a:r>
            <a:r>
              <a:rPr lang="es-ES" sz="2400" dirty="0"/>
              <a:t> ¿Qué ocurriría?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b="1" dirty="0"/>
              <a:t>Colaborar</a:t>
            </a:r>
            <a:r>
              <a:rPr lang="es-ES" sz="2400" dirty="0"/>
              <a:t> ¿Qué debería hacer el equipo?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b="1" dirty="0"/>
              <a:t>Decidir</a:t>
            </a:r>
            <a:r>
              <a:rPr lang="es-ES" sz="2400" dirty="0"/>
              <a:t> ¿Qué camino se debe seguir?</a:t>
            </a:r>
            <a:endParaRPr lang="es-PE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A7D3B6-C2DA-4AD2-BD0C-E3BF0B842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360" y="2321937"/>
            <a:ext cx="2819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0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7B5CA18-7E01-4671-B4A8-5BB295ED0C83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5C2DB1-7327-4D22-991C-50A437DFEEAC}"/>
              </a:ext>
            </a:extLst>
          </p:cNvPr>
          <p:cNvSpPr/>
          <p:nvPr/>
        </p:nvSpPr>
        <p:spPr>
          <a:xfrm>
            <a:off x="1156050" y="1329395"/>
            <a:ext cx="10212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UNA FORMA DE CLASIFICAR BA</a:t>
            </a:r>
            <a:endParaRPr lang="es-PE" sz="24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084D0F6-A40B-43B5-A511-A385EFA03DAC}"/>
              </a:ext>
            </a:extLst>
          </p:cNvPr>
          <p:cNvSpPr/>
          <p:nvPr/>
        </p:nvSpPr>
        <p:spPr>
          <a:xfrm>
            <a:off x="1156050" y="2157656"/>
            <a:ext cx="10212535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b="1" dirty="0"/>
              <a:t>Analítica Descriptiva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/>
              <a:t>Utiliza los datos para explicar el pasado.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b="1" dirty="0"/>
              <a:t>Analítica Predictiva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/>
              <a:t>Utiliza los datos para determinar que puede pasar en el futuro.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b="1" dirty="0"/>
              <a:t>Analítica Prescriptiva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/>
              <a:t>Utiliza los datos para prescribir aquellas acciones que incrementan nuestras posibilidades de obtener los mejores resultados.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26629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46D3BB7-642A-41E1-83F0-5CCA53C7F604}"/>
              </a:ext>
            </a:extLst>
          </p:cNvPr>
          <p:cNvSpPr/>
          <p:nvPr/>
        </p:nvSpPr>
        <p:spPr>
          <a:xfrm>
            <a:off x="1156050" y="1329395"/>
            <a:ext cx="10212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UNA SOLUCIÓN BA TE PERMITE:</a:t>
            </a:r>
            <a:endParaRPr lang="es-PE" sz="24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45E5BF5-41AA-4326-9547-CDD33DD27995}"/>
              </a:ext>
            </a:extLst>
          </p:cNvPr>
          <p:cNvSpPr/>
          <p:nvPr/>
        </p:nvSpPr>
        <p:spPr>
          <a:xfrm>
            <a:off x="1156050" y="2157656"/>
            <a:ext cx="10212535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dirty="0"/>
              <a:t>Almacenar objetivos empresariales a partir del análisis de grandes volúmenes de datos.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dirty="0"/>
              <a:t>Detectar tendencias y realizar pronósticos a partir de modelos predictivos.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dirty="0"/>
              <a:t>Utilizar estos modelos predictivos para optimizar los procesos de negocio.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19078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70443FE2-9BEE-4071-9FEA-C4AFBFC2EC2C}"/>
              </a:ext>
            </a:extLst>
          </p:cNvPr>
          <p:cNvSpPr/>
          <p:nvPr/>
        </p:nvSpPr>
        <p:spPr>
          <a:xfrm>
            <a:off x="0" y="0"/>
            <a:ext cx="12192000" cy="14608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0DA617C-2F8C-4DBE-AA32-6DB40BD7E587}"/>
              </a:ext>
            </a:extLst>
          </p:cNvPr>
          <p:cNvSpPr/>
          <p:nvPr/>
        </p:nvSpPr>
        <p:spPr>
          <a:xfrm>
            <a:off x="5963478" y="1460812"/>
            <a:ext cx="6228522" cy="539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161941D-3FDA-4A73-B4BA-F2A23E95893B}"/>
              </a:ext>
            </a:extLst>
          </p:cNvPr>
          <p:cNvSpPr/>
          <p:nvPr/>
        </p:nvSpPr>
        <p:spPr>
          <a:xfrm>
            <a:off x="1137766" y="2147246"/>
            <a:ext cx="35623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>
                <a:latin typeface="Stencil Std" panose="04020904080802020404" pitchFamily="82" charset="0"/>
              </a:rPr>
              <a:t>Business </a:t>
            </a:r>
            <a:r>
              <a:rPr lang="es-PE" sz="2000" b="1" dirty="0" err="1">
                <a:latin typeface="Stencil Std" panose="04020904080802020404" pitchFamily="82" charset="0"/>
              </a:rPr>
              <a:t>Intelligence</a:t>
            </a:r>
            <a:endParaRPr lang="es-PE" sz="2000" b="1" dirty="0">
              <a:latin typeface="Stencil Std" panose="04020904080802020404" pitchFamily="8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D1FECCA-E294-492D-BFD7-4544BC5DCEC3}"/>
              </a:ext>
            </a:extLst>
          </p:cNvPr>
          <p:cNvSpPr/>
          <p:nvPr/>
        </p:nvSpPr>
        <p:spPr>
          <a:xfrm>
            <a:off x="7956335" y="2147246"/>
            <a:ext cx="3097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>
                <a:latin typeface="Stencil Std" panose="04020904080802020404" pitchFamily="82" charset="0"/>
              </a:rPr>
              <a:t>Business </a:t>
            </a:r>
            <a:r>
              <a:rPr lang="es-PE" sz="2000" b="1" dirty="0" err="1">
                <a:latin typeface="Stencil Std" panose="04020904080802020404" pitchFamily="82" charset="0"/>
              </a:rPr>
              <a:t>Analytics</a:t>
            </a:r>
            <a:endParaRPr lang="es-PE" sz="2000" b="1" dirty="0">
              <a:latin typeface="Stencil Std" panose="04020904080802020404" pitchFamily="8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F82F1FE-481E-4245-B9D8-017B470C6BB8}"/>
              </a:ext>
            </a:extLst>
          </p:cNvPr>
          <p:cNvSpPr/>
          <p:nvPr/>
        </p:nvSpPr>
        <p:spPr>
          <a:xfrm>
            <a:off x="3723086" y="489076"/>
            <a:ext cx="4480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DIFERENCIAS ENTRE BI vs BA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B18D68B-CCEC-438E-8160-EA248BEF53DD}"/>
              </a:ext>
            </a:extLst>
          </p:cNvPr>
          <p:cNvSpPr/>
          <p:nvPr/>
        </p:nvSpPr>
        <p:spPr>
          <a:xfrm>
            <a:off x="618979" y="2921168"/>
            <a:ext cx="5224456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2000" dirty="0"/>
              <a:t>BI implica el proceso de recopilación de datos de todas las fuentes y su preparación para BA.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2000" dirty="0"/>
              <a:t>Responde lo que sucedió.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E2F5A58-7896-4843-91A0-CED76E09304C}"/>
              </a:ext>
            </a:extLst>
          </p:cNvPr>
          <p:cNvSpPr/>
          <p:nvPr/>
        </p:nvSpPr>
        <p:spPr>
          <a:xfrm>
            <a:off x="6582457" y="2995872"/>
            <a:ext cx="5224456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2000" dirty="0"/>
              <a:t>BA es el análisis de las respuestas proporcionadas por BI.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2000" dirty="0"/>
              <a:t>Responde porque sucedió y si volverá a suceder.</a:t>
            </a:r>
          </a:p>
        </p:txBody>
      </p:sp>
    </p:spTree>
    <p:extLst>
      <p:ext uri="{BB962C8B-B14F-4D97-AF65-F5344CB8AC3E}">
        <p14:creationId xmlns:p14="http://schemas.microsoft.com/office/powerpoint/2010/main" val="262368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6A55FDE-E2D7-43F5-AF70-53995E423EB1}"/>
              </a:ext>
            </a:extLst>
          </p:cNvPr>
          <p:cNvSpPr/>
          <p:nvPr/>
        </p:nvSpPr>
        <p:spPr>
          <a:xfrm>
            <a:off x="5963478" y="1460812"/>
            <a:ext cx="6228522" cy="539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A455247-C735-4FA9-A5C8-20DDE1B4C56C}"/>
              </a:ext>
            </a:extLst>
          </p:cNvPr>
          <p:cNvSpPr/>
          <p:nvPr/>
        </p:nvSpPr>
        <p:spPr>
          <a:xfrm>
            <a:off x="0" y="0"/>
            <a:ext cx="12192000" cy="14608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959C44C-0E63-4FA5-92D3-CB0CB5F4F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566" y="2864820"/>
            <a:ext cx="1880784" cy="144279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CF86288-AB3E-4DB3-AAE6-53263B520433}"/>
              </a:ext>
            </a:extLst>
          </p:cNvPr>
          <p:cNvSpPr/>
          <p:nvPr/>
        </p:nvSpPr>
        <p:spPr>
          <a:xfrm>
            <a:off x="434223" y="4778967"/>
            <a:ext cx="5224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/>
              <a:t>Para ejecutar las operaciones comerciales actuales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C34069E-87C1-4719-AC75-F287D856AE65}"/>
              </a:ext>
            </a:extLst>
          </p:cNvPr>
          <p:cNvSpPr/>
          <p:nvPr/>
        </p:nvSpPr>
        <p:spPr>
          <a:xfrm>
            <a:off x="6838123" y="4778967"/>
            <a:ext cx="47840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/>
              <a:t>Para cambiar las operaciones del negocio y mejorar la productividad.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1F7464B-D2C4-4F5F-9B79-38EF4473CBFB}"/>
              </a:ext>
            </a:extLst>
          </p:cNvPr>
          <p:cNvSpPr/>
          <p:nvPr/>
        </p:nvSpPr>
        <p:spPr>
          <a:xfrm>
            <a:off x="5101804" y="268741"/>
            <a:ext cx="14318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5400" b="1" dirty="0">
                <a:solidFill>
                  <a:schemeClr val="bg1"/>
                </a:solidFill>
              </a:rPr>
              <a:t>USO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ED229FD-B0EA-40E2-9C8B-C839D343AB9F}"/>
              </a:ext>
            </a:extLst>
          </p:cNvPr>
          <p:cNvSpPr/>
          <p:nvPr/>
        </p:nvSpPr>
        <p:spPr>
          <a:xfrm>
            <a:off x="1137766" y="2147246"/>
            <a:ext cx="35623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>
                <a:latin typeface="Stencil Std" panose="04020904080802020404" pitchFamily="82" charset="0"/>
              </a:rPr>
              <a:t>Business </a:t>
            </a:r>
            <a:r>
              <a:rPr lang="es-PE" sz="2000" b="1" dirty="0" err="1">
                <a:latin typeface="Stencil Std" panose="04020904080802020404" pitchFamily="82" charset="0"/>
              </a:rPr>
              <a:t>Intelligence</a:t>
            </a:r>
            <a:endParaRPr lang="es-PE" sz="2000" b="1" dirty="0">
              <a:latin typeface="Stencil Std" panose="04020904080802020404" pitchFamily="8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4895700-4DAA-4AAF-9BDC-03C745072367}"/>
              </a:ext>
            </a:extLst>
          </p:cNvPr>
          <p:cNvSpPr/>
          <p:nvPr/>
        </p:nvSpPr>
        <p:spPr>
          <a:xfrm>
            <a:off x="7956335" y="2147246"/>
            <a:ext cx="3097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>
                <a:latin typeface="Stencil Std" panose="04020904080802020404" pitchFamily="82" charset="0"/>
              </a:rPr>
              <a:t>Business </a:t>
            </a:r>
            <a:r>
              <a:rPr lang="es-PE" sz="2000" b="1" dirty="0" err="1">
                <a:latin typeface="Stencil Std" panose="04020904080802020404" pitchFamily="82" charset="0"/>
              </a:rPr>
              <a:t>Analytics</a:t>
            </a:r>
            <a:endParaRPr lang="es-PE" sz="2000" b="1" dirty="0">
              <a:latin typeface="Stencil Std" panose="04020904080802020404" pitchFamily="8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3C5A568-B521-40AA-A6D8-7D45EC08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892" y="2864821"/>
            <a:ext cx="1880784" cy="144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6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2F3092DC-0971-4057-AD46-32FDBFE71FF9}"/>
              </a:ext>
            </a:extLst>
          </p:cNvPr>
          <p:cNvSpPr/>
          <p:nvPr/>
        </p:nvSpPr>
        <p:spPr>
          <a:xfrm>
            <a:off x="5963478" y="1460812"/>
            <a:ext cx="6228522" cy="539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67A690D-797A-4313-BDE5-F8BCDB4F6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580" y="2979010"/>
            <a:ext cx="1897768" cy="1273037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FE71360-32F6-4435-A937-D4D90AD7587E}"/>
              </a:ext>
            </a:extLst>
          </p:cNvPr>
          <p:cNvSpPr/>
          <p:nvPr/>
        </p:nvSpPr>
        <p:spPr>
          <a:xfrm>
            <a:off x="427256" y="4791543"/>
            <a:ext cx="4953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/>
              <a:t>SAP Business </a:t>
            </a:r>
            <a:r>
              <a:rPr lang="es-PE" sz="2000" dirty="0" err="1"/>
              <a:t>Objects</a:t>
            </a:r>
            <a:r>
              <a:rPr lang="es-PE" sz="2000" dirty="0"/>
              <a:t>, </a:t>
            </a:r>
            <a:r>
              <a:rPr lang="es-PE" sz="2000" dirty="0" err="1"/>
              <a:t>QlikSense</a:t>
            </a:r>
            <a:r>
              <a:rPr lang="es-PE" sz="2000" dirty="0"/>
              <a:t>, TIBCO, </a:t>
            </a:r>
            <a:r>
              <a:rPr lang="es-PE" sz="2000" dirty="0" err="1"/>
              <a:t>PowerBI</a:t>
            </a:r>
            <a:endParaRPr lang="es-PE" sz="20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189AB71-59AD-44C6-87C1-81FE38E59DA2}"/>
              </a:ext>
            </a:extLst>
          </p:cNvPr>
          <p:cNvSpPr/>
          <p:nvPr/>
        </p:nvSpPr>
        <p:spPr>
          <a:xfrm>
            <a:off x="6420571" y="4791543"/>
            <a:ext cx="56379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/>
              <a:t>Word Processing, Google </a:t>
            </a:r>
            <a:r>
              <a:rPr lang="es-PE" sz="2000" dirty="0" err="1"/>
              <a:t>docs</a:t>
            </a:r>
            <a:r>
              <a:rPr lang="es-PE" sz="2000" dirty="0"/>
              <a:t>, MS Visio, MS Office Tools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B17AE9A-06B1-4FAF-BECD-92F609ACEFE4}"/>
              </a:ext>
            </a:extLst>
          </p:cNvPr>
          <p:cNvSpPr/>
          <p:nvPr/>
        </p:nvSpPr>
        <p:spPr>
          <a:xfrm>
            <a:off x="0" y="0"/>
            <a:ext cx="12192000" cy="14608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E084D56-5EF6-4560-9041-50509203759F}"/>
              </a:ext>
            </a:extLst>
          </p:cNvPr>
          <p:cNvSpPr/>
          <p:nvPr/>
        </p:nvSpPr>
        <p:spPr>
          <a:xfrm>
            <a:off x="3705730" y="268741"/>
            <a:ext cx="47805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5400" b="1" dirty="0">
                <a:solidFill>
                  <a:schemeClr val="bg1"/>
                </a:solidFill>
              </a:rPr>
              <a:t>HERRAMIENTAS</a:t>
            </a:r>
            <a:endParaRPr lang="es-PE" sz="2800" b="1" dirty="0">
              <a:solidFill>
                <a:schemeClr val="bg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6B954A8-CCD9-4224-9775-36DB9DFF0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654" y="2975629"/>
            <a:ext cx="1897768" cy="1273037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5AE0E5F7-145C-4E50-AAAD-D18416AE9E95}"/>
              </a:ext>
            </a:extLst>
          </p:cNvPr>
          <p:cNvSpPr/>
          <p:nvPr/>
        </p:nvSpPr>
        <p:spPr>
          <a:xfrm>
            <a:off x="1137766" y="2147246"/>
            <a:ext cx="35623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>
                <a:latin typeface="Stencil Std" panose="04020904080802020404" pitchFamily="82" charset="0"/>
              </a:rPr>
              <a:t>Business </a:t>
            </a:r>
            <a:r>
              <a:rPr lang="es-PE" sz="2000" b="1" dirty="0" err="1">
                <a:latin typeface="Stencil Std" panose="04020904080802020404" pitchFamily="82" charset="0"/>
              </a:rPr>
              <a:t>Intelligence</a:t>
            </a:r>
            <a:endParaRPr lang="es-PE" sz="2000" b="1" dirty="0">
              <a:latin typeface="Stencil Std" panose="04020904080802020404" pitchFamily="8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03E33AA-3BDD-4468-B21E-F9D00834142E}"/>
              </a:ext>
            </a:extLst>
          </p:cNvPr>
          <p:cNvSpPr/>
          <p:nvPr/>
        </p:nvSpPr>
        <p:spPr>
          <a:xfrm>
            <a:off x="7690587" y="2166424"/>
            <a:ext cx="3097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>
                <a:latin typeface="Stencil Std" panose="04020904080802020404" pitchFamily="82" charset="0"/>
              </a:rPr>
              <a:t>Business </a:t>
            </a:r>
            <a:r>
              <a:rPr lang="es-PE" sz="2000" b="1" dirty="0" err="1">
                <a:latin typeface="Stencil Std" panose="04020904080802020404" pitchFamily="82" charset="0"/>
              </a:rPr>
              <a:t>Analytics</a:t>
            </a:r>
            <a:endParaRPr lang="es-PE" sz="2000" b="1" dirty="0">
              <a:latin typeface="Stencil Std" panose="0402090408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2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818FE56-C47E-40BA-84C2-38628D71E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37" y="1047750"/>
            <a:ext cx="3227133" cy="1677210"/>
          </a:xfrm>
          <a:prstGeom prst="rect">
            <a:avLst/>
          </a:prstGeom>
        </p:spPr>
      </p:pic>
      <p:pic>
        <p:nvPicPr>
          <p:cNvPr id="7172" name="Picture 4" descr="Resultado de imagen para QlikSense">
            <a:extLst>
              <a:ext uri="{FF2B5EF4-FFF2-40B4-BE49-F238E27FC236}">
                <a16:creationId xmlns:a16="http://schemas.microsoft.com/office/drawing/2014/main" id="{4D629D5C-D032-475C-B805-10AF8F8D1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32" y="1256515"/>
            <a:ext cx="1779780" cy="177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n para TIBCO">
            <a:extLst>
              <a:ext uri="{FF2B5EF4-FFF2-40B4-BE49-F238E27FC236}">
                <a16:creationId xmlns:a16="http://schemas.microsoft.com/office/drawing/2014/main" id="{FB39645A-F6B7-4D79-8807-F5AC2F688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08" y="3269974"/>
            <a:ext cx="3659989" cy="96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586597D-89E8-456E-9B5C-48DC858D0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677" y="4778936"/>
            <a:ext cx="2911050" cy="822549"/>
          </a:xfrm>
          <a:prstGeom prst="rect">
            <a:avLst/>
          </a:prstGeom>
        </p:spPr>
      </p:pic>
      <p:pic>
        <p:nvPicPr>
          <p:cNvPr id="7178" name="Picture 10" descr="Resultado de imagen para MS Office Tools">
            <a:extLst>
              <a:ext uri="{FF2B5EF4-FFF2-40B4-BE49-F238E27FC236}">
                <a16:creationId xmlns:a16="http://schemas.microsoft.com/office/drawing/2014/main" id="{9026D1EA-949E-45D0-AAA0-FC95CFE52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061" y="3429000"/>
            <a:ext cx="3790122" cy="208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243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350</Words>
  <Application>Microsoft Office PowerPoint</Application>
  <PresentationFormat>Panorámica</PresentationFormat>
  <Paragraphs>46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Adobe Heiti Std R</vt:lpstr>
      <vt:lpstr>Arial</vt:lpstr>
      <vt:lpstr>Calibri</vt:lpstr>
      <vt:lpstr>Calibri Light</vt:lpstr>
      <vt:lpstr>Stencil Std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Anngel</dc:creator>
  <cp:lastModifiedBy>Anngel</cp:lastModifiedBy>
  <cp:revision>101</cp:revision>
  <dcterms:created xsi:type="dcterms:W3CDTF">2019-04-24T13:59:25Z</dcterms:created>
  <dcterms:modified xsi:type="dcterms:W3CDTF">2019-04-24T15:42:24Z</dcterms:modified>
</cp:coreProperties>
</file>