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7" r:id="rId3"/>
    <p:sldId id="262" r:id="rId4"/>
    <p:sldId id="259" r:id="rId5"/>
    <p:sldId id="264" r:id="rId6"/>
    <p:sldId id="260"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403122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7641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34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77847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5189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055724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402103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3993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83318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807C-BEE9-4E0B-B702-89B69676E3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59953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B807C-BEE9-4E0B-B702-89B69676E3AD}"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328183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B807C-BEE9-4E0B-B702-89B69676E3AD}"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88744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B807C-BEE9-4E0B-B702-89B69676E3AD}"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386184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B807C-BEE9-4E0B-B702-89B69676E3AD}"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18610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B807C-BEE9-4E0B-B702-89B69676E3AD}"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9829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B807C-BEE9-4E0B-B702-89B69676E3AD}"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2DA75-D8E9-4675-AEEF-EF284B4D0482}" type="slidenum">
              <a:rPr lang="en-US" smtClean="0"/>
              <a:t>‹#›</a:t>
            </a:fld>
            <a:endParaRPr lang="en-US"/>
          </a:p>
        </p:txBody>
      </p:sp>
    </p:spTree>
    <p:extLst>
      <p:ext uri="{BB962C8B-B14F-4D97-AF65-F5344CB8AC3E}">
        <p14:creationId xmlns:p14="http://schemas.microsoft.com/office/powerpoint/2010/main" val="237844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AB807C-BEE9-4E0B-B702-89B69676E3AD}" type="datetimeFigureOut">
              <a:rPr lang="en-US" smtClean="0"/>
              <a:t>5/19/2019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22DA75-D8E9-4675-AEEF-EF284B4D0482}" type="slidenum">
              <a:rPr lang="en-US" smtClean="0"/>
              <a:t>‹#›</a:t>
            </a:fld>
            <a:endParaRPr lang="en-US"/>
          </a:p>
        </p:txBody>
      </p:sp>
    </p:spTree>
    <p:extLst>
      <p:ext uri="{BB962C8B-B14F-4D97-AF65-F5344CB8AC3E}">
        <p14:creationId xmlns:p14="http://schemas.microsoft.com/office/powerpoint/2010/main" val="3650972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B677-9686-4B1D-A1CD-DC7562F1B3F7}"/>
              </a:ext>
            </a:extLst>
          </p:cNvPr>
          <p:cNvSpPr>
            <a:spLocks noGrp="1"/>
          </p:cNvSpPr>
          <p:nvPr>
            <p:ph type="title"/>
          </p:nvPr>
        </p:nvSpPr>
        <p:spPr/>
        <p:txBody>
          <a:bodyPr/>
          <a:lstStyle/>
          <a:p>
            <a:pPr algn="ctr"/>
            <a:r>
              <a:rPr lang="vi-VN" dirty="0"/>
              <a:t>Data Introduction</a:t>
            </a:r>
            <a:endParaRPr lang="en-US" dirty="0"/>
          </a:p>
        </p:txBody>
      </p:sp>
      <p:sp>
        <p:nvSpPr>
          <p:cNvPr id="3" name="Content Placeholder 2">
            <a:extLst>
              <a:ext uri="{FF2B5EF4-FFF2-40B4-BE49-F238E27FC236}">
                <a16:creationId xmlns:a16="http://schemas.microsoft.com/office/drawing/2014/main" id="{466B2AEE-8B20-4C42-AED0-0E2E79334AFD}"/>
              </a:ext>
            </a:extLst>
          </p:cNvPr>
          <p:cNvSpPr>
            <a:spLocks noGrp="1"/>
          </p:cNvSpPr>
          <p:nvPr>
            <p:ph idx="1"/>
          </p:nvPr>
        </p:nvSpPr>
        <p:spPr>
          <a:xfrm>
            <a:off x="677334" y="1270000"/>
            <a:ext cx="8596668" cy="3880773"/>
          </a:xfrm>
        </p:spPr>
        <p:txBody>
          <a:bodyPr/>
          <a:lstStyle/>
          <a:p>
            <a:r>
              <a:rPr lang="vi-VN" dirty="0">
                <a:solidFill>
                  <a:srgbClr val="FF0000"/>
                </a:solidFill>
              </a:rPr>
              <a:t>Given data</a:t>
            </a:r>
            <a:r>
              <a:rPr lang="vi-VN" dirty="0"/>
              <a:t>: the data are listed as small companies. And the sample include 3453 observation, come along with 14 variables. Most of the variable are financial indicators, except the NACE and NACE group which describe the manufacture industrial of the company.</a:t>
            </a:r>
          </a:p>
          <a:p>
            <a:r>
              <a:rPr lang="vi-VN" dirty="0">
                <a:solidFill>
                  <a:srgbClr val="FF0000"/>
                </a:solidFill>
              </a:rPr>
              <a:t>Target</a:t>
            </a:r>
            <a:r>
              <a:rPr lang="vi-VN" dirty="0"/>
              <a:t>: to build a suitable model that can predict whether a company is default.</a:t>
            </a:r>
          </a:p>
          <a:p>
            <a:r>
              <a:rPr lang="vi-VN" dirty="0">
                <a:solidFill>
                  <a:srgbClr val="FF0000"/>
                </a:solidFill>
              </a:rPr>
              <a:t>Method</a:t>
            </a:r>
            <a:r>
              <a:rPr lang="vi-VN" dirty="0"/>
              <a:t>: as the predicted data is Default or not ( Binary factor 0,1) so this is supervised learning and a classification problem. So I decided to use Logistic regression, Random forest, Classification tree.  </a:t>
            </a:r>
            <a:endParaRPr lang="en-US" dirty="0"/>
          </a:p>
        </p:txBody>
      </p:sp>
      <p:pic>
        <p:nvPicPr>
          <p:cNvPr id="5" name="Picture 4">
            <a:extLst>
              <a:ext uri="{FF2B5EF4-FFF2-40B4-BE49-F238E27FC236}">
                <a16:creationId xmlns:a16="http://schemas.microsoft.com/office/drawing/2014/main" id="{887951A6-73E6-421C-8B27-F5B335FA6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94" y="3952156"/>
            <a:ext cx="8596668" cy="2296244"/>
          </a:xfrm>
          <a:prstGeom prst="rect">
            <a:avLst/>
          </a:prstGeom>
        </p:spPr>
      </p:pic>
    </p:spTree>
    <p:extLst>
      <p:ext uri="{BB962C8B-B14F-4D97-AF65-F5344CB8AC3E}">
        <p14:creationId xmlns:p14="http://schemas.microsoft.com/office/powerpoint/2010/main" val="308977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2FF112-E819-4281-9473-47DC1F39F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6971"/>
            <a:ext cx="5066522" cy="3978614"/>
          </a:xfrm>
          <a:prstGeom prst="rect">
            <a:avLst/>
          </a:prstGeom>
        </p:spPr>
      </p:pic>
      <p:sp>
        <p:nvSpPr>
          <p:cNvPr id="2" name="Title 1">
            <a:extLst>
              <a:ext uri="{FF2B5EF4-FFF2-40B4-BE49-F238E27FC236}">
                <a16:creationId xmlns:a16="http://schemas.microsoft.com/office/drawing/2014/main" id="{7DF58ED9-5F21-4783-8D25-61D1FF63A889}"/>
              </a:ext>
            </a:extLst>
          </p:cNvPr>
          <p:cNvSpPr>
            <a:spLocks noGrp="1"/>
          </p:cNvSpPr>
          <p:nvPr>
            <p:ph type="title"/>
          </p:nvPr>
        </p:nvSpPr>
        <p:spPr/>
        <p:txBody>
          <a:bodyPr/>
          <a:lstStyle/>
          <a:p>
            <a:r>
              <a:rPr lang="vi-VN" dirty="0"/>
              <a:t>Data summary	</a:t>
            </a:r>
            <a:endParaRPr lang="en-US" dirty="0"/>
          </a:p>
        </p:txBody>
      </p:sp>
      <p:sp>
        <p:nvSpPr>
          <p:cNvPr id="3" name="Content Placeholder 2">
            <a:extLst>
              <a:ext uri="{FF2B5EF4-FFF2-40B4-BE49-F238E27FC236}">
                <a16:creationId xmlns:a16="http://schemas.microsoft.com/office/drawing/2014/main" id="{3ECD7C8F-EBCC-4BF8-A01E-C6911E6D5856}"/>
              </a:ext>
            </a:extLst>
          </p:cNvPr>
          <p:cNvSpPr>
            <a:spLocks noGrp="1"/>
          </p:cNvSpPr>
          <p:nvPr>
            <p:ph idx="1"/>
          </p:nvPr>
        </p:nvSpPr>
        <p:spPr>
          <a:xfrm>
            <a:off x="677334" y="1392104"/>
            <a:ext cx="8596668" cy="3880773"/>
          </a:xfrm>
        </p:spPr>
        <p:txBody>
          <a:bodyPr>
            <a:normAutofit/>
          </a:bodyPr>
          <a:lstStyle/>
          <a:p>
            <a:pPr algn="just"/>
            <a:r>
              <a:rPr lang="vi-VN" sz="1400" dirty="0"/>
              <a:t>The data include </a:t>
            </a:r>
            <a:r>
              <a:rPr lang="vi-VN" sz="1400" dirty="0">
                <a:solidFill>
                  <a:srgbClr val="FF0000"/>
                </a:solidFill>
              </a:rPr>
              <a:t>14 variables </a:t>
            </a:r>
            <a:r>
              <a:rPr lang="vi-VN" sz="1400" dirty="0"/>
              <a:t>with </a:t>
            </a:r>
            <a:r>
              <a:rPr lang="vi-VN" sz="1400" dirty="0">
                <a:solidFill>
                  <a:srgbClr val="FF0000"/>
                </a:solidFill>
              </a:rPr>
              <a:t>3542 observations</a:t>
            </a:r>
            <a:r>
              <a:rPr lang="vi-VN" sz="1400" dirty="0"/>
              <a:t>. In which there are some missing value in three columns which are: ROI, ROE, and debt_conversion_ratio. And as these missing data seem to be </a:t>
            </a:r>
            <a:r>
              <a:rPr lang="vi-VN" sz="1400" dirty="0">
                <a:solidFill>
                  <a:srgbClr val="FF0000"/>
                </a:solidFill>
              </a:rPr>
              <a:t>missing at random ( MAR), </a:t>
            </a:r>
            <a:r>
              <a:rPr lang="vi-VN" sz="1400" dirty="0"/>
              <a:t>so the missing variable could be filled in rely on the </a:t>
            </a:r>
            <a:r>
              <a:rPr lang="vi-VN" sz="1400" dirty="0">
                <a:solidFill>
                  <a:srgbClr val="FF0000"/>
                </a:solidFill>
              </a:rPr>
              <a:t>KNN method </a:t>
            </a:r>
            <a:r>
              <a:rPr lang="vi-VN" sz="1400" dirty="0"/>
              <a:t>which absolutely provided less bias than filling by mean method. </a:t>
            </a:r>
            <a:endParaRPr lang="en-US" sz="1400" dirty="0"/>
          </a:p>
        </p:txBody>
      </p:sp>
      <p:pic>
        <p:nvPicPr>
          <p:cNvPr id="8" name="Picture 7">
            <a:extLst>
              <a:ext uri="{FF2B5EF4-FFF2-40B4-BE49-F238E27FC236}">
                <a16:creationId xmlns:a16="http://schemas.microsoft.com/office/drawing/2014/main" id="{E8E024DE-D5F0-4D47-853B-23BDEFC19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117" y="2436971"/>
            <a:ext cx="3968885" cy="3618410"/>
          </a:xfrm>
          <a:prstGeom prst="rect">
            <a:avLst/>
          </a:prstGeom>
        </p:spPr>
      </p:pic>
    </p:spTree>
    <p:extLst>
      <p:ext uri="{BB962C8B-B14F-4D97-AF65-F5344CB8AC3E}">
        <p14:creationId xmlns:p14="http://schemas.microsoft.com/office/powerpoint/2010/main" val="3243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11BF94F-8054-4364-BFB0-1DB637C77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674" y="2701768"/>
            <a:ext cx="3942303" cy="3443000"/>
          </a:xfrm>
          <a:prstGeom prst="rect">
            <a:avLst/>
          </a:prstGeom>
          <a:effectLst>
            <a:reflection stA="0" endPos="65000" dist="50800" dir="5400000" sy="-100000" algn="bl" rotWithShape="0"/>
          </a:effectLst>
        </p:spPr>
      </p:pic>
      <p:sp>
        <p:nvSpPr>
          <p:cNvPr id="2" name="Title 1">
            <a:extLst>
              <a:ext uri="{FF2B5EF4-FFF2-40B4-BE49-F238E27FC236}">
                <a16:creationId xmlns:a16="http://schemas.microsoft.com/office/drawing/2014/main" id="{9AB89BDD-5E87-411D-8FF5-34BDE7746E54}"/>
              </a:ext>
            </a:extLst>
          </p:cNvPr>
          <p:cNvSpPr>
            <a:spLocks noGrp="1"/>
          </p:cNvSpPr>
          <p:nvPr>
            <p:ph type="title"/>
          </p:nvPr>
        </p:nvSpPr>
        <p:spPr/>
        <p:txBody>
          <a:bodyPr/>
          <a:lstStyle/>
          <a:p>
            <a:pPr algn="ctr"/>
            <a:r>
              <a:rPr lang="vi-VN" dirty="0"/>
              <a:t>Data manipulate </a:t>
            </a:r>
            <a:endParaRPr lang="en-US" dirty="0"/>
          </a:p>
        </p:txBody>
      </p:sp>
      <p:pic>
        <p:nvPicPr>
          <p:cNvPr id="7" name="Content Placeholder 4">
            <a:extLst>
              <a:ext uri="{FF2B5EF4-FFF2-40B4-BE49-F238E27FC236}">
                <a16:creationId xmlns:a16="http://schemas.microsoft.com/office/drawing/2014/main" id="{4F45EA34-9067-44DF-AE45-A97D15D51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01" y="1333729"/>
            <a:ext cx="4683967" cy="965943"/>
          </a:xfrm>
          <a:prstGeom prst="rect">
            <a:avLst/>
          </a:prstGeom>
        </p:spPr>
      </p:pic>
      <p:sp>
        <p:nvSpPr>
          <p:cNvPr id="9" name="Content Placeholder 8">
            <a:extLst>
              <a:ext uri="{FF2B5EF4-FFF2-40B4-BE49-F238E27FC236}">
                <a16:creationId xmlns:a16="http://schemas.microsoft.com/office/drawing/2014/main" id="{C4AADFA2-AE1B-4FD4-940E-5798E6853092}"/>
              </a:ext>
            </a:extLst>
          </p:cNvPr>
          <p:cNvSpPr>
            <a:spLocks noGrp="1"/>
          </p:cNvSpPr>
          <p:nvPr>
            <p:ph idx="1"/>
          </p:nvPr>
        </p:nvSpPr>
        <p:spPr>
          <a:xfrm>
            <a:off x="4975668" y="1270000"/>
            <a:ext cx="4855719" cy="3880773"/>
          </a:xfrm>
        </p:spPr>
        <p:txBody>
          <a:bodyPr>
            <a:normAutofit/>
          </a:bodyPr>
          <a:lstStyle/>
          <a:p>
            <a:r>
              <a:rPr lang="vi-VN" sz="1400" dirty="0"/>
              <a:t>The data firstly filled in </a:t>
            </a:r>
            <a:r>
              <a:rPr lang="vi-VN" sz="1400" dirty="0">
                <a:solidFill>
                  <a:srgbClr val="FF0000"/>
                </a:solidFill>
              </a:rPr>
              <a:t>NA</a:t>
            </a:r>
            <a:r>
              <a:rPr lang="vi-VN" sz="1400" dirty="0"/>
              <a:t> value by </a:t>
            </a:r>
            <a:r>
              <a:rPr lang="vi-VN" sz="1400" dirty="0">
                <a:solidFill>
                  <a:srgbClr val="FF0000"/>
                </a:solidFill>
              </a:rPr>
              <a:t>Knn imputation </a:t>
            </a:r>
            <a:r>
              <a:rPr lang="vi-VN" sz="1400" dirty="0"/>
              <a:t>as this method is more effective than normal mean method. And the result is also tell that when I compare with mean method, the accuracy rate increase around 2-3% in different case </a:t>
            </a:r>
            <a:endParaRPr lang="en-US" sz="1400" dirty="0"/>
          </a:p>
        </p:txBody>
      </p:sp>
      <p:sp>
        <p:nvSpPr>
          <p:cNvPr id="10" name="TextBox 9">
            <a:extLst>
              <a:ext uri="{FF2B5EF4-FFF2-40B4-BE49-F238E27FC236}">
                <a16:creationId xmlns:a16="http://schemas.microsoft.com/office/drawing/2014/main" id="{F62A475F-29B7-4C1D-8205-727BF555B3B8}"/>
              </a:ext>
            </a:extLst>
          </p:cNvPr>
          <p:cNvSpPr txBox="1"/>
          <p:nvPr/>
        </p:nvSpPr>
        <p:spPr>
          <a:xfrm>
            <a:off x="341815" y="2701768"/>
            <a:ext cx="4969372" cy="3539430"/>
          </a:xfrm>
          <a:prstGeom prst="rect">
            <a:avLst/>
          </a:prstGeom>
          <a:noFill/>
        </p:spPr>
        <p:txBody>
          <a:bodyPr wrap="square" rtlCol="0">
            <a:spAutoFit/>
          </a:bodyPr>
          <a:lstStyle/>
          <a:p>
            <a:pPr algn="just"/>
            <a:r>
              <a:rPr lang="vi-VN" sz="1600" dirty="0"/>
              <a:t>Moreover, as our target is to predict the Default variable, the nace group and nace just tell us the industrial in which the companies is working in, and from the previous cluster plot, we rarely can divided these data into exact group, so i decided to </a:t>
            </a:r>
            <a:r>
              <a:rPr lang="vi-VN" sz="1600" dirty="0">
                <a:solidFill>
                  <a:srgbClr val="FF0000"/>
                </a:solidFill>
              </a:rPr>
              <a:t>delete</a:t>
            </a:r>
            <a:r>
              <a:rPr lang="vi-VN" sz="1600" dirty="0"/>
              <a:t> these two variable, </a:t>
            </a:r>
            <a:r>
              <a:rPr lang="vi-VN" sz="1600" dirty="0">
                <a:solidFill>
                  <a:srgbClr val="FF0000"/>
                </a:solidFill>
              </a:rPr>
              <a:t>NACE</a:t>
            </a:r>
            <a:r>
              <a:rPr lang="vi-VN" sz="1600" dirty="0"/>
              <a:t> and </a:t>
            </a:r>
            <a:r>
              <a:rPr lang="vi-VN" sz="1600" dirty="0">
                <a:solidFill>
                  <a:srgbClr val="FF0000"/>
                </a:solidFill>
              </a:rPr>
              <a:t>NACE group </a:t>
            </a:r>
            <a:r>
              <a:rPr lang="vi-VN" sz="1600" dirty="0"/>
              <a:t>as it could lead to some misunderstanding in the model. And also from the correlation matrix we can easily that debt_ratio and totalasset / totallib correaltion is exactly -1. This can be reason as the total_asset_total_lib = 1/debt_ratio. So we only keep one out of two these variables. I decided to </a:t>
            </a:r>
            <a:r>
              <a:rPr lang="vi-VN" sz="1600" dirty="0">
                <a:solidFill>
                  <a:srgbClr val="FF0000"/>
                </a:solidFill>
              </a:rPr>
              <a:t>delete</a:t>
            </a:r>
            <a:r>
              <a:rPr lang="vi-VN" sz="1600" dirty="0"/>
              <a:t> the </a:t>
            </a:r>
            <a:r>
              <a:rPr lang="vi-VN" sz="1600" dirty="0">
                <a:solidFill>
                  <a:srgbClr val="FF0000"/>
                </a:solidFill>
              </a:rPr>
              <a:t>debt_ratio </a:t>
            </a:r>
            <a:r>
              <a:rPr lang="vi-VN" sz="1600" dirty="0"/>
              <a:t>column. Lastly, we will have </a:t>
            </a:r>
            <a:r>
              <a:rPr lang="vi-VN" sz="1600" dirty="0">
                <a:solidFill>
                  <a:srgbClr val="FF0000"/>
                </a:solidFill>
              </a:rPr>
              <a:t>11 variable </a:t>
            </a:r>
            <a:r>
              <a:rPr lang="vi-VN" sz="1600" dirty="0"/>
              <a:t>which will be used to analyzed the default. </a:t>
            </a:r>
            <a:endParaRPr lang="en-US" sz="1600" dirty="0"/>
          </a:p>
        </p:txBody>
      </p:sp>
      <p:cxnSp>
        <p:nvCxnSpPr>
          <p:cNvPr id="14" name="Straight Connector 13">
            <a:extLst>
              <a:ext uri="{FF2B5EF4-FFF2-40B4-BE49-F238E27FC236}">
                <a16:creationId xmlns:a16="http://schemas.microsoft.com/office/drawing/2014/main" id="{134985EE-7331-4624-8EE2-E60765A24A3B}"/>
              </a:ext>
            </a:extLst>
          </p:cNvPr>
          <p:cNvCxnSpPr>
            <a:cxnSpLocks/>
          </p:cNvCxnSpPr>
          <p:nvPr/>
        </p:nvCxnSpPr>
        <p:spPr>
          <a:xfrm flipV="1">
            <a:off x="7442200" y="4471484"/>
            <a:ext cx="3567922" cy="2345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50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8F3-3575-4917-A69F-89C649568272}"/>
              </a:ext>
            </a:extLst>
          </p:cNvPr>
          <p:cNvSpPr>
            <a:spLocks noGrp="1"/>
          </p:cNvSpPr>
          <p:nvPr>
            <p:ph type="title"/>
          </p:nvPr>
        </p:nvSpPr>
        <p:spPr>
          <a:xfrm>
            <a:off x="2944673" y="287094"/>
            <a:ext cx="8596668" cy="1320800"/>
          </a:xfrm>
        </p:spPr>
        <p:txBody>
          <a:bodyPr/>
          <a:lstStyle/>
          <a:p>
            <a:r>
              <a:rPr lang="vi-VN" dirty="0"/>
              <a:t>Sampling split test</a:t>
            </a:r>
            <a:endParaRPr lang="en-US" dirty="0"/>
          </a:p>
        </p:txBody>
      </p:sp>
      <p:pic>
        <p:nvPicPr>
          <p:cNvPr id="5" name="Content Placeholder 4">
            <a:extLst>
              <a:ext uri="{FF2B5EF4-FFF2-40B4-BE49-F238E27FC236}">
                <a16:creationId xmlns:a16="http://schemas.microsoft.com/office/drawing/2014/main" id="{033D83E6-113A-4D62-9FBA-BA8BC95C4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4044" y="3496470"/>
            <a:ext cx="3328598" cy="3074436"/>
          </a:xfrm>
        </p:spPr>
      </p:pic>
      <p:pic>
        <p:nvPicPr>
          <p:cNvPr id="11" name="Content Placeholder 4">
            <a:extLst>
              <a:ext uri="{FF2B5EF4-FFF2-40B4-BE49-F238E27FC236}">
                <a16:creationId xmlns:a16="http://schemas.microsoft.com/office/drawing/2014/main" id="{9E0C820D-0460-4E81-A222-07724D29C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40" y="947494"/>
            <a:ext cx="3513641" cy="3074436"/>
          </a:xfrm>
          <a:prstGeom prst="rect">
            <a:avLst/>
          </a:prstGeom>
        </p:spPr>
      </p:pic>
      <p:sp>
        <p:nvSpPr>
          <p:cNvPr id="12" name="TextBox 11">
            <a:extLst>
              <a:ext uri="{FF2B5EF4-FFF2-40B4-BE49-F238E27FC236}">
                <a16:creationId xmlns:a16="http://schemas.microsoft.com/office/drawing/2014/main" id="{B208E2C3-2EB4-40D2-BDA7-F8ACD183181A}"/>
              </a:ext>
            </a:extLst>
          </p:cNvPr>
          <p:cNvSpPr txBox="1"/>
          <p:nvPr/>
        </p:nvSpPr>
        <p:spPr>
          <a:xfrm>
            <a:off x="4724092" y="985141"/>
            <a:ext cx="4399505" cy="2308324"/>
          </a:xfrm>
          <a:prstGeom prst="rect">
            <a:avLst/>
          </a:prstGeom>
          <a:noFill/>
        </p:spPr>
        <p:txBody>
          <a:bodyPr wrap="square" rtlCol="0">
            <a:spAutoFit/>
          </a:bodyPr>
          <a:lstStyle/>
          <a:p>
            <a:r>
              <a:rPr lang="vi-VN" dirty="0"/>
              <a:t>As our target is to maximize the accuracy rate because it’s useless to just predict base on the sample, so firstly we have to split the data in to test set and training set with the proportion 70-30. To reduce the overfitting and the random effect, I also try to apply K-fold 5, 10 repeated times for the logistic regression method.</a:t>
            </a:r>
            <a:endParaRPr lang="en-US" dirty="0"/>
          </a:p>
        </p:txBody>
      </p:sp>
      <p:sp>
        <p:nvSpPr>
          <p:cNvPr id="13" name="TextBox 12">
            <a:extLst>
              <a:ext uri="{FF2B5EF4-FFF2-40B4-BE49-F238E27FC236}">
                <a16:creationId xmlns:a16="http://schemas.microsoft.com/office/drawing/2014/main" id="{3D845C78-8583-4076-A08A-80A423150CCF}"/>
              </a:ext>
            </a:extLst>
          </p:cNvPr>
          <p:cNvSpPr txBox="1"/>
          <p:nvPr/>
        </p:nvSpPr>
        <p:spPr>
          <a:xfrm>
            <a:off x="883516" y="4461849"/>
            <a:ext cx="2435290" cy="646331"/>
          </a:xfrm>
          <a:prstGeom prst="rect">
            <a:avLst/>
          </a:prstGeom>
          <a:noFill/>
        </p:spPr>
        <p:txBody>
          <a:bodyPr wrap="square" rtlCol="0">
            <a:spAutoFit/>
          </a:bodyPr>
          <a:lstStyle/>
          <a:p>
            <a:r>
              <a:rPr lang="vi-VN" dirty="0"/>
              <a:t>The data are divided as followed :  </a:t>
            </a:r>
            <a:endParaRPr lang="en-US" dirty="0"/>
          </a:p>
        </p:txBody>
      </p:sp>
      <p:sp>
        <p:nvSpPr>
          <p:cNvPr id="14" name="Arrow: Right 13">
            <a:extLst>
              <a:ext uri="{FF2B5EF4-FFF2-40B4-BE49-F238E27FC236}">
                <a16:creationId xmlns:a16="http://schemas.microsoft.com/office/drawing/2014/main" id="{970D9B00-7C3F-46D4-80E1-1CACFAE4EA4E}"/>
              </a:ext>
            </a:extLst>
          </p:cNvPr>
          <p:cNvSpPr/>
          <p:nvPr/>
        </p:nvSpPr>
        <p:spPr>
          <a:xfrm>
            <a:off x="3396343" y="4553339"/>
            <a:ext cx="1327749"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86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F7D3-4C47-446B-A866-89EF58EACADF}"/>
              </a:ext>
            </a:extLst>
          </p:cNvPr>
          <p:cNvSpPr>
            <a:spLocks noGrp="1"/>
          </p:cNvSpPr>
          <p:nvPr>
            <p:ph type="title"/>
          </p:nvPr>
        </p:nvSpPr>
        <p:spPr>
          <a:xfrm>
            <a:off x="536876" y="0"/>
            <a:ext cx="8596668" cy="1320800"/>
          </a:xfrm>
        </p:spPr>
        <p:txBody>
          <a:bodyPr/>
          <a:lstStyle/>
          <a:p>
            <a:pPr algn="ctr"/>
            <a:r>
              <a:rPr lang="vi-VN" dirty="0"/>
              <a:t>Logistic regression </a:t>
            </a:r>
            <a:endParaRPr lang="en-US" dirty="0"/>
          </a:p>
        </p:txBody>
      </p:sp>
      <p:pic>
        <p:nvPicPr>
          <p:cNvPr id="4" name="Picture 3">
            <a:extLst>
              <a:ext uri="{FF2B5EF4-FFF2-40B4-BE49-F238E27FC236}">
                <a16:creationId xmlns:a16="http://schemas.microsoft.com/office/drawing/2014/main" id="{3C571EFF-D8DF-4945-A6F1-91E6E335F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62" y="1016000"/>
            <a:ext cx="4122777" cy="2538963"/>
          </a:xfrm>
          <a:prstGeom prst="rect">
            <a:avLst/>
          </a:prstGeom>
        </p:spPr>
      </p:pic>
      <p:pic>
        <p:nvPicPr>
          <p:cNvPr id="5" name="Content Placeholder 4">
            <a:extLst>
              <a:ext uri="{FF2B5EF4-FFF2-40B4-BE49-F238E27FC236}">
                <a16:creationId xmlns:a16="http://schemas.microsoft.com/office/drawing/2014/main" id="{49870A31-BAFF-4653-A892-B85563E59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756" y="4046043"/>
            <a:ext cx="4567197" cy="2118544"/>
          </a:xfrm>
          <a:prstGeom prst="rect">
            <a:avLst/>
          </a:prstGeom>
        </p:spPr>
      </p:pic>
      <p:sp>
        <p:nvSpPr>
          <p:cNvPr id="6" name="TextBox 5">
            <a:extLst>
              <a:ext uri="{FF2B5EF4-FFF2-40B4-BE49-F238E27FC236}">
                <a16:creationId xmlns:a16="http://schemas.microsoft.com/office/drawing/2014/main" id="{136F6338-9A2F-44A1-A11C-03C20FE327D4}"/>
              </a:ext>
            </a:extLst>
          </p:cNvPr>
          <p:cNvSpPr txBox="1"/>
          <p:nvPr/>
        </p:nvSpPr>
        <p:spPr>
          <a:xfrm>
            <a:off x="4978045" y="843677"/>
            <a:ext cx="4254759" cy="2585323"/>
          </a:xfrm>
          <a:prstGeom prst="rect">
            <a:avLst/>
          </a:prstGeom>
          <a:noFill/>
        </p:spPr>
        <p:txBody>
          <a:bodyPr wrap="square" rtlCol="0">
            <a:spAutoFit/>
          </a:bodyPr>
          <a:lstStyle/>
          <a:p>
            <a:pPr algn="just"/>
            <a:r>
              <a:rPr lang="vi-VN" dirty="0"/>
              <a:t>Starting with the logistic regression method, there only 4 variable that have significant. I afterwards check </a:t>
            </a:r>
            <a:r>
              <a:rPr lang="vi-VN" dirty="0">
                <a:solidFill>
                  <a:srgbClr val="FF0000"/>
                </a:solidFill>
              </a:rPr>
              <a:t>Wald test </a:t>
            </a:r>
            <a:r>
              <a:rPr lang="vi-VN" dirty="0"/>
              <a:t>to see whether revoming the variable will harm to the result, and all the p-value of the test are high so we can reject the null hypothesis that removing these variable will createproblem for the prediction model</a:t>
            </a:r>
            <a:endParaRPr lang="en-US" dirty="0"/>
          </a:p>
        </p:txBody>
      </p:sp>
      <p:pic>
        <p:nvPicPr>
          <p:cNvPr id="7" name="Content Placeholder 4">
            <a:extLst>
              <a:ext uri="{FF2B5EF4-FFF2-40B4-BE49-F238E27FC236}">
                <a16:creationId xmlns:a16="http://schemas.microsoft.com/office/drawing/2014/main" id="{FA80154A-D240-4128-9DB0-0C2BE3C6C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278" y="3429000"/>
            <a:ext cx="4058190" cy="2842928"/>
          </a:xfrm>
          <a:prstGeom prst="rect">
            <a:avLst/>
          </a:prstGeom>
        </p:spPr>
      </p:pic>
      <p:sp>
        <p:nvSpPr>
          <p:cNvPr id="8" name="Arrow: Right 7">
            <a:extLst>
              <a:ext uri="{FF2B5EF4-FFF2-40B4-BE49-F238E27FC236}">
                <a16:creationId xmlns:a16="http://schemas.microsoft.com/office/drawing/2014/main" id="{B8891E24-97F9-47B8-9E6F-37B39F8B664B}"/>
              </a:ext>
            </a:extLst>
          </p:cNvPr>
          <p:cNvSpPr/>
          <p:nvPr/>
        </p:nvSpPr>
        <p:spPr>
          <a:xfrm>
            <a:off x="5004585" y="4646644"/>
            <a:ext cx="802433" cy="569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3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E723-3257-46CB-AD87-4CFBAA0A4E05}"/>
              </a:ext>
            </a:extLst>
          </p:cNvPr>
          <p:cNvSpPr>
            <a:spLocks noGrp="1"/>
          </p:cNvSpPr>
          <p:nvPr>
            <p:ph type="title"/>
          </p:nvPr>
        </p:nvSpPr>
        <p:spPr/>
        <p:txBody>
          <a:bodyPr/>
          <a:lstStyle/>
          <a:p>
            <a:r>
              <a:rPr lang="vi-VN" dirty="0"/>
              <a:t>Logistic regression result </a:t>
            </a:r>
            <a:endParaRPr lang="en-US" dirty="0"/>
          </a:p>
        </p:txBody>
      </p:sp>
      <p:graphicFrame>
        <p:nvGraphicFramePr>
          <p:cNvPr id="8" name="Content Placeholder 7">
            <a:extLst>
              <a:ext uri="{FF2B5EF4-FFF2-40B4-BE49-F238E27FC236}">
                <a16:creationId xmlns:a16="http://schemas.microsoft.com/office/drawing/2014/main" id="{2E40A0F3-5572-4996-9ABB-90D4117938AB}"/>
              </a:ext>
            </a:extLst>
          </p:cNvPr>
          <p:cNvGraphicFramePr>
            <a:graphicFrameLocks noGrp="1"/>
          </p:cNvGraphicFramePr>
          <p:nvPr>
            <p:ph idx="1"/>
            <p:extLst>
              <p:ext uri="{D42A27DB-BD31-4B8C-83A1-F6EECF244321}">
                <p14:modId xmlns:p14="http://schemas.microsoft.com/office/powerpoint/2010/main" val="283370308"/>
              </p:ext>
            </p:extLst>
          </p:nvPr>
        </p:nvGraphicFramePr>
        <p:xfrm>
          <a:off x="677334" y="1687493"/>
          <a:ext cx="7915629" cy="1010920"/>
        </p:xfrm>
        <a:graphic>
          <a:graphicData uri="http://schemas.openxmlformats.org/drawingml/2006/table">
            <a:tbl>
              <a:tblPr firstRow="1" bandRow="1">
                <a:tableStyleId>{5C22544A-7EE6-4342-B048-85BDC9FD1C3A}</a:tableStyleId>
              </a:tblPr>
              <a:tblGrid>
                <a:gridCol w="2638543">
                  <a:extLst>
                    <a:ext uri="{9D8B030D-6E8A-4147-A177-3AD203B41FA5}">
                      <a16:colId xmlns:a16="http://schemas.microsoft.com/office/drawing/2014/main" val="3520845338"/>
                    </a:ext>
                  </a:extLst>
                </a:gridCol>
                <a:gridCol w="2638543">
                  <a:extLst>
                    <a:ext uri="{9D8B030D-6E8A-4147-A177-3AD203B41FA5}">
                      <a16:colId xmlns:a16="http://schemas.microsoft.com/office/drawing/2014/main" val="1203428335"/>
                    </a:ext>
                  </a:extLst>
                </a:gridCol>
                <a:gridCol w="2638543">
                  <a:extLst>
                    <a:ext uri="{9D8B030D-6E8A-4147-A177-3AD203B41FA5}">
                      <a16:colId xmlns:a16="http://schemas.microsoft.com/office/drawing/2014/main" val="210424550"/>
                    </a:ext>
                  </a:extLst>
                </a:gridCol>
              </a:tblGrid>
              <a:tr h="310742">
                <a:tc>
                  <a:txBody>
                    <a:bodyPr/>
                    <a:lstStyle/>
                    <a:p>
                      <a:r>
                        <a:rPr lang="vi-VN" dirty="0"/>
                        <a:t>Split 70-30</a:t>
                      </a:r>
                      <a:endParaRPr lang="en-US" dirty="0"/>
                    </a:p>
                  </a:txBody>
                  <a:tcPr/>
                </a:tc>
                <a:tc>
                  <a:txBody>
                    <a:bodyPr/>
                    <a:lstStyle/>
                    <a:p>
                      <a:r>
                        <a:rPr lang="vi-VN" dirty="0"/>
                        <a:t>K-fold = 5 (repeated 10 times)</a:t>
                      </a:r>
                      <a:endParaRPr lang="en-US" dirty="0"/>
                    </a:p>
                  </a:txBody>
                  <a:tcPr/>
                </a:tc>
                <a:tc>
                  <a:txBody>
                    <a:bodyPr/>
                    <a:lstStyle/>
                    <a:p>
                      <a:r>
                        <a:rPr lang="vi-VN" dirty="0"/>
                        <a:t>LOOCV</a:t>
                      </a:r>
                      <a:endParaRPr lang="en-US" dirty="0"/>
                    </a:p>
                  </a:txBody>
                  <a:tcPr/>
                </a:tc>
                <a:extLst>
                  <a:ext uri="{0D108BD9-81ED-4DB2-BD59-A6C34878D82A}">
                    <a16:rowId xmlns:a16="http://schemas.microsoft.com/office/drawing/2014/main" val="1127027643"/>
                  </a:ext>
                </a:extLst>
              </a:tr>
              <a:tr h="370840">
                <a:tc>
                  <a:txBody>
                    <a:bodyPr/>
                    <a:lstStyle/>
                    <a:p>
                      <a:r>
                        <a:rPr lang="vi-VN" dirty="0"/>
                        <a:t>64,64%</a:t>
                      </a:r>
                      <a:endParaRPr lang="en-US" dirty="0"/>
                    </a:p>
                  </a:txBody>
                  <a:tcPr/>
                </a:tc>
                <a:tc>
                  <a:txBody>
                    <a:bodyPr/>
                    <a:lstStyle/>
                    <a:p>
                      <a:r>
                        <a:rPr lang="vi-VN" dirty="0"/>
                        <a:t>67,86%</a:t>
                      </a:r>
                      <a:endParaRPr lang="en-US" dirty="0"/>
                    </a:p>
                  </a:txBody>
                  <a:tcPr/>
                </a:tc>
                <a:tc>
                  <a:txBody>
                    <a:bodyPr/>
                    <a:lstStyle/>
                    <a:p>
                      <a:r>
                        <a:rPr lang="vi-VN" dirty="0"/>
                        <a:t>68,71%</a:t>
                      </a:r>
                      <a:endParaRPr lang="en-US" dirty="0"/>
                    </a:p>
                  </a:txBody>
                  <a:tcPr/>
                </a:tc>
                <a:extLst>
                  <a:ext uri="{0D108BD9-81ED-4DB2-BD59-A6C34878D82A}">
                    <a16:rowId xmlns:a16="http://schemas.microsoft.com/office/drawing/2014/main" val="3135006962"/>
                  </a:ext>
                </a:extLst>
              </a:tr>
            </a:tbl>
          </a:graphicData>
        </a:graphic>
      </p:graphicFrame>
      <p:pic>
        <p:nvPicPr>
          <p:cNvPr id="12" name="Picture 11">
            <a:extLst>
              <a:ext uri="{FF2B5EF4-FFF2-40B4-BE49-F238E27FC236}">
                <a16:creationId xmlns:a16="http://schemas.microsoft.com/office/drawing/2014/main" id="{68E5FB63-1314-4C1D-8E76-29060BB9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3" y="2917029"/>
            <a:ext cx="4335764" cy="3793793"/>
          </a:xfrm>
          <a:prstGeom prst="rect">
            <a:avLst/>
          </a:prstGeom>
        </p:spPr>
      </p:pic>
      <p:sp>
        <p:nvSpPr>
          <p:cNvPr id="13" name="TextBox 12">
            <a:extLst>
              <a:ext uri="{FF2B5EF4-FFF2-40B4-BE49-F238E27FC236}">
                <a16:creationId xmlns:a16="http://schemas.microsoft.com/office/drawing/2014/main" id="{34B74BCD-78C1-4CA6-A5D3-997847EA35CA}"/>
              </a:ext>
            </a:extLst>
          </p:cNvPr>
          <p:cNvSpPr txBox="1"/>
          <p:nvPr/>
        </p:nvSpPr>
        <p:spPr>
          <a:xfrm>
            <a:off x="5436638" y="3333487"/>
            <a:ext cx="4568890" cy="2862322"/>
          </a:xfrm>
          <a:prstGeom prst="rect">
            <a:avLst/>
          </a:prstGeom>
          <a:noFill/>
        </p:spPr>
        <p:txBody>
          <a:bodyPr wrap="square" rtlCol="0">
            <a:spAutoFit/>
          </a:bodyPr>
          <a:lstStyle/>
          <a:p>
            <a:r>
              <a:rPr lang="vi-VN" dirty="0"/>
              <a:t>Coming with ROC plot, we can recognized that the model is just a little bit better than the random lines as with the accuracy rate 64,64% is model is just average. But when look at the coefficient in which ROS is too high ( 27.5) compare to the other which roundly less than 1. So we can reduce the overfitting problem in this case by using regularization method like Lasso or Ridge regression. </a:t>
            </a:r>
            <a:endParaRPr lang="en-US" dirty="0"/>
          </a:p>
        </p:txBody>
      </p:sp>
    </p:spTree>
    <p:extLst>
      <p:ext uri="{BB962C8B-B14F-4D97-AF65-F5344CB8AC3E}">
        <p14:creationId xmlns:p14="http://schemas.microsoft.com/office/powerpoint/2010/main" val="1176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6F71-F82C-46FD-B316-27C9CAFAD0CB}"/>
              </a:ext>
            </a:extLst>
          </p:cNvPr>
          <p:cNvSpPr>
            <a:spLocks noGrp="1"/>
          </p:cNvSpPr>
          <p:nvPr>
            <p:ph type="title"/>
          </p:nvPr>
        </p:nvSpPr>
        <p:spPr>
          <a:xfrm>
            <a:off x="696607" y="497632"/>
            <a:ext cx="8596668" cy="1320800"/>
          </a:xfrm>
        </p:spPr>
        <p:txBody>
          <a:bodyPr/>
          <a:lstStyle/>
          <a:p>
            <a:pPr algn="ctr"/>
            <a:r>
              <a:rPr lang="vi-VN" dirty="0"/>
              <a:t>Random Forest </a:t>
            </a:r>
            <a:endParaRPr lang="en-US" dirty="0"/>
          </a:p>
        </p:txBody>
      </p:sp>
      <p:pic>
        <p:nvPicPr>
          <p:cNvPr id="5" name="Content Placeholder 4">
            <a:extLst>
              <a:ext uri="{FF2B5EF4-FFF2-40B4-BE49-F238E27FC236}">
                <a16:creationId xmlns:a16="http://schemas.microsoft.com/office/drawing/2014/main" id="{1B00F1E1-5D6D-43DA-A76F-EBC80B083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8381" y="1622490"/>
            <a:ext cx="3674894" cy="3215532"/>
          </a:xfrm>
        </p:spPr>
      </p:pic>
      <p:pic>
        <p:nvPicPr>
          <p:cNvPr id="9" name="Picture 8">
            <a:extLst>
              <a:ext uri="{FF2B5EF4-FFF2-40B4-BE49-F238E27FC236}">
                <a16:creationId xmlns:a16="http://schemas.microsoft.com/office/drawing/2014/main" id="{602FF28C-0360-434D-8D54-898DACE6A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07" y="1420829"/>
            <a:ext cx="4135834" cy="3618854"/>
          </a:xfrm>
          <a:prstGeom prst="rect">
            <a:avLst/>
          </a:prstGeom>
        </p:spPr>
      </p:pic>
      <p:sp>
        <p:nvSpPr>
          <p:cNvPr id="10" name="TextBox 9">
            <a:extLst>
              <a:ext uri="{FF2B5EF4-FFF2-40B4-BE49-F238E27FC236}">
                <a16:creationId xmlns:a16="http://schemas.microsoft.com/office/drawing/2014/main" id="{17DBE64E-47BB-4CA6-AC77-685B26917C44}"/>
              </a:ext>
            </a:extLst>
          </p:cNvPr>
          <p:cNvSpPr txBox="1"/>
          <p:nvPr/>
        </p:nvSpPr>
        <p:spPr>
          <a:xfrm>
            <a:off x="1007707" y="5235510"/>
            <a:ext cx="8453534" cy="1323439"/>
          </a:xfrm>
          <a:prstGeom prst="rect">
            <a:avLst/>
          </a:prstGeom>
          <a:noFill/>
        </p:spPr>
        <p:txBody>
          <a:bodyPr wrap="square" rtlCol="0">
            <a:spAutoFit/>
          </a:bodyPr>
          <a:lstStyle/>
          <a:p>
            <a:r>
              <a:rPr lang="vi-VN" sz="1600" dirty="0"/>
              <a:t>Here I continue with random forest. And i firstly check the importance of variable to see whether we need to remove some. As can be seen, all the variable did not vary so much so it’s not needed to set a threshold and can use all the variable. The ROC curve told that the model is just a little bit better than the random line in which it just very similar to the logistic regression model. </a:t>
            </a:r>
            <a:endParaRPr lang="en-US" sz="1600" dirty="0"/>
          </a:p>
        </p:txBody>
      </p:sp>
    </p:spTree>
    <p:extLst>
      <p:ext uri="{BB962C8B-B14F-4D97-AF65-F5344CB8AC3E}">
        <p14:creationId xmlns:p14="http://schemas.microsoft.com/office/powerpoint/2010/main" val="366701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3CD1BBE-BE0D-4485-ACA7-98724E35C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758" y="1471955"/>
            <a:ext cx="4164976" cy="4154404"/>
          </a:xfrm>
          <a:prstGeom prst="rect">
            <a:avLst/>
          </a:prstGeom>
        </p:spPr>
      </p:pic>
      <p:sp>
        <p:nvSpPr>
          <p:cNvPr id="6" name="TextBox 5">
            <a:extLst>
              <a:ext uri="{FF2B5EF4-FFF2-40B4-BE49-F238E27FC236}">
                <a16:creationId xmlns:a16="http://schemas.microsoft.com/office/drawing/2014/main" id="{BBBCEC8E-9F3B-4E06-BCF4-97C5514BBBDB}"/>
              </a:ext>
            </a:extLst>
          </p:cNvPr>
          <p:cNvSpPr txBox="1"/>
          <p:nvPr/>
        </p:nvSpPr>
        <p:spPr>
          <a:xfrm>
            <a:off x="4891480" y="1834753"/>
            <a:ext cx="3468749" cy="3693319"/>
          </a:xfrm>
          <a:prstGeom prst="rect">
            <a:avLst/>
          </a:prstGeom>
          <a:noFill/>
        </p:spPr>
        <p:txBody>
          <a:bodyPr wrap="square" rtlCol="0">
            <a:spAutoFit/>
          </a:bodyPr>
          <a:lstStyle/>
          <a:p>
            <a:pPr algn="just"/>
            <a:r>
              <a:rPr lang="vi-VN" dirty="0"/>
              <a:t>This plot will compare all the method we used to analyzed. As can be seen that logistic regression dominate the other method although all of these result are just average prediction meaning a little bit better than the random line which is 50%. Coming together with the easy to interpret, in this case, logistic regression will be choose to determine whether a company is default or not </a:t>
            </a:r>
            <a:endParaRPr lang="en-US" dirty="0"/>
          </a:p>
        </p:txBody>
      </p:sp>
    </p:spTree>
    <p:extLst>
      <p:ext uri="{BB962C8B-B14F-4D97-AF65-F5344CB8AC3E}">
        <p14:creationId xmlns:p14="http://schemas.microsoft.com/office/powerpoint/2010/main" val="22349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EEAE-D0CF-457D-B997-0817D9F31C8B}"/>
              </a:ext>
            </a:extLst>
          </p:cNvPr>
          <p:cNvSpPr>
            <a:spLocks noGrp="1"/>
          </p:cNvSpPr>
          <p:nvPr>
            <p:ph type="title"/>
          </p:nvPr>
        </p:nvSpPr>
        <p:spPr/>
        <p:txBody>
          <a:bodyPr/>
          <a:lstStyle/>
          <a:p>
            <a:r>
              <a:rPr lang="vi-VN" dirty="0"/>
              <a:t>Conclusion	</a:t>
            </a:r>
            <a:endParaRPr lang="en-US" dirty="0"/>
          </a:p>
        </p:txBody>
      </p:sp>
      <p:sp>
        <p:nvSpPr>
          <p:cNvPr id="3" name="Content Placeholder 2">
            <a:extLst>
              <a:ext uri="{FF2B5EF4-FFF2-40B4-BE49-F238E27FC236}">
                <a16:creationId xmlns:a16="http://schemas.microsoft.com/office/drawing/2014/main" id="{F4140826-535F-438D-BD6E-E59860C5C7F7}"/>
              </a:ext>
            </a:extLst>
          </p:cNvPr>
          <p:cNvSpPr>
            <a:spLocks noGrp="1"/>
          </p:cNvSpPr>
          <p:nvPr>
            <p:ph idx="1"/>
          </p:nvPr>
        </p:nvSpPr>
        <p:spPr>
          <a:xfrm>
            <a:off x="677334" y="1647405"/>
            <a:ext cx="8596668" cy="3880773"/>
          </a:xfrm>
        </p:spPr>
        <p:txBody>
          <a:bodyPr>
            <a:noAutofit/>
          </a:bodyPr>
          <a:lstStyle/>
          <a:p>
            <a:r>
              <a:rPr lang="vi-VN" sz="1600" dirty="0"/>
              <a:t>In conclusion, in my opinion these model are not so good but just average as the accuracy rate is not so high. Both random forest perform quite similar at around 65%. Yet, logistic regression is much more easier to interpret.</a:t>
            </a:r>
          </a:p>
          <a:p>
            <a:r>
              <a:rPr lang="vi-VN" sz="1600" dirty="0"/>
              <a:t>This study may have some value in real life especially for some one who work as a financial analysis or bank. When we have a lot of data these model can easily decide the default of somebody or a company and we can decide the credit rating for them. </a:t>
            </a:r>
          </a:p>
          <a:p>
            <a:r>
              <a:rPr lang="en-US" sz="1600" dirty="0"/>
              <a:t>Leverage measures the size of Average Total Assets relative to Average Total Common Equity. It is one of the standard indicators implied by the structural approach to the pricing of default risk. Higher leverage (lower capitalization) would correlate positively with default risk.</a:t>
            </a:r>
            <a:r>
              <a:rPr lang="vi-VN" sz="1600" dirty="0"/>
              <a:t> </a:t>
            </a:r>
          </a:p>
          <a:p>
            <a:r>
              <a:rPr lang="vi-VN" sz="1600" dirty="0"/>
              <a:t>And in all the case when i test several time with random sample or K-fold, the variable leverage ratio always have very p-value. Consquently this variable should be analyzed carefully when we need to assess a company default or not</a:t>
            </a:r>
          </a:p>
          <a:p>
            <a:endParaRPr lang="vi-VN" sz="1600" dirty="0"/>
          </a:p>
        </p:txBody>
      </p:sp>
    </p:spTree>
    <p:extLst>
      <p:ext uri="{BB962C8B-B14F-4D97-AF65-F5344CB8AC3E}">
        <p14:creationId xmlns:p14="http://schemas.microsoft.com/office/powerpoint/2010/main" val="2824859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368</TotalTime>
  <Words>950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Tahoma</vt:lpstr>
      <vt:lpstr>Trebuchet MS</vt:lpstr>
      <vt:lpstr>Wingdings 3</vt:lpstr>
      <vt:lpstr>Facet</vt:lpstr>
      <vt:lpstr>Data Introduction</vt:lpstr>
      <vt:lpstr>Data summary </vt:lpstr>
      <vt:lpstr>Data manipulate </vt:lpstr>
      <vt:lpstr>Sampling split test</vt:lpstr>
      <vt:lpstr>Logistic regression </vt:lpstr>
      <vt:lpstr>Logistic regression result </vt:lpstr>
      <vt:lpstr>Random Forest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dc:title>
  <dc:creator>doan nguyen</dc:creator>
  <cp:lastModifiedBy>doan nguyen</cp:lastModifiedBy>
  <cp:revision>36</cp:revision>
  <dcterms:created xsi:type="dcterms:W3CDTF">2018-11-18T15:03:30Z</dcterms:created>
  <dcterms:modified xsi:type="dcterms:W3CDTF">2019-05-19T07:20:15Z</dcterms:modified>
</cp:coreProperties>
</file>