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462" r:id="rId3"/>
    <p:sldId id="472" r:id="rId4"/>
    <p:sldId id="473" r:id="rId5"/>
    <p:sldId id="474" r:id="rId6"/>
    <p:sldId id="475" r:id="rId7"/>
    <p:sldId id="476" r:id="rId8"/>
    <p:sldId id="477" r:id="rId9"/>
    <p:sldId id="478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90FFE-05EF-485F-A447-6E665A4AD131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C3FC3-E4DE-418C-949D-2284C74708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846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9D5EE-DD24-A802-BF47-85BD8D927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8E54E86B-9B58-7A9C-97F8-62FE0C5A0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2901B778-FD9C-96AB-91EA-4E607B907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7E3FB1E-0DC6-9097-6F2B-D67047A21B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DD494-C90D-02E2-BB56-AAD7BCE44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278A618D-E04E-4399-288F-384F5D848F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E7218FC4-7AAA-AC07-1FCD-4F6D868FC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A6D804C-68D8-06A6-CEEB-C3B44B9BB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9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EBC45-7AE1-1E48-E2C3-A023224D0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E19BB1FE-8ED9-B929-DD65-7FF4A3430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BB07964A-905B-D60F-1430-038B8D80D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B2DE66A-8C50-37C0-B7B3-75431B3FE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6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16DC8-C029-9DA9-6615-43B2A7A21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0172E3B8-C6FF-C455-A18C-1B888BC14D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46B66DFA-E569-C2EB-356A-69CB76820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0AAF11B-4AE1-9B78-AE15-287527A0D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5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76882-A937-086F-6286-771CAF9A9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0045B0E4-EBA5-96E8-2CD9-8D775E50B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59E22F5E-83AF-06EC-DDD8-A33523B8A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BA6C8D5-F9FD-F30F-DC30-6BEFBF4B6F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D8F7D-8890-2707-4016-AF587EEC0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898CE985-8055-E12D-7A3F-2907C0B77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A88DC4AF-FE45-5E2A-985A-3FDEDAC25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6F2CAE7-7846-66F9-9165-FF9F833DF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AF63E-A69C-F982-040E-F492E4532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E5BCAF57-4A3B-34B2-2A9C-9946523764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19313F23-6A27-29AC-8FC3-8B4FD3C40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6DF6338-FCAE-92EB-81B3-1508C443E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4241-2E5D-B945-F625-F0C21CFBF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7D1F5-2F6C-5DCB-956A-FF8943972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8A182-0823-D18A-8EE7-7A714248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78D7B-1D22-3441-97D1-C1EDFF6E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D83D9-326D-0CCA-26EC-FEBFB100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650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7BDC-1673-A949-E9DE-7FE41C56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59DE0-E9FD-C718-6D46-2BAE95A2E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ACB5E-94F1-9647-6967-B26828DE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F179-8FA4-C2BA-54D6-582B797B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5D3F7-5C54-9354-B096-AB4E4FD0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735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5F55D-153A-B06C-E6B1-40317C42B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79065-6314-4658-CD9F-75E89F1FB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8CFF-789A-3D71-21E0-5FD403B0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CCFC9-5692-346E-580D-63B2862B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73D7-C565-091A-4C7C-2C661A90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719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2CAB-1A77-8F47-4097-26E9C67C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0745-2F34-550B-EDE3-02E987A8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15190-0AD4-489D-240E-830AE0CD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76A4-74F1-E2C0-8DF0-AB6F04C1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D5647-519F-FE2C-90C2-BDF4A9D7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885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0A38-BAD7-A9B4-5235-D964801A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F8DD9-CF86-E768-5188-7500FB9B6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D56C9-6C72-6E0C-EF51-63A08B96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01F4-8118-09FA-DD77-9D58839D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91B1-4D44-CE13-3030-C22FB6DE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916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82A2-9DF4-35D7-CDBA-65A839DB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781E-C09E-C65E-5C07-D895D6981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35D82-1421-FA90-8ECC-22D57CCFC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B53D8-9B10-35FF-3222-CFE20C7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BDD6D-42B6-C716-DA53-BAE94C03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811C6-EEFD-8C89-1ECD-2BFF10C9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025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8443-845E-E2F8-EC80-FE1543E2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3BA96-3C7B-F4CD-CB4A-974712DB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45ECD-6D6A-09E6-6083-AB1958B2A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653C2-D0BB-F545-5197-F24FB7536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41C29-8F20-DD8A-6771-CCAB90F54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70BB6-26DB-ECDB-AA3D-FA1FCD8C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8034D-B63F-FC8F-001A-722CDD64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1CB51-C355-D8AC-D66F-64BE88C5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071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5FBF-6639-61B8-B4A0-E349DC68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62A83-6181-CF16-2EFD-22B248D0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C859D-4E1B-6BC9-966A-BA3361CA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F0F01-4818-7443-EDD9-8150F83A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408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804F9-A4D7-6F9D-EC40-A325FAA0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CF262-80F2-4AC9-F8D9-A4CBCE70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EDED6-31C2-4FDC-88E4-AB6DD1D9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482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77BC-DF17-AC00-2C15-E3E10CF0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2973-8B9D-FB9E-1D0F-01935664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9CCB9-DA50-0E83-556F-78272DA70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36C39-4FA7-BA26-F4C0-B808A151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EDDB8-E08D-1593-879B-6FBE95D8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A99FA-4EBF-B9B4-4212-B90C0319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39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4CA1-CE64-9436-A514-5BD309B5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E101F-6A00-52DB-EA35-41A883F0A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F0C2-9DD4-6184-7E99-895ED2F2A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252F-F586-1246-74F9-92538C0E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0F8B4-6658-538B-813F-A808EAA3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AA13B-E2D2-BE50-1A05-B700A57A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394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F7219-658E-87F1-D557-A047C6EE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0B140-AABC-6DA8-1070-7DD95F0A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5095E-F30C-BCB4-1758-AE7A5D68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DF29-D635-24E3-60D3-7B2E6B26D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6DC6-C863-29F1-C783-87CD71FC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036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rawing of a face&#10;&#10;Description automatically generated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6" name="Hình ảnh 5" descr="Ảnh có chứa đối tượng&#10;&#10;Mô tả được tạo tự độ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cxnSp>
        <p:nvCxnSpPr>
          <p:cNvPr id="7" name="Đường nối Thẳng 6"/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19"/>
            <a:ext cx="12192000" cy="4721841"/>
          </a:xfrm>
          <a:prstGeom prst="rect">
            <a:avLst/>
          </a:prstGeom>
        </p:spPr>
      </p:pic>
      <p:sp>
        <p:nvSpPr>
          <p:cNvPr id="14" name="Hình chữ nhật 13"/>
          <p:cNvSpPr/>
          <p:nvPr/>
        </p:nvSpPr>
        <p:spPr>
          <a:xfrm>
            <a:off x="2017067" y="4505498"/>
            <a:ext cx="186574" cy="1188720"/>
          </a:xfrm>
          <a:prstGeom prst="rect">
            <a:avLst/>
          </a:prstGeom>
          <a:gradFill flip="none" rotWithShape="1">
            <a:gsLst>
              <a:gs pos="0">
                <a:srgbClr val="0057A8"/>
              </a:gs>
              <a:gs pos="100000">
                <a:srgbClr val="009AD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3641" y="457663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800" b="1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PROJECT « COEURAI 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03641" y="5168941"/>
            <a:ext cx="6096000" cy="4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2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REPORT – PHAN HUU AN NGUYEN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75665" y="6444985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/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2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/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1. </a:t>
            </a:r>
            <a:r>
              <a:rPr lang="fr-FR" sz="3600" b="1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GIỚI THIỆU</a:t>
            </a:r>
            <a:endParaRPr lang="fr-FR" sz="3600" b="1" dirty="0">
              <a:solidFill>
                <a:srgbClr val="0057A8"/>
              </a:solidFill>
              <a:latin typeface="Bahnschrift Light" panose="020B0502040204020203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Đường nối Thẳng 4"/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DA7F95-F41F-9361-7B58-38500E99EBFE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09C230E-8A21-7102-D804-763D422A5115}"/>
              </a:ext>
            </a:extLst>
          </p:cNvPr>
          <p:cNvSpPr txBox="1"/>
          <p:nvPr/>
        </p:nvSpPr>
        <p:spPr>
          <a:xfrm>
            <a:off x="931443" y="1306351"/>
            <a:ext cx="10431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latin typeface="Bahnschrift Light" panose="020B0502040204020203" pitchFamily="34" charset="0"/>
              </a:rPr>
              <a:t>Giới</a:t>
            </a:r>
            <a:r>
              <a:rPr lang="fr-FR" sz="2800" b="1" dirty="0">
                <a:latin typeface="Bahnschrift Light" panose="020B0502040204020203" pitchFamily="34" charset="0"/>
              </a:rPr>
              <a:t> </a:t>
            </a:r>
            <a:r>
              <a:rPr lang="fr-FR" sz="2800" b="1" dirty="0" err="1">
                <a:latin typeface="Bahnschrift Light" panose="020B0502040204020203" pitchFamily="34" charset="0"/>
              </a:rPr>
              <a:t>thiệu</a:t>
            </a:r>
            <a:r>
              <a:rPr lang="fr-FR" sz="2800" b="1" dirty="0">
                <a:latin typeface="Bahnschrift Light" panose="020B0502040204020203" pitchFamily="34" charset="0"/>
              </a:rPr>
              <a:t> </a:t>
            </a:r>
            <a:r>
              <a:rPr lang="fr-FR" sz="2800" b="1" dirty="0" err="1">
                <a:latin typeface="Bahnschrift Light" panose="020B0502040204020203" pitchFamily="34" charset="0"/>
              </a:rPr>
              <a:t>dự</a:t>
            </a:r>
            <a:r>
              <a:rPr lang="fr-FR" sz="2800" b="1" dirty="0">
                <a:latin typeface="Bahnschrift Light" panose="020B0502040204020203" pitchFamily="34" charset="0"/>
              </a:rPr>
              <a:t> </a:t>
            </a:r>
            <a:r>
              <a:rPr lang="fr-FR" sz="2800" b="1" dirty="0" err="1">
                <a:latin typeface="Bahnschrift Light" panose="020B0502040204020203" pitchFamily="34" charset="0"/>
              </a:rPr>
              <a:t>án</a:t>
            </a:r>
            <a:r>
              <a:rPr lang="fr-FR" sz="2800" b="1" dirty="0">
                <a:latin typeface="Bahnschrift Light" panose="020B0502040204020203" pitchFamily="34" charset="0"/>
              </a:rPr>
              <a:t>: </a:t>
            </a:r>
            <a:r>
              <a:rPr lang="en-US" sz="2800" b="1" dirty="0">
                <a:latin typeface="Bahnschrift Light" panose="020B0502040204020203" pitchFamily="34" charset="0"/>
              </a:rPr>
              <a:t>CGAN MODEL FOR CFD PREDICTION</a:t>
            </a:r>
            <a:endParaRPr lang="fr-FR" sz="2800" b="1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Vấn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đề</a:t>
            </a:r>
            <a:r>
              <a:rPr lang="fr-FR" sz="2400" dirty="0">
                <a:latin typeface="Bahnschrift Light" panose="020B0502040204020203" pitchFamily="34" charset="0"/>
              </a:rPr>
              <a:t>: Chi </a:t>
            </a:r>
            <a:r>
              <a:rPr lang="fr-FR" sz="2400" dirty="0" err="1">
                <a:latin typeface="Bahnschrift Light" panose="020B0502040204020203" pitchFamily="34" charset="0"/>
              </a:rPr>
              <a:t>phí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tính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toán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và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yêu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cầu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bộ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nhớ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để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giải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phương</a:t>
            </a:r>
            <a:r>
              <a:rPr lang="fr-FR" sz="2400" dirty="0">
                <a:latin typeface="Bahnschrift Light" panose="020B0502040204020203" pitchFamily="34" charset="0"/>
              </a:rPr>
              <a:t> trình Navier-Stokes.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Mục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tiêu</a:t>
            </a:r>
            <a:r>
              <a:rPr lang="fr-FR" sz="2400" dirty="0">
                <a:latin typeface="Bahnschrift Light" panose="020B0502040204020203" pitchFamily="34" charset="0"/>
              </a:rPr>
              <a:t>: </a:t>
            </a:r>
            <a:r>
              <a:rPr lang="fr-FR" sz="2400" dirty="0" err="1">
                <a:latin typeface="Bahnschrift Light" panose="020B0502040204020203" pitchFamily="34" charset="0"/>
              </a:rPr>
              <a:t>Xây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dựng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mô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hình</a:t>
            </a:r>
            <a:r>
              <a:rPr lang="fr-FR" sz="2400" dirty="0">
                <a:latin typeface="Bahnschrift Light" panose="020B0502040204020203" pitchFamily="34" charset="0"/>
              </a:rPr>
              <a:t> AI </a:t>
            </a:r>
            <a:r>
              <a:rPr lang="fr-FR" sz="2400" dirty="0" err="1">
                <a:latin typeface="Bahnschrift Light" panose="020B0502040204020203" pitchFamily="34" charset="0"/>
              </a:rPr>
              <a:t>mô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phỏng</a:t>
            </a:r>
            <a:r>
              <a:rPr lang="fr-FR" sz="2400" dirty="0">
                <a:latin typeface="Bahnschrift Light" panose="020B0502040204020203" pitchFamily="34" charset="0"/>
              </a:rPr>
              <a:t> CFD </a:t>
            </a:r>
            <a:r>
              <a:rPr lang="fr-FR" sz="2400" dirty="0" err="1">
                <a:latin typeface="Bahnschrift Light" panose="020B0502040204020203" pitchFamily="34" charset="0"/>
              </a:rPr>
              <a:t>dựa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trên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dữ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liệu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đầu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vào</a:t>
            </a:r>
            <a:r>
              <a:rPr lang="fr-FR" sz="2400" dirty="0">
                <a:latin typeface="Bahnschrift Light" panose="020B0502040204020203" pitchFamily="34" charset="0"/>
              </a:rPr>
              <a:t>.</a:t>
            </a:r>
          </a:p>
        </p:txBody>
      </p:sp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AC2E6B89-8DD5-9F5F-00BB-810F5316FA1D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6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AE5C8-D5B2-BF79-7225-9D43C33CF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FCC3D8C-7C5C-B2A6-3E69-B2585C606E77}"/>
              </a:ext>
            </a:extLst>
          </p:cNvPr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3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>
            <a:extLst>
              <a:ext uri="{FF2B5EF4-FFF2-40B4-BE49-F238E27FC236}">
                <a16:creationId xmlns:a16="http://schemas.microsoft.com/office/drawing/2014/main" id="{F40DE932-BE13-AA9B-667D-BA31D01CADC2}"/>
              </a:ext>
            </a:extLst>
          </p:cNvPr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2. DỮ LIỆU TỪ OPENFOAM</a:t>
            </a:r>
          </a:p>
        </p:txBody>
      </p:sp>
      <p:cxnSp>
        <p:nvCxnSpPr>
          <p:cNvPr id="43" name="Đường nối Thẳng 4">
            <a:extLst>
              <a:ext uri="{FF2B5EF4-FFF2-40B4-BE49-F238E27FC236}">
                <a16:creationId xmlns:a16="http://schemas.microsoft.com/office/drawing/2014/main" id="{8F9BB616-9449-76BB-B02C-4B7C1EB131F1}"/>
              </a:ext>
            </a:extLst>
          </p:cNvPr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EF6D5C43-780C-3636-8815-72CDB1A372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D860F01A-3D74-7E7E-D117-457F566247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590654-711E-5B13-8F18-898E34372A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AD6B93-5058-ED8F-65B1-2D59633749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8BD715-A75D-37CD-456A-40B9A3B7B69C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253C39-20D9-7039-CA36-C08BFFD2800D}"/>
              </a:ext>
            </a:extLst>
          </p:cNvPr>
          <p:cNvSpPr txBox="1"/>
          <p:nvPr/>
        </p:nvSpPr>
        <p:spPr>
          <a:xfrm>
            <a:off x="931443" y="1306351"/>
            <a:ext cx="10431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Bahnschrift Light" panose="020B0502040204020203" pitchFamily="34" charset="0"/>
              </a:rPr>
              <a:t>Dữ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liệu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gồm</a:t>
            </a:r>
            <a:r>
              <a:rPr lang="en-US" sz="2800" b="1" dirty="0">
                <a:latin typeface="Bahnschrift Light" panose="020B0502040204020203" pitchFamily="34" charset="0"/>
              </a:rPr>
              <a:t> 100 case </a:t>
            </a:r>
            <a:r>
              <a:rPr lang="en-US" sz="2800" b="1" dirty="0" err="1">
                <a:latin typeface="Bahnschrift Light" panose="020B0502040204020203" pitchFamily="34" charset="0"/>
              </a:rPr>
              <a:t>khác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nhau</a:t>
            </a:r>
            <a:r>
              <a:rPr lang="en-US" sz="2800" b="1" dirty="0">
                <a:latin typeface="Bahnschrift Light" panose="020B0502040204020203" pitchFamily="34" charset="0"/>
              </a:rPr>
              <a:t>, </a:t>
            </a:r>
            <a:r>
              <a:rPr lang="en-US" sz="2800" b="1" dirty="0" err="1">
                <a:latin typeface="Bahnschrift Light" panose="020B0502040204020203" pitchFamily="34" charset="0"/>
              </a:rPr>
              <a:t>mỗi</a:t>
            </a:r>
            <a:r>
              <a:rPr lang="en-US" sz="2800" b="1" dirty="0">
                <a:latin typeface="Bahnschrift Light" panose="020B0502040204020203" pitchFamily="34" charset="0"/>
              </a:rPr>
              <a:t> case </a:t>
            </a:r>
            <a:r>
              <a:rPr lang="en-US" sz="2800" b="1" dirty="0" err="1">
                <a:latin typeface="Bahnschrift Light" panose="020B0502040204020203" pitchFamily="34" charset="0"/>
              </a:rPr>
              <a:t>được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nén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trong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các</a:t>
            </a:r>
            <a:r>
              <a:rPr lang="en-US" sz="2800" b="1" dirty="0">
                <a:latin typeface="Bahnschrift Light" panose="020B0502040204020203" pitchFamily="34" charset="0"/>
              </a:rPr>
              <a:t> file zip </a:t>
            </a:r>
            <a:r>
              <a:rPr lang="en-US" sz="2800" b="1" dirty="0" err="1">
                <a:latin typeface="Bahnschrift Light" panose="020B0502040204020203" pitchFamily="34" charset="0"/>
              </a:rPr>
              <a:t>riêng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biệt</a:t>
            </a:r>
            <a:r>
              <a:rPr lang="en-US" sz="2800" b="1" dirty="0">
                <a:latin typeface="Bahnschrift Light" panose="020B0502040204020203" pitchFamily="34" charset="0"/>
              </a:rPr>
              <a:t>.</a:t>
            </a:r>
          </a:p>
          <a:p>
            <a:r>
              <a:rPr lang="en-US" sz="2800" b="1" dirty="0" err="1">
                <a:latin typeface="Bahnschrift Light" panose="020B0502040204020203" pitchFamily="34" charset="0"/>
              </a:rPr>
              <a:t>Các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thuộc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tính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trả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về</a:t>
            </a:r>
            <a:r>
              <a:rPr lang="en-US" sz="2800" b="1" dirty="0">
                <a:latin typeface="Bahnschrift Light" panose="020B0502040204020203" pitchFamily="34" charset="0"/>
              </a:rPr>
              <a:t> bao </a:t>
            </a:r>
            <a:r>
              <a:rPr lang="en-US" sz="2800" b="1" dirty="0" err="1">
                <a:latin typeface="Bahnschrift Light" panose="020B0502040204020203" pitchFamily="34" charset="0"/>
              </a:rPr>
              <a:t>gồm</a:t>
            </a:r>
            <a:r>
              <a:rPr lang="en-US" sz="2800" b="1" dirty="0">
                <a:latin typeface="Bahnschrift Light" panose="020B0502040204020203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b="1" dirty="0">
                <a:latin typeface="Bahnschrift Light" panose="020B0502040204020203" pitchFamily="34" charset="0"/>
              </a:rPr>
              <a:t>x, y, z: </a:t>
            </a:r>
            <a:r>
              <a:rPr lang="fr-FR" sz="2400" b="1" dirty="0" err="1">
                <a:latin typeface="Bahnschrift Light" panose="020B0502040204020203" pitchFamily="34" charset="0"/>
              </a:rPr>
              <a:t>Vị</a:t>
            </a:r>
            <a:r>
              <a:rPr lang="fr-FR" sz="2400" b="1" dirty="0">
                <a:latin typeface="Bahnschrift Light" panose="020B0502040204020203" pitchFamily="34" charset="0"/>
              </a:rPr>
              <a:t> </a:t>
            </a:r>
            <a:r>
              <a:rPr lang="fr-FR" sz="2400" b="1" dirty="0" err="1">
                <a:latin typeface="Bahnschrift Light" panose="020B0502040204020203" pitchFamily="34" charset="0"/>
              </a:rPr>
              <a:t>trí</a:t>
            </a:r>
            <a:endParaRPr lang="fr-FR" sz="2400" b="1" dirty="0">
              <a:latin typeface="Bahnschrift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b="1" dirty="0">
                <a:latin typeface="Bahnschrift Light" panose="020B0502040204020203" pitchFamily="34" charset="0"/>
              </a:rPr>
              <a:t>p: </a:t>
            </a:r>
            <a:r>
              <a:rPr lang="fr-FR" sz="2400" b="1" dirty="0" err="1">
                <a:latin typeface="Bahnschrift Light" panose="020B0502040204020203" pitchFamily="34" charset="0"/>
              </a:rPr>
              <a:t>Áp</a:t>
            </a:r>
            <a:r>
              <a:rPr lang="fr-FR" sz="2400" b="1" dirty="0">
                <a:latin typeface="Bahnschrift Light" panose="020B0502040204020203" pitchFamily="34" charset="0"/>
              </a:rPr>
              <a:t> </a:t>
            </a:r>
            <a:r>
              <a:rPr lang="fr-FR" sz="2400" b="1" dirty="0" err="1">
                <a:latin typeface="Bahnschrift Light" panose="020B0502040204020203" pitchFamily="34" charset="0"/>
              </a:rPr>
              <a:t>suất</a:t>
            </a:r>
            <a:endParaRPr lang="fr-FR" sz="2400" b="1" dirty="0">
              <a:latin typeface="Bahnschrift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Bahnschrift Light" panose="020B0502040204020203" pitchFamily="34" charset="0"/>
              </a:rPr>
              <a:t>U_x</a:t>
            </a:r>
            <a:r>
              <a:rPr lang="fr-FR" sz="2400" b="1" dirty="0">
                <a:latin typeface="Bahnschrift Light" panose="020B0502040204020203" pitchFamily="34" charset="0"/>
              </a:rPr>
              <a:t>, </a:t>
            </a:r>
            <a:r>
              <a:rPr lang="fr-FR" sz="2400" b="1" dirty="0" err="1">
                <a:latin typeface="Bahnschrift Light" panose="020B0502040204020203" pitchFamily="34" charset="0"/>
              </a:rPr>
              <a:t>U_y</a:t>
            </a:r>
            <a:r>
              <a:rPr lang="fr-FR" sz="2400" b="1" dirty="0">
                <a:latin typeface="Bahnschrift Light" panose="020B0502040204020203" pitchFamily="34" charset="0"/>
              </a:rPr>
              <a:t>, </a:t>
            </a:r>
            <a:r>
              <a:rPr lang="fr-FR" sz="2400" b="1" dirty="0" err="1">
                <a:latin typeface="Bahnschrift Light" panose="020B0502040204020203" pitchFamily="34" charset="0"/>
              </a:rPr>
              <a:t>U_z</a:t>
            </a:r>
            <a:r>
              <a:rPr lang="fr-FR" sz="2400" b="1" dirty="0">
                <a:latin typeface="Bahnschrift Light" panose="020B0502040204020203" pitchFamily="34" charset="0"/>
              </a:rPr>
              <a:t>: </a:t>
            </a:r>
            <a:r>
              <a:rPr lang="fr-FR" sz="2400" b="1" dirty="0" err="1">
                <a:latin typeface="Bahnschrift Light" panose="020B0502040204020203" pitchFamily="34" charset="0"/>
              </a:rPr>
              <a:t>Vận</a:t>
            </a:r>
            <a:r>
              <a:rPr lang="fr-FR" sz="2400" b="1" dirty="0">
                <a:latin typeface="Bahnschrift Light" panose="020B0502040204020203" pitchFamily="34" charset="0"/>
              </a:rPr>
              <a:t> </a:t>
            </a:r>
            <a:r>
              <a:rPr lang="fr-FR" sz="2400" b="1" dirty="0" err="1">
                <a:latin typeface="Bahnschrift Light" panose="020B0502040204020203" pitchFamily="34" charset="0"/>
              </a:rPr>
              <a:t>tốc</a:t>
            </a:r>
            <a:endParaRPr lang="fr-FR" sz="2400" b="1" dirty="0">
              <a:latin typeface="Bahnschrift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b="1" dirty="0">
              <a:latin typeface="Bahnschrift Light" panose="020B0502040204020203" pitchFamily="34" charset="0"/>
            </a:endParaRPr>
          </a:p>
        </p:txBody>
      </p:sp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83421FB2-C34E-F19B-C518-F9A3DC2FB0B9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2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6D479-4469-8AC7-9118-A7F5A75DC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24B01A0-D0F9-1932-492F-AFE1DBC0BA8C}"/>
              </a:ext>
            </a:extLst>
          </p:cNvPr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4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>
            <a:extLst>
              <a:ext uri="{FF2B5EF4-FFF2-40B4-BE49-F238E27FC236}">
                <a16:creationId xmlns:a16="http://schemas.microsoft.com/office/drawing/2014/main" id="{D3F208D6-05C0-6834-7380-997837CE8F0A}"/>
              </a:ext>
            </a:extLst>
          </p:cNvPr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3. XỬ LÍ DỮ LIỆU</a:t>
            </a:r>
          </a:p>
        </p:txBody>
      </p:sp>
      <p:cxnSp>
        <p:nvCxnSpPr>
          <p:cNvPr id="43" name="Đường nối Thẳng 4">
            <a:extLst>
              <a:ext uri="{FF2B5EF4-FFF2-40B4-BE49-F238E27FC236}">
                <a16:creationId xmlns:a16="http://schemas.microsoft.com/office/drawing/2014/main" id="{16D4795E-AC01-8C49-A782-982B649924ED}"/>
              </a:ext>
            </a:extLst>
          </p:cNvPr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BE56B63D-C74A-1DC7-0DEA-0434FF6C6B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ED99BA-AFBC-DA0F-FF27-F37A7BF088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03CBD3-A4B1-6CBB-87CA-D86A5E8FEC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BA67AB-9FF6-4BC5-9207-D40CAC994D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FE857B-2816-FA2F-9DE8-40F80B0724F2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0231570-8DF8-C938-83F3-64C5CBC5B32E}"/>
                  </a:ext>
                </a:extLst>
              </p:cNvPr>
              <p:cNvSpPr txBox="1"/>
              <p:nvPr/>
            </p:nvSpPr>
            <p:spPr>
              <a:xfrm>
                <a:off x="931443" y="1306351"/>
                <a:ext cx="10431950" cy="416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Bahnschrift Light" panose="020B0502040204020203" pitchFamily="34" charset="0"/>
                  </a:rPr>
                  <a:t>Quá</a:t>
                </a:r>
                <a:r>
                  <a:rPr lang="en-US" sz="2800" b="1" dirty="0">
                    <a:latin typeface="Bahnschrift Light" panose="020B0502040204020203" pitchFamily="34" charset="0"/>
                  </a:rPr>
                  <a:t> </a:t>
                </a:r>
                <a:r>
                  <a:rPr lang="en-US" sz="2800" b="1" dirty="0" err="1">
                    <a:latin typeface="Bahnschrift Light" panose="020B0502040204020203" pitchFamily="34" charset="0"/>
                  </a:rPr>
                  <a:t>trình</a:t>
                </a:r>
                <a:r>
                  <a:rPr lang="en-US" sz="2800" b="1" dirty="0">
                    <a:latin typeface="Bahnschrift Light" panose="020B0502040204020203" pitchFamily="34" charset="0"/>
                  </a:rPr>
                  <a:t> </a:t>
                </a:r>
                <a:r>
                  <a:rPr lang="en-US" sz="2800" b="1" dirty="0" err="1">
                    <a:latin typeface="Bahnschrift Light" panose="020B0502040204020203" pitchFamily="34" charset="0"/>
                  </a:rPr>
                  <a:t>xử</a:t>
                </a:r>
                <a:r>
                  <a:rPr lang="en-US" sz="2800" b="1" dirty="0">
                    <a:latin typeface="Bahnschrift Light" panose="020B0502040204020203" pitchFamily="34" charset="0"/>
                  </a:rPr>
                  <a:t> </a:t>
                </a:r>
                <a:r>
                  <a:rPr lang="en-US" sz="2800" b="1" dirty="0" err="1">
                    <a:latin typeface="Bahnschrift Light" panose="020B0502040204020203" pitchFamily="34" charset="0"/>
                  </a:rPr>
                  <a:t>lí</a:t>
                </a:r>
                <a:r>
                  <a:rPr lang="en-US" sz="2800" b="1" dirty="0">
                    <a:latin typeface="Bahnschrift Light" panose="020B0502040204020203" pitchFamily="34" charset="0"/>
                  </a:rPr>
                  <a:t> </a:t>
                </a:r>
                <a:r>
                  <a:rPr lang="en-US" sz="2800" b="1" dirty="0" err="1">
                    <a:latin typeface="Bahnschrift Light" panose="020B0502040204020203" pitchFamily="34" charset="0"/>
                  </a:rPr>
                  <a:t>dữ</a:t>
                </a:r>
                <a:r>
                  <a:rPr lang="en-US" sz="2800" b="1" dirty="0">
                    <a:latin typeface="Bahnschrift Light" panose="020B0502040204020203" pitchFamily="34" charset="0"/>
                  </a:rPr>
                  <a:t> </a:t>
                </a:r>
                <a:r>
                  <a:rPr lang="en-US" sz="2800" b="1" dirty="0" err="1">
                    <a:latin typeface="Bahnschrift Light" panose="020B0502040204020203" pitchFamily="34" charset="0"/>
                  </a:rPr>
                  <a:t>liệu</a:t>
                </a:r>
                <a:r>
                  <a:rPr lang="en-US" sz="2800" b="1" dirty="0">
                    <a:latin typeface="Bahnschrift Light" panose="020B0502040204020203" pitchFamily="34" charset="0"/>
                  </a:rPr>
                  <a:t> bao </a:t>
                </a:r>
                <a:r>
                  <a:rPr lang="en-US" sz="2800" b="1" dirty="0" err="1">
                    <a:latin typeface="Bahnschrift Light" panose="020B0502040204020203" pitchFamily="34" charset="0"/>
                  </a:rPr>
                  <a:t>gồm</a:t>
                </a:r>
                <a:endParaRPr lang="fr-FR" sz="2800" b="1" dirty="0">
                  <a:solidFill>
                    <a:srgbClr val="FF0000"/>
                  </a:solidFill>
                  <a:latin typeface="Bahnschrift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err="1">
                    <a:latin typeface="Bahnschrift Light" panose="020B0502040204020203" pitchFamily="34" charset="0"/>
                  </a:rPr>
                  <a:t>Giải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nén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và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tìm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kiếm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file midBox.csv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err="1">
                    <a:latin typeface="Bahnschrift Light" panose="020B0502040204020203" pitchFamily="34" charset="0"/>
                  </a:rPr>
                  <a:t>Tính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vận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tốc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trung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bình</a:t>
                </a:r>
                <a:endParaRPr lang="fr-FR" sz="2400" dirty="0">
                  <a:latin typeface="Bahnschrift Light" panose="020B0502040204020203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20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𝑚𝑒𝑎𝑛</m:t>
                          </m:r>
                        </m:sub>
                      </m:sSub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vi-VN" sz="22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vi-VN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vi-VN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vi-VN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fr-FR" sz="2200" dirty="0">
                  <a:latin typeface="Bahnschrift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err="1">
                    <a:latin typeface="Bahnschrift Light" panose="020B0502040204020203" pitchFamily="34" charset="0"/>
                  </a:rPr>
                  <a:t>Loại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bỏ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dữ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liệu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trùng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nhau</a:t>
                </a:r>
                <a:endParaRPr lang="fr-FR" sz="2400" dirty="0">
                  <a:latin typeface="Bahnschrift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err="1">
                    <a:latin typeface="Bahnschrift Light" panose="020B0502040204020203" pitchFamily="34" charset="0"/>
                  </a:rPr>
                  <a:t>Nội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suy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dữ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liệu</a:t>
                </a:r>
                <a:endParaRPr lang="fr-FR" sz="2400" dirty="0">
                  <a:latin typeface="Bahnschrift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>
                    <a:latin typeface="Bahnschrift Light" panose="020B0502040204020203" pitchFamily="34" charset="0"/>
                  </a:rPr>
                  <a:t>Plot Images and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Generate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SDF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>
                  <a:latin typeface="Bahnschrift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>
                  <a:latin typeface="Bahnschrift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>
                  <a:latin typeface="Bahnschrift Light" panose="020B0502040204020203" pitchFamily="34" charset="0"/>
                </a:endParaRPr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0231570-8DF8-C938-83F3-64C5CBC5B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43" y="1306351"/>
                <a:ext cx="10431950" cy="4166846"/>
              </a:xfrm>
              <a:prstGeom prst="rect">
                <a:avLst/>
              </a:prstGeom>
              <a:blipFill>
                <a:blip r:embed="rId7"/>
                <a:stretch>
                  <a:fillRect l="-1227" t="-1462" b="-23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4EB13259-F1EF-7F01-7921-C013627235B1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3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20A17-7115-CC17-96B3-E577642CC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98671AE5-910D-C9E9-3F71-099BB3291A61}"/>
              </a:ext>
            </a:extLst>
          </p:cNvPr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5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>
            <a:extLst>
              <a:ext uri="{FF2B5EF4-FFF2-40B4-BE49-F238E27FC236}">
                <a16:creationId xmlns:a16="http://schemas.microsoft.com/office/drawing/2014/main" id="{7F34EF22-9B83-F3CC-B4D5-6D9BE40C2A6D}"/>
              </a:ext>
            </a:extLst>
          </p:cNvPr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4. MODEL</a:t>
            </a:r>
          </a:p>
        </p:txBody>
      </p:sp>
      <p:cxnSp>
        <p:nvCxnSpPr>
          <p:cNvPr id="43" name="Đường nối Thẳng 4">
            <a:extLst>
              <a:ext uri="{FF2B5EF4-FFF2-40B4-BE49-F238E27FC236}">
                <a16:creationId xmlns:a16="http://schemas.microsoft.com/office/drawing/2014/main" id="{251DD389-81A5-DCE9-6568-4B0EC18F5BB6}"/>
              </a:ext>
            </a:extLst>
          </p:cNvPr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FE2564E5-A03E-BA7C-F901-BD2FE93E8A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91E228FC-316B-3D60-54BB-B2CADAD5C6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AFA452-495F-BE58-69EB-E64FF7DAAF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31E5CE-DEE5-8238-FBB2-A11BC07AC7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AAF822-44D8-B4DF-C78A-87812DE3E5A4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0C15D5F-1A52-1E46-D70A-1C180BE851F8}"/>
              </a:ext>
            </a:extLst>
          </p:cNvPr>
          <p:cNvSpPr txBox="1"/>
          <p:nvPr/>
        </p:nvSpPr>
        <p:spPr>
          <a:xfrm>
            <a:off x="931443" y="1306351"/>
            <a:ext cx="104319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 Light" panose="020B0502040204020203" pitchFamily="34" charset="0"/>
              </a:rPr>
              <a:t>Discriminator:</a:t>
            </a:r>
            <a:endParaRPr lang="fr-FR" sz="2800" b="1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Sử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dụng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bộ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lọc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tăng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dần</a:t>
            </a:r>
            <a:r>
              <a:rPr lang="fr-FR" sz="2400" dirty="0">
                <a:latin typeface="Bahnschrift Light" panose="020B0502040204020203" pitchFamily="34" charset="0"/>
              </a:rPr>
              <a:t> (64, 128, 256, 512) </a:t>
            </a:r>
            <a:r>
              <a:rPr lang="fr-FR" sz="2400" dirty="0" err="1">
                <a:latin typeface="Bahnschrift Light" panose="020B0502040204020203" pitchFamily="34" charset="0"/>
              </a:rPr>
              <a:t>để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trích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xuất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đặc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trưng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từ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thô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đến</a:t>
            </a:r>
            <a:r>
              <a:rPr lang="fr-FR" sz="2400" dirty="0">
                <a:latin typeface="Bahnschrift Light" panose="020B0502040204020203" pitchFamily="34" charset="0"/>
              </a:rPr>
              <a:t> chi </a:t>
            </a:r>
            <a:r>
              <a:rPr lang="fr-FR" sz="2400" dirty="0" err="1">
                <a:latin typeface="Bahnschrift Light" panose="020B0502040204020203" pitchFamily="34" charset="0"/>
              </a:rPr>
              <a:t>tiết</a:t>
            </a:r>
            <a:endParaRPr lang="fr-FR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Kích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thước</a:t>
            </a:r>
            <a:r>
              <a:rPr lang="fr-FR" sz="2400" dirty="0">
                <a:latin typeface="Bahnschrift Light" panose="020B0502040204020203" pitchFamily="34" charset="0"/>
              </a:rPr>
              <a:t> Kernel là (4,4), </a:t>
            </a:r>
            <a:r>
              <a:rPr lang="fr-FR" sz="2400" dirty="0" err="1">
                <a:latin typeface="Bahnschrift Light" panose="020B0502040204020203" pitchFamily="34" charset="0"/>
              </a:rPr>
              <a:t>kích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thước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bước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nhảy</a:t>
            </a:r>
            <a:r>
              <a:rPr lang="fr-FR" sz="2400" dirty="0">
                <a:latin typeface="Bahnschrift Light" panose="020B0502040204020203" pitchFamily="34" charset="0"/>
              </a:rPr>
              <a:t> (stride) là (2,2)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Optimizer</a:t>
            </a:r>
            <a:r>
              <a:rPr lang="fr-FR" sz="2400" dirty="0">
                <a:latin typeface="Bahnschrift Light" panose="020B0502040204020203" pitchFamily="34" charset="0"/>
              </a:rPr>
              <a:t>: </a:t>
            </a:r>
            <a:r>
              <a:rPr lang="en-US" sz="2400" dirty="0">
                <a:latin typeface="Bahnschrift Light" panose="020B0502040204020203" pitchFamily="34" charset="0"/>
              </a:rPr>
              <a:t>Adam(</a:t>
            </a:r>
            <a:r>
              <a:rPr lang="en-US" sz="2400" dirty="0" err="1">
                <a:latin typeface="Bahnschrift Light" panose="020B0502040204020203" pitchFamily="34" charset="0"/>
              </a:rPr>
              <a:t>learning_rate</a:t>
            </a:r>
            <a:r>
              <a:rPr lang="en-US" sz="2400" dirty="0">
                <a:latin typeface="Bahnschrift Light" panose="020B0502040204020203" pitchFamily="34" charset="0"/>
              </a:rPr>
              <a:t>=0.0002, beta_1=0.5)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" panose="020B0502040204020203" pitchFamily="34" charset="0"/>
              </a:rPr>
              <a:t>Loss function: Binary </a:t>
            </a:r>
            <a:r>
              <a:rPr lang="en-US" sz="2400" dirty="0" err="1">
                <a:latin typeface="Bahnschrift Light" panose="020B0502040204020203" pitchFamily="34" charset="0"/>
              </a:rPr>
              <a:t>Crossentropy</a:t>
            </a:r>
            <a:r>
              <a:rPr lang="en-US" sz="2400" dirty="0">
                <a:latin typeface="Bahnschrift Light" panose="020B0502040204020203" pitchFamily="34" charset="0"/>
              </a:rPr>
              <a:t>, Loss weight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latin typeface="Bahnschrift Light" panose="020B0502040204020203" pitchFamily="34" charset="0"/>
            </a:endParaRPr>
          </a:p>
        </p:txBody>
      </p:sp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65C0A9BA-59AA-71F0-77B5-B7867FA1C042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3C765B-2268-F67B-C70F-93FBFB1D8E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8663" y="4155523"/>
            <a:ext cx="5907916" cy="1112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50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B0BDF-281F-B4FB-C675-0F3B1D041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4369D5D2-9B64-39EA-1019-DA3F97D01E99}"/>
              </a:ext>
            </a:extLst>
          </p:cNvPr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6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>
            <a:extLst>
              <a:ext uri="{FF2B5EF4-FFF2-40B4-BE49-F238E27FC236}">
                <a16:creationId xmlns:a16="http://schemas.microsoft.com/office/drawing/2014/main" id="{334C70B2-A9A6-4644-4A57-CDB065A968DB}"/>
              </a:ext>
            </a:extLst>
          </p:cNvPr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4. MODEL</a:t>
            </a:r>
          </a:p>
        </p:txBody>
      </p:sp>
      <p:cxnSp>
        <p:nvCxnSpPr>
          <p:cNvPr id="43" name="Đường nối Thẳng 4">
            <a:extLst>
              <a:ext uri="{FF2B5EF4-FFF2-40B4-BE49-F238E27FC236}">
                <a16:creationId xmlns:a16="http://schemas.microsoft.com/office/drawing/2014/main" id="{764B9C71-779D-A7BA-5450-0EFC40DDB9FC}"/>
              </a:ext>
            </a:extLst>
          </p:cNvPr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99C2AFAA-57CF-25EB-3876-E50DA257E8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C94D864A-B1DC-10D3-BC93-B1E7537AD2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78F92D-4A32-1EC2-DDB1-0384E178D8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DCA7EA-D9D4-139D-D604-759096CF94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5E6972-1689-DC6E-F5A0-C0E8A3EDC52E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3648C0-0D01-5C1D-844C-CADD01D70C74}"/>
              </a:ext>
            </a:extLst>
          </p:cNvPr>
          <p:cNvSpPr txBox="1"/>
          <p:nvPr/>
        </p:nvSpPr>
        <p:spPr>
          <a:xfrm>
            <a:off x="931443" y="1306351"/>
            <a:ext cx="104319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 Light" panose="020B0502040204020203" pitchFamily="34" charset="0"/>
              </a:rPr>
              <a:t>Generator:</a:t>
            </a:r>
            <a:endParaRPr lang="fr-FR" sz="2800" b="1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Kích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thước</a:t>
            </a:r>
            <a:r>
              <a:rPr lang="fr-FR" sz="2400" dirty="0">
                <a:latin typeface="Bahnschrift Light" panose="020B0502040204020203" pitchFamily="34" charset="0"/>
              </a:rPr>
              <a:t> Kernel là (4,4), </a:t>
            </a:r>
            <a:r>
              <a:rPr lang="fr-FR" sz="2400" dirty="0" err="1">
                <a:latin typeface="Bahnschrift Light" panose="020B0502040204020203" pitchFamily="34" charset="0"/>
              </a:rPr>
              <a:t>kích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thước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bước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nhảy</a:t>
            </a:r>
            <a:r>
              <a:rPr lang="fr-FR" sz="2400" dirty="0">
                <a:latin typeface="Bahnschrift Light" panose="020B0502040204020203" pitchFamily="34" charset="0"/>
              </a:rPr>
              <a:t> (stride) là (2,2)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 Light" panose="020B0502040204020203" pitchFamily="34" charset="0"/>
              </a:rPr>
              <a:t>Kích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hoạt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LeakyRELU</a:t>
            </a:r>
            <a:endParaRPr lang="en-US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" panose="020B0502040204020203" pitchFamily="34" charset="0"/>
              </a:rPr>
              <a:t>Skip connections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" panose="020B0502040204020203" pitchFamily="34" charset="0"/>
              </a:rPr>
              <a:t>Dropout </a:t>
            </a:r>
            <a:r>
              <a:rPr lang="en-US" sz="2400" dirty="0" err="1">
                <a:latin typeface="Bahnschrift Light" panose="020B0502040204020203" pitchFamily="34" charset="0"/>
              </a:rPr>
              <a:t>để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ngăn</a:t>
            </a:r>
            <a:r>
              <a:rPr lang="en-US" sz="2400" dirty="0">
                <a:latin typeface="Bahnschrift Light" panose="020B0502040204020203" pitchFamily="34" charset="0"/>
              </a:rPr>
              <a:t> 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 Light" panose="020B0502040204020203" pitchFamily="34" charset="0"/>
              </a:rPr>
              <a:t>Ảnh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đầu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ra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sử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dụng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hàm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kích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hoạt</a:t>
            </a:r>
            <a:r>
              <a:rPr lang="en-US" sz="2400" dirty="0">
                <a:latin typeface="Bahnschrift Light" panose="020B0502040204020203" pitchFamily="34" charset="0"/>
              </a:rPr>
              <a:t> tanh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latin typeface="Bahnschrift Light" panose="020B0502040204020203" pitchFamily="34" charset="0"/>
            </a:endParaRPr>
          </a:p>
        </p:txBody>
      </p:sp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64A9C50A-4CF9-8212-8F9C-56E5DF29628C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CC2FB8B-3A53-CCC8-983E-A301FEC33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9071" y="4178543"/>
            <a:ext cx="5307099" cy="1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7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F6FEF-0318-1997-8119-702D1004B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80A6264F-D34F-1BF9-06A5-7652E59C6356}"/>
              </a:ext>
            </a:extLst>
          </p:cNvPr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7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>
            <a:extLst>
              <a:ext uri="{FF2B5EF4-FFF2-40B4-BE49-F238E27FC236}">
                <a16:creationId xmlns:a16="http://schemas.microsoft.com/office/drawing/2014/main" id="{8E9829BD-2B24-1F35-982A-081AE7D8975E}"/>
              </a:ext>
            </a:extLst>
          </p:cNvPr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4. MODEL</a:t>
            </a:r>
          </a:p>
        </p:txBody>
      </p:sp>
      <p:cxnSp>
        <p:nvCxnSpPr>
          <p:cNvPr id="43" name="Đường nối Thẳng 4">
            <a:extLst>
              <a:ext uri="{FF2B5EF4-FFF2-40B4-BE49-F238E27FC236}">
                <a16:creationId xmlns:a16="http://schemas.microsoft.com/office/drawing/2014/main" id="{D872CD91-795B-72F3-2999-68103556F439}"/>
              </a:ext>
            </a:extLst>
          </p:cNvPr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8EE8EB45-E65A-9343-71E4-646BBC2638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96242DBC-A551-164F-E07D-6A02859777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6EB25E-6035-8CCA-3AC7-1DEB65DCF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4EE41-2386-823C-B532-A61EBC2202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9151F3-0DDE-136E-8339-E783F066AD94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27E4B2F-E513-5114-DDA0-C038749A309A}"/>
              </a:ext>
            </a:extLst>
          </p:cNvPr>
          <p:cNvSpPr txBox="1"/>
          <p:nvPr/>
        </p:nvSpPr>
        <p:spPr>
          <a:xfrm>
            <a:off x="931443" y="1306351"/>
            <a:ext cx="104319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 Light" panose="020B0502040204020203" pitchFamily="34" charset="0"/>
              </a:rPr>
              <a:t>GAN:</a:t>
            </a:r>
            <a:endParaRPr lang="fr-FR" sz="2800" b="1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r>
              <a:rPr lang="fr-FR" sz="2400" dirty="0" err="1">
                <a:latin typeface="Bahnschrift Light" panose="020B0502040204020203" pitchFamily="34" charset="0"/>
              </a:rPr>
              <a:t>Hàm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mất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mát</a:t>
            </a:r>
            <a:r>
              <a:rPr lang="fr-FR" sz="2400" dirty="0">
                <a:latin typeface="Bahnschrift Light" panose="020B050204020402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Binary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Crossentropy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cho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Discriminator</a:t>
            </a:r>
            <a:endParaRPr lang="fr-FR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Mean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Absolute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Error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cho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Generator</a:t>
            </a:r>
            <a:endParaRPr lang="fr-FR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Kết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hợp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hai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hàm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mất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mát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với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Loss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weights</a:t>
            </a:r>
            <a:r>
              <a:rPr lang="fr-FR" sz="2400" dirty="0">
                <a:latin typeface="Bahnschrift Light" panose="020B0502040204020203" pitchFamily="34" charset="0"/>
              </a:rPr>
              <a:t> = [1, 100]</a:t>
            </a:r>
          </a:p>
          <a:p>
            <a:r>
              <a:rPr lang="fr-FR" sz="2400" dirty="0" err="1">
                <a:latin typeface="Bahnschrift Light" panose="020B0502040204020203" pitchFamily="34" charset="0"/>
              </a:rPr>
              <a:t>Mục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tiêu</a:t>
            </a:r>
            <a:r>
              <a:rPr lang="fr-FR" sz="2400" dirty="0">
                <a:latin typeface="Bahnschrift Light" panose="020B050204020402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ahnschrift Light" panose="020B0502040204020203" pitchFamily="34" charset="0"/>
              </a:rPr>
              <a:t>Input: SDF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ahnschrift Light" panose="020B0502040204020203" pitchFamily="34" charset="0"/>
              </a:rPr>
              <a:t>Output: 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latin typeface="Bahnschrift Light" panose="020B0502040204020203" pitchFamily="34" charset="0"/>
            </a:endParaRPr>
          </a:p>
        </p:txBody>
      </p:sp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9BDD181E-7FA2-8207-F26F-F5C6165B70F4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4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A4A70-79BE-6E12-7616-497EFC2F9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4A9740C3-2549-9A0F-F3F4-E33D9E1D7083}"/>
              </a:ext>
            </a:extLst>
          </p:cNvPr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8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>
            <a:extLst>
              <a:ext uri="{FF2B5EF4-FFF2-40B4-BE49-F238E27FC236}">
                <a16:creationId xmlns:a16="http://schemas.microsoft.com/office/drawing/2014/main" id="{49AA90C4-51A7-904C-A6D5-5AA10B0C5573}"/>
              </a:ext>
            </a:extLst>
          </p:cNvPr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5. PROBLEM</a:t>
            </a:r>
          </a:p>
        </p:txBody>
      </p:sp>
      <p:cxnSp>
        <p:nvCxnSpPr>
          <p:cNvPr id="43" name="Đường nối Thẳng 4">
            <a:extLst>
              <a:ext uri="{FF2B5EF4-FFF2-40B4-BE49-F238E27FC236}">
                <a16:creationId xmlns:a16="http://schemas.microsoft.com/office/drawing/2014/main" id="{0B5EA1D3-2FC2-7921-AB0F-07BFE66992A1}"/>
              </a:ext>
            </a:extLst>
          </p:cNvPr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47B32323-CB58-74AE-E691-8CBFE9E64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A95FE8F6-5817-6ED9-4818-32F2722B05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E49344-0DF5-EF46-089F-4EBF480E6F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5959C1-7442-7877-93FE-8DD90B449C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0DD398-3F7C-CDA7-725B-D603E389AC9C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7E5C710-39AC-AC88-E85D-2F381861FF91}"/>
              </a:ext>
            </a:extLst>
          </p:cNvPr>
          <p:cNvSpPr txBox="1"/>
          <p:nvPr/>
        </p:nvSpPr>
        <p:spPr>
          <a:xfrm>
            <a:off x="931443" y="1306351"/>
            <a:ext cx="104319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 Light" panose="020B0502040204020203" pitchFamily="34" charset="0"/>
              </a:rPr>
              <a:t>Out Of Memory:</a:t>
            </a:r>
          </a:p>
          <a:p>
            <a:r>
              <a:rPr lang="fr-FR" sz="2400" dirty="0" err="1">
                <a:latin typeface="Bahnschrift Light" panose="020B0502040204020203" pitchFamily="34" charset="0"/>
              </a:rPr>
              <a:t>Xảy</a:t>
            </a:r>
            <a:r>
              <a:rPr lang="fr-FR" sz="2400" dirty="0">
                <a:latin typeface="Bahnschrift Light" panose="020B0502040204020203" pitchFamily="34" charset="0"/>
              </a:rPr>
              <a:t> ra </a:t>
            </a:r>
            <a:r>
              <a:rPr lang="fr-FR" sz="2400" dirty="0" err="1">
                <a:latin typeface="Bahnschrift Light" panose="020B0502040204020203" pitchFamily="34" charset="0"/>
              </a:rPr>
              <a:t>đối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với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hàm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model.train_on_batch</a:t>
            </a:r>
            <a:r>
              <a:rPr lang="fr-FR" sz="2400" dirty="0">
                <a:latin typeface="Bahnschrift Light" panose="020B0502040204020203" pitchFamily="34" charset="0"/>
              </a:rPr>
              <a:t>(). RAM </a:t>
            </a:r>
            <a:r>
              <a:rPr lang="fr-FR" sz="2400" dirty="0" err="1">
                <a:latin typeface="Bahnschrift Light" panose="020B0502040204020203" pitchFamily="34" charset="0"/>
              </a:rPr>
              <a:t>tăng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lên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sau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từng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epoch</a:t>
            </a:r>
            <a:r>
              <a:rPr lang="fr-FR" sz="2400" dirty="0">
                <a:latin typeface="Bahnschrift Light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latin typeface="Bahnschrift Light" panose="020B0502040204020203" pitchFamily="34" charset="0"/>
            </a:endParaRPr>
          </a:p>
        </p:txBody>
      </p:sp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6811A4FA-A385-9B08-FA09-09BF7439DF53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A319301-EE93-3322-D93C-284734FDBC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4406" y="2368345"/>
            <a:ext cx="5554136" cy="343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B2C22-CF73-FE26-1922-594A52405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91319D0-00D1-BA2F-5D37-528AA2BCB914}"/>
              </a:ext>
            </a:extLst>
          </p:cNvPr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9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>
            <a:extLst>
              <a:ext uri="{FF2B5EF4-FFF2-40B4-BE49-F238E27FC236}">
                <a16:creationId xmlns:a16="http://schemas.microsoft.com/office/drawing/2014/main" id="{0840FF85-86E8-EFBA-7288-4C49F6CBF6CA}"/>
              </a:ext>
            </a:extLst>
          </p:cNvPr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5. PROBLEM</a:t>
            </a:r>
          </a:p>
        </p:txBody>
      </p:sp>
      <p:cxnSp>
        <p:nvCxnSpPr>
          <p:cNvPr id="43" name="Đường nối Thẳng 4">
            <a:extLst>
              <a:ext uri="{FF2B5EF4-FFF2-40B4-BE49-F238E27FC236}">
                <a16:creationId xmlns:a16="http://schemas.microsoft.com/office/drawing/2014/main" id="{F9A811BE-E5D5-731F-8679-401B299453C3}"/>
              </a:ext>
            </a:extLst>
          </p:cNvPr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DEB72D87-A580-539B-5151-7C5ADE7604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E8B2A641-247F-E186-AE2B-EA21ACB60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9B560B-1252-FE6B-89E2-0E0C428B18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EEA71B-99CA-6EDA-DC54-0FECA43420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9AA7E1-86A6-3030-7D45-1B3539E846BA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B0B8F87-4FC0-1793-66FF-BDC8AD20691A}"/>
              </a:ext>
            </a:extLst>
          </p:cNvPr>
          <p:cNvSpPr txBox="1"/>
          <p:nvPr/>
        </p:nvSpPr>
        <p:spPr>
          <a:xfrm>
            <a:off x="931443" y="1185609"/>
            <a:ext cx="104319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Bahnschrift Light" panose="020B0502040204020203" pitchFamily="34" charset="0"/>
              </a:rPr>
              <a:t>Evaluation:</a:t>
            </a:r>
            <a:endParaRPr lang="en-US" sz="2800" b="1" dirty="0">
              <a:latin typeface="Bahnschrift Light" panose="020B0502040204020203" pitchFamily="34" charset="0"/>
            </a:endParaRPr>
          </a:p>
          <a:p>
            <a:r>
              <a:rPr lang="fr-FR" sz="2400" dirty="0" err="1">
                <a:latin typeface="Bahnschrift Light" panose="020B0502040204020203" pitchFamily="34" charset="0"/>
              </a:rPr>
              <a:t>Giá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trị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dự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đoán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có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sự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sai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lệch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lớn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đặc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biệt</a:t>
            </a:r>
            <a:r>
              <a:rPr lang="fr-FR" sz="2400" dirty="0">
                <a:latin typeface="Bahnschrift Light" panose="020B0502040204020203" pitchFamily="34" charset="0"/>
              </a:rPr>
              <a:t> là </a:t>
            </a:r>
            <a:r>
              <a:rPr lang="fr-FR" sz="2400" dirty="0" err="1">
                <a:latin typeface="Bahnschrift Light" panose="020B0502040204020203" pitchFamily="34" charset="0"/>
              </a:rPr>
              <a:t>tại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trung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tâm</a:t>
            </a:r>
            <a:r>
              <a:rPr lang="fr-FR" sz="2400" dirty="0">
                <a:latin typeface="Bahnschrift Light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latin typeface="Bahnschrift Light" panose="020B0502040204020203" pitchFamily="34" charset="0"/>
            </a:endParaRPr>
          </a:p>
        </p:txBody>
      </p:sp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012BAE5A-ED77-0CCD-08E6-69CD68A987DC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5D6285-1A0C-A706-4253-10738A6EED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947" y="2439989"/>
            <a:ext cx="4275540" cy="3171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895EFB-ACD4-3D8F-6EBD-11ACE0A3DE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349" y="2439989"/>
            <a:ext cx="4460317" cy="32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9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393</Words>
  <Application>Microsoft Office PowerPoint</Application>
  <PresentationFormat>Widescreen</PresentationFormat>
  <Paragraphs>74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Bahnschrift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PHAN HỮU AN NGUYÊN</dc:creator>
  <cp:lastModifiedBy>PHAN HỮU AN NGUYÊN</cp:lastModifiedBy>
  <cp:revision>9</cp:revision>
  <dcterms:created xsi:type="dcterms:W3CDTF">2025-01-08T09:12:10Z</dcterms:created>
  <dcterms:modified xsi:type="dcterms:W3CDTF">2025-01-10T02:20:32Z</dcterms:modified>
</cp:coreProperties>
</file>