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69" r:id="rId5"/>
    <p:sldId id="283"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415" autoAdjust="0"/>
  </p:normalViewPr>
  <p:slideViewPr>
    <p:cSldViewPr snapToGrid="0" showGuides="1">
      <p:cViewPr varScale="1">
        <p:scale>
          <a:sx n="111" d="100"/>
          <a:sy n="111" d="100"/>
        </p:scale>
        <p:origin x="456" y="96"/>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1/9/2025</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1/9/2025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1/9/2025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1/9/2025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97479"/>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lnSpc>
                <a:spcPct val="150000"/>
              </a:lnSpc>
            </a:pPr>
            <a:r>
              <a:rPr lang="vi-VN" sz="2800" dirty="0" smtClean="0">
                <a:latin typeface="Arial" panose="020B0604020202020204" pitchFamily="34" charset="0"/>
                <a:cs typeface="Arial" panose="020B0604020202020204" pitchFamily="34" charset="0"/>
              </a:rPr>
              <a:t>KHOA KỸ THUẬT VÀ CÔNG NGHỆ</a:t>
            </a:r>
            <a:br>
              <a:rPr lang="vi-VN" sz="2800" dirty="0" smtClean="0">
                <a:latin typeface="Arial" panose="020B0604020202020204" pitchFamily="34" charset="0"/>
                <a:cs typeface="Arial" panose="020B0604020202020204" pitchFamily="34" charset="0"/>
              </a:rPr>
            </a:br>
            <a:r>
              <a:rPr lang="vi-VN" sz="2800" dirty="0" smtClean="0">
                <a:latin typeface="Arial" panose="020B0604020202020204" pitchFamily="34" charset="0"/>
                <a:cs typeface="Arial" panose="020B0604020202020204" pitchFamily="34" charset="0"/>
              </a:rPr>
              <a:t>BỘ MÔN CÔNG NGHỆ THÔNG TIN</a:t>
            </a:r>
            <a:endParaRPr lang="en-US" sz="2800" dirty="0">
              <a:latin typeface="Arial" panose="020B0604020202020204" pitchFamily="34" charset="0"/>
              <a:cs typeface="Arial" panose="020B0604020202020204" pitchFamily="34" charset="0"/>
            </a:endParaRPr>
          </a:p>
        </p:txBody>
      </p:sp>
      <p:sp>
        <p:nvSpPr>
          <p:cNvPr id="5" name="Subtitle 2"/>
          <p:cNvSpPr txBox="1">
            <a:spLocks/>
          </p:cNvSpPr>
          <p:nvPr/>
        </p:nvSpPr>
        <p:spPr>
          <a:xfrm>
            <a:off x="0" y="2765490"/>
            <a:ext cx="12192000" cy="2236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vi-VN" sz="2400" b="1" dirty="0" smtClean="0">
                <a:latin typeface="Arial" panose="020B0604020202020204" pitchFamily="34" charset="0"/>
                <a:cs typeface="Arial" panose="020B0604020202020204" pitchFamily="34" charset="0"/>
              </a:rPr>
              <a:t>THIẾT KẾ VÀ CÀI ĐẶT CƠ SỞ DỮ LIỆU CHO VIỆC KHẢO SÁT </a:t>
            </a:r>
          </a:p>
          <a:p>
            <a:pPr marL="0" indent="0" algn="ctr">
              <a:lnSpc>
                <a:spcPct val="150000"/>
              </a:lnSpc>
              <a:buNone/>
            </a:pPr>
            <a:r>
              <a:rPr lang="vi-VN" sz="2400" b="1" dirty="0" smtClean="0">
                <a:latin typeface="Arial" panose="020B0604020202020204" pitchFamily="34" charset="0"/>
                <a:cs typeface="Arial" panose="020B0604020202020204" pitchFamily="34" charset="0"/>
              </a:rPr>
              <a:t>MỨC ĐỘ HÀI LÒNG CỦA SINH VIÊN TRONG VIỆC KHẢO SÁT </a:t>
            </a:r>
          </a:p>
          <a:p>
            <a:pPr marL="0" indent="0" algn="ctr">
              <a:lnSpc>
                <a:spcPct val="150000"/>
              </a:lnSpc>
              <a:buNone/>
            </a:pPr>
            <a:r>
              <a:rPr lang="vi-VN" sz="2400" b="1" dirty="0" smtClean="0">
                <a:latin typeface="Arial" panose="020B0604020202020204" pitchFamily="34" charset="0"/>
                <a:cs typeface="Arial" panose="020B0604020202020204" pitchFamily="34" charset="0"/>
              </a:rPr>
              <a:t>SINH VIÊN CUỐI KHÓA BẰNG NOSQL</a:t>
            </a:r>
            <a:endParaRPr lang="en-US" sz="24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763" y="81417"/>
            <a:ext cx="1234643" cy="1234643"/>
          </a:xfrm>
          <a:prstGeom prst="rect">
            <a:avLst/>
          </a:prstGeom>
        </p:spPr>
      </p:pic>
      <p:sp>
        <p:nvSpPr>
          <p:cNvPr id="9" name="Subtitle 2"/>
          <p:cNvSpPr txBox="1">
            <a:spLocks/>
          </p:cNvSpPr>
          <p:nvPr/>
        </p:nvSpPr>
        <p:spPr>
          <a:xfrm>
            <a:off x="822119" y="1600384"/>
            <a:ext cx="10779855"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sz="2200" b="1" dirty="0" smtClean="0">
                <a:solidFill>
                  <a:schemeClr val="tx1"/>
                </a:solidFill>
                <a:latin typeface="Arial" panose="020B0604020202020204" pitchFamily="34" charset="0"/>
                <a:cs typeface="Arial" panose="020B0604020202020204" pitchFamily="34" charset="0"/>
              </a:rPr>
              <a:t>THỰC TẬP ĐỒ ÁN CƠ SỞ NGÀNH</a:t>
            </a:r>
            <a:endParaRPr lang="vi-VN" sz="2200" b="1" dirty="0">
              <a:solidFill>
                <a:schemeClr val="tx1"/>
              </a:solidFill>
              <a:latin typeface="Arial" panose="020B0604020202020204" pitchFamily="34" charset="0"/>
              <a:cs typeface="Arial" panose="020B0604020202020204" pitchFamily="34" charset="0"/>
            </a:endParaRPr>
          </a:p>
          <a:p>
            <a:pPr algn="ctr"/>
            <a:r>
              <a:rPr lang="vi-VN" sz="2200" b="1" dirty="0" smtClean="0">
                <a:solidFill>
                  <a:schemeClr val="tx1"/>
                </a:solidFill>
                <a:latin typeface="Arial" panose="020B0604020202020204" pitchFamily="34" charset="0"/>
                <a:cs typeface="Arial" panose="020B0604020202020204" pitchFamily="34" charset="0"/>
              </a:rPr>
              <a:t>HỌC KỲ I 2024 - 2025</a:t>
            </a:r>
          </a:p>
        </p:txBody>
      </p:sp>
      <p:sp>
        <p:nvSpPr>
          <p:cNvPr id="10" name="Subtitle 2"/>
          <p:cNvSpPr txBox="1">
            <a:spLocks/>
          </p:cNvSpPr>
          <p:nvPr/>
        </p:nvSpPr>
        <p:spPr>
          <a:xfrm>
            <a:off x="94891" y="5187958"/>
            <a:ext cx="3253554"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i="1" dirty="0" smtClean="0">
                <a:solidFill>
                  <a:schemeClr val="tx1"/>
                </a:solidFill>
                <a:latin typeface="Arial" panose="020B0604020202020204" pitchFamily="34" charset="0"/>
                <a:cs typeface="Arial" panose="020B0604020202020204" pitchFamily="34" charset="0"/>
              </a:rPr>
              <a:t>Giảng viên hướng dẫn</a:t>
            </a:r>
          </a:p>
          <a:p>
            <a:pPr algn="ctr"/>
            <a:r>
              <a:rPr lang="vi-VN" dirty="0" smtClean="0">
                <a:solidFill>
                  <a:schemeClr val="tx1"/>
                </a:solidFill>
                <a:latin typeface="Arial" panose="020B0604020202020204" pitchFamily="34" charset="0"/>
                <a:cs typeface="Arial" panose="020B0604020202020204" pitchFamily="34" charset="0"/>
              </a:rPr>
              <a:t>Ths. Phan Thị Phương Nam</a:t>
            </a:r>
          </a:p>
        </p:txBody>
      </p:sp>
      <p:sp>
        <p:nvSpPr>
          <p:cNvPr id="11" name="Subtitle 2"/>
          <p:cNvSpPr txBox="1">
            <a:spLocks/>
          </p:cNvSpPr>
          <p:nvPr/>
        </p:nvSpPr>
        <p:spPr>
          <a:xfrm>
            <a:off x="8775495" y="5187958"/>
            <a:ext cx="3275053" cy="14985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i="1" dirty="0" smtClean="0">
                <a:solidFill>
                  <a:schemeClr val="tx1"/>
                </a:solidFill>
                <a:latin typeface="Arial" panose="020B0604020202020204" pitchFamily="34" charset="0"/>
                <a:cs typeface="Arial" panose="020B0604020202020204" pitchFamily="34" charset="0"/>
              </a:rPr>
              <a:t>Sinh viên thực hiện</a:t>
            </a:r>
          </a:p>
          <a:p>
            <a:pPr algn="l"/>
            <a:r>
              <a:rPr lang="vi-VN" dirty="0" smtClean="0">
                <a:solidFill>
                  <a:schemeClr val="tx1"/>
                </a:solidFill>
                <a:latin typeface="Arial" panose="020B0604020202020204" pitchFamily="34" charset="0"/>
                <a:cs typeface="Arial" panose="020B0604020202020204" pitchFamily="34" charset="0"/>
              </a:rPr>
              <a:t>Họ tên: Nguyễn Hoài An</a:t>
            </a:r>
          </a:p>
          <a:p>
            <a:pPr algn="l"/>
            <a:r>
              <a:rPr lang="vi-VN" dirty="0" smtClean="0">
                <a:solidFill>
                  <a:schemeClr val="tx1"/>
                </a:solidFill>
                <a:latin typeface="Arial" panose="020B0604020202020204" pitchFamily="34" charset="0"/>
                <a:cs typeface="Arial" panose="020B0604020202020204" pitchFamily="34" charset="0"/>
              </a:rPr>
              <a:t>Lớp: DA22TTC</a:t>
            </a:r>
          </a:p>
          <a:p>
            <a:pPr algn="l"/>
            <a:r>
              <a:rPr lang="vi-VN" dirty="0" smtClean="0">
                <a:solidFill>
                  <a:schemeClr val="tx1"/>
                </a:solidFill>
                <a:latin typeface="Arial" panose="020B0604020202020204" pitchFamily="34" charset="0"/>
                <a:cs typeface="Arial" panose="020B0604020202020204" pitchFamily="34" charset="0"/>
              </a:rPr>
              <a:t>MSSV: 110122029</a:t>
            </a:r>
          </a:p>
        </p:txBody>
      </p:sp>
    </p:spTree>
    <p:extLst>
      <p:ext uri="{BB962C8B-B14F-4D97-AF65-F5344CB8AC3E}">
        <p14:creationId xmlns:p14="http://schemas.microsoft.com/office/powerpoint/2010/main" val="25338527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truy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vấn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đếm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trong khoa đó có bao nhiêu lớp khảo sát </a:t>
            </a:r>
            <a:r>
              <a:rPr lang="en-US" alt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822119" y="3843378"/>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822119" y="2562204"/>
            <a:ext cx="1159292" cy="369332"/>
          </a:xfrm>
          <a:prstGeom prst="rect">
            <a:avLst/>
          </a:prstGeom>
        </p:spPr>
        <p:txBody>
          <a:bodyPr wrap="none">
            <a:spAutoFit/>
          </a:bodyPr>
          <a:lstStyle/>
          <a:p>
            <a:r>
              <a:rPr lang="vi-VN" b="1" i="1" dirty="0" smtClean="0"/>
              <a:t>Câu lệnh</a:t>
            </a:r>
            <a:endParaRPr lang="en-US" b="1" i="1" dirty="0"/>
          </a:p>
        </p:txBody>
      </p:sp>
      <p:sp>
        <p:nvSpPr>
          <p:cNvPr id="9" name="Rectangle 8"/>
          <p:cNvSpPr/>
          <p:nvPr/>
        </p:nvSpPr>
        <p:spPr>
          <a:xfrm>
            <a:off x="822119" y="3079992"/>
            <a:ext cx="11074225" cy="507831"/>
          </a:xfrm>
          <a:prstGeom prst="rect">
            <a:avLst/>
          </a:prstGeom>
        </p:spPr>
        <p:txBody>
          <a:bodyPr wrap="square">
            <a:spAutoFit/>
          </a:bodyPr>
          <a:lstStyle/>
          <a:p>
            <a:pPr>
              <a:lnSpc>
                <a:spcPct val="150000"/>
              </a:lnSpc>
            </a:pPr>
            <a:r>
              <a:rPr lang="vi-VN"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db.sinhVien.find</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'sinhVien.thongtinsv.</a:t>
            </a:r>
            <a:r>
              <a:rPr lang="en-US" dirty="0" err="1">
                <a:latin typeface="Tahoma" panose="020B0604030504040204" pitchFamily="34" charset="0"/>
                <a:ea typeface="Tahoma" panose="020B0604030504040204" pitchFamily="34" charset="0"/>
                <a:cs typeface="Tahoma" panose="020B0604030504040204" pitchFamily="34" charset="0"/>
              </a:rPr>
              <a:t>khoa</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Kỹ</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nghệ</a:t>
            </a:r>
            <a:r>
              <a:rPr lang="en-US" dirty="0">
                <a:latin typeface="Tahoma" panose="020B0604030504040204" pitchFamily="34" charset="0"/>
                <a:ea typeface="Tahoma" panose="020B0604030504040204" pitchFamily="34" charset="0"/>
                <a:cs typeface="Tahoma" panose="020B0604030504040204" pitchFamily="34" charset="0"/>
              </a:rPr>
              <a:t>'}, {'sinhVien.khaosat':1</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count()</a:t>
            </a:r>
          </a:p>
        </p:txBody>
      </p:sp>
      <p:sp>
        <p:nvSpPr>
          <p:cNvPr id="10" name="Rectangle 9"/>
          <p:cNvSpPr/>
          <p:nvPr/>
        </p:nvSpPr>
        <p:spPr>
          <a:xfrm>
            <a:off x="822119" y="4264801"/>
            <a:ext cx="6096000" cy="369332"/>
          </a:xfrm>
          <a:prstGeom prst="rect">
            <a:avLst/>
          </a:prstGeom>
        </p:spPr>
        <p:txBody>
          <a:bodyPr>
            <a:spAutoFit/>
          </a:bodyPr>
          <a:lstStyle/>
          <a:p>
            <a:r>
              <a:rPr lang="vi-VN" dirty="0" smtClean="0"/>
              <a:t>&lt; 10</a:t>
            </a:r>
            <a:endParaRPr lang="en-US" dirty="0"/>
          </a:p>
        </p:txBody>
      </p:sp>
    </p:spTree>
    <p:extLst>
      <p:ext uri="{BB962C8B-B14F-4D97-AF65-F5344CB8AC3E}">
        <p14:creationId xmlns:p14="http://schemas.microsoft.com/office/powerpoint/2010/main" val="15968052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in ra danh sách các ngành trong mỗi khoa</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8319278" y="2557593"/>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1057011" y="2557593"/>
            <a:ext cx="1159292" cy="369332"/>
          </a:xfrm>
          <a:prstGeom prst="rect">
            <a:avLst/>
          </a:prstGeom>
        </p:spPr>
        <p:txBody>
          <a:bodyPr wrap="none">
            <a:spAutoFit/>
          </a:bodyPr>
          <a:lstStyle/>
          <a:p>
            <a:r>
              <a:rPr lang="vi-VN" b="1" i="1" dirty="0" smtClean="0"/>
              <a:t>Câu lệnh</a:t>
            </a:r>
            <a:endParaRPr lang="en-US" b="1" i="1" dirty="0"/>
          </a:p>
        </p:txBody>
      </p:sp>
      <p:sp>
        <p:nvSpPr>
          <p:cNvPr id="9" name="Rectangle 8"/>
          <p:cNvSpPr/>
          <p:nvPr/>
        </p:nvSpPr>
        <p:spPr>
          <a:xfrm>
            <a:off x="822119" y="2926925"/>
            <a:ext cx="5360567" cy="3493264"/>
          </a:xfrm>
          <a:prstGeom prst="rect">
            <a:avLst/>
          </a:prstGeom>
        </p:spPr>
        <p:txBody>
          <a:bodyPr wrap="square">
            <a:spAutoFit/>
          </a:bodyPr>
          <a:lstStyle/>
          <a:p>
            <a:r>
              <a:rPr lang="en-US" sz="1300" dirty="0" err="1">
                <a:latin typeface="Tahoma" panose="020B0604030504040204" pitchFamily="34" charset="0"/>
                <a:ea typeface="Tahoma" panose="020B0604030504040204" pitchFamily="34" charset="0"/>
                <a:cs typeface="Tahoma" panose="020B0604030504040204" pitchFamily="34" charset="0"/>
              </a:rPr>
              <a:t>db.sinhVien.aggregate</a:t>
            </a:r>
            <a:r>
              <a:rPr lang="en-US" sz="1300" dirty="0">
                <a:latin typeface="Tahoma" panose="020B0604030504040204" pitchFamily="34" charset="0"/>
                <a:ea typeface="Tahoma" panose="020B0604030504040204" pitchFamily="34" charset="0"/>
                <a:cs typeface="Tahoma" panose="020B0604030504040204" pitchFamily="34" charset="0"/>
              </a:rPr>
              <a:t>([</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$group: {</a:t>
            </a:r>
          </a:p>
          <a:p>
            <a:r>
              <a:rPr lang="en-US" sz="1300" dirty="0">
                <a:latin typeface="Tahoma" panose="020B0604030504040204" pitchFamily="34" charset="0"/>
                <a:ea typeface="Tahoma" panose="020B0604030504040204" pitchFamily="34" charset="0"/>
                <a:cs typeface="Tahoma" panose="020B0604030504040204" pitchFamily="34" charset="0"/>
              </a:rPr>
              <a:t>      _id: {</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khoa</a:t>
            </a:r>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sinhVien.thongtinsv.khoa</a:t>
            </a:r>
            <a:r>
              <a:rPr lang="en-US" sz="1300" dirty="0">
                <a:latin typeface="Tahoma" panose="020B0604030504040204" pitchFamily="34" charset="0"/>
                <a:ea typeface="Tahoma" panose="020B0604030504040204" pitchFamily="34" charset="0"/>
                <a:cs typeface="Tahoma" panose="020B0604030504040204" pitchFamily="34" charset="0"/>
              </a:rPr>
              <a:t>"</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danhSachNganh</a:t>
            </a:r>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smtClean="0">
                <a:latin typeface="Tahoma" panose="020B0604030504040204" pitchFamily="34" charset="0"/>
                <a:ea typeface="Tahoma" panose="020B0604030504040204" pitchFamily="34" charset="0"/>
                <a:cs typeface="Tahoma" panose="020B0604030504040204" pitchFamily="34" charset="0"/>
              </a:rPr>
              <a:t>{$</a:t>
            </a:r>
            <a:r>
              <a:rPr lang="en-US" sz="1300" dirty="0" err="1">
                <a:latin typeface="Tahoma" panose="020B0604030504040204" pitchFamily="34" charset="0"/>
                <a:ea typeface="Tahoma" panose="020B0604030504040204" pitchFamily="34" charset="0"/>
                <a:cs typeface="Tahoma" panose="020B0604030504040204" pitchFamily="34" charset="0"/>
              </a:rPr>
              <a:t>addToSet</a:t>
            </a:r>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sinhVien.thongtinsv.nganh</a:t>
            </a:r>
            <a:r>
              <a:rPr lang="en-US" sz="1300" dirty="0" smtClean="0">
                <a:latin typeface="Tahoma" panose="020B0604030504040204" pitchFamily="34" charset="0"/>
                <a:ea typeface="Tahoma" panose="020B0604030504040204" pitchFamily="34" charset="0"/>
                <a:cs typeface="Tahoma" panose="020B0604030504040204" pitchFamily="34" charset="0"/>
              </a:rPr>
              <a:t>"}</a:t>
            </a:r>
            <a:endParaRPr lang="en-US" sz="1300" dirty="0">
              <a:latin typeface="Tahoma" panose="020B0604030504040204" pitchFamily="34" charset="0"/>
              <a:ea typeface="Tahoma" panose="020B0604030504040204" pitchFamily="34" charset="0"/>
              <a:cs typeface="Tahoma" panose="020B0604030504040204" pitchFamily="34" charset="0"/>
            </a:endParaRP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$project: {</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khoa</a:t>
            </a:r>
            <a:r>
              <a:rPr lang="en-US" sz="1300" dirty="0">
                <a:latin typeface="Tahoma" panose="020B0604030504040204" pitchFamily="34" charset="0"/>
                <a:ea typeface="Tahoma" panose="020B0604030504040204" pitchFamily="34" charset="0"/>
                <a:cs typeface="Tahoma" panose="020B0604030504040204" pitchFamily="34" charset="0"/>
              </a:rPr>
              <a:t>: "$_</a:t>
            </a:r>
            <a:r>
              <a:rPr lang="en-US" sz="1300" dirty="0" err="1">
                <a:latin typeface="Tahoma" panose="020B0604030504040204" pitchFamily="34" charset="0"/>
                <a:ea typeface="Tahoma" panose="020B0604030504040204" pitchFamily="34" charset="0"/>
                <a:cs typeface="Tahoma" panose="020B0604030504040204" pitchFamily="34" charset="0"/>
              </a:rPr>
              <a:t>id.khoa</a:t>
            </a:r>
            <a:r>
              <a:rPr lang="en-US" sz="1300" dirty="0">
                <a:latin typeface="Tahoma" panose="020B0604030504040204" pitchFamily="34" charset="0"/>
                <a:ea typeface="Tahoma" panose="020B0604030504040204" pitchFamily="34" charset="0"/>
                <a:cs typeface="Tahoma" panose="020B0604030504040204" pitchFamily="34" charset="0"/>
              </a:rPr>
              <a:t>",</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danhSachNganh</a:t>
            </a:r>
            <a:r>
              <a:rPr lang="en-US" sz="1300" dirty="0">
                <a:latin typeface="Tahoma" panose="020B0604030504040204" pitchFamily="34" charset="0"/>
                <a:ea typeface="Tahoma" panose="020B0604030504040204" pitchFamily="34" charset="0"/>
                <a:cs typeface="Tahoma" panose="020B0604030504040204" pitchFamily="34" charset="0"/>
              </a:rPr>
              <a:t>: 1,</a:t>
            </a:r>
          </a:p>
          <a:p>
            <a:r>
              <a:rPr lang="en-US" sz="1300" dirty="0">
                <a:latin typeface="Tahoma" panose="020B0604030504040204" pitchFamily="34" charset="0"/>
                <a:ea typeface="Tahoma" panose="020B0604030504040204" pitchFamily="34" charset="0"/>
                <a:cs typeface="Tahoma" panose="020B0604030504040204" pitchFamily="34" charset="0"/>
              </a:rPr>
              <a:t>      _id: 0</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a:t>
            </a:r>
          </a:p>
        </p:txBody>
      </p:sp>
      <p:sp>
        <p:nvSpPr>
          <p:cNvPr id="10" name="Rectangle 9"/>
          <p:cNvSpPr/>
          <p:nvPr/>
        </p:nvSpPr>
        <p:spPr>
          <a:xfrm>
            <a:off x="7000373" y="2926925"/>
            <a:ext cx="3843031" cy="3785652"/>
          </a:xfrm>
          <a:prstGeom prst="rect">
            <a:avLst/>
          </a:prstGeom>
        </p:spPr>
        <p:txBody>
          <a:bodyPr wrap="square">
            <a:spAutoFit/>
          </a:bodyPr>
          <a:lstStyle/>
          <a:p>
            <a:r>
              <a:rPr lang="en-US"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en-US" sz="1500" dirty="0" err="1" smtClean="0">
                <a:latin typeface="Tahoma" panose="020B0604030504040204" pitchFamily="34" charset="0"/>
                <a:ea typeface="Tahoma" panose="020B0604030504040204" pitchFamily="34" charset="0"/>
                <a:cs typeface="Tahoma" panose="020B0604030504040204" pitchFamily="34" charset="0"/>
              </a:rPr>
              <a:t>danhSachNganh</a:t>
            </a:r>
            <a:r>
              <a:rPr lang="en-US"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r>
              <a:rPr lang="en-US" sz="1500" dirty="0" err="1" smtClean="0">
                <a:latin typeface="Tahoma" panose="020B0604030504040204" pitchFamily="34" charset="0"/>
                <a:ea typeface="Tahoma" panose="020B0604030504040204" pitchFamily="34" charset="0"/>
                <a:cs typeface="Tahoma" panose="020B0604030504040204" pitchFamily="34" charset="0"/>
              </a:rPr>
              <a:t>Công</a:t>
            </a:r>
            <a:r>
              <a:rPr lang="en-US"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nghệ</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thông</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tin</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err="1" smtClean="0">
                <a:latin typeface="Tahoma" panose="020B0604030504040204" pitchFamily="34" charset="0"/>
                <a:ea typeface="Tahoma" panose="020B0604030504040204" pitchFamily="34" charset="0"/>
                <a:cs typeface="Tahoma" panose="020B0604030504040204" pitchFamily="34" charset="0"/>
              </a:rPr>
              <a:t>Cơ</a:t>
            </a:r>
            <a:r>
              <a:rPr lang="en-US" sz="1500" dirty="0" smtClean="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khí ‘</a:t>
            </a: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en-US" sz="1500" dirty="0" err="1" smtClean="0">
                <a:latin typeface="Tahoma" panose="020B0604030504040204" pitchFamily="34" charset="0"/>
                <a:ea typeface="Tahoma" panose="020B0604030504040204" pitchFamily="34" charset="0"/>
                <a:cs typeface="Tahoma" panose="020B0604030504040204" pitchFamily="34" charset="0"/>
              </a:rPr>
              <a:t>khoa</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Kỹ</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thuật</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và</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Công</a:t>
            </a:r>
            <a:r>
              <a:rPr lang="en-US"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nghệ’</a:t>
            </a:r>
          </a:p>
          <a:p>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danhSachNganh</a:t>
            </a:r>
            <a:r>
              <a:rPr lang="vi-VN"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a:t>
            </a:r>
            <a:r>
              <a:rPr lang="vi-VN" sz="1500" dirty="0" smtClean="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'Sư phạm Tiểu học ', </a:t>
            </a:r>
          </a:p>
          <a:p>
            <a:r>
              <a:rPr lang="vi-VN" sz="1500" dirty="0" smtClean="0">
                <a:latin typeface="Tahoma" panose="020B0604030504040204" pitchFamily="34" charset="0"/>
                <a:ea typeface="Tahoma" panose="020B0604030504040204" pitchFamily="34" charset="0"/>
                <a:cs typeface="Tahoma" panose="020B0604030504040204" pitchFamily="34" charset="0"/>
              </a:rPr>
              <a:t>	'Sư </a:t>
            </a:r>
            <a:r>
              <a:rPr lang="vi-VN" sz="1500" dirty="0">
                <a:latin typeface="Tahoma" panose="020B0604030504040204" pitchFamily="34" charset="0"/>
                <a:ea typeface="Tahoma" panose="020B0604030504040204" pitchFamily="34" charset="0"/>
                <a:cs typeface="Tahoma" panose="020B0604030504040204" pitchFamily="34" charset="0"/>
              </a:rPr>
              <a:t>phạm mầm </a:t>
            </a:r>
            <a:r>
              <a:rPr lang="vi-VN" sz="1500" dirty="0" smtClean="0">
                <a:latin typeface="Tahoma" panose="020B0604030504040204" pitchFamily="34" charset="0"/>
                <a:ea typeface="Tahoma" panose="020B0604030504040204" pitchFamily="34" charset="0"/>
                <a:cs typeface="Tahoma" panose="020B0604030504040204" pitchFamily="34" charset="0"/>
              </a:rPr>
              <a:t>non ‘</a:t>
            </a: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khoa</a:t>
            </a:r>
            <a:r>
              <a:rPr lang="vi-VN" sz="1500" dirty="0">
                <a:latin typeface="Tahoma" panose="020B0604030504040204" pitchFamily="34" charset="0"/>
                <a:ea typeface="Tahoma" panose="020B0604030504040204" pitchFamily="34" charset="0"/>
                <a:cs typeface="Tahoma" panose="020B0604030504040204" pitchFamily="34" charset="0"/>
              </a:rPr>
              <a:t>: 'Sư </a:t>
            </a:r>
            <a:r>
              <a:rPr lang="vi-VN" sz="1500" dirty="0" smtClean="0">
                <a:latin typeface="Tahoma" panose="020B0604030504040204" pitchFamily="34" charset="0"/>
                <a:ea typeface="Tahoma" panose="020B0604030504040204" pitchFamily="34" charset="0"/>
                <a:cs typeface="Tahoma" panose="020B0604030504040204" pitchFamily="34" charset="0"/>
              </a:rPr>
              <a:t>phạm’</a:t>
            </a:r>
          </a:p>
          <a:p>
            <a:r>
              <a:rPr lang="vi-VN" sz="1500" dirty="0" smtClean="0">
                <a:latin typeface="Tahoma" panose="020B0604030504040204" pitchFamily="34" charset="0"/>
                <a:ea typeface="Tahoma" panose="020B0604030504040204" pitchFamily="34" charset="0"/>
                <a:cs typeface="Tahoma" panose="020B0604030504040204" pitchFamily="34" charset="0"/>
              </a:rPr>
              <a:t>}</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234830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KẾT QUẢ</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279413" cy="23387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Kết quả đạt được cho đề tài là một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cơ sở dữ liệu NoSQL cho việc khảo sát mức độ hài lòng của sinh viên cuối khóa, có thể lưu trữ dữ liệu khảo sát.</a:t>
            </a:r>
            <a:endParaRPr lang="vi-VN" sz="22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32884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KẾT LUẬN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691916"/>
            <a:ext cx="10779855" cy="367703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lnSpc>
                <a:spcPct val="150000"/>
              </a:lnSpc>
            </a:pPr>
            <a:r>
              <a:rPr lang="vi-VN" sz="2200" dirty="0" err="1">
                <a:solidFill>
                  <a:schemeClr val="tx1"/>
                </a:solidFill>
                <a:latin typeface="Tahoma" panose="020B0604030504040204" pitchFamily="34" charset="0"/>
                <a:ea typeface="Tahoma" panose="020B0604030504040204" pitchFamily="34" charset="0"/>
                <a:cs typeface="Tahoma" panose="020B0604030504040204" pitchFamily="34" charset="0"/>
              </a:rPr>
              <a:t>Đ</a:t>
            </a:r>
            <a:r>
              <a:rPr lang="en-U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ã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hoàn</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thành</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mục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tiêu</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đặt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ra</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đạt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những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kết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quả</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Xây</a:t>
            </a:r>
            <a:r>
              <a:rPr lang="en-U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dựng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cơ</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sở</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Đáp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ứng nhu cầu phân tích dữ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Tính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ứng dụng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cao</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635605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1000"/>
                                        <p:tgtEl>
                                          <p:spTgt spid="5">
                                            <p:txEl>
                                              <p:pRg st="2" end="2"/>
                                            </p:txEl>
                                          </p:spTgt>
                                        </p:tgtEl>
                                      </p:cBhvr>
                                    </p:animEffect>
                                    <p:anim calcmode="lin" valueType="num">
                                      <p:cBhvr>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HƯỚNG PHÁT TRIỂN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10779855" cy="24077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Mở rộng quy mô dữ liệu</a:t>
            </a:r>
          </a:p>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Tích hợp với ứng dụng</a:t>
            </a:r>
          </a:p>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Tối ưu hiệu năng</a:t>
            </a:r>
          </a:p>
        </p:txBody>
      </p:sp>
    </p:spTree>
    <p:extLst>
      <p:ext uri="{BB962C8B-B14F-4D97-AF65-F5344CB8AC3E}">
        <p14:creationId xmlns:p14="http://schemas.microsoft.com/office/powerpoint/2010/main" val="13440845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22120" y="2470209"/>
            <a:ext cx="10779855" cy="24077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50000"/>
              </a:lnSpc>
            </a:pPr>
            <a:r>
              <a:rPr lang="vi-VN"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BÀI THUYẾT TRÌNH CỦA EM ĐẾN ĐÂY KẾT THÚC</a:t>
            </a:r>
          </a:p>
          <a:p>
            <a:pPr algn="ctr">
              <a:lnSpc>
                <a:spcPct val="150000"/>
              </a:lnSpc>
            </a:pPr>
            <a:r>
              <a:rPr lang="vi-VN"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CẢM ƠN THẦY CÔ VÀ CÁC BẠN ĐÃ LẮNG NGHE</a:t>
            </a:r>
          </a:p>
        </p:txBody>
      </p:sp>
    </p:spTree>
    <p:extLst>
      <p:ext uri="{BB962C8B-B14F-4D97-AF65-F5344CB8AC3E}">
        <p14:creationId xmlns:p14="http://schemas.microsoft.com/office/powerpoint/2010/main" val="38181308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22119" y="-8626"/>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58788">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NỘI DUNG</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ubtitle 2"/>
          <p:cNvSpPr txBox="1">
            <a:spLocks/>
          </p:cNvSpPr>
          <p:nvPr/>
        </p:nvSpPr>
        <p:spPr>
          <a:xfrm>
            <a:off x="1190445" y="1857958"/>
            <a:ext cx="10411529" cy="433137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Tổng quan về đề tài</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thực hiện</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Thực hiện hóa đề tài</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Kết quả</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Kết luận</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Hướng phát triển</a:t>
            </a:r>
          </a:p>
        </p:txBody>
      </p:sp>
    </p:spTree>
    <p:extLst>
      <p:ext uri="{BB962C8B-B14F-4D97-AF65-F5344CB8AC3E}">
        <p14:creationId xmlns:p14="http://schemas.microsoft.com/office/powerpoint/2010/main" val="37146854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TỔNG QUAN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20" y="1767416"/>
            <a:ext cx="10478484" cy="451261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Đề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tài tập trung vào việc xây dựng một cơ sở dữ liệu hiệu quả và linh hoạt nhằm thu thập, lưu trữ và phân tích dữ liệu từ các cuộc khảo sát đánh giá mức độ hài lòng của sinh viên về quá trình học tập cuối khóa. Thay vì sử dụng các cơ sở dữ liệu quan hệ truyền thống, đề tài này sẽ ứng dụng cơ sở dữ liệu NoSQL để khai thác tối đa các ưu điểm về khả năng mở rộng, linh hoạt trong cấu trúc dữ liệu và khả năng xử lý dữ liệu lớn. </a:t>
            </a:r>
            <a:endParaRPr lang="vi-VN" sz="28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238447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Mục tiêu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Đối tượng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Phạm vi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nghiên cứu</a:t>
            </a:r>
          </a:p>
        </p:txBody>
      </p:sp>
    </p:spTree>
    <p:extLst>
      <p:ext uri="{BB962C8B-B14F-4D97-AF65-F5344CB8AC3E}">
        <p14:creationId xmlns:p14="http://schemas.microsoft.com/office/powerpoint/2010/main" val="30969800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Mục tiêu nghiên cứu</a:t>
            </a:r>
          </a:p>
          <a:p>
            <a:pPr algn="l">
              <a:lnSpc>
                <a:spcPct val="150000"/>
              </a:lnSpc>
              <a:buClr>
                <a:schemeClr val="accent2">
                  <a:lumMod val="75000"/>
                </a:schemeClr>
              </a:buClr>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Xây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dựng một cơ sở dữ liệu cho việc khảo sát và quản lý dữ liệu khảo sát dựa trên NoSQL.</a:t>
            </a:r>
            <a:endPar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31624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Đối tượng nghiên cứu</a:t>
            </a:r>
          </a:p>
          <a:p>
            <a:pPr lvl="0"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Cơ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sở dữ liệu cho việc khảo sát dựa trên </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NoSQL.</a:t>
            </a:r>
            <a:endParaRPr lang="vi-VN"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Nghiên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cứu dữ liệu mẫu khảo sát</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15445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9247518"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Phạm vi nghiên cứu</a:t>
            </a:r>
          </a:p>
          <a:p>
            <a:pPr algn="l">
              <a:lnSpc>
                <a:spcPct val="150000"/>
              </a:lnSpc>
              <a:buClr>
                <a:schemeClr val="accent2">
                  <a:lumMod val="75000"/>
                </a:schemeClr>
              </a:buClr>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Cách thiết kế, triển khai cơ sở dữ liệu.</a:t>
            </a:r>
          </a:p>
          <a:p>
            <a:pPr algn="l">
              <a:lnSpc>
                <a:spcPct val="150000"/>
              </a:lnSpc>
              <a:buClr>
                <a:schemeClr val="accent2">
                  <a:lumMod val="75000"/>
                </a:schemeClr>
              </a:buClr>
            </a:pP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Cài đặt cơ sở dữ liệu cho việc khảo sát mức độ hài lòng của sinh viên trong việc khảo sát sinh viên cuối khóa.</a:t>
            </a:r>
          </a:p>
        </p:txBody>
      </p:sp>
    </p:spTree>
    <p:extLst>
      <p:ext uri="{BB962C8B-B14F-4D97-AF65-F5344CB8AC3E}">
        <p14:creationId xmlns:p14="http://schemas.microsoft.com/office/powerpoint/2010/main" val="21177624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nghiên cứu</a:t>
            </a: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Nghiên cứu tài liệu về NoSQL, MongoDB.</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Nghiên cứu mẫu khảo sát.</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Thực nghiệm: cài đặt và kiểm thử.</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97398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truy vấn thông tin của 1 sinh viên bất kỳ</a:t>
            </a:r>
          </a:p>
          <a:p>
            <a:pPr lvl="0" algn="l"/>
            <a:r>
              <a:rPr lang="en-US" alt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7859981" y="2518350"/>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922788" y="3123591"/>
            <a:ext cx="4152132" cy="2585323"/>
          </a:xfrm>
          <a:prstGeom prst="rect">
            <a:avLst/>
          </a:prstGeom>
        </p:spPr>
        <p:txBody>
          <a:bodyPr wrap="square">
            <a:spAutoFit/>
          </a:bodyPr>
          <a:lstStyle/>
          <a:p>
            <a:r>
              <a:rPr lang="vi-VN"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db.sinhVien.find</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sinhVien.thongtinsv.mssv</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019</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sinhVien.thongtinsv</a:t>
            </a:r>
            <a:r>
              <a:rPr lang="en-US" dirty="0">
                <a:latin typeface="Tahoma" panose="020B0604030504040204" pitchFamily="34" charset="0"/>
                <a:ea typeface="Tahoma" panose="020B0604030504040204" pitchFamily="34" charset="0"/>
                <a:cs typeface="Tahoma" panose="020B0604030504040204" pitchFamily="34" charset="0"/>
              </a:rPr>
              <a:t>": 1,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sinhVien.khaosat</a:t>
            </a:r>
            <a:r>
              <a:rPr lang="en-US" dirty="0">
                <a:latin typeface="Tahoma" panose="020B0604030504040204" pitchFamily="34" charset="0"/>
                <a:ea typeface="Tahoma" panose="020B0604030504040204" pitchFamily="34" charset="0"/>
                <a:cs typeface="Tahoma" panose="020B0604030504040204" pitchFamily="34" charset="0"/>
              </a:rPr>
              <a:t>": 1,    </a:t>
            </a:r>
          </a:p>
          <a:p>
            <a:r>
              <a:rPr lang="en-US" dirty="0">
                <a:latin typeface="Tahoma" panose="020B0604030504040204" pitchFamily="34" charset="0"/>
                <a:ea typeface="Tahoma" panose="020B0604030504040204" pitchFamily="34" charset="0"/>
                <a:cs typeface="Tahoma" panose="020B0604030504040204" pitchFamily="34" charset="0"/>
              </a:rPr>
              <a:t>    _id: 0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t>
            </a:r>
          </a:p>
        </p:txBody>
      </p:sp>
      <p:sp>
        <p:nvSpPr>
          <p:cNvPr id="9" name="Rectangle 8"/>
          <p:cNvSpPr/>
          <p:nvPr/>
        </p:nvSpPr>
        <p:spPr>
          <a:xfrm>
            <a:off x="5633206" y="2887682"/>
            <a:ext cx="5658771" cy="3970318"/>
          </a:xfrm>
          <a:prstGeom prst="rect">
            <a:avLst/>
          </a:prstGeom>
        </p:spPr>
        <p:txBody>
          <a:bodyPr wrap="square">
            <a:spAutoFit/>
          </a:bodyPr>
          <a:lstStyle/>
          <a:p>
            <a:r>
              <a:rPr lang="vi-VN" dirty="0" smtClean="0">
                <a:latin typeface="Tahoma" panose="020B0604030504040204" pitchFamily="34" charset="0"/>
                <a:ea typeface="Tahoma" panose="020B0604030504040204" pitchFamily="34" charset="0"/>
                <a:cs typeface="Tahoma" panose="020B0604030504040204" pitchFamily="34" charset="0"/>
              </a:rPr>
              <a:t>&lt; </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_</a:t>
            </a:r>
            <a:r>
              <a:rPr lang="en-US" dirty="0">
                <a:latin typeface="Tahoma" panose="020B0604030504040204" pitchFamily="34" charset="0"/>
                <a:ea typeface="Tahoma" panose="020B0604030504040204" pitchFamily="34" charset="0"/>
                <a:cs typeface="Tahoma" panose="020B0604030504040204" pitchFamily="34" charset="0"/>
              </a:rPr>
              <a:t>id: '019',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sinhVien</a:t>
            </a:r>
            <a:r>
              <a:rPr lang="en-US" dirty="0">
                <a:latin typeface="Tahoma" panose="020B0604030504040204" pitchFamily="34" charset="0"/>
                <a:ea typeface="Tahoma" panose="020B0604030504040204" pitchFamily="34" charset="0"/>
                <a:cs typeface="Tahoma" panose="020B0604030504040204" pitchFamily="34" charset="0"/>
              </a:rPr>
              <a:t>: {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thongtinsv</a:t>
            </a:r>
            <a:r>
              <a:rPr lang="en-US" dirty="0">
                <a:latin typeface="Tahoma" panose="020B0604030504040204" pitchFamily="34" charset="0"/>
                <a:ea typeface="Tahoma" panose="020B0604030504040204" pitchFamily="34" charset="0"/>
                <a:cs typeface="Tahoma" panose="020B0604030504040204" pitchFamily="34" charset="0"/>
              </a:rPr>
              <a:t>: {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mssv</a:t>
            </a:r>
            <a:r>
              <a:rPr lang="en-US" dirty="0">
                <a:latin typeface="Tahoma" panose="020B0604030504040204" pitchFamily="34" charset="0"/>
                <a:ea typeface="Tahoma" panose="020B0604030504040204" pitchFamily="34" charset="0"/>
                <a:cs typeface="Tahoma" panose="020B0604030504040204" pitchFamily="34" charset="0"/>
              </a:rPr>
              <a:t>: '019',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hoTen</a:t>
            </a:r>
            <a:r>
              <a:rPr lang="en-US" dirty="0">
                <a:latin typeface="Tahoma" panose="020B0604030504040204" pitchFamily="34" charset="0"/>
                <a:ea typeface="Tahoma" panose="020B0604030504040204" pitchFamily="34" charset="0"/>
                <a:cs typeface="Tahoma" panose="020B0604030504040204" pitchFamily="34" charset="0"/>
              </a:rPr>
              <a:t>: 'Nguyễn </a:t>
            </a:r>
            <a:r>
              <a:rPr lang="en-US" dirty="0" err="1">
                <a:latin typeface="Tahoma" panose="020B0604030504040204" pitchFamily="34" charset="0"/>
                <a:ea typeface="Tahoma" panose="020B0604030504040204" pitchFamily="34" charset="0"/>
                <a:cs typeface="Tahoma" panose="020B0604030504040204" pitchFamily="34" charset="0"/>
              </a:rPr>
              <a:t>Ngọc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Anh</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lop</a:t>
            </a:r>
            <a:r>
              <a:rPr lang="en-US" dirty="0">
                <a:latin typeface="Tahoma" panose="020B0604030504040204" pitchFamily="34" charset="0"/>
                <a:ea typeface="Tahoma" panose="020B0604030504040204" pitchFamily="34" charset="0"/>
                <a:cs typeface="Tahoma" panose="020B0604030504040204" pitchFamily="34" charset="0"/>
              </a:rPr>
              <a:t>: 'DA22MNB',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nganh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mầm</a:t>
            </a:r>
            <a:r>
              <a:rPr lang="en-US" dirty="0">
                <a:latin typeface="Tahoma" panose="020B0604030504040204" pitchFamily="34" charset="0"/>
                <a:ea typeface="Tahoma" panose="020B0604030504040204" pitchFamily="34" charset="0"/>
                <a:cs typeface="Tahoma" panose="020B0604030504040204" pitchFamily="34" charset="0"/>
              </a:rPr>
              <a:t> non',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sdt</a:t>
            </a:r>
            <a:r>
              <a:rPr lang="en-US" dirty="0">
                <a:latin typeface="Tahoma" panose="020B0604030504040204" pitchFamily="34" charset="0"/>
                <a:ea typeface="Tahoma" panose="020B0604030504040204" pitchFamily="34" charset="0"/>
                <a:cs typeface="Tahoma" panose="020B0604030504040204" pitchFamily="34" charset="0"/>
              </a:rPr>
              <a:t>: '0123456789',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mailSv</a:t>
            </a:r>
            <a:r>
              <a:rPr lang="en-US" dirty="0">
                <a:latin typeface="Tahoma" panose="020B0604030504040204" pitchFamily="34" charset="0"/>
                <a:ea typeface="Tahoma" panose="020B0604030504040204" pitchFamily="34" charset="0"/>
                <a:cs typeface="Tahoma" panose="020B0604030504040204" pitchFamily="34" charset="0"/>
              </a:rPr>
              <a:t>: '019@st.tvu.edu.vn'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1419068" y="2518350"/>
            <a:ext cx="1159292" cy="369332"/>
          </a:xfrm>
          <a:prstGeom prst="rect">
            <a:avLst/>
          </a:prstGeom>
        </p:spPr>
        <p:txBody>
          <a:bodyPr wrap="none">
            <a:spAutoFit/>
          </a:bodyPr>
          <a:lstStyle/>
          <a:p>
            <a:r>
              <a:rPr lang="vi-VN" b="1" i="1" dirty="0" smtClean="0"/>
              <a:t>Câu lệnh</a:t>
            </a:r>
            <a:endParaRPr lang="en-US" b="1" i="1" dirty="0"/>
          </a:p>
        </p:txBody>
      </p:sp>
    </p:spTree>
    <p:extLst>
      <p:ext uri="{BB962C8B-B14F-4D97-AF65-F5344CB8AC3E}">
        <p14:creationId xmlns:p14="http://schemas.microsoft.com/office/powerpoint/2010/main" val="8002155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433</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Tahoma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2025-01-09T08:20:28Z</dcterms:created>
  <dcterms:modified xsi:type="dcterms:W3CDTF">2025-01-09T08:37:56Z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