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1" d="100"/>
          <a:sy n="111" d="100"/>
        </p:scale>
        <p:origin x="51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1/8/2025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2120" y="0"/>
            <a:ext cx="10779854" cy="1646302"/>
          </a:xfrm>
        </p:spPr>
        <p:txBody>
          <a:bodyPr/>
          <a:lstStyle/>
          <a:p>
            <a:pPr algn="ctr">
              <a:lnSpc>
                <a:spcPct val="150000"/>
              </a:lnSpc>
            </a:pPr>
            <a:r>
              <a:rPr lang="vi-VN" sz="3200" b="1" dirty="0" smtClean="0">
                <a:solidFill>
                  <a:schemeClr val="tx1"/>
                </a:solidFill>
                <a:latin typeface="Arial" panose="020B0604020202020204" pitchFamily="34" charset="0"/>
                <a:cs typeface="Arial" panose="020B0604020202020204" pitchFamily="34" charset="0"/>
              </a:rPr>
              <a:t>KHOA KỸ THUẬT VÀ CÔNG NGHỆ</a:t>
            </a:r>
            <a:br>
              <a:rPr lang="vi-VN" sz="3200" b="1" dirty="0" smtClean="0">
                <a:solidFill>
                  <a:schemeClr val="tx1"/>
                </a:solidFill>
                <a:latin typeface="Arial" panose="020B0604020202020204" pitchFamily="34" charset="0"/>
                <a:cs typeface="Arial" panose="020B0604020202020204" pitchFamily="34" charset="0"/>
              </a:rPr>
            </a:br>
            <a:r>
              <a:rPr lang="vi-VN" sz="3200" b="1" dirty="0" smtClean="0">
                <a:solidFill>
                  <a:schemeClr val="tx1"/>
                </a:solidFill>
                <a:latin typeface="Arial" panose="020B0604020202020204" pitchFamily="34" charset="0"/>
                <a:cs typeface="Arial" panose="020B0604020202020204" pitchFamily="34" charset="0"/>
              </a:rPr>
              <a:t>BỘ MÔN CÔNG NGHỆ THÔNG TIN</a:t>
            </a:r>
            <a:endParaRPr lang="en-US" sz="3200" b="1"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0" y="2757879"/>
            <a:ext cx="12192000" cy="2098296"/>
          </a:xfrm>
        </p:spPr>
        <p:txBody>
          <a:bodyPr>
            <a:noAutofit/>
          </a:bodyPr>
          <a:lstStyle/>
          <a:p>
            <a:pPr algn="ctr">
              <a:lnSpc>
                <a:spcPct val="150000"/>
              </a:lnSpc>
            </a:pPr>
            <a:r>
              <a:rPr lang="vi-VN" sz="3000" b="1" dirty="0" smtClean="0">
                <a:solidFill>
                  <a:schemeClr val="tx1"/>
                </a:solidFill>
                <a:latin typeface="Arial" panose="020B0604020202020204" pitchFamily="34" charset="0"/>
                <a:cs typeface="Arial" panose="020B0604020202020204" pitchFamily="34" charset="0"/>
              </a:rPr>
              <a:t>THIẾT KẾ VÀ CÀI ĐẶT CƠ SỞ DỮ LIỆU CHO VIỆC KHẢO SÁT MỨC ĐỘ HÀI LÒNG CỦA SINH VIÊN TRONG VIỆC KHẢO SÁT SINH VIÊN CUỐI KHÓA BẰNG NOSQL</a:t>
            </a:r>
            <a:endParaRPr lang="en-US" sz="3000" b="1" dirty="0">
              <a:solidFill>
                <a:schemeClr val="tx1"/>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842" y="162836"/>
            <a:ext cx="1320629" cy="1320629"/>
          </a:xfrm>
          <a:prstGeom prst="rect">
            <a:avLst/>
          </a:prstGeom>
        </p:spPr>
      </p:pic>
      <p:sp>
        <p:nvSpPr>
          <p:cNvPr id="6" name="Subtitle 2"/>
          <p:cNvSpPr txBox="1">
            <a:spLocks/>
          </p:cNvSpPr>
          <p:nvPr/>
        </p:nvSpPr>
        <p:spPr>
          <a:xfrm>
            <a:off x="822119" y="1767417"/>
            <a:ext cx="10779855" cy="97945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vi-VN" sz="2200" b="1" dirty="0" smtClean="0">
                <a:solidFill>
                  <a:schemeClr val="tx1"/>
                </a:solidFill>
                <a:latin typeface="Arial" panose="020B0604020202020204" pitchFamily="34" charset="0"/>
                <a:cs typeface="Arial" panose="020B0604020202020204" pitchFamily="34" charset="0"/>
              </a:rPr>
              <a:t>THỰC TẬP ĐỒ ÁN CƠ SỞ NGÀNH</a:t>
            </a:r>
            <a:endParaRPr lang="vi-VN" sz="2200" b="1" dirty="0">
              <a:solidFill>
                <a:schemeClr val="tx1"/>
              </a:solidFill>
              <a:latin typeface="Arial" panose="020B0604020202020204" pitchFamily="34" charset="0"/>
              <a:cs typeface="Arial" panose="020B0604020202020204" pitchFamily="34" charset="0"/>
            </a:endParaRPr>
          </a:p>
          <a:p>
            <a:pPr algn="ctr"/>
            <a:r>
              <a:rPr lang="vi-VN" sz="2200" b="1" dirty="0" smtClean="0">
                <a:solidFill>
                  <a:schemeClr val="tx1"/>
                </a:solidFill>
                <a:latin typeface="Arial" panose="020B0604020202020204" pitchFamily="34" charset="0"/>
                <a:cs typeface="Arial" panose="020B0604020202020204" pitchFamily="34" charset="0"/>
              </a:rPr>
              <a:t>HỌC KỲ I 2024 - 2025</a:t>
            </a:r>
          </a:p>
        </p:txBody>
      </p:sp>
      <p:sp>
        <p:nvSpPr>
          <p:cNvPr id="7" name="Subtitle 2"/>
          <p:cNvSpPr txBox="1">
            <a:spLocks/>
          </p:cNvSpPr>
          <p:nvPr/>
        </p:nvSpPr>
        <p:spPr>
          <a:xfrm>
            <a:off x="0" y="5970540"/>
            <a:ext cx="3253554" cy="97945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vi-VN" b="1" i="1" dirty="0" smtClean="0">
                <a:solidFill>
                  <a:schemeClr val="tx1"/>
                </a:solidFill>
                <a:latin typeface="Arial" panose="020B0604020202020204" pitchFamily="34" charset="0"/>
                <a:cs typeface="Arial" panose="020B0604020202020204" pitchFamily="34" charset="0"/>
              </a:rPr>
              <a:t>Giáo viên hướng dẫn</a:t>
            </a:r>
          </a:p>
          <a:p>
            <a:pPr algn="ctr"/>
            <a:r>
              <a:rPr lang="vi-VN" b="1" dirty="0" smtClean="0">
                <a:solidFill>
                  <a:schemeClr val="tx1"/>
                </a:solidFill>
                <a:latin typeface="Arial" panose="020B0604020202020204" pitchFamily="34" charset="0"/>
                <a:cs typeface="Arial" panose="020B0604020202020204" pitchFamily="34" charset="0"/>
              </a:rPr>
              <a:t>Ths. Phan Thị Phương Nam</a:t>
            </a:r>
          </a:p>
        </p:txBody>
      </p:sp>
      <p:sp>
        <p:nvSpPr>
          <p:cNvPr id="8" name="Subtitle 2"/>
          <p:cNvSpPr txBox="1">
            <a:spLocks/>
          </p:cNvSpPr>
          <p:nvPr/>
        </p:nvSpPr>
        <p:spPr>
          <a:xfrm>
            <a:off x="9742207" y="5967752"/>
            <a:ext cx="2384276" cy="97945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vi-VN" b="1" i="1" dirty="0" smtClean="0">
                <a:solidFill>
                  <a:schemeClr val="tx1"/>
                </a:solidFill>
                <a:latin typeface="Arial" panose="020B0604020202020204" pitchFamily="34" charset="0"/>
                <a:cs typeface="Arial" panose="020B0604020202020204" pitchFamily="34" charset="0"/>
              </a:rPr>
              <a:t>Sinh viên thực hiện</a:t>
            </a:r>
          </a:p>
          <a:p>
            <a:pPr algn="ctr"/>
            <a:r>
              <a:rPr lang="vi-VN" b="1" dirty="0" smtClean="0">
                <a:solidFill>
                  <a:schemeClr val="tx1"/>
                </a:solidFill>
                <a:latin typeface="Arial" panose="020B0604020202020204" pitchFamily="34" charset="0"/>
                <a:cs typeface="Arial" panose="020B0604020202020204" pitchFamily="34" charset="0"/>
              </a:rPr>
              <a:t>Nguyễn Hoài An</a:t>
            </a:r>
          </a:p>
        </p:txBody>
      </p:sp>
    </p:spTree>
    <p:extLst>
      <p:ext uri="{BB962C8B-B14F-4D97-AF65-F5344CB8AC3E}">
        <p14:creationId xmlns:p14="http://schemas.microsoft.com/office/powerpoint/2010/main" val="328295002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additive="base">
                                        <p:cTn id="2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42" presetClass="entr" presetSubtype="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THỰC HIỆN HÓA ĐỀ TÀI</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822119" y="1767417"/>
            <a:ext cx="9387283" cy="97945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Câu lệnh truy </a:t>
            </a:r>
            <a:r>
              <a:rPr lang="vi-VN" sz="2200" dirty="0">
                <a:solidFill>
                  <a:schemeClr val="tx1"/>
                </a:solidFill>
                <a:latin typeface="Tahoma" panose="020B0604030504040204" pitchFamily="34" charset="0"/>
                <a:ea typeface="Tahoma" panose="020B0604030504040204" pitchFamily="34" charset="0"/>
                <a:cs typeface="Tahoma" panose="020B0604030504040204" pitchFamily="34" charset="0"/>
              </a:rPr>
              <a:t>vấn </a:t>
            </a: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đếm </a:t>
            </a:r>
            <a:r>
              <a:rPr lang="vi-VN" sz="2200" dirty="0">
                <a:solidFill>
                  <a:schemeClr val="tx1"/>
                </a:solidFill>
                <a:latin typeface="Tahoma" panose="020B0604030504040204" pitchFamily="34" charset="0"/>
                <a:ea typeface="Tahoma" panose="020B0604030504040204" pitchFamily="34" charset="0"/>
                <a:cs typeface="Tahoma" panose="020B0604030504040204" pitchFamily="34" charset="0"/>
              </a:rPr>
              <a:t>trong khoa đó có bao nhiêu lớp khảo sát </a:t>
            </a:r>
            <a:r>
              <a:rPr lang="en-US" alt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alt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822119" y="4099410"/>
            <a:ext cx="1205219" cy="369332"/>
          </a:xfrm>
          <a:prstGeom prst="rect">
            <a:avLst/>
          </a:prstGeom>
        </p:spPr>
        <p:txBody>
          <a:bodyPr wrap="square">
            <a:spAutoFit/>
          </a:bodyPr>
          <a:lstStyle/>
          <a:p>
            <a:r>
              <a:rPr lang="vi-VN" b="1" i="1" dirty="0" smtClean="0"/>
              <a:t>Kết quả</a:t>
            </a:r>
            <a:endParaRPr lang="en-US" b="1" i="1" dirty="0"/>
          </a:p>
        </p:txBody>
      </p:sp>
      <p:sp>
        <p:nvSpPr>
          <p:cNvPr id="8" name="Rectangle 7"/>
          <p:cNvSpPr/>
          <p:nvPr/>
        </p:nvSpPr>
        <p:spPr>
          <a:xfrm>
            <a:off x="822119" y="2562204"/>
            <a:ext cx="1159292" cy="369332"/>
          </a:xfrm>
          <a:prstGeom prst="rect">
            <a:avLst/>
          </a:prstGeom>
        </p:spPr>
        <p:txBody>
          <a:bodyPr wrap="none">
            <a:spAutoFit/>
          </a:bodyPr>
          <a:lstStyle/>
          <a:p>
            <a:r>
              <a:rPr lang="vi-VN" b="1" i="1" dirty="0" smtClean="0"/>
              <a:t>Câu lệnh</a:t>
            </a:r>
            <a:endParaRPr lang="en-US" b="1" i="1" dirty="0"/>
          </a:p>
        </p:txBody>
      </p:sp>
      <p:sp>
        <p:nvSpPr>
          <p:cNvPr id="9" name="Rectangle 8"/>
          <p:cNvSpPr/>
          <p:nvPr/>
        </p:nvSpPr>
        <p:spPr>
          <a:xfrm>
            <a:off x="822119" y="3079992"/>
            <a:ext cx="8036653" cy="872418"/>
          </a:xfrm>
          <a:prstGeom prst="rect">
            <a:avLst/>
          </a:prstGeom>
        </p:spPr>
        <p:txBody>
          <a:bodyPr wrap="square">
            <a:spAutoFit/>
          </a:bodyPr>
          <a:lstStyle/>
          <a:p>
            <a:pPr>
              <a:lnSpc>
                <a:spcPct val="150000"/>
              </a:lnSpc>
            </a:pPr>
            <a:r>
              <a:rPr lang="vi-VN" dirty="0" smtClean="0">
                <a:latin typeface="Tahoma" panose="020B0604030504040204" pitchFamily="34" charset="0"/>
                <a:ea typeface="Tahoma" panose="020B0604030504040204" pitchFamily="34" charset="0"/>
                <a:cs typeface="Tahoma" panose="020B0604030504040204" pitchFamily="34" charset="0"/>
              </a:rPr>
              <a:t>&gt; </a:t>
            </a:r>
            <a:r>
              <a:rPr lang="en-US" dirty="0" err="1" smtClean="0">
                <a:latin typeface="Tahoma" panose="020B0604030504040204" pitchFamily="34" charset="0"/>
                <a:ea typeface="Tahoma" panose="020B0604030504040204" pitchFamily="34" charset="0"/>
                <a:cs typeface="Tahoma" panose="020B0604030504040204" pitchFamily="34" charset="0"/>
              </a:rPr>
              <a:t>db.sinhVien.find</a:t>
            </a:r>
            <a:r>
              <a:rPr lang="en-US" dirty="0" smtClean="0">
                <a:latin typeface="Tahoma" panose="020B0604030504040204" pitchFamily="34" charset="0"/>
                <a:ea typeface="Tahoma" panose="020B0604030504040204" pitchFamily="34" charset="0"/>
                <a:cs typeface="Tahoma" panose="020B0604030504040204" pitchFamily="34" charset="0"/>
              </a:rPr>
              <a:t>(</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'sinhVien.thongtinsv.</a:t>
            </a:r>
            <a:r>
              <a:rPr lang="en-US" dirty="0" err="1">
                <a:latin typeface="Tahoma" panose="020B0604030504040204" pitchFamily="34" charset="0"/>
                <a:ea typeface="Tahoma" panose="020B0604030504040204" pitchFamily="34" charset="0"/>
                <a:cs typeface="Tahoma" panose="020B0604030504040204" pitchFamily="34" charset="0"/>
              </a:rPr>
              <a:t>khoa</a:t>
            </a:r>
            <a:r>
              <a:rPr lang="en-US" dirty="0">
                <a:latin typeface="Tahoma" panose="020B0604030504040204" pitchFamily="34" charset="0"/>
                <a:ea typeface="Tahoma" panose="020B0604030504040204" pitchFamily="34" charset="0"/>
                <a:cs typeface="Tahoma" panose="020B0604030504040204" pitchFamily="34" charset="0"/>
              </a:rPr>
              <a:t>':'</a:t>
            </a:r>
            <a:r>
              <a:rPr lang="en-US" dirty="0" err="1">
                <a:latin typeface="Tahoma" panose="020B0604030504040204" pitchFamily="34" charset="0"/>
                <a:ea typeface="Tahoma" panose="020B0604030504040204" pitchFamily="34" charset="0"/>
                <a:cs typeface="Tahoma" panose="020B0604030504040204" pitchFamily="34" charset="0"/>
              </a:rPr>
              <a:t>Kỹ</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thuật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nghệ</a:t>
            </a:r>
            <a:r>
              <a:rPr lang="en-US" dirty="0">
                <a:latin typeface="Tahoma" panose="020B0604030504040204" pitchFamily="34" charset="0"/>
                <a:ea typeface="Tahoma" panose="020B0604030504040204" pitchFamily="34" charset="0"/>
                <a:cs typeface="Tahoma" panose="020B0604030504040204" pitchFamily="34" charset="0"/>
              </a:rPr>
              <a:t>'}, {'sinhVien.khaosat':1</a:t>
            </a:r>
            <a:r>
              <a:rPr lang="en-US" dirty="0" smtClean="0">
                <a:latin typeface="Tahoma" panose="020B0604030504040204" pitchFamily="34" charset="0"/>
                <a:ea typeface="Tahoma" panose="020B0604030504040204" pitchFamily="34" charset="0"/>
                <a:cs typeface="Tahoma" panose="020B0604030504040204" pitchFamily="34" charset="0"/>
              </a:rPr>
              <a:t>}</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count()</a:t>
            </a:r>
          </a:p>
        </p:txBody>
      </p:sp>
      <p:sp>
        <p:nvSpPr>
          <p:cNvPr id="10" name="Rectangle 9"/>
          <p:cNvSpPr/>
          <p:nvPr/>
        </p:nvSpPr>
        <p:spPr>
          <a:xfrm>
            <a:off x="822119" y="4520833"/>
            <a:ext cx="6096000" cy="369332"/>
          </a:xfrm>
          <a:prstGeom prst="rect">
            <a:avLst/>
          </a:prstGeom>
        </p:spPr>
        <p:txBody>
          <a:bodyPr>
            <a:spAutoFit/>
          </a:bodyPr>
          <a:lstStyle/>
          <a:p>
            <a:r>
              <a:rPr lang="vi-VN" dirty="0" smtClean="0"/>
              <a:t>&lt; 10</a:t>
            </a:r>
            <a:endParaRPr lang="en-US" dirty="0"/>
          </a:p>
        </p:txBody>
      </p:sp>
    </p:spTree>
    <p:extLst>
      <p:ext uri="{BB962C8B-B14F-4D97-AF65-F5344CB8AC3E}">
        <p14:creationId xmlns:p14="http://schemas.microsoft.com/office/powerpoint/2010/main" val="269165161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THỰC HIỆN HÓA ĐỀ TÀI</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822119" y="1767417"/>
            <a:ext cx="9387283" cy="97945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Câu lệnh truy </a:t>
            </a:r>
            <a:r>
              <a:rPr lang="vi-VN" sz="2200" dirty="0">
                <a:solidFill>
                  <a:schemeClr val="tx1"/>
                </a:solidFill>
                <a:latin typeface="Tahoma" panose="020B0604030504040204" pitchFamily="34" charset="0"/>
                <a:ea typeface="Tahoma" panose="020B0604030504040204" pitchFamily="34" charset="0"/>
                <a:cs typeface="Tahoma" panose="020B0604030504040204" pitchFamily="34" charset="0"/>
              </a:rPr>
              <a:t>vấn </a:t>
            </a: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đếm </a:t>
            </a:r>
            <a:r>
              <a:rPr lang="vi-VN" sz="2200" dirty="0">
                <a:solidFill>
                  <a:schemeClr val="tx1"/>
                </a:solidFill>
                <a:latin typeface="Tahoma" panose="020B0604030504040204" pitchFamily="34" charset="0"/>
                <a:ea typeface="Tahoma" panose="020B0604030504040204" pitchFamily="34" charset="0"/>
                <a:cs typeface="Tahoma" panose="020B0604030504040204" pitchFamily="34" charset="0"/>
              </a:rPr>
              <a:t>trong khoa đó có bao nhiêu lớp khảo sát </a:t>
            </a:r>
            <a:r>
              <a:rPr lang="en-US" alt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alt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7691304" y="2562204"/>
            <a:ext cx="1205219" cy="369332"/>
          </a:xfrm>
          <a:prstGeom prst="rect">
            <a:avLst/>
          </a:prstGeom>
        </p:spPr>
        <p:txBody>
          <a:bodyPr wrap="square">
            <a:spAutoFit/>
          </a:bodyPr>
          <a:lstStyle/>
          <a:p>
            <a:r>
              <a:rPr lang="vi-VN" b="1" i="1" dirty="0" smtClean="0"/>
              <a:t>Kết quả</a:t>
            </a:r>
            <a:endParaRPr lang="en-US" b="1" i="1" dirty="0"/>
          </a:p>
        </p:txBody>
      </p:sp>
      <p:sp>
        <p:nvSpPr>
          <p:cNvPr id="8" name="Rectangle 7"/>
          <p:cNvSpPr/>
          <p:nvPr/>
        </p:nvSpPr>
        <p:spPr>
          <a:xfrm>
            <a:off x="1057011" y="2557593"/>
            <a:ext cx="1159292" cy="369332"/>
          </a:xfrm>
          <a:prstGeom prst="rect">
            <a:avLst/>
          </a:prstGeom>
        </p:spPr>
        <p:txBody>
          <a:bodyPr wrap="none">
            <a:spAutoFit/>
          </a:bodyPr>
          <a:lstStyle/>
          <a:p>
            <a:r>
              <a:rPr lang="vi-VN" b="1" i="1" dirty="0" smtClean="0"/>
              <a:t>Câu lệnh</a:t>
            </a:r>
            <a:endParaRPr lang="en-US" b="1" i="1" dirty="0"/>
          </a:p>
        </p:txBody>
      </p:sp>
      <p:sp>
        <p:nvSpPr>
          <p:cNvPr id="9" name="Rectangle 8"/>
          <p:cNvSpPr/>
          <p:nvPr/>
        </p:nvSpPr>
        <p:spPr>
          <a:xfrm>
            <a:off x="444614" y="2926925"/>
            <a:ext cx="5360567" cy="3493264"/>
          </a:xfrm>
          <a:prstGeom prst="rect">
            <a:avLst/>
          </a:prstGeom>
        </p:spPr>
        <p:txBody>
          <a:bodyPr wrap="square">
            <a:spAutoFit/>
          </a:bodyPr>
          <a:lstStyle/>
          <a:p>
            <a:r>
              <a:rPr lang="en-US" sz="1300" dirty="0" err="1">
                <a:latin typeface="Tahoma" panose="020B0604030504040204" pitchFamily="34" charset="0"/>
                <a:ea typeface="Tahoma" panose="020B0604030504040204" pitchFamily="34" charset="0"/>
                <a:cs typeface="Tahoma" panose="020B0604030504040204" pitchFamily="34" charset="0"/>
              </a:rPr>
              <a:t>db.sinhVien.aggregate</a:t>
            </a:r>
            <a:r>
              <a:rPr lang="en-US" sz="1300" dirty="0">
                <a:latin typeface="Tahoma" panose="020B0604030504040204" pitchFamily="34" charset="0"/>
                <a:ea typeface="Tahoma" panose="020B0604030504040204" pitchFamily="34" charset="0"/>
                <a:cs typeface="Tahoma" panose="020B0604030504040204" pitchFamily="34" charset="0"/>
              </a:rPr>
              <a:t>([</a:t>
            </a:r>
          </a:p>
          <a:p>
            <a:r>
              <a:rPr lang="en-US" sz="1300" dirty="0">
                <a:latin typeface="Tahoma" panose="020B0604030504040204" pitchFamily="34" charset="0"/>
                <a:ea typeface="Tahoma" panose="020B0604030504040204" pitchFamily="34" charset="0"/>
                <a:cs typeface="Tahoma" panose="020B0604030504040204" pitchFamily="34" charset="0"/>
              </a:rPr>
              <a:t>  {</a:t>
            </a:r>
          </a:p>
          <a:p>
            <a:r>
              <a:rPr lang="en-US" sz="1300" dirty="0">
                <a:latin typeface="Tahoma" panose="020B0604030504040204" pitchFamily="34" charset="0"/>
                <a:ea typeface="Tahoma" panose="020B0604030504040204" pitchFamily="34" charset="0"/>
                <a:cs typeface="Tahoma" panose="020B0604030504040204" pitchFamily="34" charset="0"/>
              </a:rPr>
              <a:t>    $group: {</a:t>
            </a:r>
          </a:p>
          <a:p>
            <a:r>
              <a:rPr lang="en-US" sz="1300" dirty="0">
                <a:latin typeface="Tahoma" panose="020B0604030504040204" pitchFamily="34" charset="0"/>
                <a:ea typeface="Tahoma" panose="020B0604030504040204" pitchFamily="34" charset="0"/>
                <a:cs typeface="Tahoma" panose="020B0604030504040204" pitchFamily="34" charset="0"/>
              </a:rPr>
              <a:t>      _id: {</a:t>
            </a:r>
          </a:p>
          <a:p>
            <a:r>
              <a:rPr lang="en-US" sz="1300" dirty="0">
                <a:latin typeface="Tahoma" panose="020B0604030504040204" pitchFamily="34" charset="0"/>
                <a:ea typeface="Tahoma" panose="020B0604030504040204" pitchFamily="34" charset="0"/>
                <a:cs typeface="Tahoma" panose="020B0604030504040204" pitchFamily="34" charset="0"/>
              </a:rPr>
              <a:t>        </a:t>
            </a:r>
            <a:r>
              <a:rPr lang="en-US" sz="1300" dirty="0" err="1">
                <a:latin typeface="Tahoma" panose="020B0604030504040204" pitchFamily="34" charset="0"/>
                <a:ea typeface="Tahoma" panose="020B0604030504040204" pitchFamily="34" charset="0"/>
                <a:cs typeface="Tahoma" panose="020B0604030504040204" pitchFamily="34" charset="0"/>
              </a:rPr>
              <a:t>khoa</a:t>
            </a:r>
            <a:r>
              <a:rPr lang="en-US" sz="1300" dirty="0">
                <a:latin typeface="Tahoma" panose="020B0604030504040204" pitchFamily="34" charset="0"/>
                <a:ea typeface="Tahoma" panose="020B0604030504040204" pitchFamily="34" charset="0"/>
                <a:cs typeface="Tahoma" panose="020B0604030504040204" pitchFamily="34" charset="0"/>
              </a:rPr>
              <a:t>: "$</a:t>
            </a:r>
            <a:r>
              <a:rPr lang="en-US" sz="1300" dirty="0" err="1">
                <a:latin typeface="Tahoma" panose="020B0604030504040204" pitchFamily="34" charset="0"/>
                <a:ea typeface="Tahoma" panose="020B0604030504040204" pitchFamily="34" charset="0"/>
                <a:cs typeface="Tahoma" panose="020B0604030504040204" pitchFamily="34" charset="0"/>
              </a:rPr>
              <a:t>sinhVien.thongtinsv.khoa</a:t>
            </a:r>
            <a:r>
              <a:rPr lang="en-US" sz="1300" dirty="0">
                <a:latin typeface="Tahoma" panose="020B0604030504040204" pitchFamily="34" charset="0"/>
                <a:ea typeface="Tahoma" panose="020B0604030504040204" pitchFamily="34" charset="0"/>
                <a:cs typeface="Tahoma" panose="020B0604030504040204" pitchFamily="34" charset="0"/>
              </a:rPr>
              <a:t>"</a:t>
            </a:r>
          </a:p>
          <a:p>
            <a:r>
              <a:rPr lang="en-US" sz="1300" dirty="0">
                <a:latin typeface="Tahoma" panose="020B0604030504040204" pitchFamily="34" charset="0"/>
                <a:ea typeface="Tahoma" panose="020B0604030504040204" pitchFamily="34" charset="0"/>
                <a:cs typeface="Tahoma" panose="020B0604030504040204" pitchFamily="34" charset="0"/>
              </a:rPr>
              <a:t>      },</a:t>
            </a:r>
          </a:p>
          <a:p>
            <a:r>
              <a:rPr lang="en-US" sz="1300" dirty="0">
                <a:latin typeface="Tahoma" panose="020B0604030504040204" pitchFamily="34" charset="0"/>
                <a:ea typeface="Tahoma" panose="020B0604030504040204" pitchFamily="34" charset="0"/>
                <a:cs typeface="Tahoma" panose="020B0604030504040204" pitchFamily="34" charset="0"/>
              </a:rPr>
              <a:t>      </a:t>
            </a:r>
            <a:r>
              <a:rPr lang="en-US" sz="1300" dirty="0" err="1">
                <a:latin typeface="Tahoma" panose="020B0604030504040204" pitchFamily="34" charset="0"/>
                <a:ea typeface="Tahoma" panose="020B0604030504040204" pitchFamily="34" charset="0"/>
                <a:cs typeface="Tahoma" panose="020B0604030504040204" pitchFamily="34" charset="0"/>
              </a:rPr>
              <a:t>danhSachNganh</a:t>
            </a:r>
            <a:r>
              <a:rPr lang="en-US" sz="1300" dirty="0">
                <a:latin typeface="Tahoma" panose="020B0604030504040204" pitchFamily="34" charset="0"/>
                <a:ea typeface="Tahoma" panose="020B0604030504040204" pitchFamily="34" charset="0"/>
                <a:cs typeface="Tahoma" panose="020B0604030504040204" pitchFamily="34" charset="0"/>
              </a:rPr>
              <a:t>: </a:t>
            </a:r>
            <a:r>
              <a:rPr lang="en-US" sz="1300" dirty="0" smtClean="0">
                <a:latin typeface="Tahoma" panose="020B0604030504040204" pitchFamily="34" charset="0"/>
                <a:ea typeface="Tahoma" panose="020B0604030504040204" pitchFamily="34" charset="0"/>
                <a:cs typeface="Tahoma" panose="020B0604030504040204" pitchFamily="34" charset="0"/>
              </a:rPr>
              <a:t>{$</a:t>
            </a:r>
            <a:r>
              <a:rPr lang="en-US" sz="1300" dirty="0" err="1">
                <a:latin typeface="Tahoma" panose="020B0604030504040204" pitchFamily="34" charset="0"/>
                <a:ea typeface="Tahoma" panose="020B0604030504040204" pitchFamily="34" charset="0"/>
                <a:cs typeface="Tahoma" panose="020B0604030504040204" pitchFamily="34" charset="0"/>
              </a:rPr>
              <a:t>addToSet</a:t>
            </a:r>
            <a:r>
              <a:rPr lang="en-US" sz="1300" dirty="0">
                <a:latin typeface="Tahoma" panose="020B0604030504040204" pitchFamily="34" charset="0"/>
                <a:ea typeface="Tahoma" panose="020B0604030504040204" pitchFamily="34" charset="0"/>
                <a:cs typeface="Tahoma" panose="020B0604030504040204" pitchFamily="34" charset="0"/>
              </a:rPr>
              <a:t>: "$</a:t>
            </a:r>
            <a:r>
              <a:rPr lang="en-US" sz="1300" dirty="0" err="1">
                <a:latin typeface="Tahoma" panose="020B0604030504040204" pitchFamily="34" charset="0"/>
                <a:ea typeface="Tahoma" panose="020B0604030504040204" pitchFamily="34" charset="0"/>
                <a:cs typeface="Tahoma" panose="020B0604030504040204" pitchFamily="34" charset="0"/>
              </a:rPr>
              <a:t>sinhVien.thongtinsv.nganh</a:t>
            </a:r>
            <a:r>
              <a:rPr lang="en-US" sz="1300" dirty="0" smtClean="0">
                <a:latin typeface="Tahoma" panose="020B0604030504040204" pitchFamily="34" charset="0"/>
                <a:ea typeface="Tahoma" panose="020B0604030504040204" pitchFamily="34" charset="0"/>
                <a:cs typeface="Tahoma" panose="020B0604030504040204" pitchFamily="34" charset="0"/>
              </a:rPr>
              <a:t>"}</a:t>
            </a:r>
            <a:endParaRPr lang="en-US" sz="1300" dirty="0">
              <a:latin typeface="Tahoma" panose="020B0604030504040204" pitchFamily="34" charset="0"/>
              <a:ea typeface="Tahoma" panose="020B0604030504040204" pitchFamily="34" charset="0"/>
              <a:cs typeface="Tahoma" panose="020B0604030504040204" pitchFamily="34" charset="0"/>
            </a:endParaRPr>
          </a:p>
          <a:p>
            <a:r>
              <a:rPr lang="en-US" sz="1300" dirty="0">
                <a:latin typeface="Tahoma" panose="020B0604030504040204" pitchFamily="34" charset="0"/>
                <a:ea typeface="Tahoma" panose="020B0604030504040204" pitchFamily="34" charset="0"/>
                <a:cs typeface="Tahoma" panose="020B0604030504040204" pitchFamily="34" charset="0"/>
              </a:rPr>
              <a:t>    }</a:t>
            </a:r>
          </a:p>
          <a:p>
            <a:r>
              <a:rPr lang="en-US" sz="1300" dirty="0">
                <a:latin typeface="Tahoma" panose="020B0604030504040204" pitchFamily="34" charset="0"/>
                <a:ea typeface="Tahoma" panose="020B0604030504040204" pitchFamily="34" charset="0"/>
                <a:cs typeface="Tahoma" panose="020B0604030504040204" pitchFamily="34" charset="0"/>
              </a:rPr>
              <a:t>  },</a:t>
            </a:r>
          </a:p>
          <a:p>
            <a:r>
              <a:rPr lang="en-US" sz="1300" dirty="0">
                <a:latin typeface="Tahoma" panose="020B0604030504040204" pitchFamily="34" charset="0"/>
                <a:ea typeface="Tahoma" panose="020B0604030504040204" pitchFamily="34" charset="0"/>
                <a:cs typeface="Tahoma" panose="020B0604030504040204" pitchFamily="34" charset="0"/>
              </a:rPr>
              <a:t>  {</a:t>
            </a:r>
          </a:p>
          <a:p>
            <a:r>
              <a:rPr lang="en-US" sz="1300" dirty="0">
                <a:latin typeface="Tahoma" panose="020B0604030504040204" pitchFamily="34" charset="0"/>
                <a:ea typeface="Tahoma" panose="020B0604030504040204" pitchFamily="34" charset="0"/>
                <a:cs typeface="Tahoma" panose="020B0604030504040204" pitchFamily="34" charset="0"/>
              </a:rPr>
              <a:t>    $project: {</a:t>
            </a:r>
          </a:p>
          <a:p>
            <a:r>
              <a:rPr lang="en-US" sz="1300" dirty="0">
                <a:latin typeface="Tahoma" panose="020B0604030504040204" pitchFamily="34" charset="0"/>
                <a:ea typeface="Tahoma" panose="020B0604030504040204" pitchFamily="34" charset="0"/>
                <a:cs typeface="Tahoma" panose="020B0604030504040204" pitchFamily="34" charset="0"/>
              </a:rPr>
              <a:t>      </a:t>
            </a:r>
            <a:r>
              <a:rPr lang="en-US" sz="1300" dirty="0" err="1">
                <a:latin typeface="Tahoma" panose="020B0604030504040204" pitchFamily="34" charset="0"/>
                <a:ea typeface="Tahoma" panose="020B0604030504040204" pitchFamily="34" charset="0"/>
                <a:cs typeface="Tahoma" panose="020B0604030504040204" pitchFamily="34" charset="0"/>
              </a:rPr>
              <a:t>khoa</a:t>
            </a:r>
            <a:r>
              <a:rPr lang="en-US" sz="1300" dirty="0">
                <a:latin typeface="Tahoma" panose="020B0604030504040204" pitchFamily="34" charset="0"/>
                <a:ea typeface="Tahoma" panose="020B0604030504040204" pitchFamily="34" charset="0"/>
                <a:cs typeface="Tahoma" panose="020B0604030504040204" pitchFamily="34" charset="0"/>
              </a:rPr>
              <a:t>: "$_</a:t>
            </a:r>
            <a:r>
              <a:rPr lang="en-US" sz="1300" dirty="0" err="1">
                <a:latin typeface="Tahoma" panose="020B0604030504040204" pitchFamily="34" charset="0"/>
                <a:ea typeface="Tahoma" panose="020B0604030504040204" pitchFamily="34" charset="0"/>
                <a:cs typeface="Tahoma" panose="020B0604030504040204" pitchFamily="34" charset="0"/>
              </a:rPr>
              <a:t>id.khoa</a:t>
            </a:r>
            <a:r>
              <a:rPr lang="en-US" sz="1300" dirty="0">
                <a:latin typeface="Tahoma" panose="020B0604030504040204" pitchFamily="34" charset="0"/>
                <a:ea typeface="Tahoma" panose="020B0604030504040204" pitchFamily="34" charset="0"/>
                <a:cs typeface="Tahoma" panose="020B0604030504040204" pitchFamily="34" charset="0"/>
              </a:rPr>
              <a:t>",</a:t>
            </a:r>
          </a:p>
          <a:p>
            <a:r>
              <a:rPr lang="en-US" sz="1300" dirty="0">
                <a:latin typeface="Tahoma" panose="020B0604030504040204" pitchFamily="34" charset="0"/>
                <a:ea typeface="Tahoma" panose="020B0604030504040204" pitchFamily="34" charset="0"/>
                <a:cs typeface="Tahoma" panose="020B0604030504040204" pitchFamily="34" charset="0"/>
              </a:rPr>
              <a:t>      </a:t>
            </a:r>
            <a:r>
              <a:rPr lang="en-US" sz="1300" dirty="0" err="1">
                <a:latin typeface="Tahoma" panose="020B0604030504040204" pitchFamily="34" charset="0"/>
                <a:ea typeface="Tahoma" panose="020B0604030504040204" pitchFamily="34" charset="0"/>
                <a:cs typeface="Tahoma" panose="020B0604030504040204" pitchFamily="34" charset="0"/>
              </a:rPr>
              <a:t>danhSachNganh</a:t>
            </a:r>
            <a:r>
              <a:rPr lang="en-US" sz="1300" dirty="0">
                <a:latin typeface="Tahoma" panose="020B0604030504040204" pitchFamily="34" charset="0"/>
                <a:ea typeface="Tahoma" panose="020B0604030504040204" pitchFamily="34" charset="0"/>
                <a:cs typeface="Tahoma" panose="020B0604030504040204" pitchFamily="34" charset="0"/>
              </a:rPr>
              <a:t>: 1,</a:t>
            </a:r>
          </a:p>
          <a:p>
            <a:r>
              <a:rPr lang="en-US" sz="1300" dirty="0">
                <a:latin typeface="Tahoma" panose="020B0604030504040204" pitchFamily="34" charset="0"/>
                <a:ea typeface="Tahoma" panose="020B0604030504040204" pitchFamily="34" charset="0"/>
                <a:cs typeface="Tahoma" panose="020B0604030504040204" pitchFamily="34" charset="0"/>
              </a:rPr>
              <a:t>      _id: 0</a:t>
            </a:r>
          </a:p>
          <a:p>
            <a:r>
              <a:rPr lang="en-US" sz="1300" dirty="0">
                <a:latin typeface="Tahoma" panose="020B0604030504040204" pitchFamily="34" charset="0"/>
                <a:ea typeface="Tahoma" panose="020B0604030504040204" pitchFamily="34" charset="0"/>
                <a:cs typeface="Tahoma" panose="020B0604030504040204" pitchFamily="34" charset="0"/>
              </a:rPr>
              <a:t>    }</a:t>
            </a:r>
          </a:p>
          <a:p>
            <a:r>
              <a:rPr lang="en-US" sz="1300" dirty="0">
                <a:latin typeface="Tahoma" panose="020B0604030504040204" pitchFamily="34" charset="0"/>
                <a:ea typeface="Tahoma" panose="020B0604030504040204" pitchFamily="34" charset="0"/>
                <a:cs typeface="Tahoma" panose="020B0604030504040204" pitchFamily="34" charset="0"/>
              </a:rPr>
              <a:t>  }</a:t>
            </a:r>
          </a:p>
          <a:p>
            <a:r>
              <a:rPr lang="en-US" sz="1300" dirty="0">
                <a:latin typeface="Tahoma" panose="020B0604030504040204" pitchFamily="34" charset="0"/>
                <a:ea typeface="Tahoma" panose="020B0604030504040204" pitchFamily="34" charset="0"/>
                <a:cs typeface="Tahoma" panose="020B0604030504040204" pitchFamily="34" charset="0"/>
              </a:rPr>
              <a:t>]);</a:t>
            </a:r>
          </a:p>
        </p:txBody>
      </p:sp>
      <p:sp>
        <p:nvSpPr>
          <p:cNvPr id="10" name="Rectangle 9"/>
          <p:cNvSpPr/>
          <p:nvPr/>
        </p:nvSpPr>
        <p:spPr>
          <a:xfrm>
            <a:off x="6094599" y="2926925"/>
            <a:ext cx="5784211" cy="3785652"/>
          </a:xfrm>
          <a:prstGeom prst="rect">
            <a:avLst/>
          </a:prstGeom>
        </p:spPr>
        <p:txBody>
          <a:bodyPr wrap="square">
            <a:spAutoFit/>
          </a:bodyPr>
          <a:lstStyle/>
          <a:p>
            <a:r>
              <a:rPr lang="en-US" sz="1500" dirty="0">
                <a:latin typeface="Tahoma" panose="020B0604030504040204" pitchFamily="34" charset="0"/>
                <a:ea typeface="Tahoma" panose="020B0604030504040204" pitchFamily="34" charset="0"/>
                <a:cs typeface="Tahoma" panose="020B0604030504040204" pitchFamily="34" charset="0"/>
              </a:rPr>
              <a:t>{  </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vi-VN" sz="1500" dirty="0" smtClean="0">
                <a:latin typeface="Tahoma" panose="020B0604030504040204" pitchFamily="34" charset="0"/>
                <a:ea typeface="Tahoma" panose="020B0604030504040204" pitchFamily="34" charset="0"/>
                <a:cs typeface="Tahoma" panose="020B0604030504040204" pitchFamily="34" charset="0"/>
              </a:rPr>
              <a:t>	</a:t>
            </a:r>
            <a:r>
              <a:rPr lang="en-US" sz="1500" dirty="0" err="1" smtClean="0">
                <a:latin typeface="Tahoma" panose="020B0604030504040204" pitchFamily="34" charset="0"/>
                <a:ea typeface="Tahoma" panose="020B0604030504040204" pitchFamily="34" charset="0"/>
                <a:cs typeface="Tahoma" panose="020B0604030504040204" pitchFamily="34" charset="0"/>
              </a:rPr>
              <a:t>danhSachNganh</a:t>
            </a:r>
            <a:r>
              <a:rPr lang="en-US" sz="1500" dirty="0">
                <a:latin typeface="Tahoma" panose="020B0604030504040204" pitchFamily="34" charset="0"/>
                <a:ea typeface="Tahoma" panose="020B0604030504040204" pitchFamily="34" charset="0"/>
                <a:cs typeface="Tahoma" panose="020B0604030504040204" pitchFamily="34" charset="0"/>
              </a:rPr>
              <a:t>: </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vi-VN" sz="1500" dirty="0">
                <a:latin typeface="Tahoma" panose="020B0604030504040204" pitchFamily="34" charset="0"/>
                <a:ea typeface="Tahoma" panose="020B0604030504040204" pitchFamily="34" charset="0"/>
                <a:cs typeface="Tahoma" panose="020B0604030504040204" pitchFamily="34" charset="0"/>
              </a:rPr>
              <a:t>	</a:t>
            </a:r>
            <a:r>
              <a:rPr lang="en-US" sz="1500" dirty="0" smtClean="0">
                <a:latin typeface="Tahoma" panose="020B0604030504040204" pitchFamily="34" charset="0"/>
                <a:ea typeface="Tahoma" panose="020B0604030504040204" pitchFamily="34" charset="0"/>
                <a:cs typeface="Tahoma" panose="020B0604030504040204" pitchFamily="34" charset="0"/>
              </a:rPr>
              <a:t>[</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vi-VN" sz="1500" dirty="0" smtClean="0">
                <a:latin typeface="Tahoma" panose="020B0604030504040204" pitchFamily="34" charset="0"/>
                <a:ea typeface="Tahoma" panose="020B0604030504040204" pitchFamily="34" charset="0"/>
                <a:cs typeface="Tahoma" panose="020B0604030504040204" pitchFamily="34" charset="0"/>
              </a:rPr>
              <a:t>		</a:t>
            </a:r>
            <a:r>
              <a:rPr lang="en-US" sz="1500" dirty="0" smtClean="0">
                <a:latin typeface="Tahoma" panose="020B0604030504040204" pitchFamily="34" charset="0"/>
                <a:ea typeface="Tahoma" panose="020B0604030504040204" pitchFamily="34" charset="0"/>
                <a:cs typeface="Tahoma" panose="020B0604030504040204" pitchFamily="34" charset="0"/>
              </a:rPr>
              <a:t>'</a:t>
            </a:r>
            <a:r>
              <a:rPr lang="en-US" sz="1500" dirty="0" err="1" smtClean="0">
                <a:latin typeface="Tahoma" panose="020B0604030504040204" pitchFamily="34" charset="0"/>
                <a:ea typeface="Tahoma" panose="020B0604030504040204" pitchFamily="34" charset="0"/>
                <a:cs typeface="Tahoma" panose="020B0604030504040204" pitchFamily="34" charset="0"/>
              </a:rPr>
              <a:t>Công</a:t>
            </a:r>
            <a:r>
              <a:rPr lang="en-US" sz="1500" dirty="0" smtClean="0">
                <a:latin typeface="Tahoma" panose="020B0604030504040204" pitchFamily="34" charset="0"/>
                <a:ea typeface="Tahoma" panose="020B0604030504040204" pitchFamily="34" charset="0"/>
                <a:cs typeface="Tahoma" panose="020B0604030504040204" pitchFamily="34" charset="0"/>
              </a:rPr>
              <a:t> </a:t>
            </a:r>
            <a:r>
              <a:rPr lang="en-US" sz="1500" dirty="0" err="1">
                <a:latin typeface="Tahoma" panose="020B0604030504040204" pitchFamily="34" charset="0"/>
                <a:ea typeface="Tahoma" panose="020B0604030504040204" pitchFamily="34" charset="0"/>
                <a:cs typeface="Tahoma" panose="020B0604030504040204" pitchFamily="34" charset="0"/>
              </a:rPr>
              <a:t>nghệ</a:t>
            </a:r>
            <a:r>
              <a:rPr lang="en-US" sz="1500" dirty="0">
                <a:latin typeface="Tahoma" panose="020B0604030504040204" pitchFamily="34" charset="0"/>
                <a:ea typeface="Tahoma" panose="020B0604030504040204" pitchFamily="34" charset="0"/>
                <a:cs typeface="Tahoma" panose="020B0604030504040204" pitchFamily="34" charset="0"/>
              </a:rPr>
              <a:t> </a:t>
            </a:r>
            <a:r>
              <a:rPr lang="en-US" sz="1500" dirty="0" err="1">
                <a:latin typeface="Tahoma" panose="020B0604030504040204" pitchFamily="34" charset="0"/>
                <a:ea typeface="Tahoma" panose="020B0604030504040204" pitchFamily="34" charset="0"/>
                <a:cs typeface="Tahoma" panose="020B0604030504040204" pitchFamily="34" charset="0"/>
              </a:rPr>
              <a:t>thông</a:t>
            </a:r>
            <a:r>
              <a:rPr lang="en-US" sz="1500" dirty="0">
                <a:latin typeface="Tahoma" panose="020B0604030504040204" pitchFamily="34" charset="0"/>
                <a:ea typeface="Tahoma" panose="020B0604030504040204" pitchFamily="34" charset="0"/>
                <a:cs typeface="Tahoma" panose="020B0604030504040204" pitchFamily="34" charset="0"/>
              </a:rPr>
              <a:t> </a:t>
            </a:r>
            <a:r>
              <a:rPr lang="en-US" sz="1500" dirty="0" smtClean="0">
                <a:latin typeface="Tahoma" panose="020B0604030504040204" pitchFamily="34" charset="0"/>
                <a:ea typeface="Tahoma" panose="020B0604030504040204" pitchFamily="34" charset="0"/>
                <a:cs typeface="Tahoma" panose="020B0604030504040204" pitchFamily="34" charset="0"/>
              </a:rPr>
              <a:t>tin</a:t>
            </a:r>
            <a:r>
              <a:rPr lang="vi-VN" sz="1500" smtClean="0">
                <a:latin typeface="Tahoma" panose="020B0604030504040204" pitchFamily="34" charset="0"/>
                <a:ea typeface="Tahoma" panose="020B0604030504040204" pitchFamily="34" charset="0"/>
                <a:cs typeface="Tahoma" panose="020B0604030504040204" pitchFamily="34" charset="0"/>
              </a:rPr>
              <a:t> </a:t>
            </a:r>
            <a:r>
              <a:rPr lang="en-US" sz="1500" smtClean="0">
                <a:latin typeface="Tahoma" panose="020B0604030504040204" pitchFamily="34" charset="0"/>
                <a:ea typeface="Tahoma" panose="020B0604030504040204" pitchFamily="34" charset="0"/>
                <a:cs typeface="Tahoma" panose="020B0604030504040204" pitchFamily="34" charset="0"/>
              </a:rPr>
              <a:t>',</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vi-VN" sz="1500" dirty="0">
                <a:latin typeface="Tahoma" panose="020B0604030504040204" pitchFamily="34" charset="0"/>
                <a:ea typeface="Tahoma" panose="020B0604030504040204" pitchFamily="34" charset="0"/>
                <a:cs typeface="Tahoma" panose="020B0604030504040204" pitchFamily="34" charset="0"/>
              </a:rPr>
              <a:t>	</a:t>
            </a:r>
            <a:r>
              <a:rPr lang="vi-VN" sz="1500" dirty="0" smtClean="0">
                <a:latin typeface="Tahoma" panose="020B0604030504040204" pitchFamily="34" charset="0"/>
                <a:ea typeface="Tahoma" panose="020B0604030504040204" pitchFamily="34" charset="0"/>
                <a:cs typeface="Tahoma" panose="020B0604030504040204" pitchFamily="34" charset="0"/>
              </a:rPr>
              <a:t>	</a:t>
            </a:r>
            <a:r>
              <a:rPr lang="vi-VN" sz="1500" dirty="0" smtClean="0">
                <a:latin typeface="Tahoma" panose="020B0604030504040204" pitchFamily="34" charset="0"/>
                <a:ea typeface="Tahoma" panose="020B0604030504040204" pitchFamily="34" charset="0"/>
                <a:cs typeface="Tahoma" panose="020B0604030504040204" pitchFamily="34" charset="0"/>
              </a:rPr>
              <a:t>‘</a:t>
            </a:r>
            <a:r>
              <a:rPr lang="en-US" sz="1500" dirty="0" err="1" smtClean="0">
                <a:latin typeface="Tahoma" panose="020B0604030504040204" pitchFamily="34" charset="0"/>
                <a:ea typeface="Tahoma" panose="020B0604030504040204" pitchFamily="34" charset="0"/>
                <a:cs typeface="Tahoma" panose="020B0604030504040204" pitchFamily="34" charset="0"/>
              </a:rPr>
              <a:t>Cơ</a:t>
            </a:r>
            <a:r>
              <a:rPr lang="en-US" sz="1500" dirty="0" smtClean="0">
                <a:latin typeface="Tahoma" panose="020B0604030504040204" pitchFamily="34" charset="0"/>
                <a:ea typeface="Tahoma" panose="020B0604030504040204" pitchFamily="34" charset="0"/>
                <a:cs typeface="Tahoma" panose="020B0604030504040204" pitchFamily="34" charset="0"/>
              </a:rPr>
              <a:t> </a:t>
            </a:r>
            <a:r>
              <a:rPr lang="vi-VN" sz="1500" dirty="0" smtClean="0">
                <a:latin typeface="Tahoma" panose="020B0604030504040204" pitchFamily="34" charset="0"/>
                <a:ea typeface="Tahoma" panose="020B0604030504040204" pitchFamily="34" charset="0"/>
                <a:cs typeface="Tahoma" panose="020B0604030504040204" pitchFamily="34" charset="0"/>
              </a:rPr>
              <a:t>khí ‘</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vi-VN" sz="1500" dirty="0">
                <a:latin typeface="Tahoma" panose="020B0604030504040204" pitchFamily="34" charset="0"/>
                <a:ea typeface="Tahoma" panose="020B0604030504040204" pitchFamily="34" charset="0"/>
                <a:cs typeface="Tahoma" panose="020B0604030504040204" pitchFamily="34" charset="0"/>
              </a:rPr>
              <a:t>	</a:t>
            </a:r>
            <a:r>
              <a:rPr lang="en-US" sz="1500" dirty="0" smtClean="0">
                <a:latin typeface="Tahoma" panose="020B0604030504040204" pitchFamily="34" charset="0"/>
                <a:ea typeface="Tahoma" panose="020B0604030504040204" pitchFamily="34" charset="0"/>
                <a:cs typeface="Tahoma" panose="020B0604030504040204" pitchFamily="34" charset="0"/>
              </a:rPr>
              <a:t>],  </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vi-VN" sz="1500" dirty="0">
                <a:latin typeface="Tahoma" panose="020B0604030504040204" pitchFamily="34" charset="0"/>
                <a:ea typeface="Tahoma" panose="020B0604030504040204" pitchFamily="34" charset="0"/>
                <a:cs typeface="Tahoma" panose="020B0604030504040204" pitchFamily="34" charset="0"/>
              </a:rPr>
              <a:t>	</a:t>
            </a:r>
            <a:r>
              <a:rPr lang="en-US" sz="1500" dirty="0" err="1" smtClean="0">
                <a:latin typeface="Tahoma" panose="020B0604030504040204" pitchFamily="34" charset="0"/>
                <a:ea typeface="Tahoma" panose="020B0604030504040204" pitchFamily="34" charset="0"/>
                <a:cs typeface="Tahoma" panose="020B0604030504040204" pitchFamily="34" charset="0"/>
              </a:rPr>
              <a:t>khoa</a:t>
            </a:r>
            <a:r>
              <a:rPr lang="en-US" sz="1500" dirty="0">
                <a:latin typeface="Tahoma" panose="020B0604030504040204" pitchFamily="34" charset="0"/>
                <a:ea typeface="Tahoma" panose="020B0604030504040204" pitchFamily="34" charset="0"/>
                <a:cs typeface="Tahoma" panose="020B0604030504040204" pitchFamily="34" charset="0"/>
              </a:rPr>
              <a:t>: '</a:t>
            </a:r>
            <a:r>
              <a:rPr lang="en-US" sz="1500" dirty="0" err="1">
                <a:latin typeface="Tahoma" panose="020B0604030504040204" pitchFamily="34" charset="0"/>
                <a:ea typeface="Tahoma" panose="020B0604030504040204" pitchFamily="34" charset="0"/>
                <a:cs typeface="Tahoma" panose="020B0604030504040204" pitchFamily="34" charset="0"/>
              </a:rPr>
              <a:t>Kỹ</a:t>
            </a:r>
            <a:r>
              <a:rPr lang="en-US" sz="1500" dirty="0">
                <a:latin typeface="Tahoma" panose="020B0604030504040204" pitchFamily="34" charset="0"/>
                <a:ea typeface="Tahoma" panose="020B0604030504040204" pitchFamily="34" charset="0"/>
                <a:cs typeface="Tahoma" panose="020B0604030504040204" pitchFamily="34" charset="0"/>
              </a:rPr>
              <a:t> </a:t>
            </a:r>
            <a:r>
              <a:rPr lang="en-US" sz="1500" dirty="0" err="1">
                <a:latin typeface="Tahoma" panose="020B0604030504040204" pitchFamily="34" charset="0"/>
                <a:ea typeface="Tahoma" panose="020B0604030504040204" pitchFamily="34" charset="0"/>
                <a:cs typeface="Tahoma" panose="020B0604030504040204" pitchFamily="34" charset="0"/>
              </a:rPr>
              <a:t>thuật</a:t>
            </a:r>
            <a:r>
              <a:rPr lang="en-US" sz="1500" dirty="0">
                <a:latin typeface="Tahoma" panose="020B0604030504040204" pitchFamily="34" charset="0"/>
                <a:ea typeface="Tahoma" panose="020B0604030504040204" pitchFamily="34" charset="0"/>
                <a:cs typeface="Tahoma" panose="020B0604030504040204" pitchFamily="34" charset="0"/>
              </a:rPr>
              <a:t> </a:t>
            </a:r>
            <a:r>
              <a:rPr lang="en-US" sz="1500" dirty="0" err="1">
                <a:latin typeface="Tahoma" panose="020B0604030504040204" pitchFamily="34" charset="0"/>
                <a:ea typeface="Tahoma" panose="020B0604030504040204" pitchFamily="34" charset="0"/>
                <a:cs typeface="Tahoma" panose="020B0604030504040204" pitchFamily="34" charset="0"/>
              </a:rPr>
              <a:t>và</a:t>
            </a:r>
            <a:r>
              <a:rPr lang="en-US" sz="1500" dirty="0">
                <a:latin typeface="Tahoma" panose="020B0604030504040204" pitchFamily="34" charset="0"/>
                <a:ea typeface="Tahoma" panose="020B0604030504040204" pitchFamily="34" charset="0"/>
                <a:cs typeface="Tahoma" panose="020B0604030504040204" pitchFamily="34" charset="0"/>
              </a:rPr>
              <a:t> </a:t>
            </a:r>
            <a:r>
              <a:rPr lang="en-US" sz="1500" dirty="0" err="1">
                <a:latin typeface="Tahoma" panose="020B0604030504040204" pitchFamily="34" charset="0"/>
                <a:ea typeface="Tahoma" panose="020B0604030504040204" pitchFamily="34" charset="0"/>
                <a:cs typeface="Tahoma" panose="020B0604030504040204" pitchFamily="34" charset="0"/>
              </a:rPr>
              <a:t>Công</a:t>
            </a:r>
            <a:r>
              <a:rPr lang="en-US" sz="1500" dirty="0">
                <a:latin typeface="Tahoma" panose="020B0604030504040204" pitchFamily="34" charset="0"/>
                <a:ea typeface="Tahoma" panose="020B0604030504040204" pitchFamily="34" charset="0"/>
                <a:cs typeface="Tahoma" panose="020B0604030504040204" pitchFamily="34" charset="0"/>
              </a:rPr>
              <a:t> </a:t>
            </a:r>
            <a:r>
              <a:rPr lang="vi-VN" sz="1500" dirty="0" smtClean="0">
                <a:latin typeface="Tahoma" panose="020B0604030504040204" pitchFamily="34" charset="0"/>
                <a:ea typeface="Tahoma" panose="020B0604030504040204" pitchFamily="34" charset="0"/>
                <a:cs typeface="Tahoma" panose="020B0604030504040204" pitchFamily="34" charset="0"/>
              </a:rPr>
              <a:t>nghệ’</a:t>
            </a:r>
          </a:p>
          <a:p>
            <a:r>
              <a:rPr lang="en-US" sz="1500" dirty="0" smtClean="0">
                <a:latin typeface="Tahoma" panose="020B0604030504040204" pitchFamily="34" charset="0"/>
                <a:ea typeface="Tahoma" panose="020B0604030504040204" pitchFamily="34" charset="0"/>
                <a:cs typeface="Tahoma" panose="020B0604030504040204" pitchFamily="34" charset="0"/>
              </a:rPr>
              <a:t>}</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vi-VN" sz="1500" dirty="0">
                <a:latin typeface="Tahoma" panose="020B0604030504040204" pitchFamily="34" charset="0"/>
                <a:ea typeface="Tahoma" panose="020B0604030504040204" pitchFamily="34" charset="0"/>
                <a:cs typeface="Tahoma" panose="020B0604030504040204" pitchFamily="34" charset="0"/>
              </a:rPr>
              <a:t>{  </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vi-VN" sz="1500" dirty="0" smtClean="0">
                <a:latin typeface="Tahoma" panose="020B0604030504040204" pitchFamily="34" charset="0"/>
                <a:ea typeface="Tahoma" panose="020B0604030504040204" pitchFamily="34" charset="0"/>
                <a:cs typeface="Tahoma" panose="020B0604030504040204" pitchFamily="34" charset="0"/>
              </a:rPr>
              <a:t>	danhSachNganh</a:t>
            </a:r>
            <a:r>
              <a:rPr lang="vi-VN" sz="1500" dirty="0">
                <a:latin typeface="Tahoma" panose="020B0604030504040204" pitchFamily="34" charset="0"/>
                <a:ea typeface="Tahoma" panose="020B0604030504040204" pitchFamily="34" charset="0"/>
                <a:cs typeface="Tahoma" panose="020B0604030504040204" pitchFamily="34" charset="0"/>
              </a:rPr>
              <a:t>: </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vi-VN" sz="1500" dirty="0">
                <a:latin typeface="Tahoma" panose="020B0604030504040204" pitchFamily="34" charset="0"/>
                <a:ea typeface="Tahoma" panose="020B0604030504040204" pitchFamily="34" charset="0"/>
                <a:cs typeface="Tahoma" panose="020B0604030504040204" pitchFamily="34" charset="0"/>
              </a:rPr>
              <a:t>	</a:t>
            </a:r>
            <a:r>
              <a:rPr lang="vi-VN" sz="1500" dirty="0" smtClean="0">
                <a:latin typeface="Tahoma" panose="020B0604030504040204" pitchFamily="34" charset="0"/>
                <a:ea typeface="Tahoma" panose="020B0604030504040204" pitchFamily="34" charset="0"/>
                <a:cs typeface="Tahoma" panose="020B0604030504040204" pitchFamily="34" charset="0"/>
              </a:rPr>
              <a:t>[	</a:t>
            </a:r>
          </a:p>
          <a:p>
            <a:r>
              <a:rPr lang="vi-VN" sz="1500" dirty="0">
                <a:latin typeface="Tahoma" panose="020B0604030504040204" pitchFamily="34" charset="0"/>
                <a:ea typeface="Tahoma" panose="020B0604030504040204" pitchFamily="34" charset="0"/>
                <a:cs typeface="Tahoma" panose="020B0604030504040204" pitchFamily="34" charset="0"/>
              </a:rPr>
              <a:t>	</a:t>
            </a:r>
            <a:r>
              <a:rPr lang="vi-VN" sz="1500" dirty="0" smtClean="0">
                <a:latin typeface="Tahoma" panose="020B0604030504040204" pitchFamily="34" charset="0"/>
                <a:ea typeface="Tahoma" panose="020B0604030504040204" pitchFamily="34" charset="0"/>
                <a:cs typeface="Tahoma" panose="020B0604030504040204" pitchFamily="34" charset="0"/>
              </a:rPr>
              <a:t>	'Sư </a:t>
            </a:r>
            <a:r>
              <a:rPr lang="vi-VN" sz="1500" dirty="0">
                <a:latin typeface="Tahoma" panose="020B0604030504040204" pitchFamily="34" charset="0"/>
                <a:ea typeface="Tahoma" panose="020B0604030504040204" pitchFamily="34" charset="0"/>
                <a:cs typeface="Tahoma" panose="020B0604030504040204" pitchFamily="34" charset="0"/>
              </a:rPr>
              <a:t>phạm Tiểu </a:t>
            </a:r>
            <a:r>
              <a:rPr lang="vi-VN" sz="1500" dirty="0" smtClean="0">
                <a:latin typeface="Tahoma" panose="020B0604030504040204" pitchFamily="34" charset="0"/>
                <a:ea typeface="Tahoma" panose="020B0604030504040204" pitchFamily="34" charset="0"/>
                <a:cs typeface="Tahoma" panose="020B0604030504040204" pitchFamily="34" charset="0"/>
              </a:rPr>
              <a:t>học ', </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vi-VN" sz="1500" dirty="0">
                <a:latin typeface="Tahoma" panose="020B0604030504040204" pitchFamily="34" charset="0"/>
                <a:ea typeface="Tahoma" panose="020B0604030504040204" pitchFamily="34" charset="0"/>
                <a:cs typeface="Tahoma" panose="020B0604030504040204" pitchFamily="34" charset="0"/>
              </a:rPr>
              <a:t>	</a:t>
            </a:r>
            <a:r>
              <a:rPr lang="vi-VN" sz="1500" dirty="0" smtClean="0">
                <a:latin typeface="Tahoma" panose="020B0604030504040204" pitchFamily="34" charset="0"/>
                <a:ea typeface="Tahoma" panose="020B0604030504040204" pitchFamily="34" charset="0"/>
                <a:cs typeface="Tahoma" panose="020B0604030504040204" pitchFamily="34" charset="0"/>
              </a:rPr>
              <a:t>	'Sư </a:t>
            </a:r>
            <a:r>
              <a:rPr lang="vi-VN" sz="1500" dirty="0">
                <a:latin typeface="Tahoma" panose="020B0604030504040204" pitchFamily="34" charset="0"/>
                <a:ea typeface="Tahoma" panose="020B0604030504040204" pitchFamily="34" charset="0"/>
                <a:cs typeface="Tahoma" panose="020B0604030504040204" pitchFamily="34" charset="0"/>
              </a:rPr>
              <a:t>phạm mầm </a:t>
            </a:r>
            <a:r>
              <a:rPr lang="vi-VN" sz="1500" dirty="0" smtClean="0">
                <a:latin typeface="Tahoma" panose="020B0604030504040204" pitchFamily="34" charset="0"/>
                <a:ea typeface="Tahoma" panose="020B0604030504040204" pitchFamily="34" charset="0"/>
                <a:cs typeface="Tahoma" panose="020B0604030504040204" pitchFamily="34" charset="0"/>
              </a:rPr>
              <a:t>non ‘</a:t>
            </a:r>
            <a:endParaRPr lang="vi-VN" sz="1500" dirty="0" smtClean="0">
              <a:latin typeface="Tahoma" panose="020B0604030504040204" pitchFamily="34" charset="0"/>
              <a:ea typeface="Tahoma" panose="020B0604030504040204" pitchFamily="34" charset="0"/>
              <a:cs typeface="Tahoma" panose="020B0604030504040204" pitchFamily="34" charset="0"/>
            </a:endParaRPr>
          </a:p>
          <a:p>
            <a:r>
              <a:rPr lang="vi-VN" sz="1500" dirty="0">
                <a:latin typeface="Tahoma" panose="020B0604030504040204" pitchFamily="34" charset="0"/>
                <a:ea typeface="Tahoma" panose="020B0604030504040204" pitchFamily="34" charset="0"/>
                <a:cs typeface="Tahoma" panose="020B0604030504040204" pitchFamily="34" charset="0"/>
              </a:rPr>
              <a:t>	</a:t>
            </a:r>
            <a:r>
              <a:rPr lang="vi-VN" sz="1500" dirty="0" smtClean="0">
                <a:latin typeface="Tahoma" panose="020B0604030504040204" pitchFamily="34" charset="0"/>
                <a:ea typeface="Tahoma" panose="020B0604030504040204" pitchFamily="34" charset="0"/>
                <a:cs typeface="Tahoma" panose="020B0604030504040204" pitchFamily="34" charset="0"/>
              </a:rPr>
              <a:t>],  </a:t>
            </a:r>
          </a:p>
          <a:p>
            <a:r>
              <a:rPr lang="vi-VN" sz="1500" dirty="0" smtClean="0">
                <a:latin typeface="Tahoma" panose="020B0604030504040204" pitchFamily="34" charset="0"/>
                <a:ea typeface="Tahoma" panose="020B0604030504040204" pitchFamily="34" charset="0"/>
                <a:cs typeface="Tahoma" panose="020B0604030504040204" pitchFamily="34" charset="0"/>
              </a:rPr>
              <a:t>	khoa</a:t>
            </a:r>
            <a:r>
              <a:rPr lang="vi-VN" sz="1500" dirty="0">
                <a:latin typeface="Tahoma" panose="020B0604030504040204" pitchFamily="34" charset="0"/>
                <a:ea typeface="Tahoma" panose="020B0604030504040204" pitchFamily="34" charset="0"/>
                <a:cs typeface="Tahoma" panose="020B0604030504040204" pitchFamily="34" charset="0"/>
              </a:rPr>
              <a:t>: 'Sư </a:t>
            </a:r>
            <a:r>
              <a:rPr lang="vi-VN" sz="1500" dirty="0" smtClean="0">
                <a:latin typeface="Tahoma" panose="020B0604030504040204" pitchFamily="34" charset="0"/>
                <a:ea typeface="Tahoma" panose="020B0604030504040204" pitchFamily="34" charset="0"/>
                <a:cs typeface="Tahoma" panose="020B0604030504040204" pitchFamily="34" charset="0"/>
              </a:rPr>
              <a:t>phạm’</a:t>
            </a:r>
          </a:p>
          <a:p>
            <a:r>
              <a:rPr lang="vi-VN" sz="1500" dirty="0" smtClean="0">
                <a:latin typeface="Tahoma" panose="020B0604030504040204" pitchFamily="34" charset="0"/>
                <a:ea typeface="Tahoma" panose="020B0604030504040204" pitchFamily="34" charset="0"/>
                <a:cs typeface="Tahoma" panose="020B0604030504040204" pitchFamily="34" charset="0"/>
              </a:rPr>
              <a:t>}</a:t>
            </a:r>
            <a:endParaRPr lang="en-US" sz="15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2559624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KẾT QUẢ</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822119" y="1767417"/>
            <a:ext cx="9279413" cy="233875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	Kết quả đạt được cho đề tài là một </a:t>
            </a:r>
            <a:r>
              <a:rPr lang="vi-VN" sz="2200" dirty="0">
                <a:solidFill>
                  <a:schemeClr val="tx1"/>
                </a:solidFill>
                <a:latin typeface="Tahoma" panose="020B0604030504040204" pitchFamily="34" charset="0"/>
                <a:ea typeface="Tahoma" panose="020B0604030504040204" pitchFamily="34" charset="0"/>
                <a:cs typeface="Tahoma" panose="020B0604030504040204" pitchFamily="34" charset="0"/>
              </a:rPr>
              <a:t>cơ sở dữ liệu NoSQL cho việc khảo sát mức độ hài lòng của sinh viên cuối khóa, có thể lưu trữ dữ liệu khảo sát.</a:t>
            </a:r>
            <a:endParaRPr lang="vi-VN" sz="2200"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0842138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KẾT LUẬN</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822119" y="1691916"/>
            <a:ext cx="10779855" cy="3677038"/>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lnSpc>
                <a:spcPct val="150000"/>
              </a:lnSpc>
            </a:pPr>
            <a:r>
              <a:rPr lang="vi-VN" sz="2200" dirty="0" err="1">
                <a:solidFill>
                  <a:schemeClr val="tx1"/>
                </a:solidFill>
                <a:latin typeface="Tahoma" panose="020B0604030504040204" pitchFamily="34" charset="0"/>
                <a:ea typeface="Tahoma" panose="020B0604030504040204" pitchFamily="34" charset="0"/>
                <a:cs typeface="Tahoma" panose="020B0604030504040204" pitchFamily="34" charset="0"/>
              </a:rPr>
              <a:t>Đ</a:t>
            </a:r>
            <a:r>
              <a:rPr lang="en-U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ã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hoàn</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thành</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mục</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tiêu</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đặt</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ra</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và</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đạt</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được</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những</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kết</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quả</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50000"/>
              </a:lnSpc>
              <a:buClrTx/>
              <a:buSzPct val="90000"/>
              <a:buFont typeface="Wingdings" panose="05000000000000000000" pitchFamily="2" charset="2"/>
              <a:buChar char="Ø"/>
            </a:pP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Xây</a:t>
            </a:r>
            <a:r>
              <a:rPr lang="en-US"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dựng</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mô</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hình</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cơ</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sở</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a:solidFill>
                  <a:schemeClr val="tx1"/>
                </a:solidFill>
                <a:latin typeface="Tahoma" panose="020B0604030504040204" pitchFamily="34" charset="0"/>
                <a:ea typeface="Tahoma" panose="020B0604030504040204" pitchFamily="34" charset="0"/>
                <a:cs typeface="Tahoma" panose="020B0604030504040204" pitchFamily="34" charset="0"/>
              </a:rPr>
              <a:t>dữ</a:t>
            </a: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2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liệu</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ClrTx/>
              <a:buSzPct val="90000"/>
              <a:buFont typeface="Wingdings" panose="05000000000000000000" pitchFamily="2" charset="2"/>
              <a:buChar char="Ø"/>
            </a:pP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	Đáp </a:t>
            </a:r>
            <a:r>
              <a:rPr lang="vi-VN" sz="2200" dirty="0">
                <a:solidFill>
                  <a:schemeClr val="tx1"/>
                </a:solidFill>
                <a:latin typeface="Tahoma" panose="020B0604030504040204" pitchFamily="34" charset="0"/>
                <a:ea typeface="Tahoma" panose="020B0604030504040204" pitchFamily="34" charset="0"/>
                <a:cs typeface="Tahoma" panose="020B0604030504040204" pitchFamily="34" charset="0"/>
              </a:rPr>
              <a:t>ứng nhu cầu phân tích dữ </a:t>
            </a: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liệu</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50000"/>
              </a:lnSpc>
              <a:buClrTx/>
              <a:buSzPct val="90000"/>
              <a:buFont typeface="Wingdings" panose="05000000000000000000" pitchFamily="2" charset="2"/>
              <a:buChar char="Ø"/>
            </a:pP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	Tính </a:t>
            </a:r>
            <a:r>
              <a:rPr lang="vi-VN" sz="2200" dirty="0">
                <a:solidFill>
                  <a:schemeClr val="tx1"/>
                </a:solidFill>
                <a:latin typeface="Tahoma" panose="020B0604030504040204" pitchFamily="34" charset="0"/>
                <a:ea typeface="Tahoma" panose="020B0604030504040204" pitchFamily="34" charset="0"/>
                <a:cs typeface="Tahoma" panose="020B0604030504040204" pitchFamily="34" charset="0"/>
              </a:rPr>
              <a:t>ứng dụng </a:t>
            </a: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cao</a:t>
            </a: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0416860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1000"/>
                                        <p:tgtEl>
                                          <p:spTgt spid="5">
                                            <p:txEl>
                                              <p:pRg st="2" end="2"/>
                                            </p:txEl>
                                          </p:spTgt>
                                        </p:tgtEl>
                                      </p:cBhvr>
                                    </p:animEffect>
                                    <p:anim calcmode="lin" valueType="num">
                                      <p:cBhvr>
                                        <p:cTn id="1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nodeType="after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1000"/>
                                        <p:tgtEl>
                                          <p:spTgt spid="5">
                                            <p:txEl>
                                              <p:pRg st="3" end="3"/>
                                            </p:txEl>
                                          </p:spTgt>
                                        </p:tgtEl>
                                      </p:cBhvr>
                                    </p:animEffect>
                                    <p:anim calcmode="lin" valueType="num">
                                      <p:cBhvr>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HƯỚNG PHÁT TRIỂN</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822119" y="1767417"/>
            <a:ext cx="10779855" cy="2407768"/>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lnSpc>
                <a:spcPct val="150000"/>
              </a:lnSpc>
              <a:buClrTx/>
              <a:buSzPct val="90000"/>
              <a:buFont typeface="Wingdings" panose="05000000000000000000" pitchFamily="2" charset="2"/>
              <a:buChar char="Ø"/>
            </a:pP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Mở rộng quy mô dữ liệu</a:t>
            </a:r>
          </a:p>
          <a:p>
            <a:pPr marL="342900" indent="-342900" algn="l">
              <a:lnSpc>
                <a:spcPct val="150000"/>
              </a:lnSpc>
              <a:buClrTx/>
              <a:buSzPct val="90000"/>
              <a:buFont typeface="Wingdings" panose="05000000000000000000" pitchFamily="2" charset="2"/>
              <a:buChar char="Ø"/>
            </a:pP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Tích hợp với ứng dụng</a:t>
            </a:r>
          </a:p>
          <a:p>
            <a:pPr marL="342900" indent="-342900" algn="l">
              <a:lnSpc>
                <a:spcPct val="150000"/>
              </a:lnSpc>
              <a:buClrTx/>
              <a:buSzPct val="90000"/>
              <a:buFont typeface="Wingdings" panose="05000000000000000000" pitchFamily="2" charset="2"/>
              <a:buChar char="Ø"/>
            </a:pPr>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Tối ưu hiệu năng</a:t>
            </a:r>
          </a:p>
        </p:txBody>
      </p:sp>
    </p:spTree>
    <p:extLst>
      <p:ext uri="{BB962C8B-B14F-4D97-AF65-F5344CB8AC3E}">
        <p14:creationId xmlns:p14="http://schemas.microsoft.com/office/powerpoint/2010/main" val="310827090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1000"/>
                                        <p:tgtEl>
                                          <p:spTgt spid="5">
                                            <p:txEl>
                                              <p:pRg st="1" end="1"/>
                                            </p:txEl>
                                          </p:spTgt>
                                        </p:tgtEl>
                                      </p:cBhvr>
                                    </p:animEffect>
                                    <p:anim calcmode="lin" valueType="num">
                                      <p:cBhvr>
                                        <p:cTn id="1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822120" y="2470209"/>
            <a:ext cx="10779855" cy="2407768"/>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lnSpc>
                <a:spcPct val="150000"/>
              </a:lnSpc>
            </a:pPr>
            <a:r>
              <a:rPr lang="vi-VN" sz="3600" dirty="0" smtClean="0">
                <a:solidFill>
                  <a:schemeClr val="tx1"/>
                </a:solidFill>
                <a:latin typeface="Tahoma" panose="020B0604030504040204" pitchFamily="34" charset="0"/>
                <a:ea typeface="Tahoma" panose="020B0604030504040204" pitchFamily="34" charset="0"/>
                <a:cs typeface="Tahoma" panose="020B0604030504040204" pitchFamily="34" charset="0"/>
              </a:rPr>
              <a:t>BÀI THUYẾT TRÌNH CỦA EM ĐẾN ĐÂY KẾT THÚC</a:t>
            </a:r>
          </a:p>
          <a:p>
            <a:pPr algn="ctr">
              <a:lnSpc>
                <a:spcPct val="150000"/>
              </a:lnSpc>
            </a:pPr>
            <a:r>
              <a:rPr lang="vi-VN" sz="3600" dirty="0" smtClean="0">
                <a:solidFill>
                  <a:schemeClr val="tx1"/>
                </a:solidFill>
                <a:latin typeface="Tahoma" panose="020B0604030504040204" pitchFamily="34" charset="0"/>
                <a:ea typeface="Tahoma" panose="020B0604030504040204" pitchFamily="34" charset="0"/>
                <a:cs typeface="Tahoma" panose="020B0604030504040204" pitchFamily="34" charset="0"/>
              </a:rPr>
              <a:t>CẢM ƠN THẦY CÔ VÀ CÁC BẠN ĐÃ LẮNG NGHE</a:t>
            </a:r>
          </a:p>
        </p:txBody>
      </p:sp>
    </p:spTree>
    <p:extLst>
      <p:ext uri="{BB962C8B-B14F-4D97-AF65-F5344CB8AC3E}">
        <p14:creationId xmlns:p14="http://schemas.microsoft.com/office/powerpoint/2010/main" val="39082553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22119" y="-8626"/>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458788">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NỘI DUNG</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7" name="Subtitle 2"/>
          <p:cNvSpPr txBox="1">
            <a:spLocks/>
          </p:cNvSpPr>
          <p:nvPr/>
        </p:nvSpPr>
        <p:spPr>
          <a:xfrm>
            <a:off x="1190445" y="1857958"/>
            <a:ext cx="10411529" cy="4331379"/>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Tổng quan về đề tài</a:t>
            </a:r>
          </a:p>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Phương pháp thực hiện</a:t>
            </a:r>
          </a:p>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Thực hiện hóa đề tài</a:t>
            </a:r>
          </a:p>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Kết quả</a:t>
            </a:r>
          </a:p>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Kết luận</a:t>
            </a:r>
          </a:p>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Hướng phát triển</a:t>
            </a:r>
          </a:p>
        </p:txBody>
      </p:sp>
    </p:spTree>
    <p:extLst>
      <p:ext uri="{BB962C8B-B14F-4D97-AF65-F5344CB8AC3E}">
        <p14:creationId xmlns:p14="http://schemas.microsoft.com/office/powerpoint/2010/main" val="75527750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TỔNG QUAN</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822120" y="1767416"/>
            <a:ext cx="9348424" cy="451261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Đề </a:t>
            </a:r>
            <a:r>
              <a:rPr lang="vi-VN" sz="2400" dirty="0">
                <a:solidFill>
                  <a:schemeClr val="tx1"/>
                </a:solidFill>
                <a:latin typeface="Tahoma" panose="020B0604030504040204" pitchFamily="34" charset="0"/>
                <a:ea typeface="Tahoma" panose="020B0604030504040204" pitchFamily="34" charset="0"/>
                <a:cs typeface="Tahoma" panose="020B0604030504040204" pitchFamily="34" charset="0"/>
              </a:rPr>
              <a:t>tài tập trung vào việc xây dựng một cơ sở dữ liệu hiệu quả và linh hoạt nhằm thu thập, lưu trữ và phân tích dữ liệu từ các cuộc khảo sát đánh giá mức độ hài lòng của sinh viên về quá trình học tập cuối khóa. Thay vì sử dụng các cơ sở dữ liệu quan hệ truyền thống, đề tài này sẽ ứng dụng cơ sở dữ liệu NoSQL để khai thác tối đa các ưu điểm về khả năng mở rộng, linh hoạt trong cấu trúc dữ liệu và khả năng xử lý dữ liệu lớn. </a:t>
            </a:r>
            <a:endParaRPr lang="vi-VN" sz="2800" b="1"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5633024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PHƯƠNG PHÁP THỰC HIỆN</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1173191" y="1767417"/>
            <a:ext cx="8997351" cy="3693104"/>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Mục tiêu nghiên cứu</a:t>
            </a:r>
          </a:p>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Đối tượng nghiên cứu</a:t>
            </a:r>
          </a:p>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Phạm vi nghiên cứu</a:t>
            </a:r>
          </a:p>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Phương pháp nghiên cứu</a:t>
            </a:r>
          </a:p>
        </p:txBody>
      </p:sp>
    </p:spTree>
    <p:extLst>
      <p:ext uri="{BB962C8B-B14F-4D97-AF65-F5344CB8AC3E}">
        <p14:creationId xmlns:p14="http://schemas.microsoft.com/office/powerpoint/2010/main" val="184481495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PHƯƠNG PHÁP THỰC HIỆN</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1" name="Subtitle 2"/>
          <p:cNvSpPr txBox="1">
            <a:spLocks/>
          </p:cNvSpPr>
          <p:nvPr/>
        </p:nvSpPr>
        <p:spPr>
          <a:xfrm>
            <a:off x="1173191" y="1767417"/>
            <a:ext cx="8997351" cy="3693104"/>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Mục tiêu nghiên cứu</a:t>
            </a:r>
          </a:p>
          <a:p>
            <a:pPr algn="l">
              <a:lnSpc>
                <a:spcPct val="150000"/>
              </a:lnSpc>
              <a:buClr>
                <a:schemeClr val="accent2">
                  <a:lumMod val="75000"/>
                </a:schemeClr>
              </a:buClr>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Xây </a:t>
            </a:r>
            <a:r>
              <a:rPr lang="vi-VN" sz="2400" dirty="0">
                <a:solidFill>
                  <a:schemeClr val="tx1"/>
                </a:solidFill>
                <a:latin typeface="Tahoma" panose="020B0604030504040204" pitchFamily="34" charset="0"/>
                <a:ea typeface="Tahoma" panose="020B0604030504040204" pitchFamily="34" charset="0"/>
                <a:cs typeface="Tahoma" panose="020B0604030504040204" pitchFamily="34" charset="0"/>
              </a:rPr>
              <a:t>dựng một cơ sở dữ liệu cho việc khảo sát và quản lý dữ liệu khảo sát dựa trên NoSQL.</a:t>
            </a:r>
            <a:endPar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743772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 calcmode="lin" valueType="num">
                                      <p:cBhvr additive="base">
                                        <p:cTn id="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PHƯƠNG PHÁP THỰC HIỆN</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1173191" y="1767417"/>
            <a:ext cx="8997351" cy="3693104"/>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Đối tượng nghiên cứu</a:t>
            </a:r>
          </a:p>
          <a:p>
            <a:pPr lvl="0" algn="l" fontAlgn="base">
              <a:lnSpc>
                <a:spcPct val="150000"/>
              </a:lnSpc>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Cơ </a:t>
            </a:r>
            <a:r>
              <a:rPr lang="vi-VN" sz="2400" dirty="0">
                <a:solidFill>
                  <a:schemeClr val="tx1"/>
                </a:solidFill>
                <a:latin typeface="Tahoma" panose="020B0604030504040204" pitchFamily="34" charset="0"/>
                <a:ea typeface="Tahoma" panose="020B0604030504040204" pitchFamily="34" charset="0"/>
                <a:cs typeface="Tahoma" panose="020B0604030504040204" pitchFamily="34" charset="0"/>
              </a:rPr>
              <a:t>sở dữ liệu cho việc khảo sát dựa trên </a:t>
            </a: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NoSQL.</a:t>
            </a:r>
            <a:endParaRPr lang="vi-VN"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lvl="0" algn="l" fontAlgn="base">
              <a:lnSpc>
                <a:spcPct val="150000"/>
              </a:lnSpc>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Nghiên </a:t>
            </a:r>
            <a:r>
              <a:rPr lang="vi-VN" sz="2400" dirty="0">
                <a:solidFill>
                  <a:schemeClr val="tx1"/>
                </a:solidFill>
                <a:latin typeface="Tahoma" panose="020B0604030504040204" pitchFamily="34" charset="0"/>
                <a:ea typeface="Tahoma" panose="020B0604030504040204" pitchFamily="34" charset="0"/>
                <a:cs typeface="Tahoma" panose="020B0604030504040204" pitchFamily="34" charset="0"/>
              </a:rPr>
              <a:t>cứu dữ liệu mẫu khảo sát</a:t>
            </a: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9526942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 calcmode="lin" valueType="num">
                                      <p:cBhvr additive="base">
                                        <p:cTn id="1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PHƯƠNG PHÁP THỰC HIỆN</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1173191" y="1767417"/>
            <a:ext cx="9247518" cy="3693104"/>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Phạm vi nghiên cứu</a:t>
            </a:r>
          </a:p>
          <a:p>
            <a:pPr algn="l">
              <a:lnSpc>
                <a:spcPct val="150000"/>
              </a:lnSpc>
              <a:buClr>
                <a:schemeClr val="accent2">
                  <a:lumMod val="75000"/>
                </a:schemeClr>
              </a:buClr>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Cách thiết kế, triển khai cơ sở dữ liệu.</a:t>
            </a:r>
          </a:p>
          <a:p>
            <a:pPr algn="l">
              <a:lnSpc>
                <a:spcPct val="150000"/>
              </a:lnSpc>
              <a:buClr>
                <a:schemeClr val="accent2">
                  <a:lumMod val="75000"/>
                </a:schemeClr>
              </a:buClr>
            </a:pPr>
            <a:r>
              <a:rPr lang="vi-VN"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Cài đặt cơ sở dữ liệu cho việc khảo sát mức độ hài lòng của sinh viên trong việc khảo sát sinh viên cuối khóa.</a:t>
            </a:r>
          </a:p>
        </p:txBody>
      </p:sp>
    </p:spTree>
    <p:extLst>
      <p:ext uri="{BB962C8B-B14F-4D97-AF65-F5344CB8AC3E}">
        <p14:creationId xmlns:p14="http://schemas.microsoft.com/office/powerpoint/2010/main" val="293087344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 calcmode="lin" valueType="num">
                                      <p:cBhvr additive="base">
                                        <p:cTn id="1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PHƯƠNG PHÁP THỰC HIỆN</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1173191" y="1767417"/>
            <a:ext cx="8997351" cy="3693104"/>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342900" indent="-342900" algn="l">
              <a:lnSpc>
                <a:spcPct val="150000"/>
              </a:lnSpc>
              <a:buClr>
                <a:schemeClr val="accent2">
                  <a:lumMod val="75000"/>
                </a:schemeClr>
              </a:buClr>
              <a:buFont typeface="Wingdings" panose="05000000000000000000" pitchFamily="2" charset="2"/>
              <a:buChar char="v"/>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Phương pháp nghiên cứu</a:t>
            </a:r>
          </a:p>
          <a:p>
            <a:pPr lvl="1" algn="l" fontAlgn="base">
              <a:lnSpc>
                <a:spcPct val="150000"/>
              </a:lnSpc>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Nghiên cứu tài liệu về NoSQL, MongoDB.</a:t>
            </a:r>
            <a:endPar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lvl="1" algn="l" fontAlgn="base">
              <a:lnSpc>
                <a:spcPct val="150000"/>
              </a:lnSpc>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Nghiên cứu mẫu khảo sát.</a:t>
            </a:r>
            <a:endPar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lvl="1" algn="l" fontAlgn="base">
              <a:lnSpc>
                <a:spcPct val="150000"/>
              </a:lnSpc>
            </a:pPr>
            <a:r>
              <a:rPr lang="vi-VN"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Thực nghiệm: cài đặt và kiểm thử.</a:t>
            </a: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0831323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 calcmode="lin" valueType="num">
                                      <p:cBhvr additive="base">
                                        <p:cTn id="1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22120" y="0"/>
            <a:ext cx="10779854" cy="13422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vi-VN" sz="4000" b="1"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THỰC HIỆN HÓA ĐỀ TÀI</a:t>
            </a:r>
            <a:endParaRPr lang="en-US" sz="40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Subtitle 2"/>
          <p:cNvSpPr txBox="1">
            <a:spLocks/>
          </p:cNvSpPr>
          <p:nvPr/>
        </p:nvSpPr>
        <p:spPr>
          <a:xfrm>
            <a:off x="822119" y="1767417"/>
            <a:ext cx="9387283" cy="97945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vi-VN"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Câu lệnh truy vấn thông tin của 1 sinh viên bất kỳ</a:t>
            </a:r>
          </a:p>
          <a:p>
            <a:pPr lvl="0" algn="l"/>
            <a:r>
              <a:rPr lang="en-US" altLang="en-US" sz="20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alt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7183071" y="2557377"/>
            <a:ext cx="1205219" cy="369332"/>
          </a:xfrm>
          <a:prstGeom prst="rect">
            <a:avLst/>
          </a:prstGeom>
        </p:spPr>
        <p:txBody>
          <a:bodyPr wrap="square">
            <a:spAutoFit/>
          </a:bodyPr>
          <a:lstStyle/>
          <a:p>
            <a:r>
              <a:rPr lang="vi-VN" b="1" i="1" dirty="0" smtClean="0"/>
              <a:t>Kết quả</a:t>
            </a:r>
            <a:endParaRPr lang="en-US" b="1" i="1" dirty="0"/>
          </a:p>
        </p:txBody>
      </p:sp>
      <p:sp>
        <p:nvSpPr>
          <p:cNvPr id="8" name="Rectangle 7"/>
          <p:cNvSpPr/>
          <p:nvPr/>
        </p:nvSpPr>
        <p:spPr>
          <a:xfrm>
            <a:off x="922788" y="3123591"/>
            <a:ext cx="3867326" cy="2862322"/>
          </a:xfrm>
          <a:prstGeom prst="rect">
            <a:avLst/>
          </a:prstGeom>
        </p:spPr>
        <p:txBody>
          <a:bodyPr wrap="square">
            <a:spAutoFit/>
          </a:bodyPr>
          <a:lstStyle/>
          <a:p>
            <a:r>
              <a:rPr lang="vi-VN" dirty="0" smtClean="0">
                <a:latin typeface="Tahoma" panose="020B0604030504040204" pitchFamily="34" charset="0"/>
                <a:ea typeface="Tahoma" panose="020B0604030504040204" pitchFamily="34" charset="0"/>
                <a:cs typeface="Tahoma" panose="020B0604030504040204" pitchFamily="34" charset="0"/>
              </a:rPr>
              <a:t>&gt; </a:t>
            </a:r>
            <a:r>
              <a:rPr lang="en-US" dirty="0" err="1" smtClean="0">
                <a:latin typeface="Tahoma" panose="020B0604030504040204" pitchFamily="34" charset="0"/>
                <a:ea typeface="Tahoma" panose="020B0604030504040204" pitchFamily="34" charset="0"/>
                <a:cs typeface="Tahoma" panose="020B0604030504040204" pitchFamily="34" charset="0"/>
              </a:rPr>
              <a:t>db.sinhVien.find</a:t>
            </a:r>
            <a:r>
              <a:rPr lang="en-US" dirty="0">
                <a:latin typeface="Tahoma" panose="020B0604030504040204" pitchFamily="34" charset="0"/>
                <a:ea typeface="Tahoma" panose="020B0604030504040204" pitchFamily="34" charset="0"/>
                <a:cs typeface="Tahoma" panose="020B0604030504040204" pitchFamily="34" charset="0"/>
              </a:rPr>
              <a:t>(</a:t>
            </a:r>
          </a:p>
          <a:p>
            <a:r>
              <a:rPr lang="en-US" dirty="0">
                <a:latin typeface="Tahoma" panose="020B0604030504040204" pitchFamily="34" charset="0"/>
                <a:ea typeface="Tahoma" panose="020B0604030504040204" pitchFamily="34" charset="0"/>
                <a:cs typeface="Tahoma" panose="020B0604030504040204" pitchFamily="34" charset="0"/>
              </a:rPr>
              <a:t>  {</a:t>
            </a:r>
          </a:p>
          <a:p>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sinhVien.thongtinsv.mssv</a:t>
            </a:r>
            <a:r>
              <a:rPr lang="en-US" dirty="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a:t>
            </a:r>
            <a:r>
              <a:rPr lang="vi-VN" dirty="0" smtClean="0">
                <a:latin typeface="Tahoma" panose="020B0604030504040204" pitchFamily="34" charset="0"/>
                <a:ea typeface="Tahoma" panose="020B0604030504040204" pitchFamily="34" charset="0"/>
                <a:cs typeface="Tahoma" panose="020B0604030504040204" pitchFamily="34" charset="0"/>
              </a:rPr>
              <a:t>019</a:t>
            </a:r>
            <a:r>
              <a:rPr lang="en-US" dirty="0" smtClean="0">
                <a:latin typeface="Tahoma" panose="020B0604030504040204" pitchFamily="34" charset="0"/>
                <a:ea typeface="Tahoma" panose="020B0604030504040204" pitchFamily="34" charset="0"/>
                <a:cs typeface="Tahoma" panose="020B0604030504040204" pitchFamily="34" charset="0"/>
              </a:rPr>
              <a:t>"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  {</a:t>
            </a:r>
          </a:p>
          <a:p>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sinhVien.thongtinsv</a:t>
            </a:r>
            <a:r>
              <a:rPr lang="en-US" dirty="0">
                <a:latin typeface="Tahoma" panose="020B0604030504040204" pitchFamily="34" charset="0"/>
                <a:ea typeface="Tahoma" panose="020B0604030504040204" pitchFamily="34" charset="0"/>
                <a:cs typeface="Tahoma" panose="020B0604030504040204" pitchFamily="34" charset="0"/>
              </a:rPr>
              <a:t>": 1,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a:t>
            </a:r>
            <a:r>
              <a:rPr lang="en-US" dirty="0" err="1">
                <a:latin typeface="Tahoma" panose="020B0604030504040204" pitchFamily="34" charset="0"/>
                <a:ea typeface="Tahoma" panose="020B0604030504040204" pitchFamily="34" charset="0"/>
                <a:cs typeface="Tahoma" panose="020B0604030504040204" pitchFamily="34" charset="0"/>
              </a:rPr>
              <a:t>sinhVien.khaosat</a:t>
            </a:r>
            <a:r>
              <a:rPr lang="en-US" dirty="0">
                <a:latin typeface="Tahoma" panose="020B0604030504040204" pitchFamily="34" charset="0"/>
                <a:ea typeface="Tahoma" panose="020B0604030504040204" pitchFamily="34" charset="0"/>
                <a:cs typeface="Tahoma" panose="020B0604030504040204" pitchFamily="34" charset="0"/>
              </a:rPr>
              <a:t>": 1,    </a:t>
            </a:r>
          </a:p>
          <a:p>
            <a:r>
              <a:rPr lang="en-US" dirty="0">
                <a:latin typeface="Tahoma" panose="020B0604030504040204" pitchFamily="34" charset="0"/>
                <a:ea typeface="Tahoma" panose="020B0604030504040204" pitchFamily="34" charset="0"/>
                <a:cs typeface="Tahoma" panose="020B0604030504040204" pitchFamily="34" charset="0"/>
              </a:rPr>
              <a:t>    _id: 0 </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a:t>
            </a:r>
          </a:p>
        </p:txBody>
      </p:sp>
      <p:sp>
        <p:nvSpPr>
          <p:cNvPr id="9" name="Rectangle 8"/>
          <p:cNvSpPr/>
          <p:nvPr/>
        </p:nvSpPr>
        <p:spPr>
          <a:xfrm>
            <a:off x="5633206" y="2887682"/>
            <a:ext cx="4304951" cy="3970318"/>
          </a:xfrm>
          <a:prstGeom prst="rect">
            <a:avLst/>
          </a:prstGeom>
        </p:spPr>
        <p:txBody>
          <a:bodyPr wrap="square">
            <a:spAutoFit/>
          </a:bodyPr>
          <a:lstStyle/>
          <a:p>
            <a:r>
              <a:rPr lang="vi-VN" dirty="0" smtClean="0">
                <a:latin typeface="Tahoma" panose="020B0604030504040204" pitchFamily="34" charset="0"/>
                <a:ea typeface="Tahoma" panose="020B0604030504040204" pitchFamily="34" charset="0"/>
                <a:cs typeface="Tahoma" panose="020B0604030504040204" pitchFamily="34" charset="0"/>
              </a:rPr>
              <a:t>&lt; </a:t>
            </a:r>
            <a:r>
              <a:rPr lang="en-US" dirty="0" smtClean="0">
                <a:latin typeface="Tahoma" panose="020B0604030504040204" pitchFamily="34" charset="0"/>
                <a:ea typeface="Tahoma" panose="020B0604030504040204" pitchFamily="34" charset="0"/>
                <a:cs typeface="Tahoma" panose="020B0604030504040204" pitchFamily="34" charset="0"/>
              </a:rPr>
              <a:t>{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_</a:t>
            </a:r>
            <a:r>
              <a:rPr lang="en-US" dirty="0">
                <a:latin typeface="Tahoma" panose="020B0604030504040204" pitchFamily="34" charset="0"/>
                <a:ea typeface="Tahoma" panose="020B0604030504040204" pitchFamily="34" charset="0"/>
                <a:cs typeface="Tahoma" panose="020B0604030504040204" pitchFamily="34" charset="0"/>
              </a:rPr>
              <a:t>id: '019',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en-US" dirty="0" err="1" smtClean="0">
                <a:latin typeface="Tahoma" panose="020B0604030504040204" pitchFamily="34" charset="0"/>
                <a:ea typeface="Tahoma" panose="020B0604030504040204" pitchFamily="34" charset="0"/>
                <a:cs typeface="Tahoma" panose="020B0604030504040204" pitchFamily="34" charset="0"/>
              </a:rPr>
              <a:t>sinhVien</a:t>
            </a:r>
            <a:r>
              <a:rPr lang="en-US" dirty="0">
                <a:latin typeface="Tahoma" panose="020B0604030504040204" pitchFamily="34" charset="0"/>
                <a:ea typeface="Tahoma" panose="020B0604030504040204" pitchFamily="34" charset="0"/>
                <a:cs typeface="Tahoma" panose="020B0604030504040204" pitchFamily="34" charset="0"/>
              </a:rPr>
              <a:t>: {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thongtinsv</a:t>
            </a:r>
            <a:r>
              <a:rPr lang="en-US" dirty="0">
                <a:latin typeface="Tahoma" panose="020B0604030504040204" pitchFamily="34" charset="0"/>
                <a:ea typeface="Tahoma" panose="020B0604030504040204" pitchFamily="34" charset="0"/>
                <a:cs typeface="Tahoma" panose="020B0604030504040204" pitchFamily="34" charset="0"/>
              </a:rPr>
              <a:t>: {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mssv</a:t>
            </a:r>
            <a:r>
              <a:rPr lang="en-US" dirty="0">
                <a:latin typeface="Tahoma" panose="020B0604030504040204" pitchFamily="34" charset="0"/>
                <a:ea typeface="Tahoma" panose="020B0604030504040204" pitchFamily="34" charset="0"/>
                <a:cs typeface="Tahoma" panose="020B0604030504040204" pitchFamily="34" charset="0"/>
              </a:rPr>
              <a:t>: '019',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hoTen</a:t>
            </a:r>
            <a:r>
              <a:rPr lang="en-US" dirty="0">
                <a:latin typeface="Tahoma" panose="020B0604030504040204" pitchFamily="34" charset="0"/>
                <a:ea typeface="Tahoma" panose="020B0604030504040204" pitchFamily="34" charset="0"/>
                <a:cs typeface="Tahoma" panose="020B0604030504040204" pitchFamily="34" charset="0"/>
              </a:rPr>
              <a:t>: 'Nguyễn </a:t>
            </a:r>
            <a:r>
              <a:rPr lang="en-US" dirty="0" err="1">
                <a:latin typeface="Tahoma" panose="020B0604030504040204" pitchFamily="34" charset="0"/>
                <a:ea typeface="Tahoma" panose="020B0604030504040204" pitchFamily="34" charset="0"/>
                <a:cs typeface="Tahoma" panose="020B0604030504040204" pitchFamily="34" charset="0"/>
              </a:rPr>
              <a:t>Ngọc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Anh</a:t>
            </a:r>
            <a:r>
              <a:rPr lang="en-US" dirty="0">
                <a:latin typeface="Tahoma" panose="020B0604030504040204" pitchFamily="34" charset="0"/>
                <a:ea typeface="Tahoma" panose="020B0604030504040204" pitchFamily="34" charset="0"/>
                <a:cs typeface="Tahoma" panose="020B0604030504040204" pitchFamily="34" charset="0"/>
              </a:rPr>
              <a:t>',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lop</a:t>
            </a:r>
            <a:r>
              <a:rPr lang="en-US" dirty="0">
                <a:latin typeface="Tahoma" panose="020B0604030504040204" pitchFamily="34" charset="0"/>
                <a:ea typeface="Tahoma" panose="020B0604030504040204" pitchFamily="34" charset="0"/>
                <a:cs typeface="Tahoma" panose="020B0604030504040204" pitchFamily="34" charset="0"/>
              </a:rPr>
              <a:t>: 'DA22MNB',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khoa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Sư</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phạm</a:t>
            </a:r>
            <a:r>
              <a:rPr lang="en-US" dirty="0">
                <a:latin typeface="Tahoma" panose="020B0604030504040204" pitchFamily="34" charset="0"/>
                <a:ea typeface="Tahoma" panose="020B0604030504040204" pitchFamily="34" charset="0"/>
                <a:cs typeface="Tahoma" panose="020B0604030504040204" pitchFamily="34" charset="0"/>
              </a:rPr>
              <a:t>',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nganh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Sư</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phạm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mầm</a:t>
            </a:r>
            <a:r>
              <a:rPr lang="en-US" dirty="0">
                <a:latin typeface="Tahoma" panose="020B0604030504040204" pitchFamily="34" charset="0"/>
                <a:ea typeface="Tahoma" panose="020B0604030504040204" pitchFamily="34" charset="0"/>
                <a:cs typeface="Tahoma" panose="020B0604030504040204" pitchFamily="34" charset="0"/>
              </a:rPr>
              <a:t> non',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sdt</a:t>
            </a:r>
            <a:r>
              <a:rPr lang="en-US" dirty="0">
                <a:latin typeface="Tahoma" panose="020B0604030504040204" pitchFamily="34" charset="0"/>
                <a:ea typeface="Tahoma" panose="020B0604030504040204" pitchFamily="34" charset="0"/>
                <a:cs typeface="Tahoma" panose="020B0604030504040204" pitchFamily="34" charset="0"/>
              </a:rPr>
              <a:t>: '0123456789',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a:latin typeface="Tahoma" panose="020B0604030504040204" pitchFamily="34" charset="0"/>
                <a:ea typeface="Tahoma" panose="020B0604030504040204" pitchFamily="34" charset="0"/>
                <a:cs typeface="Tahoma" panose="020B0604030504040204" pitchFamily="34" charset="0"/>
              </a:rPr>
              <a:t>	</a:t>
            </a:r>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mailSv</a:t>
            </a:r>
            <a:r>
              <a:rPr lang="en-US" dirty="0">
                <a:latin typeface="Tahoma" panose="020B0604030504040204" pitchFamily="34" charset="0"/>
                <a:ea typeface="Tahoma" panose="020B0604030504040204" pitchFamily="34" charset="0"/>
                <a:cs typeface="Tahoma" panose="020B0604030504040204" pitchFamily="34" charset="0"/>
              </a:rPr>
              <a:t>: '019@st.tvu.edu.vn'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  </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vi-VN"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a:t>
            </a:r>
            <a:endParaRPr lang="vi-VN" dirty="0" smtClean="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0" name="Rectangle 9"/>
          <p:cNvSpPr/>
          <p:nvPr/>
        </p:nvSpPr>
        <p:spPr>
          <a:xfrm>
            <a:off x="1384562" y="2562204"/>
            <a:ext cx="1159292" cy="369332"/>
          </a:xfrm>
          <a:prstGeom prst="rect">
            <a:avLst/>
          </a:prstGeom>
        </p:spPr>
        <p:txBody>
          <a:bodyPr wrap="none">
            <a:spAutoFit/>
          </a:bodyPr>
          <a:lstStyle/>
          <a:p>
            <a:r>
              <a:rPr lang="vi-VN" b="1" i="1" dirty="0" smtClean="0"/>
              <a:t>Câu lệnh</a:t>
            </a:r>
            <a:endParaRPr lang="en-US" b="1" i="1" dirty="0"/>
          </a:p>
        </p:txBody>
      </p:sp>
    </p:spTree>
    <p:extLst>
      <p:ext uri="{BB962C8B-B14F-4D97-AF65-F5344CB8AC3E}">
        <p14:creationId xmlns:p14="http://schemas.microsoft.com/office/powerpoint/2010/main" val="20917112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87</TotalTime>
  <Words>423</Words>
  <Application>Microsoft Office PowerPoint</Application>
  <PresentationFormat>Widescreen</PresentationFormat>
  <Paragraphs>122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Tahoma</vt:lpstr>
      <vt:lpstr>Trebuchet MS</vt:lpstr>
      <vt:lpstr>Wingdings</vt:lpstr>
      <vt:lpstr>Wingdings 3</vt:lpstr>
      <vt:lpstr>Facet</vt:lpstr>
      <vt:lpstr>KHOA KỸ THUẬT VÀ CÔNG NGHỆ BỘ MÔN CÔNG NGHỆ THÔNG TIN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 Nguyễn</dc:creator>
  <cp:lastModifiedBy>An Nguyễn</cp:lastModifiedBy>
  <cp:revision>91</cp:revision>
  <dcterms:created xsi:type="dcterms:W3CDTF">2024-12-19T12:53:12Z</dcterms:created>
  <dcterms:modified xsi:type="dcterms:W3CDTF">2025-01-08T06:36:16Z</dcterms:modified>
</cp:coreProperties>
</file>