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 id="268"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9A4C-6923-433C-B7D6-65FCE8B9C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7A7AF-6BFC-4C88-94C9-9FD669A93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1B122-CE44-4494-8518-E7D028B04CFF}"/>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67C6A663-BAD6-4EEA-96E2-5FD075BEA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7335E-E95B-4816-8A9E-6BE8827BADC7}"/>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20667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363A-B3EE-4529-B84D-609FEEF0D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392CD-5130-4775-8586-A84475FE6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5B4D0-F765-4282-AF1F-CE7CE0FB24A5}"/>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7AADA045-7585-46E4-AF14-3A84D6044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48612-0FF5-4A9E-BC45-1A83E89431D6}"/>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262941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E5DBE-FFC1-4229-9DF9-9AF5C711C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8343C-B166-4421-B95F-5A9300C46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A0AF8-7F9D-4941-AC74-8027D2521D0C}"/>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7B192311-58AB-41C1-AE6D-576012C29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A25B4-66BF-4C76-8CBA-75FCC87027E1}"/>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322265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B257-4A44-423F-ADF2-7D93334BB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F3430-4E25-49A2-B602-E45A12FEF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4FA42-ABCC-4522-9700-9ACF56AB9857}"/>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1EBD1A06-9A53-4323-BD0B-32E58FA28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9859B-07EB-43BA-A151-E495F3B34125}"/>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41625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3FFC-1E8D-4EA0-99F8-986689510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2423B-CFD0-4A72-97A7-6F422668E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DACEE-2C28-4FCD-852A-B4C24E545776}"/>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CCFD8308-A33E-43A0-B508-88CD4237B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ADD53-C2D3-4BC8-B79F-BDD9970D08F8}"/>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216263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5DF-8EA4-44A2-8AFE-59F27841F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C1CA6-503F-4036-AD64-0D5FEAA73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0A1659-9D0F-4ABF-BC1B-8209C0390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D4E25-F001-4515-A24C-C75E6576B789}"/>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6" name="Footer Placeholder 5">
            <a:extLst>
              <a:ext uri="{FF2B5EF4-FFF2-40B4-BE49-F238E27FC236}">
                <a16:creationId xmlns:a16="http://schemas.microsoft.com/office/drawing/2014/main" id="{0889F769-2124-4BDE-91DA-B90A2E56E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0834C-3B5B-4716-99EF-DADD91940430}"/>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185689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B96B-FE58-4B50-BF39-CE9CB281D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CE5F2-D456-41EA-805C-1FCB87308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8B000-5854-4813-B51F-23A42C534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CB371D-E845-4950-9B79-C40D79F6E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35D2A-8610-4E4B-B9D0-5ED43194E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2C9C01-0338-44F6-A584-5EAFC9F6C0E7}"/>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8" name="Footer Placeholder 7">
            <a:extLst>
              <a:ext uri="{FF2B5EF4-FFF2-40B4-BE49-F238E27FC236}">
                <a16:creationId xmlns:a16="http://schemas.microsoft.com/office/drawing/2014/main" id="{5CC08C23-6C68-4789-873B-074EA4DDD9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FDD67-5FDD-4DAD-BD6C-DDCFC5B58DDF}"/>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424901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195C-A606-4FD5-9370-3D2FE060BA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A197CB-E03B-4D5F-8B44-4D0F448FD50B}"/>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4" name="Footer Placeholder 3">
            <a:extLst>
              <a:ext uri="{FF2B5EF4-FFF2-40B4-BE49-F238E27FC236}">
                <a16:creationId xmlns:a16="http://schemas.microsoft.com/office/drawing/2014/main" id="{E005C544-6C92-4632-A69F-D6C265E88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46200-9971-4D47-A225-278DD77273A0}"/>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404863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E0CB2-A524-4CA9-9750-447178413C4F}"/>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3" name="Footer Placeholder 2">
            <a:extLst>
              <a:ext uri="{FF2B5EF4-FFF2-40B4-BE49-F238E27FC236}">
                <a16:creationId xmlns:a16="http://schemas.microsoft.com/office/drawing/2014/main" id="{89B89367-5A78-4539-A60B-2F061E3B0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19123B-A3B1-4809-A038-42E7AEF4746F}"/>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15834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4B7A-9753-49A5-959B-ECB6D3BC8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B58C5-3757-40DC-BFE5-E195E711E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89CF24-4825-4EE9-BB84-9D97D96D9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365AD-0374-4774-BAC2-8E0097AA84E6}"/>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6" name="Footer Placeholder 5">
            <a:extLst>
              <a:ext uri="{FF2B5EF4-FFF2-40B4-BE49-F238E27FC236}">
                <a16:creationId xmlns:a16="http://schemas.microsoft.com/office/drawing/2014/main" id="{BCB9FB70-9DD8-4817-A974-7C34CE820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402AA-C39B-4D7B-A2F5-F1B248E675E8}"/>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38479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70C4-9BF3-45E0-B3BF-4085C8CE6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524369-AAC4-438D-9ED3-5980FE1A3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E0B1D-FCE0-42A9-AC68-A45CE7F2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0CD40-5A6F-4080-9365-D61DD5FA0398}"/>
              </a:ext>
            </a:extLst>
          </p:cNvPr>
          <p:cNvSpPr>
            <a:spLocks noGrp="1"/>
          </p:cNvSpPr>
          <p:nvPr>
            <p:ph type="dt" sz="half" idx="10"/>
          </p:nvPr>
        </p:nvSpPr>
        <p:spPr/>
        <p:txBody>
          <a:bodyPr/>
          <a:lstStyle/>
          <a:p>
            <a:fld id="{20DD983E-4C10-485C-BC3E-C8692120B939}" type="datetimeFigureOut">
              <a:rPr lang="en-US" smtClean="0"/>
              <a:t>12/3/2020</a:t>
            </a:fld>
            <a:endParaRPr lang="en-US"/>
          </a:p>
        </p:txBody>
      </p:sp>
      <p:sp>
        <p:nvSpPr>
          <p:cNvPr id="6" name="Footer Placeholder 5">
            <a:extLst>
              <a:ext uri="{FF2B5EF4-FFF2-40B4-BE49-F238E27FC236}">
                <a16:creationId xmlns:a16="http://schemas.microsoft.com/office/drawing/2014/main" id="{2503756C-B616-4AB0-ABE7-397F794C7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2FC4E-EB3B-475C-BCE7-CB3A0050345B}"/>
              </a:ext>
            </a:extLst>
          </p:cNvPr>
          <p:cNvSpPr>
            <a:spLocks noGrp="1"/>
          </p:cNvSpPr>
          <p:nvPr>
            <p:ph type="sldNum" sz="quarter" idx="12"/>
          </p:nvPr>
        </p:nvSpPr>
        <p:spPr/>
        <p:txBody>
          <a:bodyPr/>
          <a:lstStyle/>
          <a:p>
            <a:fld id="{58F76C4F-D34A-402F-929F-9018F8E3D135}" type="slidenum">
              <a:rPr lang="en-US" smtClean="0"/>
              <a:t>‹#›</a:t>
            </a:fld>
            <a:endParaRPr lang="en-US"/>
          </a:p>
        </p:txBody>
      </p:sp>
    </p:spTree>
    <p:extLst>
      <p:ext uri="{BB962C8B-B14F-4D97-AF65-F5344CB8AC3E}">
        <p14:creationId xmlns:p14="http://schemas.microsoft.com/office/powerpoint/2010/main" val="320271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8AE90-C69E-4279-81D9-85FF90093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2A57F-6D49-469E-97BF-A0B868B61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E945-B2A7-413F-AF0D-ADCA23F66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D983E-4C10-485C-BC3E-C8692120B939}" type="datetimeFigureOut">
              <a:rPr lang="en-US" smtClean="0"/>
              <a:t>12/3/2020</a:t>
            </a:fld>
            <a:endParaRPr lang="en-US"/>
          </a:p>
        </p:txBody>
      </p:sp>
      <p:sp>
        <p:nvSpPr>
          <p:cNvPr id="5" name="Footer Placeholder 4">
            <a:extLst>
              <a:ext uri="{FF2B5EF4-FFF2-40B4-BE49-F238E27FC236}">
                <a16:creationId xmlns:a16="http://schemas.microsoft.com/office/drawing/2014/main" id="{4C5C329D-9588-4A90-957A-1C3ABFE6B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81F2FA-761E-483A-8C55-6D9106ABF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76C4F-D34A-402F-929F-9018F8E3D135}" type="slidenum">
              <a:rPr lang="en-US" smtClean="0"/>
              <a:t>‹#›</a:t>
            </a:fld>
            <a:endParaRPr lang="en-US"/>
          </a:p>
        </p:txBody>
      </p:sp>
    </p:spTree>
    <p:extLst>
      <p:ext uri="{BB962C8B-B14F-4D97-AF65-F5344CB8AC3E}">
        <p14:creationId xmlns:p14="http://schemas.microsoft.com/office/powerpoint/2010/main" val="202897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C806A8A-E92E-4EA6-B203-C54E9B606848}"/>
              </a:ext>
            </a:extLst>
          </p:cNvPr>
          <p:cNvPicPr>
            <a:picLocks noChangeAspect="1"/>
          </p:cNvPicPr>
          <p:nvPr/>
        </p:nvPicPr>
        <p:blipFill rotWithShape="1">
          <a:blip r:embed="rId2"/>
          <a:srcRect l="3085" r="263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2" name="Freeform: Shape 4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9A35E-5695-4D16-95C5-10D765983D33}"/>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400" b="1" dirty="0">
                <a:effectLst/>
              </a:rPr>
              <a:t>The Battle of Neighborhoods- Open a Japanese Restaurant in New York City </a:t>
            </a:r>
            <a:endParaRPr lang="en-US" sz="4400" dirty="0"/>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69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2ED576-D388-42DA-98AB-6661CA5C83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52282"/>
            <a:ext cx="5943600" cy="3353435"/>
          </a:xfrm>
          <a:prstGeom prst="rect">
            <a:avLst/>
          </a:prstGeom>
          <a:noFill/>
          <a:ln>
            <a:noFill/>
          </a:ln>
        </p:spPr>
      </p:pic>
    </p:spTree>
    <p:extLst>
      <p:ext uri="{BB962C8B-B14F-4D97-AF65-F5344CB8AC3E}">
        <p14:creationId xmlns:p14="http://schemas.microsoft.com/office/powerpoint/2010/main" val="214985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Discussion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233375" y="2919509"/>
            <a:ext cx="10168128" cy="3695020"/>
          </a:xfrm>
        </p:spPr>
        <p:txBody>
          <a:bodyPr>
            <a:normAutofit/>
          </a:bodyPr>
          <a:lstStyle/>
          <a:p>
            <a:pPr marL="0" indent="0">
              <a:lnSpc>
                <a:spcPct val="150000"/>
              </a:lnSpc>
              <a:buNone/>
            </a:pPr>
            <a:r>
              <a:rPr lang="en-US" sz="1500" dirty="0">
                <a:effectLst/>
                <a:latin typeface="Calibri" panose="020F0502020204030204" pitchFamily="34" charset="0"/>
                <a:ea typeface="DengXian" panose="02010600030101010101" pitchFamily="2" charset="-122"/>
                <a:cs typeface="Calibri" panose="020F0502020204030204" pitchFamily="34" charset="0"/>
              </a:rPr>
              <a:t>Despite Manhattan having the least number of neighborhoods in all five boroughs, it has the most Japanese restaurants. It has the least number of competitors. Brooklyn and Manhattan have the highest average ratings, so it is highly likely visitors have desire to go to these two boroughs for Japanese food. Additionally, the results show that Brooklyn has the greatest number of ‘likes’, which means that people will be more likely to visit Brooklyn in search for great Japanese food. In other words, Brooklyn will be an attractive place for Japanese cuisine lovers.</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1500" dirty="0">
              <a:latin typeface="Calibri" panose="020F0502020204030204" pitchFamily="34" charset="0"/>
              <a:ea typeface="DengXia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16354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115568" y="2481943"/>
            <a:ext cx="10168128" cy="3695020"/>
          </a:xfrm>
        </p:spPr>
        <p:txBody>
          <a:bodyPr>
            <a:normAutofit/>
          </a:bodyPr>
          <a:lstStyle/>
          <a:p>
            <a:pPr marL="0" indent="0">
              <a:lnSpc>
                <a:spcPct val="150000"/>
              </a:lnSpc>
              <a:buNone/>
            </a:pPr>
            <a:r>
              <a:rPr lang="en-US" sz="1500" dirty="0"/>
              <a:t>Brooklyn has multiple neighborhoods with high ratings exceeding 8.0 of a scale of 1.0 to 10.0. This place has the best ratings and greatest number of likes on average, which is more likely to appeal to Japanese food fans. Visitors have higher desires to go to Brooklyn then. What makes Brooklyn a more promising market compared with Manhattan is that it has smaller number of Japanese restaurants per borough, making competition easier. Considered above factors, Brooklyn will be an optimal place to start up and invest in a Japanese restaurant. </a:t>
            </a:r>
          </a:p>
        </p:txBody>
      </p:sp>
    </p:spTree>
    <p:extLst>
      <p:ext uri="{BB962C8B-B14F-4D97-AF65-F5344CB8AC3E}">
        <p14:creationId xmlns:p14="http://schemas.microsoft.com/office/powerpoint/2010/main" val="78486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115568" y="2481943"/>
            <a:ext cx="10168128" cy="3695020"/>
          </a:xfrm>
        </p:spPr>
        <p:txBody>
          <a:bodyPr>
            <a:normAutofit fontScale="85000" lnSpcReduction="20000"/>
          </a:bodyPr>
          <a:lstStyle/>
          <a:p>
            <a:pPr marL="0" marR="0" indent="0">
              <a:lnSpc>
                <a:spcPct val="150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Calibri" panose="020F0502020204030204" pitchFamily="34" charset="0"/>
              </a:rPr>
              <a:t>As one of the world's leading metropolises for art, fashion, food and theater, New York city attracts a large number of tourists and immigrants. It brings in a variety of people from different ethnic backgrounds. As the hub of interactions between multiple cultures, New York city has many opportunities for entrepreneurs to start or grow their business. New York city is also well-known as a 'food paradise', there are many restaurants in New York City, each belonging to different categories like Chinese, Japanese, Thailand, etc. so opening a restaurant seems to have a promising future.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Calibri" panose="020F0502020204030204" pitchFamily="34" charset="0"/>
              </a:rPr>
              <a:t>In this project, I am going to look for an optimal location to open a Japanese restaurant for a successful business. There are two aspects that I would mainly consider. The first factor is the extent of competition among Japanese restaurants in different places. The other concern is the popularity of the location, such as whether the place has high average ratings, which is more likely to appeal to more people visiting. the report can provide a reference for following audience: a) people who desire to open a Japanese restaurant in New York city; b) Business man who want to invest in Japanese restaurant in New York city; c) visitors or immigrants who are big fan of Japanese cuisine.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200" dirty="0"/>
          </a:p>
        </p:txBody>
      </p:sp>
    </p:spTree>
    <p:extLst>
      <p:ext uri="{BB962C8B-B14F-4D97-AF65-F5344CB8AC3E}">
        <p14:creationId xmlns:p14="http://schemas.microsoft.com/office/powerpoint/2010/main" val="264785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Data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115568" y="2481943"/>
            <a:ext cx="10168128" cy="3695020"/>
          </a:xfrm>
        </p:spPr>
        <p:txBody>
          <a:bodyPr>
            <a:normAutofit fontScale="70000" lnSpcReduction="20000"/>
          </a:bodyPr>
          <a:lstStyle/>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The following data is necessary for this project:</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a) New York City data that contains Borough, Neighborhoods along with the latitudes and longitudes</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Data Source: https://cocl.us/new_york_dataset</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Description: This data set is used to </a:t>
            </a:r>
            <a:r>
              <a:rPr lang="en-US" sz="1900" dirty="0" err="1">
                <a:latin typeface="Calibri" panose="020F0502020204030204" pitchFamily="34" charset="0"/>
                <a:ea typeface="DengXian" panose="02010600030101010101" pitchFamily="2" charset="-122"/>
                <a:cs typeface="Calibri" panose="020F0502020204030204" pitchFamily="34" charset="0"/>
              </a:rPr>
              <a:t>to</a:t>
            </a:r>
            <a:r>
              <a:rPr lang="en-US" sz="1900" dirty="0">
                <a:latin typeface="Calibri" panose="020F0502020204030204" pitchFamily="34" charset="0"/>
                <a:ea typeface="DengXian" panose="02010600030101010101" pitchFamily="2" charset="-122"/>
                <a:cs typeface="Calibri" panose="020F0502020204030204" pitchFamily="34" charset="0"/>
              </a:rPr>
              <a:t> explore various neighborhoods of new </a:t>
            </a:r>
            <a:r>
              <a:rPr lang="en-US" sz="1900" dirty="0" err="1">
                <a:latin typeface="Calibri" panose="020F0502020204030204" pitchFamily="34" charset="0"/>
                <a:ea typeface="DengXian" panose="02010600030101010101" pitchFamily="2" charset="-122"/>
                <a:cs typeface="Calibri" panose="020F0502020204030204" pitchFamily="34" charset="0"/>
              </a:rPr>
              <a:t>york</a:t>
            </a:r>
            <a:r>
              <a:rPr lang="en-US" sz="1900" dirty="0">
                <a:latin typeface="Calibri" panose="020F0502020204030204" pitchFamily="34" charset="0"/>
                <a:ea typeface="DengXian" panose="02010600030101010101" pitchFamily="2" charset="-122"/>
                <a:cs typeface="Calibri" panose="020F0502020204030204" pitchFamily="34" charset="0"/>
              </a:rPr>
              <a:t> city.</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b) Japanese restaurants in Queens neighborhood of new </a:t>
            </a:r>
            <a:r>
              <a:rPr lang="en-US" sz="1900" dirty="0" err="1">
                <a:latin typeface="Calibri" panose="020F0502020204030204" pitchFamily="34" charset="0"/>
                <a:ea typeface="DengXian" panose="02010600030101010101" pitchFamily="2" charset="-122"/>
                <a:cs typeface="Calibri" panose="020F0502020204030204" pitchFamily="34" charset="0"/>
              </a:rPr>
              <a:t>york</a:t>
            </a:r>
            <a:r>
              <a:rPr lang="en-US" sz="1900" dirty="0">
                <a:latin typeface="Calibri" panose="020F0502020204030204" pitchFamily="34" charset="0"/>
                <a:ea typeface="DengXian" panose="02010600030101010101" pitchFamily="2" charset="-122"/>
                <a:cs typeface="Calibri" panose="020F0502020204030204" pitchFamily="34" charset="0"/>
              </a:rPr>
              <a:t> city.</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Data Source: Foursquare API</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Description: Foursquare data is very comprehensive and it powers location </a:t>
            </a:r>
            <a:r>
              <a:rPr lang="en-US" sz="1900" dirty="0" err="1">
                <a:latin typeface="Calibri" panose="020F0502020204030204" pitchFamily="34" charset="0"/>
                <a:ea typeface="DengXian" panose="02010600030101010101" pitchFamily="2" charset="-122"/>
                <a:cs typeface="Calibri" panose="020F0502020204030204" pitchFamily="34" charset="0"/>
              </a:rPr>
              <a:t>data,from</a:t>
            </a:r>
            <a:r>
              <a:rPr lang="en-US" sz="1900" dirty="0">
                <a:latin typeface="Calibri" panose="020F0502020204030204" pitchFamily="34" charset="0"/>
                <a:ea typeface="DengXian" panose="02010600030101010101" pitchFamily="2" charset="-122"/>
                <a:cs typeface="Calibri" panose="020F0502020204030204" pitchFamily="34" charset="0"/>
              </a:rPr>
              <a:t> which we can get details such as latitudes and </a:t>
            </a:r>
            <a:r>
              <a:rPr lang="en-US" sz="1900" dirty="0" err="1">
                <a:latin typeface="Calibri" panose="020F0502020204030204" pitchFamily="34" charset="0"/>
                <a:ea typeface="DengXian" panose="02010600030101010101" pitchFamily="2" charset="-122"/>
                <a:cs typeface="Calibri" panose="020F0502020204030204" pitchFamily="34" charset="0"/>
              </a:rPr>
              <a:t>longtitudes,etc</a:t>
            </a:r>
            <a:r>
              <a:rPr lang="en-US" sz="1900" dirty="0">
                <a:latin typeface="Calibri" panose="020F0502020204030204" pitchFamily="34" charset="0"/>
                <a:ea typeface="DengXian" panose="02010600030101010101" pitchFamily="2" charset="-122"/>
                <a:cs typeface="Calibri" panose="020F0502020204030204" pitchFamily="34" charset="0"/>
              </a:rPr>
              <a:t>.</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c) New York City data containing neighborhood boundaries</a:t>
            </a:r>
          </a:p>
          <a:p>
            <a:pPr marL="0" indent="0">
              <a:lnSpc>
                <a:spcPct val="150000"/>
              </a:lnSpc>
              <a:spcBef>
                <a:spcPts val="0"/>
              </a:spcBef>
              <a:spcAft>
                <a:spcPts val="800"/>
              </a:spcAft>
              <a:buNone/>
            </a:pPr>
            <a:r>
              <a:rPr lang="en-US" sz="1900" dirty="0">
                <a:latin typeface="Calibri" panose="020F0502020204030204" pitchFamily="34" charset="0"/>
                <a:ea typeface="DengXian" panose="02010600030101010101" pitchFamily="2" charset="-122"/>
                <a:cs typeface="Calibri" panose="020F0502020204030204" pitchFamily="34" charset="0"/>
              </a:rPr>
              <a:t>Data source: https://data.cityofnewyork.us/City-Government/Borough-Boundaries/tqmj-j8zm</a:t>
            </a:r>
          </a:p>
          <a:p>
            <a:pPr marL="0" indent="0">
              <a:buNone/>
            </a:pPr>
            <a:endParaRPr lang="en-US" sz="2200" dirty="0"/>
          </a:p>
        </p:txBody>
      </p:sp>
    </p:spTree>
    <p:extLst>
      <p:ext uri="{BB962C8B-B14F-4D97-AF65-F5344CB8AC3E}">
        <p14:creationId xmlns:p14="http://schemas.microsoft.com/office/powerpoint/2010/main" val="30307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Methodology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115568" y="2481943"/>
            <a:ext cx="10168128" cy="3695020"/>
          </a:xfrm>
        </p:spPr>
        <p:txBody>
          <a:bodyPr>
            <a:normAutofit/>
          </a:bodyPr>
          <a:lstStyle/>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a) Data will be collected from </a:t>
            </a:r>
            <a:r>
              <a:rPr lang="en-US" sz="1500" u="none" strike="noStrike" dirty="0">
                <a:solidFill>
                  <a:srgbClr val="0563C1"/>
                </a:solidFill>
                <a:effectLst/>
                <a:latin typeface="Calibri" panose="020F0502020204030204" pitchFamily="34" charset="0"/>
                <a:ea typeface="DengXian" panose="02010600030101010101" pitchFamily="2" charset="-122"/>
                <a:cs typeface="Calibri" panose="020F0502020204030204" pitchFamily="34" charset="0"/>
                <a:hlinkClick r:id="rId2"/>
              </a:rPr>
              <a:t>https://cocl.us/new_york_dataset</a:t>
            </a:r>
            <a:r>
              <a:rPr lang="en-US" sz="1500" dirty="0">
                <a:effectLst/>
                <a:latin typeface="Calibri" panose="020F0502020204030204" pitchFamily="34" charset="0"/>
                <a:ea typeface="DengXian" panose="02010600030101010101" pitchFamily="2" charset="-122"/>
                <a:cs typeface="Calibri" panose="020F0502020204030204" pitchFamily="34" charset="0"/>
              </a:rPr>
              <a:t> and cleaned and processed into a </a:t>
            </a:r>
            <a:r>
              <a:rPr lang="en-US" sz="1500" dirty="0" err="1">
                <a:effectLst/>
                <a:latin typeface="Calibri" panose="020F0502020204030204" pitchFamily="34" charset="0"/>
                <a:ea typeface="DengXian" panose="02010600030101010101" pitchFamily="2" charset="-122"/>
                <a:cs typeface="Calibri" panose="020F0502020204030204" pitchFamily="34" charset="0"/>
              </a:rPr>
              <a:t>dataframe</a:t>
            </a:r>
            <a:r>
              <a:rPr lang="en-US" sz="1500" dirty="0">
                <a:effectLst/>
                <a:latin typeface="Calibri" panose="020F0502020204030204" pitchFamily="34" charset="0"/>
                <a:ea typeface="DengXian" panose="02010600030101010101" pitchFamily="2" charset="-122"/>
                <a:cs typeface="Calibri" panose="020F0502020204030204" pitchFamily="34" charset="0"/>
              </a:rPr>
              <a:t>.</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b) </a:t>
            </a:r>
            <a:r>
              <a:rPr lang="en-US" sz="1500" dirty="0" err="1">
                <a:effectLst/>
                <a:latin typeface="Calibri" panose="020F0502020204030204" pitchFamily="34" charset="0"/>
                <a:ea typeface="DengXian" panose="02010600030101010101" pitchFamily="2" charset="-122"/>
                <a:cs typeface="Calibri" panose="020F0502020204030204" pitchFamily="34" charset="0"/>
              </a:rPr>
              <a:t>FourSquare</a:t>
            </a:r>
            <a:r>
              <a:rPr lang="en-US" sz="1500" dirty="0">
                <a:effectLst/>
                <a:latin typeface="Calibri" panose="020F0502020204030204" pitchFamily="34" charset="0"/>
                <a:ea typeface="DengXian" panose="02010600030101010101" pitchFamily="2" charset="-122"/>
                <a:cs typeface="Calibri" panose="020F0502020204030204" pitchFamily="34" charset="0"/>
              </a:rPr>
              <a:t> be used to locate all venues and then filtered by Italian restaurants. Ratings, tips, and likes by users will be counted and added to the </a:t>
            </a:r>
            <a:r>
              <a:rPr lang="en-US" sz="1500" dirty="0" err="1">
                <a:effectLst/>
                <a:latin typeface="Calibri" panose="020F0502020204030204" pitchFamily="34" charset="0"/>
                <a:ea typeface="DengXian" panose="02010600030101010101" pitchFamily="2" charset="-122"/>
                <a:cs typeface="Calibri" panose="020F0502020204030204" pitchFamily="34" charset="0"/>
              </a:rPr>
              <a:t>dataframe</a:t>
            </a:r>
            <a:r>
              <a:rPr lang="en-US" sz="1500" dirty="0">
                <a:effectLst/>
                <a:latin typeface="Calibri" panose="020F0502020204030204" pitchFamily="34" charset="0"/>
                <a:ea typeface="DengXian" panose="02010600030101010101" pitchFamily="2" charset="-122"/>
                <a:cs typeface="Calibri" panose="020F0502020204030204" pitchFamily="34" charset="0"/>
              </a:rPr>
              <a:t>.</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c) Data will be sorted based on rankings</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d) Data will be visually assessed using graphing from various Python libraries.</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26193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Problem 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F8F67B-3358-4F63-A589-F03DEADF9513}"/>
              </a:ext>
            </a:extLst>
          </p:cNvPr>
          <p:cNvSpPr>
            <a:spLocks noGrp="1"/>
          </p:cNvSpPr>
          <p:nvPr>
            <p:ph idx="1"/>
          </p:nvPr>
        </p:nvSpPr>
        <p:spPr>
          <a:xfrm>
            <a:off x="1115568" y="2481943"/>
            <a:ext cx="10168128" cy="3695020"/>
          </a:xfrm>
        </p:spPr>
        <p:txBody>
          <a:bodyPr>
            <a:normAutofit/>
          </a:bodyPr>
          <a:lstStyle/>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a) What is / are the best location(s) for Japanese cuisine in New York City? In what Neighborhood and/or borough should I open a Japanese restaurant to have the best chance of being successful?</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b) Where would tourists or any Japanese food fans go in New York City to have the best Japanese food? or say which place is more popular among those Japanese food fans?</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200" dirty="0"/>
          </a:p>
        </p:txBody>
      </p:sp>
    </p:spTree>
    <p:extLst>
      <p:ext uri="{BB962C8B-B14F-4D97-AF65-F5344CB8AC3E}">
        <p14:creationId xmlns:p14="http://schemas.microsoft.com/office/powerpoint/2010/main" val="186579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Problem 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6E4B4291-4A9A-4151-9AF1-77DB09A61F63}"/>
              </a:ext>
            </a:extLst>
          </p:cNvPr>
          <p:cNvSpPr>
            <a:spLocks noGrp="1"/>
          </p:cNvSpPr>
          <p:nvPr>
            <p:ph idx="1"/>
          </p:nvPr>
        </p:nvSpPr>
        <p:spPr>
          <a:xfrm>
            <a:off x="884132" y="2750590"/>
            <a:ext cx="10515600" cy="4351338"/>
          </a:xfrm>
        </p:spPr>
        <p:txBody>
          <a:bodyPr/>
          <a:lstStyle/>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a) What is / are the best location(s) for Japanese cuisine in New York City? In what Neighborhood and/or borough should I open a Japanese restaurant to have the best chance of being successful?</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50000"/>
              </a:lnSpc>
              <a:spcBef>
                <a:spcPts val="0"/>
              </a:spcBef>
              <a:spcAft>
                <a:spcPts val="800"/>
              </a:spcAft>
              <a:buNone/>
            </a:pPr>
            <a:r>
              <a:rPr lang="en-US" sz="1500" dirty="0">
                <a:effectLst/>
                <a:latin typeface="Calibri" panose="020F0502020204030204" pitchFamily="34" charset="0"/>
                <a:ea typeface="DengXian" panose="02010600030101010101" pitchFamily="2" charset="-122"/>
                <a:cs typeface="Calibri" panose="020F0502020204030204" pitchFamily="34" charset="0"/>
              </a:rPr>
              <a:t>b) Where would tourists or any Japanese food fans go in New York City to have the best Japanese food? or say which place is more popular among those Japanese food fans?</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4397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37A57-CBD8-4416-9DEA-81ACD0A60AA3}"/>
              </a:ext>
            </a:extLst>
          </p:cNvPr>
          <p:cNvSpPr>
            <a:spLocks noGrp="1"/>
          </p:cNvSpPr>
          <p:nvPr>
            <p:ph type="title"/>
          </p:nvPr>
        </p:nvSpPr>
        <p:spPr>
          <a:xfrm>
            <a:off x="1115568" y="548640"/>
            <a:ext cx="10168128" cy="1179576"/>
          </a:xfrm>
        </p:spPr>
        <p:txBody>
          <a:bodyPr>
            <a:normAutofit/>
          </a:bodyPr>
          <a:lstStyle/>
          <a:p>
            <a:r>
              <a:rPr lang="en-US" sz="4000" dirty="0"/>
              <a:t>Results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Content Placeholder 7">
            <a:extLst>
              <a:ext uri="{FF2B5EF4-FFF2-40B4-BE49-F238E27FC236}">
                <a16:creationId xmlns:a16="http://schemas.microsoft.com/office/drawing/2014/main" id="{ADE825B9-015B-462B-9207-90C95D4B27E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908331" y="2481263"/>
            <a:ext cx="6583301" cy="3695700"/>
          </a:xfrm>
          <a:prstGeom prst="rect">
            <a:avLst/>
          </a:prstGeom>
          <a:noFill/>
          <a:ln>
            <a:noFill/>
          </a:ln>
        </p:spPr>
      </p:pic>
    </p:spTree>
    <p:extLst>
      <p:ext uri="{BB962C8B-B14F-4D97-AF65-F5344CB8AC3E}">
        <p14:creationId xmlns:p14="http://schemas.microsoft.com/office/powerpoint/2010/main" val="207634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3E0B9-3C6E-47AE-A6C7-3DD4C54A4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60537"/>
            <a:ext cx="5943600" cy="3336925"/>
          </a:xfrm>
          <a:prstGeom prst="rect">
            <a:avLst/>
          </a:prstGeom>
          <a:noFill/>
          <a:ln>
            <a:noFill/>
          </a:ln>
        </p:spPr>
      </p:pic>
    </p:spTree>
    <p:extLst>
      <p:ext uri="{BB962C8B-B14F-4D97-AF65-F5344CB8AC3E}">
        <p14:creationId xmlns:p14="http://schemas.microsoft.com/office/powerpoint/2010/main" val="199488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EC6FC-22CC-40FF-A0D4-0285956C9A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41170"/>
            <a:ext cx="5943600" cy="3375660"/>
          </a:xfrm>
          <a:prstGeom prst="rect">
            <a:avLst/>
          </a:prstGeom>
          <a:noFill/>
          <a:ln>
            <a:noFill/>
          </a:ln>
        </p:spPr>
      </p:pic>
    </p:spTree>
    <p:extLst>
      <p:ext uri="{BB962C8B-B14F-4D97-AF65-F5344CB8AC3E}">
        <p14:creationId xmlns:p14="http://schemas.microsoft.com/office/powerpoint/2010/main" val="90330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827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Battle of Neighborhoods- Open a Japanese Restaurant in New York City </vt:lpstr>
      <vt:lpstr>Introduction</vt:lpstr>
      <vt:lpstr>Data</vt:lpstr>
      <vt:lpstr>Methodology</vt:lpstr>
      <vt:lpstr>Problem Statement</vt:lpstr>
      <vt:lpstr>Problem Statement</vt:lpstr>
      <vt:lpstr>Results</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Open a Japanese Restaurant in New York City </dc:title>
  <dc:creator>Anni Qiu</dc:creator>
  <cp:lastModifiedBy>Anni Qiu</cp:lastModifiedBy>
  <cp:revision>1</cp:revision>
  <dcterms:created xsi:type="dcterms:W3CDTF">2020-12-03T05:40:03Z</dcterms:created>
  <dcterms:modified xsi:type="dcterms:W3CDTF">2020-12-03T05:44:19Z</dcterms:modified>
</cp:coreProperties>
</file>