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6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08.png"/><Relationship Id="rId5" Type="http://schemas.openxmlformats.org/officeDocument/2006/relationships/image" Target="../media/image07.png"/><Relationship Id="rId6" Type="http://schemas.openxmlformats.org/officeDocument/2006/relationships/image" Target="../media/image03.png"/><Relationship Id="rId7" Type="http://schemas.openxmlformats.org/officeDocument/2006/relationships/image" Target="../media/image10.png"/><Relationship Id="rId8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pub.jpe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0" y="421225"/>
            <a:ext cx="3839749" cy="26351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762950" y="777500"/>
            <a:ext cx="41058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solidFill>
                  <a:srgbClr val="674EA7"/>
                </a:solidFill>
                <a:latin typeface="Ubuntu"/>
                <a:ea typeface="Ubuntu"/>
                <a:cs typeface="Ubuntu"/>
                <a:sym typeface="Ubuntu"/>
              </a:rPr>
              <a:t>Dive into the world of machine learning!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674EA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674EA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674EA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674EA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674EA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459200" y="3571625"/>
            <a:ext cx="18318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74EA7"/>
                </a:solidFill>
                <a:latin typeface="Ubuntu"/>
                <a:ea typeface="Ubuntu"/>
                <a:cs typeface="Ubuntu"/>
                <a:sym typeface="Ubuntu"/>
              </a:rPr>
              <a:t>Annica Ivert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74EA7"/>
                </a:solidFill>
                <a:latin typeface="Ubuntu"/>
                <a:ea typeface="Ubuntu"/>
                <a:cs typeface="Ubuntu"/>
                <a:sym typeface="Ubuntu"/>
              </a:rPr>
              <a:t>aniv@netlight.com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Case: Handwritten digit recognition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25" y="1374612"/>
            <a:ext cx="3772800" cy="23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224350" y="1439062"/>
            <a:ext cx="42108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>
                <a:latin typeface="Ubuntu"/>
                <a:ea typeface="Ubuntu"/>
                <a:cs typeface="Ubuntu"/>
                <a:sym typeface="Ubuntu"/>
              </a:rPr>
              <a:t>Goal: Train a ML model that can classify a 28x28 pixel image of a digit.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5" y="2795850"/>
            <a:ext cx="931325" cy="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3620100" y="3045612"/>
            <a:ext cx="528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28475" y="1885074"/>
            <a:ext cx="1352099" cy="37182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1461250" y="3133712"/>
            <a:ext cx="528600" cy="2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987750" y="3204175"/>
            <a:ext cx="528600" cy="2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057400" y="2866362"/>
            <a:ext cx="862800" cy="931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  <p:cxnSp>
        <p:nvCxnSpPr>
          <p:cNvPr id="70" name="Shape 70"/>
          <p:cNvCxnSpPr/>
          <p:nvPr/>
        </p:nvCxnSpPr>
        <p:spPr>
          <a:xfrm flipH="1">
            <a:off x="2453175" y="3306425"/>
            <a:ext cx="10200" cy="88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1461250" y="4216525"/>
            <a:ext cx="34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Find some function that takes 784 input pixels and transforms it to the correct output response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Artificial neural networks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848" y="3708351"/>
            <a:ext cx="1568000" cy="10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71225" y="1440225"/>
            <a:ext cx="43776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The ML model we will use is called an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ANN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and is inspired by our brains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It basically represents a function that takes some inputs (an image) and produces some output (the label)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Between the input and the output there exist a number of “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hidden layers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When calculating the output, the input is multiplied with the weights and passed through an </a:t>
            </a:r>
            <a:r>
              <a:rPr b="1" lang="en-GB">
                <a:latin typeface="Ubuntu"/>
                <a:ea typeface="Ubuntu"/>
                <a:cs typeface="Ubuntu"/>
                <a:sym typeface="Ubuntu"/>
              </a:rPr>
              <a:t>activation function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(in our brains neurons either “fire” or do not)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>
              <a:spcBef>
                <a:spcPts val="0"/>
              </a:spcBef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Our goal is to find the optimal set of weights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46" y="932125"/>
            <a:ext cx="4257599" cy="2613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 flipH="1" rot="10800000">
            <a:off x="3875550" y="4123650"/>
            <a:ext cx="1998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115" y="1835932"/>
            <a:ext cx="707646" cy="211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25" y="1870168"/>
            <a:ext cx="1617215" cy="163438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2934860" y="801935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934860" y="1006489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934860" y="1197509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934860" y="1402064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934860" y="1606630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934860" y="1811184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934860" y="2002205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934860" y="2206759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934860" y="2411313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934860" y="2615867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744502" y="2015738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44502" y="2220292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44502" y="2411313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44502" y="2615867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744502" y="2820433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744502" y="3024988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744502" y="3216008"/>
            <a:ext cx="122700" cy="143099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744502" y="3420563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744502" y="3625117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744502" y="3829671"/>
            <a:ext cx="122700" cy="1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934860" y="2820433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934860" y="3024988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934860" y="3216008"/>
            <a:ext cx="122700" cy="143099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934860" y="3420563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934860" y="3625128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934860" y="3829683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934860" y="4020703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934860" y="4225258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934860" y="4429812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934860" y="4634366"/>
            <a:ext cx="122700" cy="143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339681" y="1259116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339681" y="1450137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339681" y="1654691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339681" y="1859245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39681" y="2063799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339681" y="2268365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339681" y="2472920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339681" y="2663940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339681" y="2868494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339681" y="3073060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339681" y="3277615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339681" y="3468635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39681" y="3673190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339681" y="3877744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339681" y="4082298"/>
            <a:ext cx="122700" cy="143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>
            <a:stCxn id="87" idx="6"/>
            <a:endCxn id="117" idx="2"/>
          </p:cNvCxnSpPr>
          <p:nvPr/>
        </p:nvCxnSpPr>
        <p:spPr>
          <a:xfrm>
            <a:off x="3057560" y="873485"/>
            <a:ext cx="1282199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17" idx="7"/>
            <a:endCxn id="97" idx="1"/>
          </p:cNvCxnSpPr>
          <p:nvPr/>
        </p:nvCxnSpPr>
        <p:spPr>
          <a:xfrm>
            <a:off x="4444412" y="1280072"/>
            <a:ext cx="1318200" cy="75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16" idx="5"/>
            <a:endCxn id="131" idx="1"/>
          </p:cNvCxnSpPr>
          <p:nvPr/>
        </p:nvCxnSpPr>
        <p:spPr>
          <a:xfrm flipH="1" rot="10800000">
            <a:off x="3039591" y="4103110"/>
            <a:ext cx="1318200" cy="6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stCxn id="131" idx="6"/>
            <a:endCxn id="106" idx="2"/>
          </p:cNvCxnSpPr>
          <p:nvPr/>
        </p:nvCxnSpPr>
        <p:spPr>
          <a:xfrm flipH="1" rot="10800000">
            <a:off x="4462381" y="3901248"/>
            <a:ext cx="12822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1" idx="7"/>
            <a:endCxn id="97" idx="2"/>
          </p:cNvCxnSpPr>
          <p:nvPr/>
        </p:nvCxnSpPr>
        <p:spPr>
          <a:xfrm flipH="1" rot="10800000">
            <a:off x="4444412" y="2087255"/>
            <a:ext cx="1300200" cy="20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18" idx="0"/>
            <a:endCxn id="106" idx="1"/>
          </p:cNvCxnSpPr>
          <p:nvPr/>
        </p:nvCxnSpPr>
        <p:spPr>
          <a:xfrm>
            <a:off x="4401031" y="1450137"/>
            <a:ext cx="1361400" cy="2400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87" idx="7"/>
            <a:endCxn id="131" idx="1"/>
          </p:cNvCxnSpPr>
          <p:nvPr/>
        </p:nvCxnSpPr>
        <p:spPr>
          <a:xfrm>
            <a:off x="3039591" y="822891"/>
            <a:ext cx="1318200" cy="3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16" idx="6"/>
            <a:endCxn id="117" idx="1"/>
          </p:cNvCxnSpPr>
          <p:nvPr/>
        </p:nvCxnSpPr>
        <p:spPr>
          <a:xfrm flipH="1" rot="10800000">
            <a:off x="3057560" y="1280216"/>
            <a:ext cx="1300199" cy="3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166" y="119450"/>
            <a:ext cx="1995151" cy="55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80919" y="3447105"/>
            <a:ext cx="15756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latin typeface="Ubuntu"/>
                <a:ea typeface="Ubuntu"/>
                <a:cs typeface="Ubuntu"/>
                <a:sym typeface="Ubuntu"/>
              </a:rPr>
              <a:t>Flatten 28x28 image to 782x1 array</a:t>
            </a:r>
          </a:p>
        </p:txBody>
      </p:sp>
      <p:sp>
        <p:nvSpPr>
          <p:cNvPr id="142" name="Shape 142"/>
          <p:cNvSpPr/>
          <p:nvPr/>
        </p:nvSpPr>
        <p:spPr>
          <a:xfrm>
            <a:off x="1999466" y="2375142"/>
            <a:ext cx="4434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 flipH="1">
            <a:off x="7038204" y="2534887"/>
            <a:ext cx="4518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7603224" y="2107000"/>
            <a:ext cx="12216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latin typeface="Ubuntu"/>
                <a:ea typeface="Ubuntu"/>
                <a:cs typeface="Ubuntu"/>
                <a:sym typeface="Ubuntu"/>
              </a:rPr>
              <a:t>One-hot encoding of the number 3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2659873" y="40125"/>
            <a:ext cx="4652400" cy="5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ANN - digit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437" y="2958875"/>
            <a:ext cx="470227" cy="1155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233312" y="2366976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233312" y="2478870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233312" y="2583360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233312" y="2695254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233312" y="2807154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233312" y="2919047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233312" y="3023538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233312" y="3135431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233312" y="3247325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233312" y="3359218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100306" y="3030941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100306" y="3142834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100306" y="3247325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100306" y="3359218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100306" y="3471118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100306" y="3583012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100306" y="3687502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100306" y="3799395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100306" y="3911289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100306" y="4023182"/>
            <a:ext cx="81600" cy="7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233312" y="3471118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33312" y="3583012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233312" y="3687502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233312" y="3799395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233312" y="3911295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233312" y="4023189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233312" y="4127679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33312" y="4239573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233312" y="4351466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233312" y="4463360"/>
            <a:ext cx="81600" cy="78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166809" y="2617060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166809" y="2721550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166809" y="2833444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166809" y="2945337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166809" y="3057231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166809" y="3169131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166809" y="3281024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166809" y="3385515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166809" y="3497408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166809" y="3609308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166809" y="3721201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166809" y="3825692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166809" y="3937585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166809" y="4049479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166809" y="4161372"/>
            <a:ext cx="81600" cy="78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6" name="Shape 196"/>
          <p:cNvCxnSpPr>
            <a:stCxn id="151" idx="6"/>
            <a:endCxn id="181" idx="2"/>
          </p:cNvCxnSpPr>
          <p:nvPr/>
        </p:nvCxnSpPr>
        <p:spPr>
          <a:xfrm>
            <a:off x="5314912" y="2406126"/>
            <a:ext cx="8520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81" idx="7"/>
            <a:endCxn id="161" idx="1"/>
          </p:cNvCxnSpPr>
          <p:nvPr/>
        </p:nvCxnSpPr>
        <p:spPr>
          <a:xfrm>
            <a:off x="6236459" y="2628527"/>
            <a:ext cx="8757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0" idx="5"/>
            <a:endCxn id="195" idx="1"/>
          </p:cNvCxnSpPr>
          <p:nvPr/>
        </p:nvCxnSpPr>
        <p:spPr>
          <a:xfrm flipH="1" rot="10800000">
            <a:off x="5302962" y="4172893"/>
            <a:ext cx="8757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95" idx="6"/>
            <a:endCxn id="170" idx="2"/>
          </p:cNvCxnSpPr>
          <p:nvPr/>
        </p:nvCxnSpPr>
        <p:spPr>
          <a:xfrm flipH="1" rot="10800000">
            <a:off x="6248409" y="4062222"/>
            <a:ext cx="8520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95" idx="7"/>
            <a:endCxn id="161" idx="2"/>
          </p:cNvCxnSpPr>
          <p:nvPr/>
        </p:nvCxnSpPr>
        <p:spPr>
          <a:xfrm flipH="1" rot="10800000">
            <a:off x="6236459" y="3070039"/>
            <a:ext cx="863700" cy="11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82" idx="0"/>
            <a:endCxn id="170" idx="1"/>
          </p:cNvCxnSpPr>
          <p:nvPr/>
        </p:nvCxnSpPr>
        <p:spPr>
          <a:xfrm>
            <a:off x="6207609" y="2721550"/>
            <a:ext cx="904500" cy="13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51" idx="7"/>
            <a:endCxn id="195" idx="1"/>
          </p:cNvCxnSpPr>
          <p:nvPr/>
        </p:nvCxnSpPr>
        <p:spPr>
          <a:xfrm>
            <a:off x="5302962" y="2378443"/>
            <a:ext cx="875700" cy="1794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80" idx="6"/>
            <a:endCxn id="181" idx="1"/>
          </p:cNvCxnSpPr>
          <p:nvPr/>
        </p:nvCxnSpPr>
        <p:spPr>
          <a:xfrm flipH="1" rot="10800000">
            <a:off x="5314912" y="2628410"/>
            <a:ext cx="863700" cy="18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975" y="1993650"/>
            <a:ext cx="1325769" cy="303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8929" y="3028353"/>
            <a:ext cx="586338" cy="1074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>
            <a:stCxn id="205" idx="3"/>
          </p:cNvCxnSpPr>
          <p:nvPr/>
        </p:nvCxnSpPr>
        <p:spPr>
          <a:xfrm>
            <a:off x="7935267" y="356550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/>
          <p:nvPr/>
        </p:nvSpPr>
        <p:spPr>
          <a:xfrm>
            <a:off x="7897880" y="3471118"/>
            <a:ext cx="213300" cy="78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371187" y="4067811"/>
            <a:ext cx="1272880" cy="327088"/>
          </a:xfrm>
          <a:custGeom>
            <a:pathLst>
              <a:path extrusionOk="0" h="25649" w="83032">
                <a:moveTo>
                  <a:pt x="0" y="818"/>
                </a:moveTo>
                <a:cubicBezTo>
                  <a:pt x="0" y="4396"/>
                  <a:pt x="70" y="9443"/>
                  <a:pt x="3272" y="11044"/>
                </a:cubicBezTo>
                <a:cubicBezTo>
                  <a:pt x="11594" y="15205"/>
                  <a:pt x="21729" y="13805"/>
                  <a:pt x="30677" y="16361"/>
                </a:cubicBezTo>
                <a:cubicBezTo>
                  <a:pt x="34574" y="17474"/>
                  <a:pt x="38393" y="20696"/>
                  <a:pt x="39675" y="24542"/>
                </a:cubicBezTo>
                <a:cubicBezTo>
                  <a:pt x="39804" y="24930"/>
                  <a:pt x="39385" y="25649"/>
                  <a:pt x="39675" y="25360"/>
                </a:cubicBezTo>
                <a:cubicBezTo>
                  <a:pt x="41279" y="23755"/>
                  <a:pt x="41541" y="20995"/>
                  <a:pt x="43356" y="19633"/>
                </a:cubicBezTo>
                <a:cubicBezTo>
                  <a:pt x="46199" y="17498"/>
                  <a:pt x="50555" y="19731"/>
                  <a:pt x="53991" y="18815"/>
                </a:cubicBezTo>
                <a:cubicBezTo>
                  <a:pt x="65135" y="15843"/>
                  <a:pt x="83032" y="11534"/>
                  <a:pt x="83032" y="0"/>
                </a:cubicBezTo>
              </a:path>
            </a:pathLst>
          </a:custGeom>
          <a:noFill/>
          <a:ln cap="flat" cmpd="sng" w="38100">
            <a:solidFill>
              <a:srgbClr val="EA9999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9" name="Shape 209"/>
          <p:cNvSpPr txBox="1"/>
          <p:nvPr/>
        </p:nvSpPr>
        <p:spPr>
          <a:xfrm>
            <a:off x="7471672" y="4429773"/>
            <a:ext cx="1392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E06666"/>
                </a:solidFill>
                <a:latin typeface="Ubuntu"/>
                <a:ea typeface="Ubuntu"/>
                <a:cs typeface="Ubuntu"/>
                <a:sym typeface="Ubuntu"/>
              </a:rPr>
              <a:t>error for one data sample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8709" y="3141511"/>
            <a:ext cx="429521" cy="3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499962" y="3214556"/>
            <a:ext cx="52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200">
                <a:latin typeface="Ubuntu"/>
                <a:ea typeface="Ubuntu"/>
                <a:cs typeface="Ubuntu"/>
                <a:sym typeface="Ubuntu"/>
              </a:rPr>
              <a:t>W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378394" y="3234883"/>
            <a:ext cx="52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>
                <a:latin typeface="Ubuntu"/>
                <a:ea typeface="Ubuntu"/>
                <a:cs typeface="Ubuntu"/>
                <a:sym typeface="Ubuntu"/>
              </a:rPr>
              <a:t>W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636912" y="3145563"/>
            <a:ext cx="132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01200" y="663450"/>
            <a:ext cx="62700" cy="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5616450" y="3303225"/>
            <a:ext cx="522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502712" y="3345350"/>
            <a:ext cx="522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1966700" y="102775"/>
            <a:ext cx="5345700" cy="5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How do we train the model?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56000" y="1193775"/>
            <a:ext cx="45846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Initialize model with some random weights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Calculate output response for some </a:t>
            </a:r>
            <a:r>
              <a:rPr b="1" lang="en-GB" sz="1300">
                <a:latin typeface="Ubuntu"/>
                <a:ea typeface="Ubuntu"/>
                <a:cs typeface="Ubuntu"/>
                <a:sym typeface="Ubuntu"/>
              </a:rPr>
              <a:t>training data</a:t>
            </a: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-GB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Our data will be tuples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This is a </a:t>
            </a:r>
            <a:r>
              <a:rPr b="1" lang="en-GB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supervised learning</a:t>
            </a:r>
            <a:r>
              <a:rPr lang="en-GB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problem, i.e. we know what the response should be for each data sample.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We want to update the weights of the model in    such a way that the error decreases.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The error is a function of the input, weights and output.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The only thing we can change are the weights.</a:t>
            </a:r>
          </a:p>
          <a:p>
            <a:pPr indent="-31115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How do we find min/max of a function? Differentiate the error function with respect to weights!</a:t>
            </a:r>
          </a:p>
          <a:p>
            <a:pPr indent="-311150" lvl="0" marL="45720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Update weights in the direction where the error decreases (</a:t>
            </a:r>
            <a:r>
              <a:rPr b="1" lang="en-GB" sz="1300">
                <a:latin typeface="Ubuntu"/>
                <a:ea typeface="Ubuntu"/>
                <a:cs typeface="Ubuntu"/>
                <a:sym typeface="Ubuntu"/>
              </a:rPr>
              <a:t>gradient descent</a:t>
            </a: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).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63" y="1881481"/>
            <a:ext cx="253416" cy="6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104" y="2097016"/>
            <a:ext cx="231478" cy="1930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630800" y="1961162"/>
            <a:ext cx="11016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(      ,     )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8387" y="1009950"/>
            <a:ext cx="2047875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>
            <a:stCxn id="224" idx="0"/>
          </p:cNvCxnSpPr>
          <p:nvPr/>
        </p:nvCxnSpPr>
        <p:spPr>
          <a:xfrm flipH="1" rot="10800000">
            <a:off x="7672100" y="1506050"/>
            <a:ext cx="108300" cy="10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endCxn id="150" idx="0"/>
          </p:cNvCxnSpPr>
          <p:nvPr/>
        </p:nvCxnSpPr>
        <p:spPr>
          <a:xfrm flipH="1">
            <a:off x="8378551" y="2485475"/>
            <a:ext cx="56700" cy="4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6942950" y="2508350"/>
            <a:ext cx="14583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>
                <a:latin typeface="Ubuntu"/>
                <a:ea typeface="Ubuntu"/>
                <a:cs typeface="Ubuntu"/>
                <a:sym typeface="Ubuntu"/>
              </a:rPr>
              <a:t>Output from model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8070775" y="2232337"/>
            <a:ext cx="10233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>
                <a:latin typeface="Ubuntu"/>
                <a:ea typeface="Ubuntu"/>
                <a:cs typeface="Ubuntu"/>
                <a:sym typeface="Ubuntu"/>
              </a:rPr>
              <a:t>Correct response</a:t>
            </a:r>
          </a:p>
        </p:txBody>
      </p:sp>
      <p:cxnSp>
        <p:nvCxnSpPr>
          <p:cNvPr id="227" name="Shape 227"/>
          <p:cNvCxnSpPr/>
          <p:nvPr/>
        </p:nvCxnSpPr>
        <p:spPr>
          <a:xfrm flipH="1">
            <a:off x="7612900" y="2718350"/>
            <a:ext cx="300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8269925" y="1591275"/>
            <a:ext cx="182400" cy="6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4949276" y="947550"/>
            <a:ext cx="2118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E06666"/>
                </a:solidFill>
                <a:latin typeface="Ubuntu"/>
                <a:ea typeface="Ubuntu"/>
                <a:cs typeface="Ubuntu"/>
                <a:sym typeface="Ubuntu"/>
              </a:rPr>
              <a:t>Minimize cost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0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E06666"/>
                </a:solidFill>
                <a:latin typeface="Ubuntu"/>
                <a:ea typeface="Ubuntu"/>
                <a:cs typeface="Ubuntu"/>
                <a:sym typeface="Ubuntu"/>
              </a:rPr>
              <a:t>Differentiate!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0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0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9675" y="1764312"/>
            <a:ext cx="4381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6787" y="1737050"/>
            <a:ext cx="3714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266175" y="850600"/>
            <a:ext cx="4146900" cy="10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Font typeface="Ubuntu"/>
            </a:pP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We want to </a:t>
            </a:r>
            <a:r>
              <a:rPr b="1" lang="en-GB" sz="1100">
                <a:latin typeface="Ubuntu"/>
                <a:ea typeface="Ubuntu"/>
                <a:cs typeface="Ubuntu"/>
                <a:sym typeface="Ubuntu"/>
              </a:rPr>
              <a:t>minimize the cost function,</a:t>
            </a: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 i.e. the error of our predictions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Ubuntu"/>
            </a:pP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If we calculate the </a:t>
            </a:r>
            <a:r>
              <a:rPr b="1" lang="en-GB" sz="1100">
                <a:latin typeface="Ubuntu"/>
                <a:ea typeface="Ubuntu"/>
                <a:cs typeface="Ubuntu"/>
                <a:sym typeface="Ubuntu"/>
              </a:rPr>
              <a:t>derivative of the cost function with respect to the weights</a:t>
            </a: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, we know in which direction to update them in order to decrease the error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Ubuntu"/>
            </a:pP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If we do this repeatedly the hope is that we find a </a:t>
            </a:r>
            <a:r>
              <a:rPr b="1" lang="en-GB" sz="1100">
                <a:latin typeface="Ubuntu"/>
                <a:ea typeface="Ubuntu"/>
                <a:cs typeface="Ubuntu"/>
                <a:sym typeface="Ubuntu"/>
              </a:rPr>
              <a:t>global minimum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Ubuntu"/>
            </a:pP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If we update the weights to little in each time step we might get stuck in a local minima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Ubuntu"/>
            </a:pP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If we update them to much, we might not converge</a:t>
            </a:r>
          </a:p>
          <a:p>
            <a:pPr indent="-304800" lvl="0" marL="457200">
              <a:spcBef>
                <a:spcPts val="0"/>
              </a:spcBef>
              <a:buSzPct val="109090"/>
              <a:buFont typeface="Ubuntu"/>
            </a:pPr>
            <a:r>
              <a:rPr b="1" lang="en-GB" sz="1100">
                <a:latin typeface="Ubuntu"/>
                <a:ea typeface="Ubuntu"/>
                <a:cs typeface="Ubuntu"/>
                <a:sym typeface="Ubuntu"/>
              </a:rPr>
              <a:t>We stop updating the weights after a number of epochs</a:t>
            </a:r>
            <a:r>
              <a:rPr lang="en-GB" sz="1100">
                <a:latin typeface="Ubuntu"/>
                <a:ea typeface="Ubuntu"/>
                <a:cs typeface="Ubuntu"/>
                <a:sym typeface="Ubuntu"/>
              </a:rPr>
              <a:t> or when</a:t>
            </a:r>
            <a:r>
              <a:rPr lang="en-GB" sz="1200">
                <a:latin typeface="Ubuntu"/>
                <a:ea typeface="Ubuntu"/>
                <a:cs typeface="Ubuntu"/>
                <a:sym typeface="Ubuntu"/>
              </a:rPr>
              <a:t> the gradient is smaller than some threshold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2833450" y="125600"/>
            <a:ext cx="5345700" cy="5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Gradient descent</a:t>
            </a:r>
          </a:p>
        </p:txBody>
      </p:sp>
      <p:cxnSp>
        <p:nvCxnSpPr>
          <p:cNvPr id="238" name="Shape 238"/>
          <p:cNvCxnSpPr/>
          <p:nvPr/>
        </p:nvCxnSpPr>
        <p:spPr>
          <a:xfrm flipH="1" rot="10800000">
            <a:off x="5753050" y="3685700"/>
            <a:ext cx="26745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5741650" y="1649900"/>
            <a:ext cx="228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" name="Shape 240"/>
          <p:cNvSpPr txBox="1"/>
          <p:nvPr/>
        </p:nvSpPr>
        <p:spPr>
          <a:xfrm>
            <a:off x="4713137" y="1649900"/>
            <a:ext cx="831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cost (error)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019450" y="3697100"/>
            <a:ext cx="979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</a:t>
            </a:r>
          </a:p>
        </p:txBody>
      </p:sp>
      <p:sp>
        <p:nvSpPr>
          <p:cNvPr id="242" name="Shape 242"/>
          <p:cNvSpPr/>
          <p:nvPr/>
        </p:nvSpPr>
        <p:spPr>
          <a:xfrm>
            <a:off x="5798675" y="1142450"/>
            <a:ext cx="3067850" cy="2065375"/>
          </a:xfrm>
          <a:custGeom>
            <a:pathLst>
              <a:path extrusionOk="0" h="82615" w="122714">
                <a:moveTo>
                  <a:pt x="0" y="28055"/>
                </a:moveTo>
                <a:cubicBezTo>
                  <a:pt x="12740" y="25506"/>
                  <a:pt x="12791" y="50817"/>
                  <a:pt x="20985" y="60901"/>
                </a:cubicBezTo>
                <a:cubicBezTo>
                  <a:pt x="23240" y="63676"/>
                  <a:pt x="29810" y="63478"/>
                  <a:pt x="31705" y="60445"/>
                </a:cubicBezTo>
                <a:cubicBezTo>
                  <a:pt x="35480" y="54401"/>
                  <a:pt x="41615" y="43866"/>
                  <a:pt x="48128" y="46759"/>
                </a:cubicBezTo>
                <a:cubicBezTo>
                  <a:pt x="61251" y="52588"/>
                  <a:pt x="57734" y="83289"/>
                  <a:pt x="72077" y="82570"/>
                </a:cubicBezTo>
                <a:cubicBezTo>
                  <a:pt x="76147" y="82365"/>
                  <a:pt x="80986" y="82414"/>
                  <a:pt x="83938" y="79604"/>
                </a:cubicBezTo>
                <a:cubicBezTo>
                  <a:pt x="92113" y="71818"/>
                  <a:pt x="95213" y="59961"/>
                  <a:pt x="99449" y="49496"/>
                </a:cubicBezTo>
                <a:cubicBezTo>
                  <a:pt x="103645" y="39126"/>
                  <a:pt x="109585" y="29544"/>
                  <a:pt x="114275" y="19388"/>
                </a:cubicBezTo>
                <a:cubicBezTo>
                  <a:pt x="117229" y="12988"/>
                  <a:pt x="117730" y="4983"/>
                  <a:pt x="12271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3" name="Shape 243"/>
          <p:cNvSpPr txBox="1"/>
          <p:nvPr/>
        </p:nvSpPr>
        <p:spPr>
          <a:xfrm>
            <a:off x="8144900" y="3782125"/>
            <a:ext cx="1767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>
                <a:latin typeface="Ubuntu"/>
                <a:ea typeface="Ubuntu"/>
                <a:cs typeface="Ubuntu"/>
                <a:sym typeface="Ubuntu"/>
              </a:rPr>
              <a:t>i</a:t>
            </a:r>
          </a:p>
        </p:txBody>
      </p:sp>
      <p:sp>
        <p:nvSpPr>
          <p:cNvPr id="244" name="Shape 244"/>
          <p:cNvSpPr/>
          <p:nvPr/>
        </p:nvSpPr>
        <p:spPr>
          <a:xfrm>
            <a:off x="6241900" y="2580450"/>
            <a:ext cx="62700" cy="7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5" name="Shape 245"/>
          <p:cNvCxnSpPr>
            <a:endCxn id="244" idx="0"/>
          </p:cNvCxnSpPr>
          <p:nvPr/>
        </p:nvCxnSpPr>
        <p:spPr>
          <a:xfrm flipH="1">
            <a:off x="6273250" y="1870350"/>
            <a:ext cx="264900" cy="7101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95" y="3816329"/>
            <a:ext cx="2503800" cy="15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722" y="3651500"/>
            <a:ext cx="1739545" cy="53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 rot="10800000">
            <a:off x="3768675" y="4147475"/>
            <a:ext cx="570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3169900" y="4655075"/>
            <a:ext cx="2326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function of input, weights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175" y="1455312"/>
            <a:ext cx="4381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6495100" y="1215250"/>
            <a:ext cx="1190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3C78D8"/>
                </a:solidFill>
                <a:latin typeface="Ubuntu"/>
                <a:ea typeface="Ubuntu"/>
                <a:cs typeface="Ubuntu"/>
                <a:sym typeface="Ubuntu"/>
              </a:rPr>
              <a:t>gradient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5914425" y="2356125"/>
            <a:ext cx="14610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>
            <a:off x="7090425" y="1880975"/>
            <a:ext cx="0" cy="24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 flipH="1">
            <a:off x="6413337" y="1880962"/>
            <a:ext cx="15300" cy="25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Training and validating a ML model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0" y="1939693"/>
            <a:ext cx="1792375" cy="87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549" y="1728975"/>
            <a:ext cx="1792375" cy="8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412" y="2627849"/>
            <a:ext cx="1945950" cy="9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426675" y="1841775"/>
            <a:ext cx="2136000" cy="1053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2474" y="1075624"/>
            <a:ext cx="1859907" cy="11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3181387" y="2570725"/>
            <a:ext cx="2136000" cy="1053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261537" y="1622900"/>
            <a:ext cx="2136000" cy="1053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267" name="Shape 267"/>
          <p:cNvCxnSpPr/>
          <p:nvPr/>
        </p:nvCxnSpPr>
        <p:spPr>
          <a:xfrm flipH="1">
            <a:off x="2750550" y="1756350"/>
            <a:ext cx="541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stCxn id="264" idx="2"/>
          </p:cNvCxnSpPr>
          <p:nvPr/>
        </p:nvCxnSpPr>
        <p:spPr>
          <a:xfrm flipH="1">
            <a:off x="4244428" y="2243274"/>
            <a:ext cx="480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x="5222382" y="1659449"/>
            <a:ext cx="92880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859600" y="1569375"/>
            <a:ext cx="1578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>
                <a:latin typeface="Ubuntu"/>
                <a:ea typeface="Ubuntu"/>
                <a:cs typeface="Ubuntu"/>
                <a:sym typeface="Ubuntu"/>
              </a:rPr>
              <a:t>TRAINING DATA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643462" y="3624625"/>
            <a:ext cx="1578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latin typeface="Ubuntu"/>
                <a:ea typeface="Ubuntu"/>
                <a:cs typeface="Ubuntu"/>
                <a:sym typeface="Ubuntu"/>
              </a:rPr>
              <a:t>VALIDATION DATA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818637" y="1330025"/>
            <a:ext cx="1578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latin typeface="Ubuntu"/>
                <a:ea typeface="Ubuntu"/>
                <a:cs typeface="Ubuntu"/>
                <a:sym typeface="Ubuntu"/>
              </a:rPr>
              <a:t>TEST DATA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53225" y="3077825"/>
            <a:ext cx="25062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>
              <a:spcBef>
                <a:spcPts val="0"/>
              </a:spcBef>
              <a:buClr>
                <a:srgbClr val="A64D79"/>
              </a:buClr>
              <a:buSzPct val="100000"/>
              <a:buFont typeface="Ubuntu"/>
              <a:buChar char="●"/>
            </a:pPr>
            <a:r>
              <a:rPr lang="en-GB" sz="1000">
                <a:solidFill>
                  <a:srgbClr val="A64D79"/>
                </a:solidFill>
                <a:latin typeface="Ubuntu"/>
                <a:ea typeface="Ubuntu"/>
                <a:cs typeface="Ubuntu"/>
                <a:sym typeface="Ubuntu"/>
              </a:rPr>
              <a:t>Used to update the weights, and optimize a single ANN  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909850" y="3952075"/>
            <a:ext cx="44205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Ubuntu"/>
              <a:buChar char="●"/>
            </a:pPr>
            <a:r>
              <a:rPr lang="en-GB" sz="100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Used to optimize the parameters of an ANN such as: </a:t>
            </a:r>
          </a:p>
          <a:p>
            <a:pPr indent="-2921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Ubuntu"/>
              <a:buChar char="○"/>
            </a:pPr>
            <a:r>
              <a:rPr lang="en-GB" sz="100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Number of hidden nodes</a:t>
            </a:r>
          </a:p>
          <a:p>
            <a:pPr indent="-2921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Ubuntu"/>
              <a:buChar char="○"/>
            </a:pPr>
            <a:r>
              <a:rPr lang="en-GB" sz="100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Number of training epochs</a:t>
            </a:r>
          </a:p>
          <a:p>
            <a:pPr indent="-2921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Ubuntu"/>
              <a:buChar char="○"/>
            </a:pPr>
            <a:r>
              <a:rPr lang="en-GB" sz="100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Weight update rate</a:t>
            </a:r>
          </a:p>
          <a:p>
            <a:pPr indent="-2921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Ubuntu"/>
              <a:buChar char="○"/>
            </a:pPr>
            <a:r>
              <a:rPr lang="en-GB" sz="100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Batch size (if using stochastic gradient descent)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936037" y="2944025"/>
            <a:ext cx="26934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38761D"/>
              </a:buClr>
              <a:buSzPct val="100000"/>
              <a:buFont typeface="Ubuntu"/>
              <a:buChar char="●"/>
            </a:pPr>
            <a:r>
              <a:rPr lang="en-GB" sz="10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Used to evaluate the final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ML Case layout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08350" y="1471900"/>
            <a:ext cx="4837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will implement parts of an ANN in order to understand better how it works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Load the data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Plot it, explore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Implement </a:t>
            </a:r>
            <a:r>
              <a:rPr lang="en-GB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some missing parts of the ANN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Train the ANN. 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Vary parameters, observe result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Which is the best model?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There are of course also good libraries for this.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With only a few lines of code one can train a ML model!</a:t>
            </a:r>
          </a:p>
          <a:p>
            <a:pPr indent="-304800" lvl="1" marL="914400">
              <a:spcBef>
                <a:spcPts val="0"/>
              </a:spcBef>
              <a:buClr>
                <a:srgbClr val="000000"/>
              </a:buClr>
              <a:buSzPct val="100000"/>
              <a:buFont typeface="Ubuntu"/>
            </a:pPr>
            <a:r>
              <a:rPr lang="en-GB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Example:  Keras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373" y="2939075"/>
            <a:ext cx="3367475" cy="15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5149375" y="4534900"/>
            <a:ext cx="4077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latin typeface="Ubuntu"/>
                <a:ea typeface="Ubuntu"/>
                <a:cs typeface="Ubuntu"/>
                <a:sym typeface="Ubuntu"/>
              </a:rPr>
              <a:t>All code needed to train an ANN with Keras </a:t>
            </a:r>
          </a:p>
        </p:txBody>
      </p:sp>
      <p:pic>
        <p:nvPicPr>
          <p:cNvPr descr="codepub.jpeg"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825" y="540825"/>
            <a:ext cx="2236499" cy="153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flipH="1" rot="10800000">
            <a:off x="2853150" y="4473975"/>
            <a:ext cx="2193000" cy="1881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861750" y="1079512"/>
            <a:ext cx="3531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500">
                <a:solidFill>
                  <a:srgbClr val="674EA7"/>
                </a:solidFill>
                <a:latin typeface="Ubuntu"/>
                <a:ea typeface="Ubuntu"/>
                <a:cs typeface="Ubuntu"/>
                <a:sym typeface="Ubuntu"/>
              </a:rPr>
              <a:t>https://github.com/annicai/codepub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