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4" r:id="rId4"/>
    <p:sldId id="268" r:id="rId5"/>
    <p:sldId id="261" r:id="rId6"/>
    <p:sldId id="265" r:id="rId7"/>
    <p:sldId id="262" r:id="rId8"/>
    <p:sldId id="266" r:id="rId9"/>
    <p:sldId id="267" r:id="rId10"/>
    <p:sldId id="263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004" autoAdjust="0"/>
  </p:normalViewPr>
  <p:slideViewPr>
    <p:cSldViewPr snapToGrid="0">
      <p:cViewPr>
        <p:scale>
          <a:sx n="66" d="100"/>
          <a:sy n="66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44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9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3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5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3DAE-B5BE-4BBD-BDE9-7CADCB5E13D9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5D762-888A-4250-9A50-C2D13459A2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2840260" y="1952625"/>
            <a:ext cx="5520281" cy="3159125"/>
            <a:chOff x="979710" y="1285875"/>
            <a:chExt cx="5520281" cy="315912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038" y="1285875"/>
              <a:ext cx="957285" cy="150812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10" y="3233737"/>
              <a:ext cx="1211263" cy="1211263"/>
            </a:xfrm>
            <a:prstGeom prst="rect">
              <a:avLst/>
            </a:prstGeom>
          </p:spPr>
        </p:pic>
        <p:sp useBgFill="1">
          <p:nvSpPr>
            <p:cNvPr id="8" name="Rectangle 7"/>
            <p:cNvSpPr/>
            <p:nvPr/>
          </p:nvSpPr>
          <p:spPr>
            <a:xfrm>
              <a:off x="3048000" y="2501900"/>
              <a:ext cx="1612900" cy="10668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API REST</a:t>
              </a:r>
              <a:endParaRPr lang="fr-FR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0" name="Connecteur en angle 9"/>
            <p:cNvCxnSpPr>
              <a:endCxn id="8" idx="1"/>
            </p:cNvCxnSpPr>
            <p:nvPr/>
          </p:nvCxnSpPr>
          <p:spPr>
            <a:xfrm>
              <a:off x="1936750" y="2039937"/>
              <a:ext cx="1111250" cy="995363"/>
            </a:xfrm>
            <a:prstGeom prst="bentConnector3">
              <a:avLst>
                <a:gd name="adj1" fmla="val 5628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endCxn id="8" idx="1"/>
            </p:cNvCxnSpPr>
            <p:nvPr/>
          </p:nvCxnSpPr>
          <p:spPr>
            <a:xfrm flipV="1">
              <a:off x="1936750" y="3035300"/>
              <a:ext cx="1111250" cy="804068"/>
            </a:xfrm>
            <a:prstGeom prst="bentConnector3">
              <a:avLst>
                <a:gd name="adj1" fmla="val 56857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61809" y="2430518"/>
              <a:ext cx="1138182" cy="1138182"/>
            </a:xfrm>
            <a:prstGeom prst="rect">
              <a:avLst/>
            </a:prstGeom>
          </p:spPr>
        </p:pic>
      </p:grpSp>
      <p:cxnSp>
        <p:nvCxnSpPr>
          <p:cNvPr id="17" name="Connecteur droit 16"/>
          <p:cNvCxnSpPr>
            <a:stCxn id="8" idx="3"/>
          </p:cNvCxnSpPr>
          <p:nvPr/>
        </p:nvCxnSpPr>
        <p:spPr>
          <a:xfrm>
            <a:off x="6521450" y="37020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556760" y="18197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817360" y="18197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83543" y="18197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953500" y="18197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601141" y="54318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4574358" y="5431857"/>
            <a:ext cx="224300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849494" y="5425507"/>
            <a:ext cx="212634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968735" y="55291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Frontend</a:t>
            </a:r>
            <a:r>
              <a:rPr lang="fr-FR" dirty="0" smtClean="0">
                <a:latin typeface="Trebuchet MS" panose="020B0603020202020204" pitchFamily="34" charset="0"/>
              </a:rPr>
              <a:t> 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156311" y="5492511"/>
            <a:ext cx="12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Backend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7337537" y="5477329"/>
            <a:ext cx="133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Database  </a:t>
            </a:r>
            <a:endParaRPr lang="fr-FR" b="1" dirty="0">
              <a:latin typeface="Trebuchet MS" panose="020B0603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83543" y="1320800"/>
            <a:ext cx="63699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Une architecture en couches 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1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Fonctionnalités de l’application 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1701" y="1191062"/>
            <a:ext cx="11290299" cy="309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Choix d’une ville </a:t>
            </a:r>
          </a:p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Affichage d’une carte présentant les différents points de collecte</a:t>
            </a:r>
          </a:p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Filtrage par type de déchets (verres/vêtements etc..) </a:t>
            </a:r>
            <a:endParaRPr lang="fr-FR" sz="24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Zoom In/Zoom Out sur le plan de la ville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L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aisser un commentaire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fr-FR" sz="24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Mettre les fonds d’écran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 logicielle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963960" y="2384425"/>
            <a:ext cx="5520281" cy="3159125"/>
            <a:chOff x="979710" y="1285875"/>
            <a:chExt cx="5520281" cy="315912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038" y="1285875"/>
              <a:ext cx="957285" cy="150812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10" y="3233737"/>
              <a:ext cx="1211263" cy="1211263"/>
            </a:xfrm>
            <a:prstGeom prst="rect">
              <a:avLst/>
            </a:prstGeom>
          </p:spPr>
        </p:pic>
        <p:sp useBgFill="1">
          <p:nvSpPr>
            <p:cNvPr id="8" name="Rectangle 7"/>
            <p:cNvSpPr/>
            <p:nvPr/>
          </p:nvSpPr>
          <p:spPr>
            <a:xfrm>
              <a:off x="3048000" y="2501900"/>
              <a:ext cx="1612900" cy="10668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API REST</a:t>
              </a:r>
              <a:endParaRPr lang="fr-FR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0" name="Connecteur en angle 9"/>
            <p:cNvCxnSpPr>
              <a:endCxn id="8" idx="1"/>
            </p:cNvCxnSpPr>
            <p:nvPr/>
          </p:nvCxnSpPr>
          <p:spPr>
            <a:xfrm>
              <a:off x="1936750" y="2039937"/>
              <a:ext cx="1111250" cy="995363"/>
            </a:xfrm>
            <a:prstGeom prst="bentConnector3">
              <a:avLst>
                <a:gd name="adj1" fmla="val 5628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endCxn id="8" idx="1"/>
            </p:cNvCxnSpPr>
            <p:nvPr/>
          </p:nvCxnSpPr>
          <p:spPr>
            <a:xfrm flipV="1">
              <a:off x="1936750" y="3035300"/>
              <a:ext cx="1111250" cy="804068"/>
            </a:xfrm>
            <a:prstGeom prst="bentConnector3">
              <a:avLst>
                <a:gd name="adj1" fmla="val 56857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61809" y="2430518"/>
              <a:ext cx="1138182" cy="1138182"/>
            </a:xfrm>
            <a:prstGeom prst="rect">
              <a:avLst/>
            </a:prstGeom>
          </p:spPr>
        </p:pic>
      </p:grpSp>
      <p:cxnSp>
        <p:nvCxnSpPr>
          <p:cNvPr id="17" name="Connecteur droit 16"/>
          <p:cNvCxnSpPr>
            <a:stCxn id="8" idx="3"/>
          </p:cNvCxnSpPr>
          <p:nvPr/>
        </p:nvCxnSpPr>
        <p:spPr>
          <a:xfrm>
            <a:off x="5645150" y="41338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22515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22515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22515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22515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8636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9609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Frontend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752600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Stack technique  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0799" y="2371725"/>
            <a:ext cx="5992001" cy="3524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Framework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Langage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Gestionnaire de dépendances: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Permet de créer des applications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cross-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platform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U</a:t>
            </a: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tilise </a:t>
            </a:r>
            <a:r>
              <a:rPr lang="fr-F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les composants mobiles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natifs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Permet l’utilisation des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composants du device </a:t>
            </a: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(Ex: gps)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Utilise une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 orientée composants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41" y="2405063"/>
            <a:ext cx="2952750" cy="154305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Frontend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963960" y="2384425"/>
            <a:ext cx="5520281" cy="3159125"/>
            <a:chOff x="979710" y="1285875"/>
            <a:chExt cx="5520281" cy="315912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038" y="1285875"/>
              <a:ext cx="957285" cy="150812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10" y="3233737"/>
              <a:ext cx="1211263" cy="1211263"/>
            </a:xfrm>
            <a:prstGeom prst="rect">
              <a:avLst/>
            </a:prstGeom>
          </p:spPr>
        </p:pic>
        <p:sp useBgFill="1">
          <p:nvSpPr>
            <p:cNvPr id="8" name="Rectangle 7"/>
            <p:cNvSpPr/>
            <p:nvPr/>
          </p:nvSpPr>
          <p:spPr>
            <a:xfrm>
              <a:off x="3048000" y="2501900"/>
              <a:ext cx="1612900" cy="10668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API REST</a:t>
              </a:r>
              <a:endParaRPr lang="fr-FR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0" name="Connecteur en angle 9"/>
            <p:cNvCxnSpPr>
              <a:endCxn id="8" idx="1"/>
            </p:cNvCxnSpPr>
            <p:nvPr/>
          </p:nvCxnSpPr>
          <p:spPr>
            <a:xfrm>
              <a:off x="1936750" y="2039937"/>
              <a:ext cx="1111250" cy="995363"/>
            </a:xfrm>
            <a:prstGeom prst="bentConnector3">
              <a:avLst>
                <a:gd name="adj1" fmla="val 5628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endCxn id="8" idx="1"/>
            </p:cNvCxnSpPr>
            <p:nvPr/>
          </p:nvCxnSpPr>
          <p:spPr>
            <a:xfrm flipV="1">
              <a:off x="1936750" y="3035300"/>
              <a:ext cx="1111250" cy="804068"/>
            </a:xfrm>
            <a:prstGeom prst="bentConnector3">
              <a:avLst>
                <a:gd name="adj1" fmla="val 56857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61809" y="2430518"/>
              <a:ext cx="1138182" cy="1138182"/>
            </a:xfrm>
            <a:prstGeom prst="rect">
              <a:avLst/>
            </a:prstGeom>
          </p:spPr>
        </p:pic>
      </p:grpSp>
      <p:cxnSp>
        <p:nvCxnSpPr>
          <p:cNvPr id="17" name="Connecteur droit 16"/>
          <p:cNvCxnSpPr>
            <a:stCxn id="8" idx="3"/>
          </p:cNvCxnSpPr>
          <p:nvPr/>
        </p:nvCxnSpPr>
        <p:spPr>
          <a:xfrm>
            <a:off x="5645150" y="41338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22515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22515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22515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22515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8636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9609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Frontend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752600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Principales librairies utilisées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0799" y="2371725"/>
            <a:ext cx="5992001" cy="3524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Géolocalisation :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react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-native-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maps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Connecteur HTTP :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react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-native-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axios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Routage :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react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-native-router-flux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Gestion de l’</a:t>
            </a:r>
            <a:r>
              <a:rPr lang="fr-F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é</a:t>
            </a: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tat de l’application :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redux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redux-thunk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41" y="2405063"/>
            <a:ext cx="2952750" cy="154305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Frontend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963960" y="1818366"/>
            <a:ext cx="5520281" cy="3159125"/>
            <a:chOff x="979710" y="1285875"/>
            <a:chExt cx="5520281" cy="315912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038" y="1285875"/>
              <a:ext cx="957285" cy="150812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710" y="3233737"/>
              <a:ext cx="1211263" cy="1211263"/>
            </a:xfrm>
            <a:prstGeom prst="rect">
              <a:avLst/>
            </a:prstGeom>
          </p:spPr>
        </p:pic>
        <p:sp useBgFill="1">
          <p:nvSpPr>
            <p:cNvPr id="8" name="Rectangle 7"/>
            <p:cNvSpPr/>
            <p:nvPr/>
          </p:nvSpPr>
          <p:spPr>
            <a:xfrm>
              <a:off x="3048000" y="2501900"/>
              <a:ext cx="1612900" cy="10668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API REST</a:t>
              </a:r>
              <a:endParaRPr lang="fr-FR" b="1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0" name="Connecteur en angle 9"/>
            <p:cNvCxnSpPr>
              <a:endCxn id="8" idx="1"/>
            </p:cNvCxnSpPr>
            <p:nvPr/>
          </p:nvCxnSpPr>
          <p:spPr>
            <a:xfrm>
              <a:off x="1936750" y="2039937"/>
              <a:ext cx="1111250" cy="995363"/>
            </a:xfrm>
            <a:prstGeom prst="bentConnector3">
              <a:avLst>
                <a:gd name="adj1" fmla="val 5628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endCxn id="8" idx="1"/>
            </p:cNvCxnSpPr>
            <p:nvPr/>
          </p:nvCxnSpPr>
          <p:spPr>
            <a:xfrm flipV="1">
              <a:off x="1936750" y="3035300"/>
              <a:ext cx="1111250" cy="804068"/>
            </a:xfrm>
            <a:prstGeom prst="bentConnector3">
              <a:avLst>
                <a:gd name="adj1" fmla="val 56857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61809" y="2430518"/>
              <a:ext cx="1138182" cy="1138182"/>
            </a:xfrm>
            <a:prstGeom prst="rect">
              <a:avLst/>
            </a:prstGeom>
          </p:spPr>
        </p:pic>
      </p:grpSp>
      <p:cxnSp>
        <p:nvCxnSpPr>
          <p:cNvPr id="17" name="Connecteur droit 16"/>
          <p:cNvCxnSpPr>
            <a:stCxn id="8" idx="3"/>
          </p:cNvCxnSpPr>
          <p:nvPr/>
        </p:nvCxnSpPr>
        <p:spPr>
          <a:xfrm>
            <a:off x="5645150" y="3567791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1685470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1685470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168547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1685470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297598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394892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Frontend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186541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 pattern </a:t>
            </a:r>
            <a:r>
              <a:rPr lang="fr-FR" sz="2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Redux</a:t>
            </a:r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0799" y="1805666"/>
            <a:ext cx="5992001" cy="3524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Frontend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20" y="1861457"/>
            <a:ext cx="5861472" cy="3436141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95250" y="773714"/>
            <a:ext cx="11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Concepts :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State</a:t>
            </a:r>
            <a:r>
              <a:rPr lang="fr-FR" b="1" dirty="0" smtClean="0">
                <a:latin typeface="Trebuchet MS" panose="020B0603020202020204" pitchFamily="34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Store</a:t>
            </a:r>
            <a:r>
              <a:rPr lang="fr-FR" b="1" dirty="0" smtClean="0">
                <a:latin typeface="Trebuchet MS" panose="020B0603020202020204" pitchFamily="34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Actions</a:t>
            </a:r>
            <a:r>
              <a:rPr lang="fr-FR" b="1" dirty="0" smtClean="0">
                <a:latin typeface="Trebuchet MS" panose="020B0603020202020204" pitchFamily="34" charset="0"/>
              </a:rPr>
              <a:t>,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Reducers</a:t>
            </a:r>
            <a:r>
              <a:rPr lang="fr-FR" b="1" dirty="0" smtClean="0">
                <a:latin typeface="Trebuchet MS" panose="020B0603020202020204" pitchFamily="34" charset="0"/>
              </a:rPr>
              <a:t>,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Smart components,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Dumb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components </a:t>
            </a:r>
            <a:endParaRPr lang="fr-FR" sz="16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2571" y="5748277"/>
            <a:ext cx="1126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Trebuchet MS" panose="020B0603020202020204" pitchFamily="34" charset="0"/>
              </a:rPr>
              <a:t>L’état global de l’application (</a:t>
            </a:r>
            <a:r>
              <a:rPr lang="fr-FR" sz="15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tate</a:t>
            </a:r>
            <a:r>
              <a:rPr lang="fr-FR" sz="1500" b="1" dirty="0" smtClean="0">
                <a:latin typeface="Trebuchet MS" panose="020B0603020202020204" pitchFamily="34" charset="0"/>
              </a:rPr>
              <a:t>) est maintenu dans le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Store</a:t>
            </a:r>
            <a:r>
              <a:rPr lang="fr-FR" sz="1500" b="1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fr-FR" sz="1500" b="1" dirty="0" smtClean="0">
                <a:latin typeface="Trebuchet MS" panose="020B0603020202020204" pitchFamily="34" charset="0"/>
              </a:rPr>
              <a:t>Seuls les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Smart components </a:t>
            </a:r>
            <a:r>
              <a:rPr lang="fr-FR" sz="1500" b="1" dirty="0" smtClean="0">
                <a:latin typeface="Trebuchet MS" panose="020B0603020202020204" pitchFamily="34" charset="0"/>
              </a:rPr>
              <a:t>ont accès au </a:t>
            </a:r>
            <a:r>
              <a:rPr lang="fr-FR" sz="1500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tore</a:t>
            </a:r>
            <a:r>
              <a:rPr lang="fr-FR" sz="1500" b="1" dirty="0" smtClean="0">
                <a:latin typeface="Trebuchet MS" panose="020B0603020202020204" pitchFamily="34" charset="0"/>
              </a:rPr>
              <a:t> en READONLY.</a:t>
            </a:r>
          </a:p>
          <a:p>
            <a:r>
              <a:rPr lang="fr-FR" sz="1500" b="1" dirty="0" smtClean="0">
                <a:latin typeface="Trebuchet MS" panose="020B0603020202020204" pitchFamily="34" charset="0"/>
              </a:rPr>
              <a:t>Le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State</a:t>
            </a:r>
            <a:r>
              <a:rPr lang="fr-FR" sz="1500" b="1" dirty="0" smtClean="0">
                <a:latin typeface="Trebuchet MS" panose="020B0603020202020204" pitchFamily="34" charset="0"/>
              </a:rPr>
              <a:t> est modifié par des fonctions (</a:t>
            </a:r>
            <a:r>
              <a:rPr lang="fr-FR" sz="1500" b="1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educers</a:t>
            </a:r>
            <a:r>
              <a:rPr lang="fr-FR" sz="1500" b="1" dirty="0" smtClean="0">
                <a:latin typeface="Trebuchet MS" panose="020B0603020202020204" pitchFamily="34" charset="0"/>
              </a:rPr>
              <a:t>) en réponse  à des évènements les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Actions.</a:t>
            </a:r>
          </a:p>
          <a:p>
            <a:r>
              <a:rPr lang="fr-FR" sz="1500" b="1" dirty="0" smtClean="0">
                <a:latin typeface="Trebuchet MS" panose="020B0603020202020204" pitchFamily="34" charset="0"/>
              </a:rPr>
              <a:t>Les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Dumb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 components </a:t>
            </a:r>
            <a:r>
              <a:rPr lang="fr-FR" sz="1500" b="1" dirty="0" smtClean="0">
                <a:latin typeface="Trebuchet MS" panose="020B0603020202020204" pitchFamily="34" charset="0"/>
              </a:rPr>
              <a:t>communiquent avec les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Smart components </a:t>
            </a:r>
            <a:r>
              <a:rPr lang="fr-FR" sz="1500" b="1" dirty="0" smtClean="0">
                <a:latin typeface="Trebuchet MS" panose="020B0603020202020204" pitchFamily="34" charset="0"/>
              </a:rPr>
              <a:t>au travers des propriétés (</a:t>
            </a:r>
            <a:r>
              <a:rPr lang="fr-FR" sz="1500" b="1" dirty="0" err="1" smtClean="0">
                <a:latin typeface="Trebuchet MS" panose="020B0603020202020204" pitchFamily="34" charset="0"/>
              </a:rPr>
              <a:t>props</a:t>
            </a:r>
            <a:r>
              <a:rPr lang="fr-FR" sz="1500" b="1" dirty="0" smtClean="0">
                <a:latin typeface="Trebuchet MS" panose="020B0603020202020204" pitchFamily="34" charset="0"/>
              </a:rPr>
              <a:t>)</a:t>
            </a:r>
            <a:endParaRPr lang="fr-FR" sz="1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0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>
            <a:stCxn id="8" idx="3"/>
          </p:cNvCxnSpPr>
          <p:nvPr/>
        </p:nvCxnSpPr>
        <p:spPr>
          <a:xfrm>
            <a:off x="5645150" y="41338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22515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22515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22515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22515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8636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9609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Backend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752600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Stack technique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0460" y="2401208"/>
            <a:ext cx="5992001" cy="3462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Framework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Apache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Permet de développer des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APIs REST </a:t>
            </a:r>
            <a:r>
              <a:rPr lang="fr-FR" sz="15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au standard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JAX-RS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Langage utilisé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Gestionnaire de dépendances : 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Maven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Serveur HTTP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Grizzly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Connecteur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Connecteur JDBC pour MySQL</a:t>
            </a:r>
          </a:p>
          <a:p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Backend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58" y="2453848"/>
            <a:ext cx="2593353" cy="7712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95" y="3294571"/>
            <a:ext cx="1718187" cy="16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/>
          <p:nvPr/>
        </p:nvCxnSpPr>
        <p:spPr>
          <a:xfrm>
            <a:off x="5645150" y="41338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22515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22515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22515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22515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8636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9609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Backend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752600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API REST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0460" y="2401208"/>
            <a:ext cx="5992001" cy="3462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Backend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95" y="3294571"/>
            <a:ext cx="1718187" cy="16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/>
          <p:nvPr/>
        </p:nvCxnSpPr>
        <p:spPr>
          <a:xfrm>
            <a:off x="5645150" y="41338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22515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22515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22515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22515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8636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9609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Database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752600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Stack technique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0460" y="2401208"/>
            <a:ext cx="5992001" cy="3462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Base de données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Outils : </a:t>
            </a:r>
            <a:r>
              <a:rPr lang="fr-FR" sz="1500" b="1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hpMyadmin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Database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025" y="2478202"/>
            <a:ext cx="1762125" cy="11123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98" y="2458812"/>
            <a:ext cx="1676400" cy="10572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2280" y="3103404"/>
            <a:ext cx="1138182" cy="11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/>
          <p:nvPr/>
        </p:nvCxnSpPr>
        <p:spPr>
          <a:xfrm>
            <a:off x="5645150" y="4133850"/>
            <a:ext cx="791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680460" y="2251529"/>
            <a:ext cx="21202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941060" y="2251529"/>
            <a:ext cx="9797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07243" y="2251529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8077200" y="2251529"/>
            <a:ext cx="1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724841" y="5863657"/>
            <a:ext cx="197321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092435" y="5960951"/>
            <a:ext cx="1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rebuchet MS" panose="020B0603020202020204" pitchFamily="34" charset="0"/>
              </a:rPr>
              <a:t>Database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1707243" y="1752600"/>
            <a:ext cx="7995557" cy="631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Schéma de la base </a:t>
            </a:r>
            <a:endParaRPr lang="fr-FR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0460" y="2401208"/>
            <a:ext cx="5992001" cy="3462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fr-FR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Base de données : </a:t>
            </a:r>
            <a:r>
              <a:rPr lang="fr-FR" sz="15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Outils : </a:t>
            </a:r>
            <a:r>
              <a:rPr lang="fr-FR" sz="1500" b="1" dirty="0" err="1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p</a:t>
            </a:r>
            <a:r>
              <a:rPr lang="fr-FR" sz="1500" b="1" dirty="0" err="1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hpMyadmin</a:t>
            </a: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b="1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Database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025" y="2478202"/>
            <a:ext cx="1762125" cy="11123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98" y="2458812"/>
            <a:ext cx="1676400" cy="10572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2280" y="3103404"/>
            <a:ext cx="1138182" cy="113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95250" y="54468"/>
            <a:ext cx="112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Architecture: La couche Database</a:t>
            </a:r>
            <a:r>
              <a:rPr lang="fr-FR" sz="4000" b="1" dirty="0" smtClean="0">
                <a:latin typeface="Trebuchet MS" panose="020B0603020202020204" pitchFamily="34" charset="0"/>
              </a:rPr>
              <a:t> </a:t>
            </a:r>
            <a:r>
              <a:rPr lang="fr-FR" sz="3000" dirty="0" smtClean="0">
                <a:latin typeface="Trebuchet MS" panose="020B0603020202020204" pitchFamily="34" charset="0"/>
              </a:rPr>
              <a:t> </a:t>
            </a:r>
            <a:endParaRPr lang="fr-FR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7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303</Words>
  <Application>Microsoft Office PowerPoint</Application>
  <PresentationFormat>Grand écran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DISFE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BOEL Annick</dc:creator>
  <cp:lastModifiedBy>BOEL Annick</cp:lastModifiedBy>
  <cp:revision>81</cp:revision>
  <dcterms:created xsi:type="dcterms:W3CDTF">2019-09-04T08:11:18Z</dcterms:created>
  <dcterms:modified xsi:type="dcterms:W3CDTF">2019-09-04T15:35:32Z</dcterms:modified>
</cp:coreProperties>
</file>