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73" r:id="rId9"/>
    <p:sldId id="263" r:id="rId10"/>
    <p:sldId id="264" r:id="rId11"/>
    <p:sldId id="265" r:id="rId12"/>
    <p:sldId id="271" r:id="rId13"/>
    <p:sldId id="266" r:id="rId14"/>
    <p:sldId id="267" r:id="rId15"/>
    <p:sldId id="269" r:id="rId16"/>
    <p:sldId id="268" r:id="rId17"/>
    <p:sldId id="274" r:id="rId18"/>
    <p:sldId id="270"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680"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026B41F-1389-4BD1-B82B-FEE6DD6FA90B}" type="datetimeFigureOut">
              <a:rPr lang="en-IN" smtClean="0"/>
              <a:pPr/>
              <a:t>15-10-2019</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64D5CE7-94DD-43EB-9AC0-8FAADCB5377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026B41F-1389-4BD1-B82B-FEE6DD6FA90B}" type="datetimeFigureOut">
              <a:rPr lang="en-IN" smtClean="0"/>
              <a:pPr/>
              <a:t>15-10-2019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64D5CE7-94DD-43EB-9AC0-8FAADCB5377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026B41F-1389-4BD1-B82B-FEE6DD6FA90B}" type="datetimeFigureOut">
              <a:rPr lang="en-IN" smtClean="0"/>
              <a:pPr/>
              <a:t>15-10-2019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64D5CE7-94DD-43EB-9AC0-8FAADCB5377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026B41F-1389-4BD1-B82B-FEE6DD6FA90B}" type="datetimeFigureOut">
              <a:rPr lang="en-IN" smtClean="0"/>
              <a:pPr/>
              <a:t>15-10-2019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64D5CE7-94DD-43EB-9AC0-8FAADCB53770}"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026B41F-1389-4BD1-B82B-FEE6DD6FA90B}" type="datetimeFigureOut">
              <a:rPr lang="en-IN" smtClean="0"/>
              <a:pPr/>
              <a:t>15-10-2019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64D5CE7-94DD-43EB-9AC0-8FAADCB53770}"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026B41F-1389-4BD1-B82B-FEE6DD6FA90B}" type="datetimeFigureOut">
              <a:rPr lang="en-IN" smtClean="0"/>
              <a:pPr/>
              <a:t>15-10-2019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64D5CE7-94DD-43EB-9AC0-8FAADCB53770}"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026B41F-1389-4BD1-B82B-FEE6DD6FA90B}" type="datetimeFigureOut">
              <a:rPr lang="en-IN" smtClean="0"/>
              <a:pPr/>
              <a:t>15-10-2019</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664D5CE7-94DD-43EB-9AC0-8FAADCB53770}"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026B41F-1389-4BD1-B82B-FEE6DD6FA90B}" type="datetimeFigureOut">
              <a:rPr lang="en-IN" smtClean="0"/>
              <a:pPr/>
              <a:t>15-10-2019</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664D5CE7-94DD-43EB-9AC0-8FAADCB53770}"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026B41F-1389-4BD1-B82B-FEE6DD6FA90B}" type="datetimeFigureOut">
              <a:rPr lang="en-IN" smtClean="0"/>
              <a:pPr/>
              <a:t>15-10-2019</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664D5CE7-94DD-43EB-9AC0-8FAADCB5377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026B41F-1389-4BD1-B82B-FEE6DD6FA90B}" type="datetimeFigureOut">
              <a:rPr lang="en-IN" smtClean="0"/>
              <a:pPr/>
              <a:t>15-10-2019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64D5CE7-94DD-43EB-9AC0-8FAADCB53770}"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026B41F-1389-4BD1-B82B-FEE6DD6FA90B}" type="datetimeFigureOut">
              <a:rPr lang="en-IN" smtClean="0"/>
              <a:pPr/>
              <a:t>15-10-2019</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64D5CE7-94DD-43EB-9AC0-8FAADCB53770}"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026B41F-1389-4BD1-B82B-FEE6DD6FA90B}" type="datetimeFigureOut">
              <a:rPr lang="en-IN" smtClean="0"/>
              <a:pPr/>
              <a:t>15-10-2019</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64D5CE7-94DD-43EB-9AC0-8FAADCB5377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msdn.microsoft.com/en-us/library/system.transactions.transactionscope(v=vs.110).aspx"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ADO.NET</a:t>
            </a:r>
            <a:endParaRPr lang="en-IN" dirty="0"/>
          </a:p>
        </p:txBody>
      </p:sp>
      <p:sp>
        <p:nvSpPr>
          <p:cNvPr id="3" name="Subtitle 2"/>
          <p:cNvSpPr>
            <a:spLocks noGrp="1"/>
          </p:cNvSpPr>
          <p:nvPr>
            <p:ph type="subTitle" idx="1"/>
          </p:nvPr>
        </p:nvSpPr>
        <p:spPr/>
        <p:txBody>
          <a:bodyPr/>
          <a:lstStyle/>
          <a:p>
            <a:r>
              <a:rPr lang="en-IN" dirty="0" smtClean="0"/>
              <a:t>(ActiveX Database Objects)</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Disconnected environment A data adapter handles data transfer between the database and the dataset through its properties and methods,</a:t>
            </a:r>
            <a:endParaRPr lang="en-IN" dirty="0" smtClean="0"/>
          </a:p>
          <a:p>
            <a:r>
              <a:rPr lang="en-US" dirty="0" smtClean="0"/>
              <a:t>SelectCommand</a:t>
            </a:r>
            <a:endParaRPr lang="en-IN" dirty="0" smtClean="0"/>
          </a:p>
          <a:p>
            <a:r>
              <a:rPr lang="en-US" dirty="0" smtClean="0"/>
              <a:t>InsertCommand</a:t>
            </a:r>
            <a:endParaRPr lang="en-IN" dirty="0" smtClean="0"/>
          </a:p>
          <a:p>
            <a:r>
              <a:rPr lang="en-US" dirty="0" smtClean="0"/>
              <a:t>UpdateCommand</a:t>
            </a:r>
            <a:endParaRPr lang="en-IN" dirty="0" smtClean="0"/>
          </a:p>
          <a:p>
            <a:r>
              <a:rPr lang="en-US" dirty="0" smtClean="0"/>
              <a:t>DeleteCommand</a:t>
            </a:r>
            <a:endParaRPr lang="en-IN" dirty="0" smtClean="0"/>
          </a:p>
          <a:p>
            <a:r>
              <a:rPr lang="en-US" dirty="0" smtClean="0"/>
              <a:t>Fill()</a:t>
            </a:r>
            <a:endParaRPr lang="en-IN" dirty="0" smtClean="0"/>
          </a:p>
          <a:p>
            <a:r>
              <a:rPr lang="en-US" dirty="0" smtClean="0"/>
              <a:t>Update()</a:t>
            </a:r>
            <a:endParaRPr lang="en-IN" dirty="0" smtClean="0"/>
          </a:p>
          <a:p>
            <a:endParaRPr lang="en-IN" dirty="0"/>
          </a:p>
        </p:txBody>
      </p:sp>
      <p:sp>
        <p:nvSpPr>
          <p:cNvPr id="3" name="Title 2"/>
          <p:cNvSpPr>
            <a:spLocks noGrp="1"/>
          </p:cNvSpPr>
          <p:nvPr>
            <p:ph type="title"/>
          </p:nvPr>
        </p:nvSpPr>
        <p:spPr/>
        <p:txBody>
          <a:bodyPr>
            <a:normAutofit fontScale="90000"/>
          </a:bodyPr>
          <a:lstStyle/>
          <a:p>
            <a:r>
              <a:rPr lang="en-US" dirty="0" err="1" smtClean="0"/>
              <a:t>DisConnected</a:t>
            </a:r>
            <a:r>
              <a:rPr lang="en-US" dirty="0" smtClean="0"/>
              <a:t> </a:t>
            </a:r>
            <a:r>
              <a:rPr lang="en-US" dirty="0" err="1" smtClean="0"/>
              <a:t>Envirnment</a:t>
            </a:r>
            <a:r>
              <a:rPr lang="en-IN" dirty="0" smtClean="0"/>
              <a:t/>
            </a:r>
            <a:br>
              <a:rPr lang="en-IN" dirty="0" smtClean="0"/>
            </a:b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smtClean="0"/>
              <a:t>To make connection</a:t>
            </a:r>
            <a:endParaRPr lang="en-IN" dirty="0" smtClean="0"/>
          </a:p>
          <a:p>
            <a:pPr lvl="0">
              <a:buNone/>
            </a:pPr>
            <a:r>
              <a:rPr lang="en-US" dirty="0" smtClean="0"/>
              <a:t>		SqlConnection </a:t>
            </a:r>
            <a:r>
              <a:rPr lang="en-US" dirty="0" err="1" smtClean="0"/>
              <a:t>cn</a:t>
            </a:r>
            <a:r>
              <a:rPr lang="en-US" dirty="0" smtClean="0"/>
              <a:t> =new SqlConnection();</a:t>
            </a:r>
            <a:endParaRPr lang="en-IN" dirty="0" smtClean="0"/>
          </a:p>
          <a:p>
            <a:pPr>
              <a:buNone/>
            </a:pPr>
            <a:r>
              <a:rPr lang="en-US" dirty="0" smtClean="0"/>
              <a:t>		connection.ConnectionString =	"Data 	Source=SQLSERVER01;Initial Catalog=</a:t>
            </a:r>
            <a:r>
              <a:rPr lang="en-US" dirty="0" err="1" smtClean="0"/>
              <a:t>HR;User</a:t>
            </a:r>
            <a:r>
              <a:rPr lang="en-US" dirty="0" smtClean="0"/>
              <a:t> 			ID=</a:t>
            </a:r>
            <a:r>
              <a:rPr lang="en-US" dirty="0" err="1" smtClean="0"/>
              <a:t>root;Password</a:t>
            </a:r>
            <a:r>
              <a:rPr lang="en-US" dirty="0" smtClean="0"/>
              <a:t>=password";</a:t>
            </a:r>
            <a:endParaRPr lang="en-IN" dirty="0" smtClean="0"/>
          </a:p>
          <a:p>
            <a:pPr>
              <a:buNone/>
            </a:pPr>
            <a:r>
              <a:rPr lang="en-US" dirty="0" smtClean="0"/>
              <a:t> </a:t>
            </a:r>
            <a:endParaRPr lang="en-IN" dirty="0" smtClean="0"/>
          </a:p>
          <a:p>
            <a:r>
              <a:rPr lang="en-US" dirty="0" smtClean="0"/>
              <a:t>Create a dataset object to store retrieved data</a:t>
            </a:r>
            <a:endParaRPr lang="en-IN" dirty="0" smtClean="0"/>
          </a:p>
          <a:p>
            <a:pPr>
              <a:buNone/>
            </a:pPr>
            <a:r>
              <a:rPr lang="en-US" dirty="0" smtClean="0"/>
              <a:t>		 </a:t>
            </a:r>
            <a:r>
              <a:rPr lang="en-US" dirty="0" err="1" smtClean="0"/>
              <a:t>DataSet</a:t>
            </a:r>
            <a:r>
              <a:rPr lang="en-US" dirty="0" smtClean="0"/>
              <a:t> DataSet1 = new </a:t>
            </a:r>
            <a:r>
              <a:rPr lang="en-US" dirty="0" err="1" smtClean="0"/>
              <a:t>DataSet</a:t>
            </a:r>
            <a:r>
              <a:rPr lang="en-US" dirty="0" smtClean="0"/>
              <a:t>();</a:t>
            </a:r>
            <a:endParaRPr lang="en-IN" dirty="0" smtClean="0"/>
          </a:p>
          <a:p>
            <a:r>
              <a:rPr lang="en-US" dirty="0" smtClean="0"/>
              <a:t>Create </a:t>
            </a:r>
            <a:r>
              <a:rPr lang="en-US" dirty="0" err="1" smtClean="0"/>
              <a:t>dataadapter</a:t>
            </a:r>
            <a:r>
              <a:rPr lang="en-US" dirty="0" smtClean="0"/>
              <a:t> object </a:t>
            </a:r>
            <a:r>
              <a:rPr lang="en-US" dirty="0" err="1" smtClean="0"/>
              <a:t>retreive</a:t>
            </a:r>
            <a:r>
              <a:rPr lang="en-US" dirty="0" smtClean="0"/>
              <a:t> data from data source</a:t>
            </a:r>
            <a:endParaRPr lang="en-IN" dirty="0" smtClean="0"/>
          </a:p>
          <a:p>
            <a:pPr>
              <a:buNone/>
            </a:pPr>
            <a:r>
              <a:rPr lang="en-US" dirty="0" smtClean="0"/>
              <a:t>          </a:t>
            </a:r>
            <a:r>
              <a:rPr lang="en-US" dirty="0" err="1" smtClean="0"/>
              <a:t>SqlDataAdapter</a:t>
            </a:r>
            <a:r>
              <a:rPr lang="en-US" dirty="0" smtClean="0"/>
              <a:t> </a:t>
            </a:r>
            <a:r>
              <a:rPr lang="en-US" dirty="0" err="1" smtClean="0"/>
              <a:t>da</a:t>
            </a:r>
            <a:r>
              <a:rPr lang="en-US" dirty="0" smtClean="0"/>
              <a:t> = new </a:t>
            </a:r>
            <a:r>
              <a:rPr lang="en-US" dirty="0" err="1" smtClean="0"/>
              <a:t>SqlDataAdapter</a:t>
            </a:r>
            <a:r>
              <a:rPr lang="en-US" dirty="0" smtClean="0"/>
              <a:t>();</a:t>
            </a:r>
            <a:endParaRPr lang="en-IN" dirty="0" smtClean="0"/>
          </a:p>
          <a:p>
            <a:r>
              <a:rPr lang="en-US" dirty="0" smtClean="0"/>
              <a:t>To specify the query to execute and link to adapter</a:t>
            </a:r>
            <a:endParaRPr lang="en-IN" dirty="0" smtClean="0"/>
          </a:p>
          <a:p>
            <a:pPr>
              <a:buNone/>
            </a:pPr>
            <a:r>
              <a:rPr lang="en-US" dirty="0" smtClean="0"/>
              <a:t>          SqlCommand </a:t>
            </a:r>
            <a:r>
              <a:rPr lang="en-US" dirty="0" err="1" smtClean="0"/>
              <a:t>cmd</a:t>
            </a:r>
            <a:r>
              <a:rPr lang="en-US" dirty="0" smtClean="0"/>
              <a:t>=new SqlCommand("Select * from Employees", </a:t>
            </a:r>
            <a:r>
              <a:rPr lang="en-US" dirty="0" err="1" smtClean="0"/>
              <a:t>cn</a:t>
            </a:r>
            <a:r>
              <a:rPr lang="en-US" dirty="0" smtClean="0"/>
              <a:t>);</a:t>
            </a:r>
            <a:endParaRPr lang="en-IN" dirty="0" smtClean="0"/>
          </a:p>
          <a:p>
            <a:pPr>
              <a:buNone/>
            </a:pPr>
            <a:r>
              <a:rPr lang="en-US" dirty="0" smtClean="0"/>
              <a:t>              </a:t>
            </a:r>
            <a:r>
              <a:rPr lang="en-US" dirty="0" err="1" smtClean="0"/>
              <a:t>da.SelectCommand</a:t>
            </a:r>
            <a:r>
              <a:rPr lang="en-US" dirty="0" smtClean="0"/>
              <a:t> = </a:t>
            </a:r>
            <a:r>
              <a:rPr lang="en-US" dirty="0" err="1" smtClean="0"/>
              <a:t>cmd</a:t>
            </a:r>
            <a:r>
              <a:rPr lang="en-US" dirty="0" smtClean="0"/>
              <a:t>;</a:t>
            </a:r>
            <a:endParaRPr lang="en-IN" dirty="0" smtClean="0"/>
          </a:p>
          <a:p>
            <a:r>
              <a:rPr lang="en-US" dirty="0" smtClean="0"/>
              <a:t>Fill the dataset with retrieved data from </a:t>
            </a:r>
            <a:r>
              <a:rPr lang="en-US" dirty="0" err="1" smtClean="0"/>
              <a:t>datasource</a:t>
            </a:r>
            <a:r>
              <a:rPr lang="en-US" dirty="0" smtClean="0"/>
              <a:t> using adapter</a:t>
            </a:r>
            <a:endParaRPr lang="en-IN" dirty="0" smtClean="0"/>
          </a:p>
          <a:p>
            <a:pPr>
              <a:buNone/>
            </a:pPr>
            <a:r>
              <a:rPr lang="en-US" dirty="0" smtClean="0"/>
              <a:t>		</a:t>
            </a:r>
            <a:r>
              <a:rPr lang="en-US" dirty="0" err="1" smtClean="0"/>
              <a:t>da.Fill</a:t>
            </a:r>
            <a:r>
              <a:rPr lang="en-US" dirty="0" smtClean="0"/>
              <a:t>(DataSet1);</a:t>
            </a:r>
            <a:endParaRPr lang="en-IN" dirty="0" smtClean="0"/>
          </a:p>
          <a:p>
            <a:endParaRPr lang="en-IN" dirty="0"/>
          </a:p>
        </p:txBody>
      </p:sp>
      <p:sp>
        <p:nvSpPr>
          <p:cNvPr id="3" name="Title 2"/>
          <p:cNvSpPr>
            <a:spLocks noGrp="1"/>
          </p:cNvSpPr>
          <p:nvPr>
            <p:ph type="title"/>
          </p:nvPr>
        </p:nvSpPr>
        <p:spPr/>
        <p:txBody>
          <a:bodyPr/>
          <a:lstStyle/>
          <a:p>
            <a:r>
              <a:rPr lang="en-US" dirty="0" err="1" smtClean="0"/>
              <a:t>DisConnected</a:t>
            </a:r>
            <a:r>
              <a:rPr lang="en-US" dirty="0" smtClean="0"/>
              <a:t> </a:t>
            </a:r>
            <a:r>
              <a:rPr lang="en-US" dirty="0" err="1" smtClean="0"/>
              <a:t>Envirnment</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IN" dirty="0" smtClean="0"/>
              <a:t>A transaction is a set of related tasks that either succeeds (commit) or fails (abort) as a unit, among other </a:t>
            </a:r>
            <a:r>
              <a:rPr lang="en-IN" dirty="0" err="1" smtClean="0"/>
              <a:t>things.Local</a:t>
            </a:r>
            <a:r>
              <a:rPr lang="en-IN" dirty="0" smtClean="0"/>
              <a:t> Transaction is implemented using transaction</a:t>
            </a:r>
          </a:p>
          <a:p>
            <a:r>
              <a:rPr lang="en-IN" dirty="0" smtClean="0"/>
              <a:t>For distributed transaction make use of </a:t>
            </a:r>
            <a:r>
              <a:rPr lang="en-IN" dirty="0" err="1" smtClean="0"/>
              <a:t>System.Transaction</a:t>
            </a:r>
            <a:r>
              <a:rPr lang="en-IN" dirty="0" smtClean="0"/>
              <a:t> object and transaction </a:t>
            </a:r>
            <a:r>
              <a:rPr lang="en-IN" dirty="0" err="1" smtClean="0"/>
              <a:t>scope.A</a:t>
            </a:r>
            <a:r>
              <a:rPr lang="en-IN" dirty="0" smtClean="0"/>
              <a:t> transaction scope defines a block of code that participates in a transaction. If the code block completes successfully, the transaction manager commits the transaction. Otherwise, the transaction manager rolls back the transaction</a:t>
            </a:r>
          </a:p>
          <a:p>
            <a:endParaRPr lang="en-IN" dirty="0"/>
          </a:p>
        </p:txBody>
      </p:sp>
      <p:sp>
        <p:nvSpPr>
          <p:cNvPr id="3" name="Title 2"/>
          <p:cNvSpPr>
            <a:spLocks noGrp="1"/>
          </p:cNvSpPr>
          <p:nvPr>
            <p:ph type="title"/>
          </p:nvPr>
        </p:nvSpPr>
        <p:spPr/>
        <p:txBody>
          <a:bodyPr>
            <a:normAutofit fontScale="90000"/>
          </a:bodyPr>
          <a:lstStyle/>
          <a:p>
            <a:r>
              <a:rPr lang="en-IN" dirty="0" smtClean="0"/>
              <a:t>Transaction and Transaction Scope</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N" dirty="0" smtClean="0"/>
              <a:t>Local transactions are performed on a single database server, but distributed transactions can be performed across multiple database servers.</a:t>
            </a:r>
          </a:p>
          <a:p>
            <a:r>
              <a:rPr lang="en-IN" dirty="0" smtClean="0"/>
              <a:t>In ADO.NET,  controls transactions with the Connection object.</a:t>
            </a:r>
          </a:p>
          <a:p>
            <a:r>
              <a:rPr lang="en-IN" dirty="0" smtClean="0"/>
              <a:t>Initiate a </a:t>
            </a:r>
            <a:r>
              <a:rPr lang="en-IN" dirty="0" err="1" smtClean="0"/>
              <a:t>localtransaction</a:t>
            </a:r>
            <a:r>
              <a:rPr lang="en-IN" dirty="0" smtClean="0"/>
              <a:t> with the </a:t>
            </a:r>
            <a:r>
              <a:rPr lang="en-IN" dirty="0" err="1" smtClean="0"/>
              <a:t>BeginTransaction</a:t>
            </a:r>
            <a:r>
              <a:rPr lang="en-IN" dirty="0" smtClean="0"/>
              <a:t> method. </a:t>
            </a:r>
          </a:p>
          <a:p>
            <a:r>
              <a:rPr lang="en-IN" dirty="0" smtClean="0"/>
              <a:t>Once  begun a transaction, Enlist a command in that transaction with the Transaction property of a Command object. </a:t>
            </a:r>
          </a:p>
          <a:p>
            <a:r>
              <a:rPr lang="en-IN" dirty="0" smtClean="0"/>
              <a:t> commit or roll back modifications made at the data source based on the success or failure of the components of the transaction.</a:t>
            </a:r>
            <a:endParaRPr lang="en-IN" dirty="0"/>
          </a:p>
        </p:txBody>
      </p:sp>
      <p:sp>
        <p:nvSpPr>
          <p:cNvPr id="3" name="Title 2"/>
          <p:cNvSpPr>
            <a:spLocks noGrp="1"/>
          </p:cNvSpPr>
          <p:nvPr>
            <p:ph type="title"/>
          </p:nvPr>
        </p:nvSpPr>
        <p:spPr/>
        <p:txBody>
          <a:bodyPr>
            <a:normAutofit fontScale="90000"/>
          </a:bodyPr>
          <a:lstStyle/>
          <a:p>
            <a:r>
              <a:rPr lang="en-IN" dirty="0" smtClean="0"/>
              <a:t>Local Transaction and Distributed Transaction</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dirty="0" smtClean="0"/>
              <a:t>. A </a:t>
            </a:r>
            <a:r>
              <a:rPr lang="en-IN" i="1" dirty="0" smtClean="0"/>
              <a:t>distributed transaction</a:t>
            </a:r>
            <a:r>
              <a:rPr lang="en-IN" dirty="0" smtClean="0"/>
              <a:t> is a transaction that affects several resources.</a:t>
            </a:r>
          </a:p>
          <a:p>
            <a:r>
              <a:rPr lang="en-IN" dirty="0" smtClean="0"/>
              <a:t> For a distributed transaction to commit, all participants must guarantee that any change to data will be permanent. </a:t>
            </a:r>
          </a:p>
          <a:p>
            <a:r>
              <a:rPr lang="en-IN" dirty="0" smtClean="0"/>
              <a:t>Changes must persist despite system crashes or other unforeseen events. </a:t>
            </a:r>
          </a:p>
          <a:p>
            <a:r>
              <a:rPr lang="en-IN" dirty="0" smtClean="0"/>
              <a:t>If even a single participant fails to make this guarantee, the entire transaction fails, and any changes to data within the scope of the transaction are rolled back.</a:t>
            </a:r>
            <a:endParaRPr lang="en-IN" dirty="0"/>
          </a:p>
        </p:txBody>
      </p:sp>
      <p:sp>
        <p:nvSpPr>
          <p:cNvPr id="3" name="Title 2"/>
          <p:cNvSpPr>
            <a:spLocks noGrp="1"/>
          </p:cNvSpPr>
          <p:nvPr>
            <p:ph type="title"/>
          </p:nvPr>
        </p:nvSpPr>
        <p:spPr/>
        <p:txBody>
          <a:bodyPr/>
          <a:lstStyle/>
          <a:p>
            <a:r>
              <a:rPr lang="en-IN" dirty="0" smtClean="0"/>
              <a:t>Distributed Transaction</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IN" dirty="0" smtClean="0"/>
              <a:t>Instantiate a </a:t>
            </a:r>
            <a:r>
              <a:rPr lang="en-IN" i="1" dirty="0" err="1" smtClean="0"/>
              <a:t>TransactionScope</a:t>
            </a:r>
            <a:r>
              <a:rPr lang="en-IN" dirty="0" smtClean="0"/>
              <a:t> object.</a:t>
            </a:r>
          </a:p>
          <a:p>
            <a:r>
              <a:rPr lang="en-IN" dirty="0" smtClean="0"/>
              <a:t>When </a:t>
            </a:r>
            <a:r>
              <a:rPr lang="en-IN" b="1" dirty="0" err="1" smtClean="0"/>
              <a:t>TransactionScope</a:t>
            </a:r>
            <a:r>
              <a:rPr lang="en-IN" dirty="0" smtClean="0"/>
              <a:t> is instantiated, the transaction manager determines which transaction to participate in.</a:t>
            </a:r>
          </a:p>
          <a:p>
            <a:r>
              <a:rPr lang="en-IN" dirty="0" smtClean="0"/>
              <a:t>While creating </a:t>
            </a:r>
            <a:r>
              <a:rPr lang="en-IN" dirty="0" err="1" smtClean="0"/>
              <a:t>TransactionScope</a:t>
            </a:r>
            <a:r>
              <a:rPr lang="en-IN" dirty="0" smtClean="0"/>
              <a:t> object, we need to pass the </a:t>
            </a:r>
            <a:r>
              <a:rPr lang="en-IN" b="1" dirty="0" err="1" smtClean="0"/>
              <a:t>TransactionScopeOption</a:t>
            </a:r>
            <a:r>
              <a:rPr lang="en-IN" b="1" dirty="0" smtClean="0"/>
              <a:t> </a:t>
            </a:r>
            <a:r>
              <a:rPr lang="en-IN" dirty="0" smtClean="0"/>
              <a:t>enumeration with the following values:</a:t>
            </a:r>
          </a:p>
          <a:p>
            <a:r>
              <a:rPr lang="en-IN" dirty="0" smtClean="0"/>
              <a:t>Required: A transaction is required by the scope, this uses surrounding transaction if it is already exists, else it creates a new transaction.</a:t>
            </a:r>
          </a:p>
          <a:p>
            <a:r>
              <a:rPr lang="en-IN" dirty="0" err="1" smtClean="0"/>
              <a:t>RequiresNew</a:t>
            </a:r>
            <a:r>
              <a:rPr lang="en-IN" dirty="0" smtClean="0"/>
              <a:t>: A new transaction is always created for the scope.</a:t>
            </a:r>
          </a:p>
          <a:p>
            <a:r>
              <a:rPr lang="en-IN" dirty="0" smtClean="0"/>
              <a:t>Suppress: The surrounding transaction is suppressed when creating scope. All operations in the scope are completed without surrounding transaction.</a:t>
            </a:r>
          </a:p>
          <a:p>
            <a:r>
              <a:rPr lang="en-IN" dirty="0" smtClean="0"/>
              <a:t>Open a connection with the database.</a:t>
            </a:r>
          </a:p>
          <a:p>
            <a:r>
              <a:rPr lang="en-IN" dirty="0" smtClean="0"/>
              <a:t>Perform your database operations (insert, update &amp; delete).</a:t>
            </a:r>
          </a:p>
          <a:p>
            <a:r>
              <a:rPr lang="en-IN" dirty="0" smtClean="0"/>
              <a:t>If your operations completed successfully, mark your transaction as complete.</a:t>
            </a:r>
          </a:p>
          <a:p>
            <a:r>
              <a:rPr lang="en-IN" dirty="0" smtClean="0"/>
              <a:t>Dispose The </a:t>
            </a:r>
            <a:r>
              <a:rPr lang="en-IN" i="1" dirty="0" err="1" smtClean="0"/>
              <a:t>TransactionScope</a:t>
            </a:r>
            <a:r>
              <a:rPr lang="en-IN" dirty="0" smtClean="0"/>
              <a:t> object.</a:t>
            </a:r>
          </a:p>
        </p:txBody>
      </p:sp>
      <p:sp>
        <p:nvSpPr>
          <p:cNvPr id="3" name="Title 2"/>
          <p:cNvSpPr>
            <a:spLocks noGrp="1"/>
          </p:cNvSpPr>
          <p:nvPr>
            <p:ph type="title"/>
          </p:nvPr>
        </p:nvSpPr>
        <p:spPr/>
        <p:txBody>
          <a:bodyPr>
            <a:normAutofit fontScale="90000"/>
          </a:bodyPr>
          <a:lstStyle/>
          <a:p>
            <a:r>
              <a:rPr lang="en-IN" dirty="0" smtClean="0"/>
              <a:t>Steps of creating distributed transaction:</a:t>
            </a:r>
            <a:br>
              <a:rPr lang="en-IN" dirty="0" smtClean="0"/>
            </a:b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60648"/>
            <a:ext cx="7920880" cy="5355312"/>
          </a:xfrm>
          <a:prstGeom prst="rect">
            <a:avLst/>
          </a:prstGeom>
        </p:spPr>
        <p:txBody>
          <a:bodyPr wrap="square">
            <a:spAutoFit/>
          </a:bodyPr>
          <a:lstStyle/>
          <a:p>
            <a:r>
              <a:rPr lang="en-IN" b="1" dirty="0" smtClean="0"/>
              <a:t>Local Transaction</a:t>
            </a:r>
          </a:p>
          <a:p>
            <a:r>
              <a:rPr lang="en-IN" dirty="0" smtClean="0"/>
              <a:t>using </a:t>
            </a:r>
            <a:r>
              <a:rPr lang="en-IN" dirty="0"/>
              <a:t>(</a:t>
            </a:r>
            <a:r>
              <a:rPr lang="en-IN" dirty="0" err="1"/>
              <a:t>SqlConnection</a:t>
            </a:r>
            <a:r>
              <a:rPr lang="en-IN" dirty="0"/>
              <a:t> connection = new </a:t>
            </a:r>
            <a:r>
              <a:rPr lang="en-IN" dirty="0" err="1"/>
              <a:t>SqlConnection</a:t>
            </a:r>
            <a:r>
              <a:rPr lang="en-IN" dirty="0"/>
              <a:t>(</a:t>
            </a:r>
            <a:r>
              <a:rPr lang="en-IN" dirty="0" err="1"/>
              <a:t>connectionString</a:t>
            </a:r>
            <a:r>
              <a:rPr lang="en-IN" dirty="0"/>
              <a:t>)) { </a:t>
            </a:r>
            <a:r>
              <a:rPr lang="en-IN" dirty="0" err="1"/>
              <a:t>connection.Open</a:t>
            </a:r>
            <a:r>
              <a:rPr lang="en-IN" dirty="0"/>
              <a:t>(); // Start a local transaction. </a:t>
            </a:r>
            <a:r>
              <a:rPr lang="en-IN" dirty="0" err="1"/>
              <a:t>SqlTransaction</a:t>
            </a:r>
            <a:r>
              <a:rPr lang="en-IN" dirty="0"/>
              <a:t> </a:t>
            </a:r>
            <a:r>
              <a:rPr lang="en-IN" dirty="0" err="1"/>
              <a:t>sqlTran</a:t>
            </a:r>
            <a:r>
              <a:rPr lang="en-IN" dirty="0"/>
              <a:t> = </a:t>
            </a:r>
            <a:r>
              <a:rPr lang="en-IN" dirty="0" err="1"/>
              <a:t>connection.BeginTransaction</a:t>
            </a:r>
            <a:r>
              <a:rPr lang="en-IN" dirty="0"/>
              <a:t>(); // Enlist a command in the current transaction. </a:t>
            </a:r>
            <a:r>
              <a:rPr lang="en-IN" dirty="0" err="1"/>
              <a:t>SqlCommand</a:t>
            </a:r>
            <a:r>
              <a:rPr lang="en-IN" dirty="0"/>
              <a:t> command = </a:t>
            </a:r>
            <a:r>
              <a:rPr lang="en-IN" dirty="0" err="1"/>
              <a:t>connection.CreateCommand</a:t>
            </a:r>
            <a:r>
              <a:rPr lang="en-IN" dirty="0"/>
              <a:t>(); </a:t>
            </a:r>
            <a:r>
              <a:rPr lang="en-IN" dirty="0" err="1"/>
              <a:t>command.Transaction</a:t>
            </a:r>
            <a:r>
              <a:rPr lang="en-IN" dirty="0"/>
              <a:t> = </a:t>
            </a:r>
            <a:r>
              <a:rPr lang="en-IN" dirty="0" err="1"/>
              <a:t>sqlTran</a:t>
            </a:r>
            <a:r>
              <a:rPr lang="en-IN" dirty="0"/>
              <a:t>; try { // Execute two separate commands. </a:t>
            </a:r>
            <a:r>
              <a:rPr lang="en-IN" dirty="0" err="1"/>
              <a:t>command.CommandText</a:t>
            </a:r>
            <a:r>
              <a:rPr lang="en-IN" dirty="0"/>
              <a:t> = "INSERT INTO </a:t>
            </a:r>
            <a:r>
              <a:rPr lang="en-IN" dirty="0" err="1"/>
              <a:t>Production.ScrapReason</a:t>
            </a:r>
            <a:r>
              <a:rPr lang="en-IN" dirty="0"/>
              <a:t>(Name) VALUES('Wrong size')"; </a:t>
            </a:r>
            <a:r>
              <a:rPr lang="en-IN" dirty="0" err="1"/>
              <a:t>command.ExecuteNonQuery</a:t>
            </a:r>
            <a:r>
              <a:rPr lang="en-IN" dirty="0"/>
              <a:t>(); </a:t>
            </a:r>
            <a:r>
              <a:rPr lang="en-IN" dirty="0" err="1"/>
              <a:t>command.CommandText</a:t>
            </a:r>
            <a:r>
              <a:rPr lang="en-IN" dirty="0"/>
              <a:t> = "INSERT INTO </a:t>
            </a:r>
            <a:r>
              <a:rPr lang="en-IN" dirty="0" err="1"/>
              <a:t>Production.ScrapReason</a:t>
            </a:r>
            <a:r>
              <a:rPr lang="en-IN" dirty="0"/>
              <a:t>(Name) VALUES('Wrong </a:t>
            </a:r>
            <a:r>
              <a:rPr lang="en-IN" dirty="0" err="1"/>
              <a:t>color</a:t>
            </a:r>
            <a:r>
              <a:rPr lang="en-IN" dirty="0"/>
              <a:t>')"; </a:t>
            </a:r>
            <a:r>
              <a:rPr lang="en-IN" dirty="0" err="1"/>
              <a:t>command.ExecuteNonQuery</a:t>
            </a:r>
            <a:r>
              <a:rPr lang="en-IN" dirty="0"/>
              <a:t>(); // Commit the transaction. </a:t>
            </a:r>
            <a:r>
              <a:rPr lang="en-IN" dirty="0" err="1"/>
              <a:t>sqlTran.Commit</a:t>
            </a:r>
            <a:r>
              <a:rPr lang="en-IN" dirty="0"/>
              <a:t>(); </a:t>
            </a:r>
            <a:r>
              <a:rPr lang="en-IN" dirty="0" err="1"/>
              <a:t>Console.WriteLine</a:t>
            </a:r>
            <a:r>
              <a:rPr lang="en-IN" dirty="0"/>
              <a:t>("Both records were written to database."); } catch (Exception ex) { // Handle the exception if the transaction fails to commit. </a:t>
            </a:r>
            <a:r>
              <a:rPr lang="en-IN" dirty="0" err="1"/>
              <a:t>Console.WriteLine</a:t>
            </a:r>
            <a:r>
              <a:rPr lang="en-IN" dirty="0"/>
              <a:t>(</a:t>
            </a:r>
            <a:r>
              <a:rPr lang="en-IN" dirty="0" err="1"/>
              <a:t>ex.Message</a:t>
            </a:r>
            <a:r>
              <a:rPr lang="en-IN" dirty="0"/>
              <a:t>); try { // Attempt to roll back the transaction. </a:t>
            </a:r>
            <a:r>
              <a:rPr lang="en-IN" dirty="0" err="1"/>
              <a:t>sqlTran.Rollback</a:t>
            </a:r>
            <a:r>
              <a:rPr lang="en-IN" dirty="0"/>
              <a:t>(); } catch (Exception </a:t>
            </a:r>
            <a:r>
              <a:rPr lang="en-IN" dirty="0" err="1"/>
              <a:t>exRollback</a:t>
            </a:r>
            <a:r>
              <a:rPr lang="en-IN" dirty="0"/>
              <a:t>) { // Throws an </a:t>
            </a:r>
            <a:r>
              <a:rPr lang="en-IN" dirty="0" err="1"/>
              <a:t>InvalidOperationException</a:t>
            </a:r>
            <a:r>
              <a:rPr lang="en-IN" dirty="0"/>
              <a:t> if the connection // is closed or the transaction has already been rolled // back on the server. </a:t>
            </a:r>
            <a:r>
              <a:rPr lang="en-IN" dirty="0" err="1"/>
              <a:t>Console.WriteLine</a:t>
            </a:r>
            <a:r>
              <a:rPr lang="en-IN" dirty="0"/>
              <a:t>(</a:t>
            </a:r>
            <a:r>
              <a:rPr lang="en-IN" dirty="0" err="1"/>
              <a:t>exRollback.Message</a:t>
            </a:r>
            <a:r>
              <a:rPr lang="en-IN" dirty="0"/>
              <a:t>); } }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IN" dirty="0" smtClean="0"/>
              <a:t> .NET 2.0 we been provided with </a:t>
            </a:r>
            <a:r>
              <a:rPr lang="en-IN" b="1" dirty="0" err="1" smtClean="0">
                <a:hlinkClick r:id="rId2"/>
              </a:rPr>
              <a:t>TransactionScope</a:t>
            </a:r>
            <a:r>
              <a:rPr lang="en-IN" dirty="0" smtClean="0"/>
              <a:t> class under </a:t>
            </a:r>
            <a:r>
              <a:rPr lang="en-IN" b="1" dirty="0" err="1" smtClean="0"/>
              <a:t>System.Transaction</a:t>
            </a:r>
            <a:r>
              <a:rPr lang="en-IN" b="1" dirty="0" smtClean="0"/>
              <a:t> </a:t>
            </a:r>
            <a:r>
              <a:rPr lang="en-IN" dirty="0" smtClean="0"/>
              <a:t>namespace. This class provides a simple way to make a block of code participate in a transaction without requiring to interact with transaction itself. This class can manage surrounding transactions automatically. The transaction scope is started using the </a:t>
            </a:r>
            <a:r>
              <a:rPr lang="en-IN" b="1" dirty="0" err="1" smtClean="0"/>
              <a:t>TransactionScope</a:t>
            </a:r>
            <a:r>
              <a:rPr lang="en-IN" b="1" dirty="0" smtClean="0"/>
              <a:t> </a:t>
            </a:r>
            <a:r>
              <a:rPr lang="en-IN" dirty="0" smtClean="0"/>
              <a:t>class instance. It is highly recommended to create the </a:t>
            </a:r>
            <a:r>
              <a:rPr lang="en-IN" dirty="0" err="1" smtClean="0"/>
              <a:t>TransactionScope</a:t>
            </a:r>
            <a:r>
              <a:rPr lang="en-IN" dirty="0" smtClean="0"/>
              <a:t> object in a </a:t>
            </a:r>
            <a:r>
              <a:rPr lang="en-IN" b="1" dirty="0" smtClean="0"/>
              <a:t>using </a:t>
            </a:r>
            <a:r>
              <a:rPr lang="en-IN" dirty="0" smtClean="0"/>
              <a:t>block.</a:t>
            </a:r>
          </a:p>
          <a:p>
            <a:r>
              <a:rPr lang="en-IN" dirty="0" smtClean="0"/>
              <a:t>When </a:t>
            </a:r>
            <a:r>
              <a:rPr lang="en-IN" b="1" dirty="0" err="1" smtClean="0"/>
              <a:t>TransactionScope</a:t>
            </a:r>
            <a:r>
              <a:rPr lang="en-IN" dirty="0" smtClean="0"/>
              <a:t> is instantiated, the transaction manager determines which transaction to participate in. Once this is determined, the scope always participates in that transaction. While creating </a:t>
            </a:r>
            <a:r>
              <a:rPr lang="en-IN" dirty="0" err="1" smtClean="0"/>
              <a:t>TransactionScope</a:t>
            </a:r>
            <a:r>
              <a:rPr lang="en-IN" dirty="0" smtClean="0"/>
              <a:t> object, we need to pass the </a:t>
            </a:r>
            <a:r>
              <a:rPr lang="en-IN" b="1" dirty="0" err="1" smtClean="0"/>
              <a:t>TransactionScopeOption</a:t>
            </a:r>
            <a:r>
              <a:rPr lang="en-IN" b="1" dirty="0" smtClean="0"/>
              <a:t> </a:t>
            </a:r>
            <a:r>
              <a:rPr lang="en-IN" dirty="0" smtClean="0"/>
              <a:t>enumeration with the following values:</a:t>
            </a:r>
          </a:p>
          <a:p>
            <a:r>
              <a:rPr lang="en-IN" dirty="0" smtClean="0"/>
              <a:t>Required: A transaction is required by the scope, this uses surrounding transaction if it is already exists, else it creates a new transaction.</a:t>
            </a:r>
          </a:p>
          <a:p>
            <a:r>
              <a:rPr lang="en-IN" dirty="0" err="1" smtClean="0"/>
              <a:t>RequiresNew</a:t>
            </a:r>
            <a:r>
              <a:rPr lang="en-IN" dirty="0" smtClean="0"/>
              <a:t>: A new transaction is always created for the scope.</a:t>
            </a:r>
          </a:p>
          <a:p>
            <a:r>
              <a:rPr lang="en-IN" dirty="0" smtClean="0"/>
              <a:t>Suppress: The surrounding transaction is suppressed when creating scope. All operations in the scope are completed without surrounding transaction.</a:t>
            </a:r>
          </a:p>
          <a:p>
            <a:endParaRPr lang="en-IN" dirty="0"/>
          </a:p>
        </p:txBody>
      </p:sp>
      <p:sp>
        <p:nvSpPr>
          <p:cNvPr id="3" name="Title 2"/>
          <p:cNvSpPr>
            <a:spLocks noGrp="1"/>
          </p:cNvSpPr>
          <p:nvPr>
            <p:ph type="title"/>
          </p:nvPr>
        </p:nvSpPr>
        <p:spPr/>
        <p:txBody>
          <a:bodyPr/>
          <a:lstStyle/>
          <a:p>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04664"/>
            <a:ext cx="8229600" cy="5602627"/>
          </a:xfrm>
        </p:spPr>
        <p:txBody>
          <a:bodyPr>
            <a:normAutofit fontScale="40000" lnSpcReduction="20000"/>
          </a:bodyPr>
          <a:lstStyle/>
          <a:p>
            <a:r>
              <a:rPr lang="en-IN" dirty="0" err="1" smtClean="0"/>
              <a:t>TransactionOptions</a:t>
            </a:r>
            <a:r>
              <a:rPr lang="en-IN" dirty="0" smtClean="0"/>
              <a:t> options = new </a:t>
            </a:r>
            <a:r>
              <a:rPr lang="en-IN" dirty="0" err="1" smtClean="0"/>
              <a:t>TransactionOptions</a:t>
            </a:r>
            <a:r>
              <a:rPr lang="en-IN" dirty="0" smtClean="0"/>
              <a:t>();</a:t>
            </a:r>
          </a:p>
          <a:p>
            <a:r>
              <a:rPr lang="en-IN" dirty="0" err="1" smtClean="0"/>
              <a:t>options.IsolationLevel</a:t>
            </a:r>
            <a:r>
              <a:rPr lang="en-IN" dirty="0" smtClean="0"/>
              <a:t> = </a:t>
            </a:r>
            <a:r>
              <a:rPr lang="en-IN" dirty="0" err="1" smtClean="0"/>
              <a:t>System.Transactions.IsolationLevel.ReadCommitted</a:t>
            </a:r>
            <a:r>
              <a:rPr lang="en-IN" dirty="0" smtClean="0"/>
              <a:t>;</a:t>
            </a:r>
          </a:p>
          <a:p>
            <a:r>
              <a:rPr lang="en-IN" dirty="0" err="1" smtClean="0"/>
              <a:t>options.Timeout</a:t>
            </a:r>
            <a:r>
              <a:rPr lang="en-IN" dirty="0" smtClean="0"/>
              <a:t> = new </a:t>
            </a:r>
            <a:r>
              <a:rPr lang="en-IN" dirty="0" err="1" smtClean="0"/>
              <a:t>TimeSpan</a:t>
            </a:r>
            <a:r>
              <a:rPr lang="en-IN" dirty="0" smtClean="0"/>
              <a:t>(0, 2, 0);</a:t>
            </a:r>
          </a:p>
          <a:p>
            <a:r>
              <a:rPr lang="en-IN" dirty="0" smtClean="0"/>
              <a:t>using (</a:t>
            </a:r>
            <a:r>
              <a:rPr lang="en-IN" dirty="0" err="1" smtClean="0"/>
              <a:t>TransactionScope</a:t>
            </a:r>
            <a:r>
              <a:rPr lang="en-IN" dirty="0" smtClean="0"/>
              <a:t> scope = new </a:t>
            </a:r>
            <a:r>
              <a:rPr lang="en-IN" dirty="0" err="1" smtClean="0"/>
              <a:t>TransactionScope</a:t>
            </a:r>
            <a:r>
              <a:rPr lang="en-IN" dirty="0" smtClean="0"/>
              <a:t>(</a:t>
            </a:r>
            <a:r>
              <a:rPr lang="en-IN" dirty="0" err="1" smtClean="0"/>
              <a:t>TransactionScopeOption.Required</a:t>
            </a:r>
            <a:r>
              <a:rPr lang="en-IN" dirty="0" smtClean="0"/>
              <a:t>, options))</a:t>
            </a:r>
          </a:p>
          <a:p>
            <a:r>
              <a:rPr lang="en-IN" dirty="0" smtClean="0"/>
              <a:t>{</a:t>
            </a:r>
          </a:p>
          <a:p>
            <a:r>
              <a:rPr lang="en-IN" dirty="0" smtClean="0"/>
              <a:t>          using (</a:t>
            </a:r>
            <a:r>
              <a:rPr lang="en-IN" dirty="0" err="1" smtClean="0"/>
              <a:t>SqlConnection</a:t>
            </a:r>
            <a:r>
              <a:rPr lang="en-IN" dirty="0" smtClean="0"/>
              <a:t> </a:t>
            </a:r>
            <a:r>
              <a:rPr lang="en-IN" dirty="0" err="1" smtClean="0"/>
              <a:t>connA</a:t>
            </a:r>
            <a:r>
              <a:rPr lang="en-IN" dirty="0" smtClean="0"/>
              <a:t> = new </a:t>
            </a:r>
            <a:r>
              <a:rPr lang="en-IN" dirty="0" err="1" smtClean="0"/>
              <a:t>SqlConnection</a:t>
            </a:r>
            <a:r>
              <a:rPr lang="en-IN" dirty="0" smtClean="0"/>
              <a:t>(</a:t>
            </a:r>
            <a:r>
              <a:rPr lang="en-IN" dirty="0" err="1" smtClean="0"/>
              <a:t>connStringA</a:t>
            </a:r>
            <a:r>
              <a:rPr lang="en-IN" dirty="0" smtClean="0"/>
              <a:t>))</a:t>
            </a:r>
          </a:p>
          <a:p>
            <a:r>
              <a:rPr lang="en-IN" dirty="0" smtClean="0"/>
              <a:t>{</a:t>
            </a:r>
          </a:p>
          <a:p>
            <a:r>
              <a:rPr lang="en-IN" dirty="0" smtClean="0"/>
              <a:t>                    using (</a:t>
            </a:r>
            <a:r>
              <a:rPr lang="en-IN" dirty="0" err="1" smtClean="0"/>
              <a:t>SqlCommand</a:t>
            </a:r>
            <a:r>
              <a:rPr lang="en-IN" dirty="0" smtClean="0"/>
              <a:t> </a:t>
            </a:r>
            <a:r>
              <a:rPr lang="en-IN" dirty="0" err="1" smtClean="0"/>
              <a:t>cmdA</a:t>
            </a:r>
            <a:r>
              <a:rPr lang="en-IN" dirty="0" smtClean="0"/>
              <a:t> = new </a:t>
            </a:r>
            <a:r>
              <a:rPr lang="en-IN" dirty="0" err="1" smtClean="0"/>
              <a:t>SqlCommand</a:t>
            </a:r>
            <a:r>
              <a:rPr lang="en-IN" dirty="0" smtClean="0"/>
              <a:t>(</a:t>
            </a:r>
            <a:r>
              <a:rPr lang="en-IN" dirty="0" err="1" smtClean="0"/>
              <a:t>sqlStmtA</a:t>
            </a:r>
            <a:r>
              <a:rPr lang="en-IN" dirty="0" smtClean="0"/>
              <a:t>, </a:t>
            </a:r>
            <a:r>
              <a:rPr lang="en-IN" dirty="0" err="1" smtClean="0"/>
              <a:t>connA</a:t>
            </a:r>
            <a:r>
              <a:rPr lang="en-IN" dirty="0" smtClean="0"/>
              <a:t>))</a:t>
            </a:r>
          </a:p>
          <a:p>
            <a:r>
              <a:rPr lang="en-IN" dirty="0" smtClean="0"/>
              <a:t>                    {</a:t>
            </a:r>
          </a:p>
          <a:p>
            <a:r>
              <a:rPr lang="en-IN" dirty="0" smtClean="0"/>
              <a:t>                             </a:t>
            </a:r>
            <a:r>
              <a:rPr lang="en-IN" dirty="0" err="1" smtClean="0"/>
              <a:t>int</a:t>
            </a:r>
            <a:r>
              <a:rPr lang="en-IN" dirty="0" smtClean="0"/>
              <a:t> </a:t>
            </a:r>
            <a:r>
              <a:rPr lang="en-IN" dirty="0" err="1" smtClean="0"/>
              <a:t>rowsAffectedA</a:t>
            </a:r>
            <a:r>
              <a:rPr lang="en-IN" dirty="0" smtClean="0"/>
              <a:t> = </a:t>
            </a:r>
            <a:r>
              <a:rPr lang="en-IN" dirty="0" err="1" smtClean="0"/>
              <a:t>cmdA.ExecuteNonQuery</a:t>
            </a:r>
            <a:r>
              <a:rPr lang="en-IN" dirty="0" smtClean="0"/>
              <a:t>();</a:t>
            </a:r>
          </a:p>
          <a:p>
            <a:r>
              <a:rPr lang="en-IN" dirty="0" smtClean="0"/>
              <a:t>                             if (</a:t>
            </a:r>
            <a:r>
              <a:rPr lang="en-IN" dirty="0" err="1" smtClean="0"/>
              <a:t>rowsAffectedA</a:t>
            </a:r>
            <a:r>
              <a:rPr lang="en-IN" dirty="0" smtClean="0"/>
              <a:t> &gt; 0)</a:t>
            </a:r>
          </a:p>
          <a:p>
            <a:r>
              <a:rPr lang="en-IN" dirty="0" smtClean="0"/>
              <a:t>                             {</a:t>
            </a:r>
          </a:p>
          <a:p>
            <a:r>
              <a:rPr lang="en-IN" dirty="0" smtClean="0"/>
              <a:t>                                       using (</a:t>
            </a:r>
            <a:r>
              <a:rPr lang="en-IN" dirty="0" err="1" smtClean="0"/>
              <a:t>SqlConnection</a:t>
            </a:r>
            <a:r>
              <a:rPr lang="en-IN" dirty="0" smtClean="0"/>
              <a:t> </a:t>
            </a:r>
            <a:r>
              <a:rPr lang="en-IN" dirty="0" err="1" smtClean="0"/>
              <a:t>connB</a:t>
            </a:r>
            <a:r>
              <a:rPr lang="en-IN" dirty="0" smtClean="0"/>
              <a:t> = new </a:t>
            </a:r>
            <a:r>
              <a:rPr lang="en-IN" dirty="0" err="1" smtClean="0"/>
              <a:t>SqlConnection</a:t>
            </a:r>
            <a:r>
              <a:rPr lang="en-IN" dirty="0" smtClean="0"/>
              <a:t>(</a:t>
            </a:r>
            <a:r>
              <a:rPr lang="en-IN" dirty="0" err="1" smtClean="0"/>
              <a:t>connStringB</a:t>
            </a:r>
            <a:r>
              <a:rPr lang="en-IN" dirty="0" smtClean="0"/>
              <a:t>))</a:t>
            </a:r>
          </a:p>
          <a:p>
            <a:r>
              <a:rPr lang="en-IN" dirty="0" smtClean="0"/>
              <a:t>                                       {</a:t>
            </a:r>
          </a:p>
          <a:p>
            <a:r>
              <a:rPr lang="en-IN" dirty="0" smtClean="0"/>
              <a:t>                                                using (</a:t>
            </a:r>
            <a:r>
              <a:rPr lang="en-IN" dirty="0" err="1" smtClean="0"/>
              <a:t>SqlCommand</a:t>
            </a:r>
            <a:r>
              <a:rPr lang="en-IN" dirty="0" smtClean="0"/>
              <a:t> </a:t>
            </a:r>
            <a:r>
              <a:rPr lang="en-IN" dirty="0" err="1" smtClean="0"/>
              <a:t>cmdB</a:t>
            </a:r>
            <a:r>
              <a:rPr lang="en-IN" dirty="0" smtClean="0"/>
              <a:t> = new </a:t>
            </a:r>
            <a:r>
              <a:rPr lang="en-IN" dirty="0" err="1" smtClean="0"/>
              <a:t>SqlCommand</a:t>
            </a:r>
            <a:r>
              <a:rPr lang="en-IN" dirty="0" smtClean="0"/>
              <a:t>(</a:t>
            </a:r>
            <a:r>
              <a:rPr lang="en-IN" dirty="0" err="1" smtClean="0"/>
              <a:t>sqlStmtB</a:t>
            </a:r>
            <a:r>
              <a:rPr lang="en-IN" dirty="0" smtClean="0"/>
              <a:t>, </a:t>
            </a:r>
            <a:r>
              <a:rPr lang="en-IN" dirty="0" err="1" smtClean="0"/>
              <a:t>connB</a:t>
            </a:r>
            <a:r>
              <a:rPr lang="en-IN" dirty="0" smtClean="0"/>
              <a:t>))</a:t>
            </a:r>
          </a:p>
          <a:p>
            <a:r>
              <a:rPr lang="en-IN" dirty="0" smtClean="0"/>
              <a:t>                                                {</a:t>
            </a:r>
          </a:p>
          <a:p>
            <a:r>
              <a:rPr lang="en-IN" dirty="0" smtClean="0"/>
              <a:t>                                                          </a:t>
            </a:r>
            <a:r>
              <a:rPr lang="en-IN" dirty="0" err="1" smtClean="0"/>
              <a:t>int</a:t>
            </a:r>
            <a:r>
              <a:rPr lang="en-IN" dirty="0" smtClean="0"/>
              <a:t> </a:t>
            </a:r>
            <a:r>
              <a:rPr lang="en-IN" dirty="0" err="1" smtClean="0"/>
              <a:t>rowsAffectedB</a:t>
            </a:r>
            <a:r>
              <a:rPr lang="en-IN" dirty="0" smtClean="0"/>
              <a:t> = </a:t>
            </a:r>
            <a:r>
              <a:rPr lang="en-IN" dirty="0" err="1" smtClean="0"/>
              <a:t>cmdB.ExecuteNonQuery</a:t>
            </a:r>
            <a:r>
              <a:rPr lang="en-IN" dirty="0" smtClean="0"/>
              <a:t>();</a:t>
            </a:r>
          </a:p>
          <a:p>
            <a:r>
              <a:rPr lang="en-IN" dirty="0" smtClean="0"/>
              <a:t>                                                          if (</a:t>
            </a:r>
            <a:r>
              <a:rPr lang="en-IN" dirty="0" err="1" smtClean="0"/>
              <a:t>rowsAffectedB</a:t>
            </a:r>
            <a:r>
              <a:rPr lang="en-IN" dirty="0" smtClean="0"/>
              <a:t> &gt; 0)</a:t>
            </a:r>
          </a:p>
          <a:p>
            <a:r>
              <a:rPr lang="en-IN" dirty="0" smtClean="0"/>
              <a:t>                                                          {</a:t>
            </a:r>
          </a:p>
          <a:p>
            <a:r>
              <a:rPr lang="en-IN" dirty="0" smtClean="0"/>
              <a:t>                                                                    </a:t>
            </a:r>
            <a:r>
              <a:rPr lang="en-IN" dirty="0" err="1" smtClean="0"/>
              <a:t>transactionScope.Complete</a:t>
            </a:r>
            <a:r>
              <a:rPr lang="en-IN" dirty="0" smtClean="0"/>
              <a:t>();</a:t>
            </a:r>
          </a:p>
          <a:p>
            <a:r>
              <a:rPr lang="en-IN" dirty="0" smtClean="0"/>
              <a:t>                                                          }</a:t>
            </a:r>
          </a:p>
          <a:p>
            <a:r>
              <a:rPr lang="en-IN" dirty="0" smtClean="0"/>
              <a:t>                                                } // Dispose the second command object.</a:t>
            </a:r>
          </a:p>
          <a:p>
            <a:r>
              <a:rPr lang="en-IN" dirty="0" smtClean="0"/>
              <a:t>                                       } // Dispose (close) the second connection.</a:t>
            </a:r>
          </a:p>
          <a:p>
            <a:r>
              <a:rPr lang="en-IN" dirty="0" smtClean="0"/>
              <a:t>                             }</a:t>
            </a:r>
          </a:p>
          <a:p>
            <a:r>
              <a:rPr lang="en-IN" dirty="0" smtClean="0"/>
              <a:t>                    } // Dispose the first command object.</a:t>
            </a:r>
          </a:p>
          <a:p>
            <a:r>
              <a:rPr lang="en-IN" dirty="0" smtClean="0"/>
              <a:t>          } // Dispose (close) the first connection.</a:t>
            </a:r>
          </a:p>
          <a:p>
            <a:r>
              <a:rPr lang="en-IN" dirty="0" smtClean="0"/>
              <a:t>} // Dispose </a:t>
            </a:r>
            <a:r>
              <a:rPr lang="en-IN" dirty="0" err="1" smtClean="0"/>
              <a:t>TransactionScope</a:t>
            </a:r>
            <a:r>
              <a:rPr lang="en-IN" dirty="0" smtClean="0"/>
              <a:t> object, to commit or rollback transaction.</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The scenario was that there were two databases on SQL Server e.g.db1 and db2, both had two separate tables, e.g. Table T1 in db1 and Table T2 in db2. These Databases and Tables were related with each other via business requirements. The application had to insert records in both these tables at the same time. The order of operations was to insert in T1 and then T2. </a:t>
            </a:r>
            <a:r>
              <a:rPr lang="en-IN" smtClean="0"/>
              <a:t>If T2 insert fails, then transaction in T1 should be rolled back.</a:t>
            </a:r>
            <a:endParaRPr lang="en-IN"/>
          </a:p>
        </p:txBody>
      </p:sp>
      <p:sp>
        <p:nvSpPr>
          <p:cNvPr id="3" name="Title 2"/>
          <p:cNvSpPr>
            <a:spLocks noGrp="1"/>
          </p:cNvSpPr>
          <p:nvPr>
            <p:ph type="title"/>
          </p:nvPr>
        </p:nvSpPr>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ADO.NET is a set of classes that expose data access services for .NET Framework programmers.</a:t>
            </a:r>
            <a:endParaRPr lang="en-IN" dirty="0" smtClean="0"/>
          </a:p>
          <a:p>
            <a:pPr lvl="0"/>
            <a:r>
              <a:rPr lang="en-US" dirty="0" smtClean="0"/>
              <a:t>ADO.NET provides a rich set of components for creating distributed, data-sharing applications</a:t>
            </a:r>
            <a:endParaRPr lang="en-IN" dirty="0"/>
          </a:p>
        </p:txBody>
      </p:sp>
      <p:sp>
        <p:nvSpPr>
          <p:cNvPr id="3" name="Title 2"/>
          <p:cNvSpPr>
            <a:spLocks noGrp="1"/>
          </p:cNvSpPr>
          <p:nvPr>
            <p:ph type="title"/>
          </p:nvPr>
        </p:nvSpPr>
        <p:spPr/>
        <p:txBody>
          <a:bodyPr>
            <a:normAutofit fontScale="90000"/>
          </a:bodyPr>
          <a:lstStyle/>
          <a:p>
            <a:r>
              <a:rPr lang="en-US" dirty="0" smtClean="0"/>
              <a:t>ADO.NET</a:t>
            </a:r>
            <a:r>
              <a:rPr lang="en-IN" dirty="0" smtClean="0"/>
              <a:t/>
            </a:r>
            <a:br>
              <a:rPr lang="en-IN" dirty="0" smtClean="0"/>
            </a:b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404664"/>
            <a:ext cx="7416824" cy="646331"/>
          </a:xfrm>
          <a:prstGeom prst="rect">
            <a:avLst/>
          </a:prstGeom>
          <a:noFill/>
        </p:spPr>
        <p:txBody>
          <a:bodyPr wrap="square" rtlCol="0">
            <a:spAutoFit/>
          </a:bodyPr>
          <a:lstStyle/>
          <a:p>
            <a:r>
              <a:rPr lang="en-US" dirty="0"/>
              <a:t>The Role of ADO.NET in </a:t>
            </a:r>
            <a:r>
              <a:rPr lang="en-US" dirty="0" smtClean="0"/>
              <a:t>Dot Net </a:t>
            </a:r>
            <a:r>
              <a:rPr lang="en-US" dirty="0"/>
              <a:t>framework</a:t>
            </a:r>
            <a:endParaRPr lang="en-IN" dirty="0"/>
          </a:p>
          <a:p>
            <a:endParaRPr lang="en-IN" dirty="0"/>
          </a:p>
        </p:txBody>
      </p:sp>
      <p:pic>
        <p:nvPicPr>
          <p:cNvPr id="3" name="Picture 2"/>
          <p:cNvPicPr/>
          <p:nvPr/>
        </p:nvPicPr>
        <p:blipFill>
          <a:blip r:embed="rId2" cstate="print"/>
          <a:stretch>
            <a:fillRect/>
          </a:stretch>
        </p:blipFill>
        <p:spPr>
          <a:xfrm>
            <a:off x="1643062" y="842962"/>
            <a:ext cx="5857875" cy="51720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r>
              <a:rPr lang="en-US" b="1" dirty="0" smtClean="0"/>
              <a:t>1)Connected architecture   2)disconnected architecture</a:t>
            </a:r>
            <a:endParaRPr lang="en-IN" b="1" dirty="0" smtClean="0"/>
          </a:p>
          <a:p>
            <a:r>
              <a:rPr lang="en-US" dirty="0" smtClean="0"/>
              <a:t>1) A connected environment is one in which a user or an application is constantly connected to a data source. A connected environment provides the following </a:t>
            </a:r>
            <a:r>
              <a:rPr lang="en-US" b="1" dirty="0" smtClean="0"/>
              <a:t>Advantages</a:t>
            </a:r>
            <a:r>
              <a:rPr lang="en-US" dirty="0" smtClean="0"/>
              <a:t>:</a:t>
            </a:r>
            <a:endParaRPr lang="en-IN" dirty="0" smtClean="0"/>
          </a:p>
          <a:p>
            <a:r>
              <a:rPr lang="en-US" dirty="0" smtClean="0"/>
              <a:t>Data concurrency issues are easier to control. Data is current and updated.</a:t>
            </a:r>
            <a:endParaRPr lang="en-IN" dirty="0" smtClean="0"/>
          </a:p>
          <a:p>
            <a:pPr>
              <a:buNone/>
            </a:pPr>
            <a:r>
              <a:rPr lang="en-US" dirty="0" smtClean="0"/>
              <a:t>	</a:t>
            </a:r>
            <a:r>
              <a:rPr lang="en-US" b="1" dirty="0" smtClean="0"/>
              <a:t>Disadvantages:</a:t>
            </a:r>
            <a:endParaRPr lang="en-IN" b="1" dirty="0" smtClean="0"/>
          </a:p>
          <a:p>
            <a:r>
              <a:rPr lang="en-US" dirty="0" smtClean="0"/>
              <a:t>A constant network connection may, sometimes, lead to network traffic logging.</a:t>
            </a:r>
            <a:endParaRPr lang="en-IN" dirty="0" smtClean="0"/>
          </a:p>
          <a:p>
            <a:r>
              <a:rPr lang="en-US" dirty="0" smtClean="0"/>
              <a:t>2) In a disconnected environment is one in which a user or an application is not directly connected to a data source.</a:t>
            </a:r>
            <a:endParaRPr lang="en-IN" dirty="0" smtClean="0"/>
          </a:p>
          <a:p>
            <a:pPr>
              <a:buNone/>
            </a:pPr>
            <a:r>
              <a:rPr lang="en-US" dirty="0" smtClean="0"/>
              <a:t>    </a:t>
            </a:r>
            <a:r>
              <a:rPr lang="en-US" b="1" dirty="0" smtClean="0"/>
              <a:t>Advantages:</a:t>
            </a:r>
            <a:endParaRPr lang="en-IN" b="1" dirty="0" smtClean="0"/>
          </a:p>
          <a:p>
            <a:r>
              <a:rPr lang="en-US" dirty="0" smtClean="0"/>
              <a:t>Allows multiple applications to simultaneously interact with the data </a:t>
            </a:r>
            <a:r>
              <a:rPr lang="en-US" dirty="0" err="1" smtClean="0"/>
              <a:t>source.Improves</a:t>
            </a:r>
            <a:r>
              <a:rPr lang="en-US" dirty="0" smtClean="0"/>
              <a:t> the scalability and performance of applications.</a:t>
            </a:r>
            <a:endParaRPr lang="en-IN" dirty="0" smtClean="0"/>
          </a:p>
          <a:p>
            <a:pPr>
              <a:buNone/>
            </a:pPr>
            <a:r>
              <a:rPr lang="en-US" dirty="0" smtClean="0"/>
              <a:t>    </a:t>
            </a:r>
            <a:r>
              <a:rPr lang="en-US" b="1" dirty="0" smtClean="0"/>
              <a:t>Disadvantages:</a:t>
            </a:r>
            <a:endParaRPr lang="en-IN" b="1" dirty="0" smtClean="0"/>
          </a:p>
          <a:p>
            <a:r>
              <a:rPr lang="en-US" dirty="0" smtClean="0"/>
              <a:t>Data is not always up to date as no proper connection is established with the data source.</a:t>
            </a:r>
            <a:endParaRPr lang="en-IN" dirty="0" smtClean="0"/>
          </a:p>
          <a:p>
            <a:r>
              <a:rPr lang="en-US" dirty="0" smtClean="0"/>
              <a:t>Data concurrency issues can occur when multiple users are updating the data to the data source.</a:t>
            </a:r>
            <a:endParaRPr lang="en-IN" dirty="0" smtClean="0"/>
          </a:p>
          <a:p>
            <a:endParaRPr lang="en-IN" dirty="0"/>
          </a:p>
        </p:txBody>
      </p:sp>
      <p:sp>
        <p:nvSpPr>
          <p:cNvPr id="3" name="Title 2"/>
          <p:cNvSpPr>
            <a:spLocks noGrp="1"/>
          </p:cNvSpPr>
          <p:nvPr>
            <p:ph type="title"/>
          </p:nvPr>
        </p:nvSpPr>
        <p:spPr/>
        <p:txBody>
          <a:bodyPr>
            <a:normAutofit fontScale="90000"/>
          </a:bodyPr>
          <a:lstStyle/>
          <a:p>
            <a:r>
              <a:rPr lang="en-US" dirty="0" smtClean="0"/>
              <a:t>Data </a:t>
            </a:r>
            <a:r>
              <a:rPr lang="en-US" dirty="0" err="1" smtClean="0"/>
              <a:t>Retreival</a:t>
            </a:r>
            <a:r>
              <a:rPr lang="en-US" dirty="0" smtClean="0"/>
              <a:t> mechanism</a:t>
            </a:r>
            <a:r>
              <a:rPr lang="en-IN" dirty="0" smtClean="0"/>
              <a:t/>
            </a:r>
            <a:br>
              <a:rPr lang="en-IN" dirty="0" smtClean="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616" y="620688"/>
            <a:ext cx="6912768" cy="646331"/>
          </a:xfrm>
          <a:prstGeom prst="rect">
            <a:avLst/>
          </a:prstGeom>
          <a:noFill/>
        </p:spPr>
        <p:txBody>
          <a:bodyPr wrap="square" rtlCol="0">
            <a:spAutoFit/>
          </a:bodyPr>
          <a:lstStyle/>
          <a:p>
            <a:r>
              <a:rPr lang="en-US" b="1" dirty="0"/>
              <a:t>The main components of ADO.NET</a:t>
            </a:r>
            <a:endParaRPr lang="en-IN" dirty="0"/>
          </a:p>
          <a:p>
            <a:endParaRPr lang="en-IN" dirty="0"/>
          </a:p>
        </p:txBody>
      </p:sp>
      <p:pic>
        <p:nvPicPr>
          <p:cNvPr id="3" name="Picture 2"/>
          <p:cNvPicPr/>
          <p:nvPr/>
        </p:nvPicPr>
        <p:blipFill>
          <a:blip r:embed="rId2" cstate="print"/>
          <a:stretch>
            <a:fillRect/>
          </a:stretch>
        </p:blipFill>
        <p:spPr>
          <a:xfrm>
            <a:off x="1652587" y="1343025"/>
            <a:ext cx="5838825" cy="41719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dirty="0" smtClean="0"/>
              <a:t>1)</a:t>
            </a:r>
            <a:r>
              <a:rPr lang="en-US" b="1" dirty="0" err="1" smtClean="0"/>
              <a:t>DataProvider</a:t>
            </a:r>
            <a:endParaRPr lang="en-IN" b="1" dirty="0" smtClean="0"/>
          </a:p>
          <a:p>
            <a:r>
              <a:rPr lang="en-US" dirty="0" smtClean="0"/>
              <a:t>Connecting to a database.</a:t>
            </a:r>
            <a:endParaRPr lang="en-IN" dirty="0" smtClean="0"/>
          </a:p>
          <a:p>
            <a:r>
              <a:rPr lang="en-US" dirty="0" smtClean="0"/>
              <a:t>Retrieving data.</a:t>
            </a:r>
            <a:endParaRPr lang="en-IN" dirty="0" smtClean="0"/>
          </a:p>
          <a:p>
            <a:r>
              <a:rPr lang="en-US" dirty="0" smtClean="0"/>
              <a:t>Storing the data in a dataset</a:t>
            </a:r>
            <a:endParaRPr lang="en-IN" dirty="0" smtClean="0"/>
          </a:p>
          <a:p>
            <a:r>
              <a:rPr lang="en-US" dirty="0" smtClean="0"/>
              <a:t>Reading the retrieved data.</a:t>
            </a:r>
            <a:endParaRPr lang="en-IN" dirty="0" smtClean="0"/>
          </a:p>
          <a:p>
            <a:r>
              <a:rPr lang="en-US" dirty="0" smtClean="0"/>
              <a:t>Updating the database.</a:t>
            </a:r>
            <a:endParaRPr lang="en-IN" dirty="0" smtClean="0"/>
          </a:p>
          <a:p>
            <a:pPr>
              <a:buNone/>
            </a:pPr>
            <a:r>
              <a:rPr lang="en-US" dirty="0" smtClean="0"/>
              <a:t>2)</a:t>
            </a:r>
            <a:r>
              <a:rPr lang="en-US" b="1" dirty="0" smtClean="0"/>
              <a:t>Dataset</a:t>
            </a:r>
            <a:endParaRPr lang="en-IN" b="1" dirty="0" smtClean="0"/>
          </a:p>
          <a:p>
            <a:r>
              <a:rPr lang="en-US" dirty="0" smtClean="0"/>
              <a:t>Is a disconnected, cached set of records that are retrieved from a database.</a:t>
            </a:r>
            <a:endParaRPr lang="en-IN" dirty="0" smtClean="0"/>
          </a:p>
          <a:p>
            <a:endParaRPr lang="en-IN" dirty="0"/>
          </a:p>
        </p:txBody>
      </p:sp>
      <p:sp>
        <p:nvSpPr>
          <p:cNvPr id="3" name="Title 2"/>
          <p:cNvSpPr>
            <a:spLocks noGrp="1"/>
          </p:cNvSpPr>
          <p:nvPr>
            <p:ph type="title"/>
          </p:nvPr>
        </p:nvSpPr>
        <p:spPr/>
        <p:txBody>
          <a:bodyPr>
            <a:normAutofit fontScale="90000"/>
          </a:bodyPr>
          <a:lstStyle/>
          <a:p>
            <a:r>
              <a:rPr lang="en-IN" dirty="0" smtClean="0"/>
              <a:t>ADO.NET has </a:t>
            </a:r>
            <a:r>
              <a:rPr lang="en-US" dirty="0" smtClean="0"/>
              <a:t>Two parts</a:t>
            </a:r>
            <a:r>
              <a:rPr lang="en-IN" dirty="0" smtClean="0"/>
              <a:t/>
            </a:r>
            <a:br>
              <a:rPr lang="en-IN" dirty="0" smtClean="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Create a connection object.</a:t>
            </a:r>
            <a:endParaRPr lang="en-IN" dirty="0" smtClean="0"/>
          </a:p>
          <a:p>
            <a:r>
              <a:rPr lang="en-US" dirty="0" smtClean="0"/>
              <a:t>Create a command object.</a:t>
            </a:r>
            <a:endParaRPr lang="en-IN" dirty="0" smtClean="0"/>
          </a:p>
          <a:p>
            <a:r>
              <a:rPr lang="en-US" dirty="0" smtClean="0"/>
              <a:t>Open the connection object.</a:t>
            </a:r>
            <a:endParaRPr lang="en-IN" dirty="0" smtClean="0"/>
          </a:p>
          <a:p>
            <a:r>
              <a:rPr lang="en-US" dirty="0" smtClean="0"/>
              <a:t>Execute the SQL statement in the command object.</a:t>
            </a:r>
            <a:endParaRPr lang="en-IN" dirty="0" smtClean="0"/>
          </a:p>
          <a:p>
            <a:r>
              <a:rPr lang="en-US" dirty="0" smtClean="0"/>
              <a:t>Close the connection object.</a:t>
            </a:r>
            <a:endParaRPr lang="en-IN" dirty="0" smtClean="0"/>
          </a:p>
          <a:p>
            <a:endParaRPr lang="en-IN" dirty="0"/>
          </a:p>
        </p:txBody>
      </p:sp>
      <p:sp>
        <p:nvSpPr>
          <p:cNvPr id="3" name="Title 2"/>
          <p:cNvSpPr>
            <a:spLocks noGrp="1"/>
          </p:cNvSpPr>
          <p:nvPr>
            <p:ph type="title"/>
          </p:nvPr>
        </p:nvSpPr>
        <p:spPr/>
        <p:txBody>
          <a:bodyPr>
            <a:normAutofit fontScale="90000"/>
          </a:bodyPr>
          <a:lstStyle/>
          <a:p>
            <a:r>
              <a:rPr lang="en-US" dirty="0" smtClean="0"/>
              <a:t>To create and manage connections</a:t>
            </a:r>
            <a:r>
              <a:rPr lang="en-IN" dirty="0" smtClean="0"/>
              <a:t/>
            </a:r>
            <a:br>
              <a:rPr lang="en-IN" dirty="0" smtClean="0"/>
            </a:b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err="1" smtClean="0"/>
              <a:t>ExecuteNonQuery</a:t>
            </a:r>
            <a:r>
              <a:rPr lang="en-IN" dirty="0" smtClean="0"/>
              <a:t>() Executes a DML statement against a connection object and returns the number of rows affected.</a:t>
            </a:r>
          </a:p>
          <a:p>
            <a:r>
              <a:rPr lang="en-IN" dirty="0" smtClean="0"/>
              <a:t> </a:t>
            </a:r>
            <a:r>
              <a:rPr lang="en-IN" dirty="0" err="1" smtClean="0"/>
              <a:t>ExecuteReader</a:t>
            </a:r>
            <a:r>
              <a:rPr lang="en-IN" dirty="0" smtClean="0"/>
              <a:t>() Executes the </a:t>
            </a:r>
            <a:r>
              <a:rPr lang="en-IN" dirty="0" err="1" smtClean="0"/>
              <a:t>CommandText</a:t>
            </a:r>
            <a:r>
              <a:rPr lang="en-IN" dirty="0" smtClean="0"/>
              <a:t> property against a connection and returns a </a:t>
            </a:r>
            <a:r>
              <a:rPr lang="en-IN" dirty="0" err="1" smtClean="0"/>
              <a:t>DbDataReader</a:t>
            </a:r>
            <a:r>
              <a:rPr lang="en-IN" dirty="0" smtClean="0"/>
              <a:t>.</a:t>
            </a:r>
          </a:p>
          <a:p>
            <a:r>
              <a:rPr lang="en-IN" dirty="0" smtClean="0"/>
              <a:t> </a:t>
            </a:r>
            <a:r>
              <a:rPr lang="en-IN" dirty="0" err="1" smtClean="0"/>
              <a:t>ExecuteScalar</a:t>
            </a:r>
            <a:r>
              <a:rPr lang="en-IN" dirty="0" smtClean="0"/>
              <a:t>() Executes the query and returns the first column of the first row in the result set returned by the query. All other columns and rows are ignored</a:t>
            </a:r>
            <a:endParaRPr lang="en-IN" dirty="0"/>
          </a:p>
        </p:txBody>
      </p:sp>
      <p:sp>
        <p:nvSpPr>
          <p:cNvPr id="3" name="Title 2"/>
          <p:cNvSpPr>
            <a:spLocks noGrp="1"/>
          </p:cNvSpPr>
          <p:nvPr>
            <p:ph type="title"/>
          </p:nvPr>
        </p:nvSpPr>
        <p:spPr/>
        <p:txBody>
          <a:bodyPr/>
          <a:lstStyle/>
          <a:p>
            <a:r>
              <a:rPr lang="en-IN" dirty="0" smtClean="0"/>
              <a:t>Methods of </a:t>
            </a:r>
            <a:r>
              <a:rPr lang="en-IN" smtClean="0"/>
              <a:t>Command Object</a:t>
            </a: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To make connection</a:t>
            </a:r>
            <a:endParaRPr lang="en-IN" dirty="0" smtClean="0"/>
          </a:p>
          <a:p>
            <a:pPr lvl="0"/>
            <a:r>
              <a:rPr lang="en-US" dirty="0" smtClean="0"/>
              <a:t>SqlConnection connection =new SqlConnection();</a:t>
            </a:r>
            <a:endParaRPr lang="en-IN" dirty="0" smtClean="0"/>
          </a:p>
          <a:p>
            <a:r>
              <a:rPr lang="en-US" dirty="0" smtClean="0"/>
              <a:t>connection.ConnectionString =	"Data Source=SQLSERVER01;Initial Catalog=</a:t>
            </a:r>
            <a:r>
              <a:rPr lang="en-US" dirty="0" err="1" smtClean="0"/>
              <a:t>HR;User</a:t>
            </a:r>
            <a:r>
              <a:rPr lang="en-US" dirty="0" smtClean="0"/>
              <a:t> ID=</a:t>
            </a:r>
            <a:r>
              <a:rPr lang="en-US" dirty="0" err="1" smtClean="0"/>
              <a:t>sa;Password</a:t>
            </a:r>
            <a:r>
              <a:rPr lang="en-US" dirty="0" smtClean="0"/>
              <a:t>=password";</a:t>
            </a:r>
            <a:endParaRPr lang="en-IN" dirty="0" smtClean="0"/>
          </a:p>
          <a:p>
            <a:r>
              <a:rPr lang="en-US" dirty="0" smtClean="0"/>
              <a:t>To specify the query to execute</a:t>
            </a:r>
            <a:endParaRPr lang="en-IN" dirty="0" smtClean="0"/>
          </a:p>
          <a:p>
            <a:pPr lvl="0"/>
            <a:r>
              <a:rPr lang="en-US" dirty="0" smtClean="0"/>
              <a:t>SqlCommand </a:t>
            </a:r>
            <a:r>
              <a:rPr lang="en-US" dirty="0" err="1" smtClean="0"/>
              <a:t>cmd</a:t>
            </a:r>
            <a:r>
              <a:rPr lang="en-US" dirty="0" smtClean="0"/>
              <a:t> = new SqlCommand(“SELECT * FROM monthlysalary“,connection);</a:t>
            </a:r>
            <a:endParaRPr lang="en-IN" dirty="0" smtClean="0"/>
          </a:p>
          <a:p>
            <a:r>
              <a:rPr lang="en-US" dirty="0" smtClean="0"/>
              <a:t>Open the connection</a:t>
            </a:r>
            <a:endParaRPr lang="en-IN" dirty="0" smtClean="0"/>
          </a:p>
          <a:p>
            <a:r>
              <a:rPr lang="en-US" dirty="0" smtClean="0"/>
              <a:t>        </a:t>
            </a:r>
            <a:r>
              <a:rPr lang="en-US" dirty="0" err="1" smtClean="0"/>
              <a:t>connection.Open</a:t>
            </a:r>
            <a:r>
              <a:rPr lang="en-US" dirty="0" smtClean="0"/>
              <a:t>();</a:t>
            </a:r>
            <a:endParaRPr lang="en-IN" dirty="0" smtClean="0"/>
          </a:p>
          <a:p>
            <a:r>
              <a:rPr lang="en-US" dirty="0" smtClean="0"/>
              <a:t>In a connected architecture reading data</a:t>
            </a:r>
            <a:endParaRPr lang="en-IN" dirty="0" smtClean="0"/>
          </a:p>
          <a:p>
            <a:r>
              <a:rPr lang="en-US" dirty="0" smtClean="0"/>
              <a:t>        </a:t>
            </a:r>
            <a:r>
              <a:rPr lang="en-US" dirty="0" err="1" smtClean="0"/>
              <a:t>SqlDataReader</a:t>
            </a:r>
            <a:r>
              <a:rPr lang="en-US" dirty="0" smtClean="0"/>
              <a:t> myReader =cmd.ExecuteReader();</a:t>
            </a:r>
            <a:endParaRPr lang="en-IN" dirty="0" smtClean="0"/>
          </a:p>
          <a:p>
            <a:r>
              <a:rPr lang="en-US" dirty="0" smtClean="0"/>
              <a:t>To close the connection</a:t>
            </a:r>
            <a:endParaRPr lang="en-IN" dirty="0" smtClean="0"/>
          </a:p>
          <a:p>
            <a:r>
              <a:rPr lang="en-US" dirty="0" smtClean="0"/>
              <a:t>          connection.Close();</a:t>
            </a:r>
            <a:endParaRPr lang="en-IN" dirty="0" smtClean="0"/>
          </a:p>
          <a:p>
            <a:endParaRPr lang="en-IN" dirty="0"/>
          </a:p>
        </p:txBody>
      </p:sp>
      <p:sp>
        <p:nvSpPr>
          <p:cNvPr id="3" name="Title 2"/>
          <p:cNvSpPr>
            <a:spLocks noGrp="1"/>
          </p:cNvSpPr>
          <p:nvPr>
            <p:ph type="title"/>
          </p:nvPr>
        </p:nvSpPr>
        <p:spPr/>
        <p:txBody>
          <a:bodyPr>
            <a:normAutofit fontScale="90000"/>
          </a:bodyPr>
          <a:lstStyle/>
          <a:p>
            <a:r>
              <a:rPr lang="en-US" dirty="0" smtClean="0"/>
              <a:t>Connected </a:t>
            </a:r>
            <a:r>
              <a:rPr lang="en-US" dirty="0" err="1" smtClean="0"/>
              <a:t>Envirnment</a:t>
            </a:r>
            <a:r>
              <a:rPr lang="en-IN" dirty="0" smtClean="0"/>
              <a:t/>
            </a:r>
            <a:br>
              <a:rPr lang="en-IN" dirty="0" smtClean="0"/>
            </a:b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822</TotalTime>
  <Words>674</Words>
  <Application>Microsoft Office PowerPoint</Application>
  <PresentationFormat>On-screen Show (4:3)</PresentationFormat>
  <Paragraphs>132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Concourse</vt:lpstr>
      <vt:lpstr>ADO.NET</vt:lpstr>
      <vt:lpstr>ADO.NET </vt:lpstr>
      <vt:lpstr>Slide 3</vt:lpstr>
      <vt:lpstr>Data Retreival mechanism </vt:lpstr>
      <vt:lpstr>Slide 5</vt:lpstr>
      <vt:lpstr>ADO.NET has Two parts </vt:lpstr>
      <vt:lpstr>To create and manage connections </vt:lpstr>
      <vt:lpstr>Methods of Command Object</vt:lpstr>
      <vt:lpstr>Connected Envirnment </vt:lpstr>
      <vt:lpstr>DisConnected Envirnment </vt:lpstr>
      <vt:lpstr>DisConnected Envirnment</vt:lpstr>
      <vt:lpstr>Transaction and Transaction Scope</vt:lpstr>
      <vt:lpstr>Local Transaction and Distributed Transaction</vt:lpstr>
      <vt:lpstr>Distributed Transaction</vt:lpstr>
      <vt:lpstr>Steps of creating distributed transaction: </vt:lpstr>
      <vt:lpstr>Slide 16</vt:lpstr>
      <vt:lpstr>Slide 17</vt:lpstr>
      <vt:lpstr>Slide 18</vt:lpstr>
      <vt:lpstr>Slide 19</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ADO.NET</dc:title>
  <dc:creator>annie</dc:creator>
  <cp:lastModifiedBy>annie</cp:lastModifiedBy>
  <cp:revision>54</cp:revision>
  <dcterms:created xsi:type="dcterms:W3CDTF">2019-10-13T10:45:31Z</dcterms:created>
  <dcterms:modified xsi:type="dcterms:W3CDTF">2019-10-15T04:29:27Z</dcterms:modified>
</cp:coreProperties>
</file>