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35" r:id="rId2"/>
    <p:sldId id="256" r:id="rId3"/>
    <p:sldId id="281" r:id="rId4"/>
    <p:sldId id="263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1" r:id="rId13"/>
    <p:sldId id="292" r:id="rId14"/>
    <p:sldId id="293" r:id="rId15"/>
    <p:sldId id="295" r:id="rId16"/>
    <p:sldId id="296" r:id="rId17"/>
    <p:sldId id="298" r:id="rId18"/>
    <p:sldId id="299" r:id="rId19"/>
    <p:sldId id="302" r:id="rId20"/>
    <p:sldId id="303" r:id="rId21"/>
    <p:sldId id="304" r:id="rId22"/>
    <p:sldId id="305" r:id="rId23"/>
    <p:sldId id="306" r:id="rId24"/>
    <p:sldId id="307" r:id="rId25"/>
    <p:sldId id="310" r:id="rId26"/>
    <p:sldId id="331" r:id="rId27"/>
    <p:sldId id="330" r:id="rId28"/>
    <p:sldId id="313" r:id="rId29"/>
    <p:sldId id="314" r:id="rId30"/>
    <p:sldId id="315" r:id="rId31"/>
    <p:sldId id="316" r:id="rId32"/>
    <p:sldId id="317" r:id="rId33"/>
    <p:sldId id="318" r:id="rId34"/>
    <p:sldId id="334" r:id="rId35"/>
    <p:sldId id="320" r:id="rId36"/>
    <p:sldId id="329" r:id="rId37"/>
    <p:sldId id="321" r:id="rId38"/>
    <p:sldId id="322" r:id="rId39"/>
    <p:sldId id="323" r:id="rId40"/>
    <p:sldId id="324" r:id="rId41"/>
    <p:sldId id="325" r:id="rId42"/>
    <p:sldId id="326" r:id="rId43"/>
    <p:sldId id="32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2B0BB-F53A-4BA6-85FC-C333AE402E18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F7757-3D4B-4B45-8A15-FB701656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93D4D-DF41-4BA5-A378-201545BDA64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FFE47-A03B-404D-A487-4F34A74931C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Programming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45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Value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latin typeface="Arial"/>
              </a:rPr>
              <a:t>	</a:t>
            </a:r>
            <a:r>
              <a:rPr lang="en-US" sz="2000" b="1" u="sng" kern="0" dirty="0" smtClean="0">
                <a:latin typeface="Arial"/>
              </a:rPr>
              <a:t>Built in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Boolean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Integer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byte int  long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sbyte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ushort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Character type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 point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decimal  double 	float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u="sng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User Defined Types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enum 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Integer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santuparsi\Desktop\Captur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7772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8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 point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C:\Users\santuparsi\Desktop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462088"/>
            <a:ext cx="8096250" cy="2818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7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Floating-point literals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literals can be written in two ways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Fixed notation: 3.14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Scientific notation: 0.314E1, 314e-2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Floating-point literal types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Literal with no suffix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 is 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F or f as suffix (Example 3.14f, 3.14F)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D or d as suffix (Example 3.14D, 3.14D)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double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  <a:sym typeface="Wingdings" pitchFamily="2" charset="2"/>
              </a:rPr>
              <a:t>Literal with M or m as suffix (Example 3.14m, 3.14M)  is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decimal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3.45; //error 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decimal d = 3.45m; //ok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3.4;// error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float f = 3.4f;// ok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89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Character type and Character Literal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keyword is alias for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System.Char</a:t>
            </a: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CLS compliant.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c=‘a’; //ok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c=1; //error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1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14500"/>
            <a:ext cx="8505835" cy="331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8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Reading inputs from the console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the next line of characters from the standard input stream.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Console.Read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() 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reads a character and returns in the form of </a:t>
            </a:r>
            <a:r>
              <a:rPr lang="en-US" sz="2000" b="1" dirty="0" smtClean="0">
                <a:solidFill>
                  <a:srgbClr val="FFFFFF">
                    <a:lumMod val="50000"/>
                  </a:srgbClr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using System;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SayHello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public static void Main(){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string s;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("Please your name”);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IN" sz="2000" b="1" dirty="0" err="1" smtClean="0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en-IN" sz="2000" b="1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Console.WriteLine(“Hello “+ s);</a:t>
            </a:r>
          </a:p>
          <a:p>
            <a:pPr marL="742950" lvl="1" indent="-28575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</a:rPr>
              <a:t>}}</a:t>
            </a:r>
            <a:endParaRPr lang="en-IN" sz="2000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6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Identifiers Naming Rules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Identifiers are variables, methods , class or any other named constructs in C#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Rules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Should not be a keyword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Must start with a letter or underscore or @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Subsequent characters can be a letter, number or underscore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2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Console output  Formatting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Write statement can be used to print any type of variable.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Console output can be formatted using Write statement.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=90;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double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=9.99;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=true;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("Double value= {1} \n 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value= {0} \n Boolean value= {2} ",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boolval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398946"/>
            <a:ext cx="3877534" cy="85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Specifies the argument index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2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Operators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3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About C#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18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Two languages that are central to .NET framework are C# and Visual Basic.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fundamentally a simple and object oriented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was developed by Microsoft development team.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Lot of syntax for C#  is obtained C language. C# also shares many similarity with popular Java language, thereby making learning of C# even more simpler.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Operators-Arithmetic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0" y="1295400"/>
          <a:ext cx="5972175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788987"/>
                <a:gridCol w="863600"/>
                <a:gridCol w="862013"/>
                <a:gridCol w="866775"/>
                <a:gridCol w="862012"/>
                <a:gridCol w="863600"/>
                <a:gridCol w="865188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++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--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%</a:t>
                      </a:r>
                      <a:endParaRPr kumimoji="0" lang="en-I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580" marB="45580" horzOverflow="overflow"/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operators work the same way as it does in 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Applicable to integer and floating point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j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+ 255;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byte k =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+ 255; //error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const double  PI = 3.14;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double f = PI + 12;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When 2 of any integral types (other than long) are involved in arithmetic operation, the result is an int. 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= 10;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byte j = 20;</a:t>
            </a:r>
          </a:p>
          <a:p>
            <a:pPr marL="40005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j=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j+i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//error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Operators-Relational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5F5F5F"/>
                </a:solidFill>
              </a:rPr>
              <a:t>Relational operator return </a:t>
            </a:r>
            <a:r>
              <a:rPr lang="en-US" sz="2000" dirty="0" err="1" smtClean="0">
                <a:solidFill>
                  <a:srgbClr val="5F5F5F"/>
                </a:solidFill>
              </a:rPr>
              <a:t>bool</a:t>
            </a:r>
            <a:r>
              <a:rPr lang="en-US" sz="2000" dirty="0" smtClean="0">
                <a:solidFill>
                  <a:srgbClr val="5F5F5F"/>
                </a:solidFill>
              </a:rPr>
              <a:t> value – true or false.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 smtClean="0"/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=10;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j=20;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&gt;j ); // output is False</a:t>
            </a:r>
          </a:p>
          <a:p>
            <a:pPr eaLnBrk="0" hangingPunct="0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== 10); // output is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219200"/>
          <a:ext cx="6834188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187450"/>
                <a:gridCol w="1038225"/>
                <a:gridCol w="863600"/>
                <a:gridCol w="984250"/>
                <a:gridCol w="1255713"/>
                <a:gridCol w="15049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kumimoji="0" lang="en-US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57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Operators-Logical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These are both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boolean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operators. These work only on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values.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&amp;&amp;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false. If it is so then it doesn't evaluate the second condition.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2D2D8A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||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checks if the first condition is true. If it is so then it doesn't evaluate the second condition.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j=2;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pl-PL" sz="2000" b="1" kern="0" dirty="0" smtClean="0">
                <a:solidFill>
                  <a:srgbClr val="5F5F5F"/>
                </a:solidFill>
                <a:latin typeface="Courier New" pitchFamily="49" charset="0"/>
              </a:rPr>
              <a:t> bool b= (i&gt;j) &amp;&amp; (j++&gt;i);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</a:t>
            </a:r>
            <a:endParaRPr lang="en-US" sz="2000" kern="0" dirty="0" smtClean="0">
              <a:solidFill>
                <a:srgbClr val="5F5F5F"/>
              </a:solidFill>
              <a:latin typeface="Arial"/>
            </a:endParaRP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What does the code print? </a:t>
            </a: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19400" y="1219200"/>
          <a:ext cx="2160587" cy="51752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53825"/>
                <a:gridCol w="653381"/>
                <a:gridCol w="653381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&amp;&amp;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||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!</a:t>
                      </a:r>
                      <a:endParaRPr kumimoji="0" lang="en-US" sz="20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580" marB="45580" anchor="ctr" anchorCtr="1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00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Assignment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81000" y="1905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 = 10;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b=2;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a+=b; //  12 same as a=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a+b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(a);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double d=45.3;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d/=1.2; 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(d); // 37.75 same as d=d/1.2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endParaRPr lang="en-US" sz="2000" b="1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 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float d1=2.4f;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d1 %= 1.2f;</a:t>
            </a:r>
          </a:p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</a:rPr>
              <a:t>(d1); // 0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81200" y="1143000"/>
          <a:ext cx="5486400" cy="7620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898810"/>
                <a:gridCol w="900842"/>
                <a:gridCol w="898810"/>
                <a:gridCol w="896777"/>
                <a:gridCol w="898810"/>
                <a:gridCol w="99235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427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%=</a:t>
                      </a:r>
                      <a:endParaRPr kumimoji="0" lang="en-IN" sz="24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86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Other Operators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536597"/>
              </p:ext>
            </p:extLst>
          </p:nvPr>
        </p:nvGraphicFramePr>
        <p:xfrm>
          <a:off x="228600" y="990600"/>
          <a:ext cx="8229600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657600"/>
                <a:gridCol w="297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eaLnBrk="1" hangingPunct="1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?: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smtClean="0"/>
                        <a:t>Ternary operator</a:t>
                      </a:r>
                      <a:endParaRPr lang="en-IN" sz="2000" kern="1200" dirty="0" smtClean="0">
                        <a:solidFill>
                          <a:srgbClr val="5F5F5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10 % 2 &gt; 0 ? 1 :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subscript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dot 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n.Length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Type Conversion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as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typeof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refection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new</a:t>
                      </a:r>
                      <a:endParaRPr lang="en-US" sz="2000" b="1" dirty="0" smtClean="0">
                        <a:solidFill>
                          <a:srgbClr val="A427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checked 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unchecked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=&gt;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Lambda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1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2286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Conversion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1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Type conversion  is a process of converting values from one data type to another data types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Conversion </a:t>
            </a: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types</a:t>
            </a: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:</a:t>
            </a:r>
            <a:endParaRPr lang="en-US" sz="2400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Implicit Conversion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Casting</a:t>
            </a:r>
            <a:endParaRPr lang="en-US" sz="2400" kern="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Boxing</a:t>
            </a:r>
          </a:p>
          <a:p>
            <a:pPr marL="800100" lvl="1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Un Boxing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2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Implicit Conversions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Implicit  numerical conversions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byte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 short,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char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short 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, 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 long, 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long 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float, double, decimal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sym typeface="Wingdings" pitchFamily="2" charset="2"/>
              </a:rPr>
              <a:t>float  double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using System;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class Convert{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public static void Main(){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char c='A';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=c; 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</a:t>
            </a: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i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long l=23456789100;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float f=l;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Console.WriteLine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(f);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}}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57400" y="3200400"/>
            <a:ext cx="4552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2060"/>
                </a:solidFill>
              </a:rPr>
              <a:t>vice </a:t>
            </a:r>
            <a:r>
              <a:rPr lang="en-US" sz="2000" dirty="0">
                <a:solidFill>
                  <a:srgbClr val="002060"/>
                </a:solidFill>
              </a:rPr>
              <a:t>versa is not allowed implicitly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928" y="5752974"/>
            <a:ext cx="5178769" cy="92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28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Any conversion that happens in the opposite direction of implicit numerical conversions requires explicit request from the compiler through casting.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Casting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Number casting example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long l2 = 12500;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)l2;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 = 256;   </a:t>
            </a:r>
          </a:p>
          <a:p>
            <a:pPr lvl="1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byte b1 = (byte)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; 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C# Features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is a type-safe, component-based, high-performance language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is complete object oriented programming Lang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structured error handling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supports multi threading app development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it support to develop any type of app like console,windows,web etc.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Versions:1.0,2.0,3.0,4.0,5.0 up to 8.0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Casting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742950" lvl="2" indent="-34290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 smtClean="0">
                <a:solidFill>
                  <a:srgbClr val="5F5F5F"/>
                </a:solidFill>
                <a:latin typeface="Arial"/>
              </a:rPr>
              <a:t>floating point cast to </a:t>
            </a:r>
            <a:r>
              <a:rPr lang="en-IN" sz="2000" kern="0" dirty="0" err="1" smtClean="0">
                <a:solidFill>
                  <a:srgbClr val="5F5F5F"/>
                </a:solidFill>
                <a:latin typeface="Arial"/>
              </a:rPr>
              <a:t>int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example</a:t>
            </a:r>
            <a:endParaRPr lang="en-IN" sz="2000" kern="0" dirty="0" smtClean="0">
              <a:solidFill>
                <a:srgbClr val="5F5F5F"/>
              </a:solidFill>
              <a:latin typeface="Arial"/>
            </a:endParaRP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</a:rPr>
              <a:t>	float f=12.f;</a:t>
            </a: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 i2 = (</a:t>
            </a:r>
            <a:r>
              <a:rPr lang="en-IN" sz="2000" b="1" kern="0" dirty="0" err="1" smtClean="0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IN" sz="2000" b="1" kern="0" dirty="0" smtClean="0">
                <a:solidFill>
                  <a:srgbClr val="000000"/>
                </a:solidFill>
                <a:latin typeface="Courier New" pitchFamily="49" charset="0"/>
              </a:rPr>
              <a:t>)f;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1: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b1 = 1f;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b2 = 2;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float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2: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long b1 = 1;            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b3 = b1 + b2; 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Example 3: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double b2 = 2;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int a3 = (int)b2; </a:t>
            </a:r>
          </a:p>
          <a:p>
            <a:pPr marL="457200" lvl="1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Note that conversions of  numeric value to string and vice versa,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bool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to string and vice versa etc. is not possible either implicitly or explicitly. 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This can be done through the methods below:</a:t>
            </a:r>
          </a:p>
          <a:p>
            <a:pPr marL="0" lvl="0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Example: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/* Boolean values */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ii=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("true");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ii =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Convert.ToBoolean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gg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(ii); </a:t>
            </a:r>
            <a:r>
              <a:rPr lang="en-US" sz="2000" b="1" kern="0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 Runtime error call					//</a:t>
            </a:r>
            <a:r>
              <a:rPr lang="en-US" sz="2000" b="1" kern="0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FormatException</a:t>
            </a:r>
            <a:endParaRPr lang="en-US" sz="2000" b="1" kern="0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Convert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/* String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string s=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(true);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(1.23);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//1.23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 =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('A');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(s);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//A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Convert.ToString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(null));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	// prints nothing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/* Numeric Values */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= Convert.ToInt32("1009");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short j = Convert.ToInt16("100");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long k = Convert.ToInt64("9292929");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byte b=</a:t>
            </a:r>
            <a:r>
              <a:rPr lang="en-US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Convert.ToByte</a:t>
            </a: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("20");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No </a:t>
            </a:r>
            <a:r>
              <a:rPr lang="en-US" sz="1800" dirty="0" err="1" smtClean="0">
                <a:solidFill>
                  <a:srgbClr val="002060"/>
                </a:solidFill>
                <a:latin typeface="Arial" charset="0"/>
              </a:rPr>
              <a:t>ToFloat</a:t>
            </a:r>
            <a:r>
              <a:rPr lang="en-US" sz="1800" dirty="0" smtClean="0">
                <a:solidFill>
                  <a:srgbClr val="002060"/>
                </a:solidFill>
                <a:latin typeface="Arial" charset="0"/>
              </a:rPr>
              <a:t> method!</a:t>
            </a:r>
          </a:p>
          <a:p>
            <a:pPr marL="0" lvl="0"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double d=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Convert.ToDouble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sss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"); //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runtime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b="1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2000" b="1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IN" sz="20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5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Parse() Method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Another way to convert strings to basic type is by using System Type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Every System Type has Parse() method that can be used to convert a string into the respective System Type.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&lt;Type&gt;. Parse(string s)</a:t>
            </a:r>
          </a:p>
          <a:p>
            <a:pPr marL="0" lvl="0" indent="0">
              <a:lnSpc>
                <a:spcPct val="120000"/>
              </a:lnSpc>
              <a:buNone/>
            </a:pP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Where &lt;Type&gt; could be any System Type/ C# type that we looked at earlier.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using System;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ParseTest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static void Main(string[]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)  {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sbyte.Parse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float f1=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float.Parse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("123.3");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decimal d1=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decimal.Parse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("123.45");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b= </a:t>
            </a:r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bool.Parse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("true");</a:t>
            </a:r>
          </a:p>
          <a:p>
            <a:r>
              <a:rPr lang="en-US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Console.WriteLine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("{0}, {1}, {2}, {3}, {4}, {5}, {6}", i1, f1, d1, b);</a:t>
            </a:r>
          </a:p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4795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Boxing And Unboxing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5791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IN" sz="2000" dirty="0"/>
              <a:t>Boxing and unboxing allows a value-type to be converted to and from type object.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Converting a value type to reference type is called Boxing. Boxing is implicit conversion.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i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object o = (object)i; // boxing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sz="2000" dirty="0"/>
              <a:t>Or simply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object o=i;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And reverse is unboxing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o = 1;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pt-BR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i = (int)o; // unboxing </a:t>
            </a:r>
            <a:endParaRPr lang="en-IN" sz="2000" dirty="0"/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Unboxing is explicit conversion. </a:t>
            </a:r>
          </a:p>
          <a:p>
            <a:pPr>
              <a:lnSpc>
                <a:spcPct val="110000"/>
              </a:lnSpc>
              <a:defRPr/>
            </a:pPr>
            <a:r>
              <a:rPr lang="en-IN" sz="2000" dirty="0"/>
              <a:t>When value-type are boxed they are stored in heap.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/>
              <a:t>Boxing and unboxing are computationally expensive processes.</a:t>
            </a:r>
          </a:p>
          <a:p>
            <a:pPr>
              <a:defRPr/>
            </a:pPr>
            <a:endParaRPr lang="en-IN" sz="2000" dirty="0"/>
          </a:p>
          <a:p>
            <a:pPr>
              <a:defRPr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8308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066800"/>
            <a:ext cx="647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00B050"/>
                </a:solidFill>
              </a:rPr>
              <a:t>Conditional Statement &amp; Loops</a:t>
            </a:r>
            <a:endParaRPr lang="en-US" sz="9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	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if-else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if/else </a:t>
            </a: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statement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if(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  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{	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statements;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[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else{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  statements;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0033CC"/>
                </a:solidFill>
                <a:latin typeface="Courier New" pitchFamily="49" charset="0"/>
              </a:rPr>
              <a:t> ]</a:t>
            </a:r>
          </a:p>
          <a:p>
            <a:pPr lvl="0" eaLnBrk="0" fontAlgn="base" hangingPunct="0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006600"/>
                </a:solidFill>
                <a:latin typeface="Arial"/>
              </a:rPr>
              <a:t>Example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if (c &gt; 0)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;  else c--;</a:t>
            </a: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91689" y="1658362"/>
            <a:ext cx="480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2060"/>
                </a:solidFill>
              </a:rPr>
              <a:t>Condition must evaluate to bool value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rot="10800000" flipV="1">
            <a:off x="2895601" y="1858416"/>
            <a:ext cx="896089" cy="1227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70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Decision constructs: switch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A427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statement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	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switch(</a:t>
            </a:r>
            <a:r>
              <a:rPr kumimoji="0" lang="en-US" sz="20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val1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case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val2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: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……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default: statements;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	break;	}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733019" y="2055134"/>
            <a:ext cx="3419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</a:rPr>
              <a:t>Any numeric value or string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966379" y="1740902"/>
            <a:ext cx="1766640" cy="514287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5551429" y="259587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constants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2764675" y="2239244"/>
            <a:ext cx="2701729" cy="55669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>
          <a:xfrm flipH="1">
            <a:off x="2741026" y="2795934"/>
            <a:ext cx="2701730" cy="433910"/>
          </a:xfrm>
          <a:prstGeom prst="straightConnector1">
            <a:avLst/>
          </a:prstGeom>
          <a:noFill/>
          <a:ln w="9525" cap="flat" cmpd="sng" algn="ctr">
            <a:solidFill>
              <a:srgbClr val="00206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7693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Example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r>
              <a:rPr lang="en-US" sz="20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compiler enforces that every case statement must have a </a:t>
            </a: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statement. In other words control cannot fall through from one case label to another.</a:t>
            </a: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3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Comments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600200"/>
            <a:ext cx="8229600" cy="2438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/>
              <a:t>Single line comment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This is a single line comment</a:t>
            </a:r>
          </a:p>
          <a:p>
            <a:r>
              <a:rPr lang="en-US" dirty="0" smtClean="0"/>
              <a:t>Multiline comments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*/</a:t>
            </a:r>
          </a:p>
          <a:p>
            <a:pPr lvl="1">
              <a:lnSpc>
                <a:spcPct val="100000"/>
              </a:lnSpc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This is a multi </a:t>
            </a:r>
          </a:p>
          <a:p>
            <a:pPr lvl="1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		line comment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latin typeface="+mj-lt"/>
                <a:cs typeface="Arial" pitchFamily="34" charset="0"/>
              </a:rPr>
              <a:t>Multiple Cases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c =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char.Parse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Console.ReadLine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switch(c){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'r':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R':Console.WriteLine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("RED");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'G':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("GREEN");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break;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case 'B':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("BLUE");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	break;}</a:t>
            </a:r>
          </a:p>
          <a:p>
            <a:pPr marL="0" lvl="0" indent="0" eaLnBrk="0" fontAlgn="base" hangingPunct="0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5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Looping Statements- for statement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two forms of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statement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Tx/>
              <a:buAutoNum type="arabicPeriod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loop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for(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intialization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; </a:t>
            </a:r>
            <a:r>
              <a:rPr lang="en-US" sz="2000" b="1" i="1" kern="0" dirty="0" err="1" smtClean="0">
                <a:solidFill>
                  <a:srgbClr val="5F5F5F"/>
                </a:solidFill>
                <a:latin typeface="Courier New" pitchFamily="49" charset="0"/>
              </a:rPr>
              <a:t>condition;increment</a:t>
            </a:r>
            <a:r>
              <a:rPr lang="en-US" sz="2000" b="1" i="1" kern="0" dirty="0" smtClean="0">
                <a:solidFill>
                  <a:srgbClr val="5F5F5F"/>
                </a:solidFill>
                <a:latin typeface="Courier New" pitchFamily="49" charset="0"/>
              </a:rPr>
              <a:t>/decrement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lvl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for(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=0;i&lt;10;i++)</a:t>
            </a:r>
          </a:p>
          <a:p>
            <a:pPr marL="457200" lvl="0" indent="-4572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+mj-lt"/>
              <a:buAutoNum type="arabicPeriod" startAt="2"/>
            </a:pP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foreach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loop: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(object variable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itemlist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){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//statements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}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	Ex: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[]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={1,2,3,4,5};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foreach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s in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arr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0" lvl="0" indent="0" fontAlgn="base"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(s);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81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while and do while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//</a:t>
            </a: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 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	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endParaRPr lang="en-US" sz="2000" b="1" kern="0" dirty="0" smtClean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</a:endParaRP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do-while loop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	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do{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statements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}while(</a:t>
            </a:r>
            <a:r>
              <a:rPr lang="en-US" sz="2000" b="1" i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Condition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Ex: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=0;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do	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);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	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		} while(</a:t>
            </a:r>
            <a:r>
              <a:rPr lang="en-US" sz="2000" b="1" kern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i</a:t>
            </a:r>
            <a:r>
              <a:rPr lang="en-US" sz="20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</a:rPr>
              <a:t>&lt;10);</a:t>
            </a: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8200" y="3200400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Condition must evaluate to bool value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048000" y="1676400"/>
            <a:ext cx="3124200" cy="1524000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>
          <a:xfrm flipH="1">
            <a:off x="3048000" y="3569732"/>
            <a:ext cx="3124200" cy="1078468"/>
          </a:xfrm>
          <a:prstGeom prst="straightConnector1">
            <a:avLst/>
          </a:prstGeom>
          <a:noFill/>
          <a:ln w="9525" cap="flat" cmpd="sng" algn="ctr">
            <a:solidFill>
              <a:srgbClr val="333399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9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3200" dirty="0" smtClean="0"/>
              <a:t> 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48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Used with loop statements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break out of the loop. Is used with switch statement also.</a:t>
            </a:r>
          </a:p>
          <a:p>
            <a:pPr lvl="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 is used to exit out of current iteration and continue with the next iteration.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int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j = 100;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while (true)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{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if (j % 13 == 0) break;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else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  j++;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 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}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None/>
            </a:pP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       </a:t>
            </a:r>
            <a:r>
              <a:rPr lang="en-US" sz="2000" b="1" kern="0" dirty="0" err="1" smtClean="0">
                <a:solidFill>
                  <a:srgbClr val="5F5F5F"/>
                </a:solidFill>
                <a:latin typeface="Courier New" pitchFamily="49" charset="0"/>
              </a:rPr>
              <a:t>Console.WriteLine</a:t>
            </a:r>
            <a:r>
              <a:rPr lang="en-US" sz="2000" b="1" kern="0" dirty="0" smtClean="0">
                <a:solidFill>
                  <a:srgbClr val="5F5F5F"/>
                </a:solidFill>
                <a:latin typeface="Courier New" pitchFamily="49" charset="0"/>
              </a:rPr>
              <a:t>(j); //104</a:t>
            </a:r>
            <a:endParaRPr lang="en-IN" sz="2000" b="1" kern="0" dirty="0" smtClean="0">
              <a:solidFill>
                <a:srgbClr val="5F5F5F"/>
              </a:solidFill>
              <a:latin typeface="Courier New" pitchFamily="49" charset="0"/>
            </a:endParaRPr>
          </a:p>
          <a:p>
            <a:pPr lvl="0" fontAlgn="base">
              <a:lnSpc>
                <a:spcPct val="140000"/>
              </a:lnSpc>
              <a:spcBef>
                <a:spcPts val="2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 smtClean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7034" y="1096300"/>
            <a:ext cx="8585966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US" sz="2400" kern="0" dirty="0" smtClean="0">
              <a:solidFill>
                <a:srgbClr val="5F5F5F"/>
              </a:solidFill>
              <a:latin typeface="Arial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04800" y="990600"/>
            <a:ext cx="8305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9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Variables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2117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914400"/>
            <a:ext cx="82296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Variables are storage locations that are associated with a value.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value that a variable stores are of certain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Syntax: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Datatype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 </a:t>
            </a:r>
            <a:r>
              <a:rPr lang="en-US" sz="2000" b="1" kern="0" dirty="0" err="1" smtClean="0">
                <a:solidFill>
                  <a:srgbClr val="5F5F5F"/>
                </a:solidFill>
                <a:latin typeface="Arial"/>
              </a:rPr>
              <a:t>var_name</a:t>
            </a:r>
            <a:r>
              <a:rPr lang="en-US" sz="2000" b="1" kern="0" dirty="0" smtClean="0">
                <a:solidFill>
                  <a:srgbClr val="5F5F5F"/>
                </a:solidFill>
                <a:latin typeface="Arial"/>
              </a:rPr>
              <a:t>;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There are different types of variables that can be defined in C# depending on the scope : static variables, instance variables, array elements, and local variables.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variables created inside Main() are local. They are available only inside the method where they are declared.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 local variable must always be initialized before using.</a:t>
            </a:r>
          </a:p>
        </p:txBody>
      </p:sp>
    </p:spTree>
    <p:extLst>
      <p:ext uri="{BB962C8B-B14F-4D97-AF65-F5344CB8AC3E}">
        <p14:creationId xmlns:p14="http://schemas.microsoft.com/office/powerpoint/2010/main" val="15781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 smtClean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Keywords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  <p:pic>
        <p:nvPicPr>
          <p:cNvPr id="1026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524000"/>
            <a:ext cx="7613472" cy="441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2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C#  like C and C++ is a strongly typed language and so every variable must have a data type.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Data types in C# are of 2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types.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1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Built in Data types like int, char, float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,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double and user defined types like struct or enum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For every value type there is a type(Class or </a:t>
            </a:r>
            <a:r>
              <a:rPr lang="en-US" sz="2000" kern="0" dirty="0" err="1" smtClean="0">
                <a:solidFill>
                  <a:srgbClr val="5F5F5F"/>
                </a:solidFill>
                <a:latin typeface="Arial"/>
              </a:rPr>
              <a:t>Struct</a:t>
            </a: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) in BCL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They are allocated in stack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Value types can not contain the value null.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 smtClean="0">
              <a:solidFill>
                <a:srgbClr val="5F5F5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53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/>
              <a:t>C# Data types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IN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90696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User defined type  created using class or interfaces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are allocated in heap at runtime.</a:t>
            </a:r>
          </a:p>
          <a:p>
            <a:pPr marL="1143000" lvl="2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smtClean="0">
                <a:solidFill>
                  <a:srgbClr val="5F5F5F"/>
                </a:solidFill>
                <a:latin typeface="Arial"/>
              </a:rPr>
              <a:t>Reference types can contain the value null</a:t>
            </a:r>
          </a:p>
        </p:txBody>
      </p:sp>
    </p:spTree>
    <p:extLst>
      <p:ext uri="{BB962C8B-B14F-4D97-AF65-F5344CB8AC3E}">
        <p14:creationId xmlns:p14="http://schemas.microsoft.com/office/powerpoint/2010/main" val="33817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1617</Words>
  <Application>Microsoft Office PowerPoint</Application>
  <PresentationFormat>On-screen Show (4:3)</PresentationFormat>
  <Paragraphs>414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Office Theme</vt:lpstr>
      <vt:lpstr>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annie</cp:lastModifiedBy>
  <cp:revision>65</cp:revision>
  <dcterms:created xsi:type="dcterms:W3CDTF">2006-08-16T00:00:00Z</dcterms:created>
  <dcterms:modified xsi:type="dcterms:W3CDTF">2020-03-19T04:29:57Z</dcterms:modified>
</cp:coreProperties>
</file>