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8"/>
  </p:notesMasterIdLst>
  <p:sldIdLst>
    <p:sldId id="274" r:id="rId2"/>
    <p:sldId id="256" r:id="rId3"/>
    <p:sldId id="306" r:id="rId4"/>
    <p:sldId id="309" r:id="rId5"/>
    <p:sldId id="310" r:id="rId6"/>
    <p:sldId id="272" r:id="rId7"/>
    <p:sldId id="299" r:id="rId8"/>
    <p:sldId id="311" r:id="rId9"/>
    <p:sldId id="312" r:id="rId10"/>
    <p:sldId id="315" r:id="rId11"/>
    <p:sldId id="316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0" r:id="rId45"/>
    <p:sldId id="351" r:id="rId46"/>
    <p:sldId id="35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7809B-C4F4-4A68-B988-0AF16AC75B72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CBF98-CC9D-46EE-8D2B-8702040C9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50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 code, test and business logic across platforms.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cross-platform applications in C# with Visual Studio.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CBF98-CC9D-46EE-8D2B-8702040C9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84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CBF98-CC9D-46EE-8D2B-8702040C97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02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93D4D-DF41-4BA5-A378-201545BDA64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86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FFE47-A03B-404D-A487-4F34A74931C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94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.NET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35660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 “Application Development Platform”.</a:t>
            </a: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is developed by Microsoft Corporation in the year 2000.</a:t>
            </a: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.NET Stands for Network Enabled Technology.</a:t>
            </a: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.NET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 a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Package or SDK or Framework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also called as ".NET Framework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".</a:t>
            </a: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Used for powerful software application development.</a:t>
            </a: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provides necessary environment (IDEs, compilers, run time engines, libraries) for developing efficient and powerful applications for the end-users.</a:t>
            </a: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.NET  provides a distributed object oriented platform for building 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Stand-alone Applications(Console &amp; Winforms)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Web-based Applications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Service Applications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Mobile Applications</a:t>
            </a: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 </a:t>
            </a:r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</a:t>
            </a:r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# Program Structure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31800" y="1143000"/>
            <a:ext cx="828040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 smtClean="0"/>
              <a:t>Structure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/>
              <a:t>of a C# program </a:t>
            </a:r>
          </a:p>
          <a:p>
            <a:r>
              <a:rPr lang="en-US" sz="1600" dirty="0" smtClean="0"/>
              <a:t>using System;</a:t>
            </a:r>
          </a:p>
          <a:p>
            <a:r>
              <a:rPr lang="en-US" sz="1600" dirty="0" smtClean="0"/>
              <a:t>namespace Namespace1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class Class1 { }</a:t>
            </a:r>
          </a:p>
          <a:p>
            <a:r>
              <a:rPr lang="en-US" sz="1600" dirty="0" smtClean="0"/>
              <a:t>     interface IYourInterface { }</a:t>
            </a:r>
          </a:p>
          <a:p>
            <a:r>
              <a:rPr lang="en-US" sz="1600" dirty="0" smtClean="0"/>
              <a:t>    delegate </a:t>
            </a:r>
            <a:r>
              <a:rPr lang="en-US" sz="1600" dirty="0" err="1" smtClean="0"/>
              <a:t>int</a:t>
            </a:r>
            <a:r>
              <a:rPr lang="en-US" sz="1600" dirty="0" smtClean="0"/>
              <a:t> YourDelegate();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enum</a:t>
            </a:r>
            <a:r>
              <a:rPr lang="en-US" sz="1600" dirty="0" smtClean="0"/>
              <a:t> YourEnum { }</a:t>
            </a:r>
          </a:p>
          <a:p>
            <a:r>
              <a:rPr lang="en-US" sz="1600" dirty="0"/>
              <a:t>}</a:t>
            </a:r>
            <a:endParaRPr lang="en-US" sz="1600" dirty="0" smtClean="0"/>
          </a:p>
          <a:p>
            <a:r>
              <a:rPr lang="en-US" sz="1600" dirty="0" smtClean="0"/>
              <a:t>    namespace Namespace2</a:t>
            </a:r>
          </a:p>
          <a:p>
            <a:r>
              <a:rPr lang="en-US" sz="1600" dirty="0" smtClean="0"/>
              <a:t>    {</a:t>
            </a:r>
          </a:p>
          <a:p>
            <a:r>
              <a:rPr lang="en-US" sz="1600" dirty="0" smtClean="0"/>
              <a:t> class YourMainClass</a:t>
            </a:r>
          </a:p>
          <a:p>
            <a:r>
              <a:rPr lang="en-US" sz="1600" dirty="0" smtClean="0"/>
              <a:t>    {</a:t>
            </a:r>
          </a:p>
          <a:p>
            <a:r>
              <a:rPr lang="en-US" sz="1600" dirty="0" smtClean="0"/>
              <a:t>       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</a:t>
            </a:r>
          </a:p>
          <a:p>
            <a:r>
              <a:rPr lang="en-US" sz="1600" dirty="0" smtClean="0"/>
              <a:t>        {</a:t>
            </a:r>
          </a:p>
          <a:p>
            <a:r>
              <a:rPr lang="en-US" sz="1600" dirty="0" smtClean="0"/>
              <a:t>            //Your program starts here...</a:t>
            </a:r>
          </a:p>
          <a:p>
            <a:r>
              <a:rPr lang="en-US" sz="1600" dirty="0" smtClean="0"/>
              <a:t>        }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}</a:t>
            </a: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1000" y="1752600"/>
            <a:ext cx="434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dirty="0">
                <a:solidFill>
                  <a:prstClr val="black"/>
                </a:solidFill>
              </a:rPr>
              <a:t>C# is case sensitive.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dirty="0">
                <a:solidFill>
                  <a:prstClr val="black"/>
                </a:solidFill>
              </a:rPr>
              <a:t>All statements and expression must end with a semicolon (;).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dirty="0">
                <a:solidFill>
                  <a:prstClr val="black"/>
                </a:solidFill>
              </a:rPr>
              <a:t>The program execution starts at the Main method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  <a:endParaRPr lang="en-US" dirty="0">
              <a:solidFill>
                <a:prstClr val="black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dirty="0">
                <a:solidFill>
                  <a:prstClr val="black"/>
                </a:solidFill>
              </a:rPr>
              <a:t>Class, Namespace, method name to follow Pascal casing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dirty="0">
                <a:solidFill>
                  <a:prstClr val="black"/>
                </a:solidFill>
              </a:rPr>
              <a:t>Variables, parameters naming to follow Camel casing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393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Keywords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Key words are predefined words that</a:t>
            </a:r>
            <a:r>
              <a:rPr kumimoji="0" lang="en-IN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have special meaning for compilers like datatypes, modifiers, namespace, key words of operator,conversion,access specifier, literals</a:t>
            </a:r>
            <a:endParaRPr kumimoji="0" lang="en-I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  <p:pic>
        <p:nvPicPr>
          <p:cNvPr id="7" name="Picture 2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064" y="2475297"/>
            <a:ext cx="7613472" cy="441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290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C# Data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C#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is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 strongly typed language and so every variable must have a data type.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Data types in C# are of 2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Value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types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Built in Data types like </a:t>
            </a: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int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, char, float ,double and user defined types like </a:t>
            </a: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struct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or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enum</a:t>
            </a:r>
            <a:endParaRPr lang="en-US" sz="2000" kern="0" dirty="0">
              <a:solidFill>
                <a:srgbClr val="5F5F5F"/>
              </a:solidFill>
              <a:latin typeface="Arial"/>
            </a:endParaRP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They are allocated in stack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Value types can not contain the value null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.</a:t>
            </a:r>
            <a:endParaRPr lang="en-US" sz="2000" kern="0" dirty="0" smtClean="0">
              <a:solidFill>
                <a:srgbClr val="5F5F5F"/>
              </a:solidFill>
              <a:latin typeface="Arial"/>
            </a:endParaRP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Reference types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.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User defined type  created using class or interfaces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Reference types are allocated in heap at runtime.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Reference types can contain the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value null</a:t>
            </a: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91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C# Value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latin typeface="Arial"/>
              </a:rPr>
              <a:t>	</a:t>
            </a:r>
            <a:r>
              <a:rPr lang="en-US" sz="2000" b="1" u="sng" kern="0" dirty="0" smtClean="0">
                <a:latin typeface="Arial"/>
              </a:rPr>
              <a:t>Built in Types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Boolean type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8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Integer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byte int  long 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sbyte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ushort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Character type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Floating point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decimal  double 	float 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u="sng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User Defined Types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enum 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38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Integer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 descr="C:\Users\santuparsi\Desktop\Capture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7772400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17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Floating point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C:\Users\santuparsi\Desktop\Captur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462088"/>
            <a:ext cx="8096250" cy="2818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649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Floating-point literals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Floating-point literals can be written in two ways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Fixed notation: 3.14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Scientific notation: 0.314E1, 314e-2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Floating-point literal types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Literal with no suffix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  <a:sym typeface="Wingdings" pitchFamily="2" charset="2"/>
              </a:rPr>
              <a:t> is double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  <a:sym typeface="Wingdings" pitchFamily="2" charset="2"/>
              </a:rPr>
              <a:t>Literal with F or f as suffix (Example 3.14f, 3.14F) is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float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  <a:sym typeface="Wingdings" pitchFamily="2" charset="2"/>
              </a:rPr>
              <a:t>Literal with D or d as suffix (Example 3.14D, 3.14D)  is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double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  <a:sym typeface="Wingdings" pitchFamily="2" charset="2"/>
              </a:rPr>
              <a:t>Literal with M or m as suffix (Example 3.14m, 3.14M)  is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decimal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decimal d = 3.45; //error 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decimal d = 3.45m; //ok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float f = 3.4;// error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float f = 3.4f;// ok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Character type and Character Literal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keyword is alias for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System.Char</a:t>
            </a: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is CLS compliant.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c=‘a’; //ok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c=1; //error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60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14500"/>
            <a:ext cx="8505835" cy="3314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52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Reading inputs from the console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b="1" dirty="0" err="1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Console.ReadLine</a:t>
            </a:r>
            <a:r>
              <a:rPr lang="en-IN" sz="2000" b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()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Reads the next line of characters from the standard input stream.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dirty="0" err="1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Console.Read</a:t>
            </a:r>
            <a:r>
              <a:rPr lang="en-US" sz="2000" b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()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reads a character and returns in the form of </a:t>
            </a:r>
            <a:r>
              <a:rPr lang="en-US" sz="2000" b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.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SayHello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public static void Main(){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string s;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Console.Write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("Please your name”);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s =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Console.ReadLine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Console.WriteLine(“Hello “+ s);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}}</a:t>
            </a:r>
            <a:endParaRPr lang="en-IN" sz="20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.NET FRAMEWORK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28040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.NET Framework requires to run and develop any .NET Application</a:t>
            </a: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.NET Framework is  a set of components, which are essential for develop and run any application in .NET Environment.</a:t>
            </a: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.NET Framework Consist of  following  Components.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Languages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Technologies 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Base Class Libraries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CLR[Common Language Runtime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19088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Software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written in .NET is managed code. Compiler compiles the source code to assembly consist of metadata and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MSIL</a:t>
            </a:r>
          </a:p>
          <a:p>
            <a:pPr marL="319088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JIT compiles MSIL to machine language which is called native code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Identifiers Naming Rules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Identifiers are variables, methods , class or any other named constructs in C#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Rules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Should not be a keyword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Must start with a letter or underscore or @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Subsequent characters can be a letter, number or underscore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272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Console output  Formatting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Write statement can be used to print any type of variable.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Console output can be formatted using Write statement.</a:t>
            </a:r>
          </a:p>
          <a:p>
            <a:pPr marL="0" lvl="0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Example: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=90;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double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=9.99;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bool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boolval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=true;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("Double value= {1} \n 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value= {0} \n Boolean value= {2} ",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boolval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98946"/>
            <a:ext cx="3877534" cy="85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91200" y="3048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Specifies the argument index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0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286000"/>
            <a:ext cx="647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00B050"/>
                </a:solidFill>
              </a:rPr>
              <a:t>Operators</a:t>
            </a:r>
            <a:endParaRPr lang="en-US" sz="9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62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Operators-Arithmetic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1295400"/>
          <a:ext cx="5972175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788987"/>
                <a:gridCol w="863600"/>
                <a:gridCol w="862013"/>
                <a:gridCol w="866775"/>
                <a:gridCol w="862012"/>
                <a:gridCol w="863600"/>
                <a:gridCol w="865188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++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Most of the operators work the same way as it does in 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Applicable to integer and floating point types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j =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+ 255;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byte k =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+ 255; //error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const double  PI = 3.14;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double f = PI + 12;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When 2 of any integral types (other than long) are involved in arithmetic operation, the result is an int. </a:t>
            </a:r>
          </a:p>
          <a:p>
            <a:pPr marL="400050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byte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= 10;</a:t>
            </a:r>
          </a:p>
          <a:p>
            <a:pPr marL="400050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byte j = 20;</a:t>
            </a:r>
          </a:p>
          <a:p>
            <a:pPr marL="400050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j=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j+i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; //error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Operators-Relational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5F5F5F"/>
                </a:solidFill>
              </a:rPr>
              <a:t>Relational operator return </a:t>
            </a:r>
            <a:r>
              <a:rPr lang="en-US" sz="2000" dirty="0" err="1" smtClean="0">
                <a:solidFill>
                  <a:srgbClr val="5F5F5F"/>
                </a:solidFill>
              </a:rPr>
              <a:t>bool</a:t>
            </a:r>
            <a:r>
              <a:rPr lang="en-US" sz="2000" dirty="0" smtClean="0">
                <a:solidFill>
                  <a:srgbClr val="5F5F5F"/>
                </a:solidFill>
              </a:rPr>
              <a:t> value – true or false.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endParaRPr lang="en-US" sz="2000" dirty="0" smtClean="0"/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=10;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j=20;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(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&gt;j ); // output is False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== 10); // output is True</a:t>
            </a: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8200" y="1219200"/>
          <a:ext cx="6834188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187450"/>
                <a:gridCol w="1038225"/>
                <a:gridCol w="863600"/>
                <a:gridCol w="984250"/>
                <a:gridCol w="1255713"/>
                <a:gridCol w="15049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==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!=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&gt;=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&lt;=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5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Operators-Logical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These are both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boolean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operators. These work only on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bool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values.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&amp;&amp;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checks if the first condition is false. If it is so then it doesn't evaluate the second condition.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||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checks if the first condition is true. If it is so then it doesn't evaluate the second condition.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=0;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j=2;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pl-PL" sz="2000" b="1" kern="0" dirty="0" smtClean="0">
                <a:solidFill>
                  <a:srgbClr val="5F5F5F"/>
                </a:solidFill>
                <a:latin typeface="Courier New" pitchFamily="49" charset="0"/>
              </a:rPr>
              <a:t> bool b= (i&gt;j) &amp;&amp; (j++&gt;i);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(j); </a:t>
            </a:r>
            <a:endParaRPr lang="en-US" sz="2000" kern="0" dirty="0" smtClean="0">
              <a:solidFill>
                <a:srgbClr val="5F5F5F"/>
              </a:solidFill>
              <a:latin typeface="Arial"/>
            </a:endParaRPr>
          </a:p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What does the code print? </a:t>
            </a: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19400" y="1219200"/>
          <a:ext cx="2160587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853825"/>
                <a:gridCol w="653381"/>
                <a:gridCol w="653381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&amp;&amp;</a:t>
                      </a:r>
                      <a:endParaRPr kumimoji="0" lang="en-U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||</a:t>
                      </a:r>
                      <a:endParaRPr kumimoji="0" lang="en-U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!</a:t>
                      </a:r>
                      <a:endParaRPr kumimoji="0" lang="en-U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0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Assignment Operators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a = 10;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b=2;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a+=b; //  12 same as a=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a+b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(a); 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endParaRPr lang="en-US" sz="2000" b="1" dirty="0" smtClean="0">
              <a:solidFill>
                <a:srgbClr val="5F5F5F"/>
              </a:solidFill>
              <a:latin typeface="Courier New" pitchFamily="49" charset="0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double d=45.3;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d/=1.2; 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(d); // 37.75 same as d=d/1.2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endParaRPr lang="en-US" sz="2000" b="1" dirty="0" smtClean="0">
              <a:solidFill>
                <a:srgbClr val="5F5F5F"/>
              </a:solidFill>
              <a:latin typeface="Courier New" pitchFamily="49" charset="0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 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float d1=2.4f;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d1 %= 1.2f;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(d1); // 0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81200" y="1143000"/>
          <a:ext cx="5486400" cy="76200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898810"/>
                <a:gridCol w="900842"/>
                <a:gridCol w="898810"/>
                <a:gridCol w="896777"/>
                <a:gridCol w="898810"/>
                <a:gridCol w="992351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%=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4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Other Operators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28600" y="990600"/>
          <a:ext cx="8229600" cy="50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3657600"/>
                <a:gridCol w="29718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eaLnBrk="1" hangingPunct="1"/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?: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 smtClean="0"/>
                        <a:t>Ternary operator</a:t>
                      </a:r>
                      <a:endParaRPr lang="en-IN" sz="2000" kern="1200" dirty="0" smtClean="0">
                        <a:solidFill>
                          <a:srgbClr val="5F5F5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10 % 2 &gt; 0 ? 1 : 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 subscript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dot operator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n.Length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is</a:t>
                      </a:r>
                      <a:endParaRPr lang="en-US" sz="2000" b="1" dirty="0" smtClean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Type Conversion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as</a:t>
                      </a:r>
                      <a:endParaRPr lang="en-US" sz="2000" b="1" dirty="0" smtClean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typeof</a:t>
                      </a:r>
                      <a:endParaRPr lang="en-US" sz="2000" b="1" dirty="0" smtClean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refection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new</a:t>
                      </a:r>
                      <a:endParaRPr lang="en-US" sz="2000" b="1" dirty="0" smtClean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checked 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unchecked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=&gt;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Lambda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91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286000"/>
            <a:ext cx="647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00B050"/>
                </a:solidFill>
              </a:rPr>
              <a:t>Conversion</a:t>
            </a:r>
            <a:endParaRPr lang="en-US" sz="9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70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Conversions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Type conversion  is a process of converting values from one data type to another data types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Conversion </a:t>
            </a:r>
            <a:r>
              <a:rPr lang="en-US" sz="2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types</a:t>
            </a: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</a:t>
            </a:r>
            <a:endParaRPr lang="en-US" sz="24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8001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Implicit Conversion</a:t>
            </a:r>
          </a:p>
          <a:p>
            <a:pPr marL="8001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Casting</a:t>
            </a:r>
            <a:endParaRPr lang="en-US" sz="240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8001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Boxing</a:t>
            </a:r>
          </a:p>
          <a:p>
            <a:pPr marL="8001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Un Boxing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2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33413"/>
          </a:xfr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latin typeface="Harrington" pitchFamily="82" charset="0"/>
              </a:rPr>
              <a:t>.NET Framework Architecture</a:t>
            </a:r>
            <a:endParaRPr lang="en-US" b="1" dirty="0">
              <a:latin typeface="Harrington" pitchFamily="82" charset="0"/>
            </a:endParaRPr>
          </a:p>
        </p:txBody>
      </p:sp>
      <p:pic>
        <p:nvPicPr>
          <p:cNvPr id="1026" name="Picture 2" descr="C:\Users\SANTHOSH\Desktop\word-imag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743418" cy="456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138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Implicit Conversions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Implicit  numerical conversions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byte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 short,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, long, float, double, decimal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char 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, long, float, double, decimal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short 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, long, float, double, decimal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long, float, double, decimal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long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float, double, decimal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float  double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71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Example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using System;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class Convert{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public static void Main(){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char c='A';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int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=c; 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Console.WriteLine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</a:t>
            </a: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long l=23456789100;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float f=l;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Console.WriteLine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(f);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}}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057400" y="3200400"/>
            <a:ext cx="45529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2060"/>
                </a:solidFill>
              </a:rPr>
              <a:t>vice </a:t>
            </a:r>
            <a:r>
              <a:rPr lang="en-US" sz="2000" dirty="0">
                <a:solidFill>
                  <a:srgbClr val="002060"/>
                </a:solidFill>
              </a:rPr>
              <a:t>versa is not allowed implicitly</a:t>
            </a:r>
            <a:endParaRPr lang="en-IN" sz="2000" dirty="0">
              <a:solidFill>
                <a:srgbClr val="00206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928" y="5752974"/>
            <a:ext cx="5178769" cy="92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93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Casting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Any conversion that happens in the opposite direction of implicit numerical conversions requires explicit request from the compiler through casting.</a:t>
            </a:r>
          </a:p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Casting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Number casting example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 long l2 = 12500;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 i2 = (</a:t>
            </a:r>
            <a:r>
              <a:rPr lang="en-IN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)l2;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= 256;   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byte b1 = (byte)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; </a:t>
            </a: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IN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7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Casting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742950" lvl="2" indent="-34290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floating point cast to </a:t>
            </a:r>
            <a:r>
              <a:rPr lang="en-IN" sz="2000" kern="0" dirty="0" err="1" smtClean="0">
                <a:solidFill>
                  <a:srgbClr val="5F5F5F"/>
                </a:solidFill>
                <a:latin typeface="Arial"/>
              </a:rPr>
              <a:t>int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example</a:t>
            </a:r>
            <a:endParaRPr lang="en-IN" sz="2000" kern="0" dirty="0" smtClean="0">
              <a:solidFill>
                <a:srgbClr val="5F5F5F"/>
              </a:solidFill>
              <a:latin typeface="Arial"/>
            </a:endParaRPr>
          </a:p>
          <a:p>
            <a:pPr marL="0" lvl="0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float f=12.f;</a:t>
            </a: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IN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 i2 = (</a:t>
            </a:r>
            <a:r>
              <a:rPr lang="en-IN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)f;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Example 1: 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float b1 = 1f;     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b2 = 2;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float b3 = b1 + b2; 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Example 2: 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long b1 = 1;            double b2 = 2;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double b3 = b1 + b2; 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Example 3: 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double b2 = 2;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int a3 = (int)b2; 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IN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Convert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Note that conversions of  numeric value to string and vice versa,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bool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to string and vice versa etc. is not possible either implicitly or explicitly. 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This can be done through the methods below:</a:t>
            </a:r>
          </a:p>
          <a:p>
            <a:pPr marL="0" lvl="0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Example: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/* Boolean values */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ii=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Convert.ToBoolean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("true");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(ii); </a:t>
            </a:r>
            <a:r>
              <a:rPr lang="en-US" sz="2000" b="1" kern="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//True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ii =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Convert.ToBoolean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gg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     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(ii); </a:t>
            </a:r>
            <a:r>
              <a:rPr lang="en-US" sz="2000" b="1" kern="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 Runtime error call					//</a:t>
            </a:r>
            <a:r>
              <a:rPr lang="en-US" sz="2000" b="1" kern="0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FormatException</a:t>
            </a:r>
            <a:endParaRPr lang="en-US" sz="2000" b="1" kern="0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IN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Convert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/* String values */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string s=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(s);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//True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s =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(1.23);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(s);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//1.23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s =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('A');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(s);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//A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(null));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// prints nothing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/* Numeric Values */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= Convert.ToInt32("1009");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short j = Convert.ToInt16("100");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long k = Convert.ToInt64("9292929");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byte b=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Convert.ToByte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("20");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1800" dirty="0" smtClean="0">
                <a:solidFill>
                  <a:srgbClr val="002060"/>
                </a:solidFill>
                <a:latin typeface="Arial" charset="0"/>
              </a:rPr>
              <a:t>No </a:t>
            </a:r>
            <a:r>
              <a:rPr lang="en-US" sz="1800" dirty="0" err="1" smtClean="0">
                <a:solidFill>
                  <a:srgbClr val="002060"/>
                </a:solidFill>
                <a:latin typeface="Arial" charset="0"/>
              </a:rPr>
              <a:t>ToFloat</a:t>
            </a:r>
            <a:r>
              <a:rPr lang="en-US" sz="1800" dirty="0" smtClean="0">
                <a:solidFill>
                  <a:srgbClr val="002060"/>
                </a:solidFill>
                <a:latin typeface="Arial" charset="0"/>
              </a:rPr>
              <a:t> method!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double d=</a:t>
            </a:r>
            <a:r>
              <a:rPr lang="fr-FR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Convert.ToDouble</a:t>
            </a: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sss</a:t>
            </a: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"); // </a:t>
            </a:r>
            <a:r>
              <a:rPr lang="fr-FR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runtime</a:t>
            </a: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IN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Parse() Method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Another way to convert strings to basic type is by using System Type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Every System Type has Parse() method that can be used to convert a string into the respective System Type.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&lt;Type&gt;. Parse(string s)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Where &lt;Type&gt; could be any System Type/ C# type that we looked at earlier.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using System;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ParseTest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static void Main(string[]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  {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sbyte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i1=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sbyte.Parse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("123");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float f1= 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float.Parse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("123.3");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decimal d1=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decimal.Parse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("123.45");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bool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b=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bool.Parse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("true");</a:t>
            </a:r>
          </a:p>
          <a:p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Console.WriteLine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("{0}, {1}, {2}, {3}, {4}, {5}, {6}", i1, f1, d1, b);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6339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Boxing And Unboxing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5791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IN" sz="2000" dirty="0"/>
              <a:t>Boxing and unboxing allows a value-type to be converted to and from type object.</a:t>
            </a:r>
          </a:p>
          <a:p>
            <a:pPr>
              <a:lnSpc>
                <a:spcPct val="110000"/>
              </a:lnSpc>
              <a:defRPr/>
            </a:pPr>
            <a:r>
              <a:rPr lang="en-IN" sz="2000" dirty="0"/>
              <a:t>Converting a value type to reference type is called Boxing. Boxing is implicit conversion.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2000" dirty="0"/>
              <a:t>	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i = 1;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object o = (object)i; // boxing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2000" dirty="0"/>
              <a:t>Or simply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object o=i;</a:t>
            </a:r>
            <a:endParaRPr lang="en-IN" sz="2000" dirty="0"/>
          </a:p>
          <a:p>
            <a:pPr>
              <a:lnSpc>
                <a:spcPct val="110000"/>
              </a:lnSpc>
              <a:defRPr/>
            </a:pPr>
            <a:r>
              <a:rPr lang="en-IN" sz="2000" dirty="0"/>
              <a:t>And reverse is unboxing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pt-BR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o = 1;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pt-BR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i = (int)o; // unboxing </a:t>
            </a:r>
            <a:endParaRPr lang="en-IN" sz="2000" dirty="0"/>
          </a:p>
          <a:p>
            <a:pPr>
              <a:lnSpc>
                <a:spcPct val="110000"/>
              </a:lnSpc>
              <a:defRPr/>
            </a:pPr>
            <a:r>
              <a:rPr lang="en-IN" sz="2000" dirty="0"/>
              <a:t>Unboxing is explicit conversion. </a:t>
            </a:r>
          </a:p>
          <a:p>
            <a:pPr>
              <a:lnSpc>
                <a:spcPct val="110000"/>
              </a:lnSpc>
              <a:defRPr/>
            </a:pPr>
            <a:r>
              <a:rPr lang="en-IN" sz="2000" dirty="0"/>
              <a:t>When value-type are boxed they are stored in heap.</a:t>
            </a:r>
          </a:p>
          <a:p>
            <a:pPr>
              <a:lnSpc>
                <a:spcPct val="110000"/>
              </a:lnSpc>
              <a:defRPr/>
            </a:pPr>
            <a:r>
              <a:rPr lang="en-US" sz="2000" dirty="0"/>
              <a:t>Boxing and unboxing are computationally expensive processes.</a:t>
            </a:r>
          </a:p>
          <a:p>
            <a:pPr>
              <a:defRPr/>
            </a:pPr>
            <a:endParaRPr lang="en-IN" sz="2000" dirty="0"/>
          </a:p>
          <a:p>
            <a:pPr>
              <a:defRPr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800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066800"/>
            <a:ext cx="647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00B050"/>
                </a:solidFill>
              </a:rPr>
              <a:t>Conditional Statement &amp; Loops</a:t>
            </a:r>
            <a:endParaRPr lang="en-US" sz="9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73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Decision constructs: if statement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kern="0" dirty="0" smtClean="0">
                <a:solidFill>
                  <a:srgbClr val="006600"/>
                </a:solidFill>
                <a:latin typeface="Arial"/>
              </a:rPr>
              <a:t>statement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if(</a:t>
            </a: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Condition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)  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{	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	statements;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91689" y="1658362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</a:rPr>
              <a:t>Condition must evaluate to bool value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rot="10800000" flipV="1">
            <a:off x="2895601" y="1858416"/>
            <a:ext cx="896089" cy="12278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4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33413"/>
          </a:xfr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latin typeface="Harrington" pitchFamily="82" charset="0"/>
              </a:rPr>
              <a:t>.NET </a:t>
            </a:r>
            <a:r>
              <a:rPr lang="en-US" b="1" dirty="0" smtClean="0">
                <a:latin typeface="Harrington" pitchFamily="82" charset="0"/>
              </a:rPr>
              <a:t>Core </a:t>
            </a:r>
            <a:r>
              <a:rPr lang="en-US" b="1" dirty="0" smtClean="0">
                <a:latin typeface="Harrington" pitchFamily="82" charset="0"/>
              </a:rPr>
              <a:t>Architecture</a:t>
            </a:r>
            <a:endParaRPr lang="en-US" b="1" dirty="0">
              <a:latin typeface="Harrington" pitchFamily="82" charset="0"/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7848600" y="914400"/>
            <a:ext cx="457200" cy="50292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010400" cy="427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259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Decision constructs: if-else statement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if/else </a:t>
            </a:r>
            <a:r>
              <a:rPr lang="en-US" sz="2000" kern="0" dirty="0" smtClean="0">
                <a:solidFill>
                  <a:srgbClr val="006600"/>
                </a:solidFill>
                <a:latin typeface="Arial"/>
              </a:rPr>
              <a:t>statement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if(</a:t>
            </a: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Condition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)  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{	</a:t>
            </a: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statements;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smtClean="0">
                <a:solidFill>
                  <a:srgbClr val="0033CC"/>
                </a:solidFill>
                <a:latin typeface="Courier New" pitchFamily="49" charset="0"/>
              </a:rPr>
              <a:t>[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else{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  statements;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33CC"/>
                </a:solidFill>
                <a:latin typeface="Courier New" pitchFamily="49" charset="0"/>
              </a:rPr>
              <a:t> ]</a:t>
            </a:r>
          </a:p>
          <a:p>
            <a:pPr lvl="0" eaLnBrk="0" fontAlgn="base" hangingPunct="0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006600"/>
                </a:solidFill>
                <a:latin typeface="Arial"/>
              </a:rPr>
              <a:t>Example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: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if (c &gt; 0)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;  else c--;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91689" y="1658362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</a:rPr>
              <a:t>Condition must evaluate to bool value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rot="10800000" flipV="1">
            <a:off x="2895601" y="1858416"/>
            <a:ext cx="896089" cy="12278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21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Decision constructs: switch statement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A427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statement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	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switch(</a:t>
            </a:r>
            <a:r>
              <a:rPr kumimoji="0" lang="en-US" sz="20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var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case </a:t>
            </a: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val1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statements;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break;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case </a:t>
            </a: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val2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statements;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break;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……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default: statements;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break;	}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3733019" y="2055134"/>
            <a:ext cx="34194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</a:rPr>
              <a:t>Any numeric value or string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966379" y="1740902"/>
            <a:ext cx="1766640" cy="514287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5551429" y="2595879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constants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764675" y="2239244"/>
            <a:ext cx="2701729" cy="556690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 flipH="1">
            <a:off x="2741026" y="2795934"/>
            <a:ext cx="2701730" cy="433910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1790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Example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char.Parse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switch(c){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'r':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("RED");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'g':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("GREEN");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break;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'b':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("BLUE");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break;}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C# compiler enforces that every case statement must have a </a:t>
            </a:r>
            <a:r>
              <a:rPr lang="en-US" sz="2000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statement. In other words control cannot fall through from one case label to another.</a:t>
            </a: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229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Multiple Cases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c =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char.Parse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switch(c){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'r':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R':Console.WriteLine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("RED");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break;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'g':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'G':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("GREEN");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break;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'b':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'B':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("BLUE");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break;}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68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Looping Statements- for statement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There are two forms of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for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statement</a:t>
            </a:r>
          </a:p>
          <a:p>
            <a:pPr marL="457200" lvl="0" indent="-45720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Tx/>
              <a:buAutoNum type="arabicPeriod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for loop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for(</a:t>
            </a:r>
            <a:r>
              <a:rPr lang="en-US" sz="2000" b="1" i="1" kern="0" dirty="0" err="1" smtClean="0">
                <a:solidFill>
                  <a:srgbClr val="5F5F5F"/>
                </a:solidFill>
                <a:latin typeface="Courier New" pitchFamily="49" charset="0"/>
              </a:rPr>
              <a:t>intialization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; </a:t>
            </a:r>
            <a:r>
              <a:rPr lang="en-US" sz="2000" b="1" i="1" kern="0" dirty="0" err="1" smtClean="0">
                <a:solidFill>
                  <a:srgbClr val="5F5F5F"/>
                </a:solidFill>
                <a:latin typeface="Courier New" pitchFamily="49" charset="0"/>
              </a:rPr>
              <a:t>condition;increment</a:t>
            </a: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/decrement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){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	//statements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Ex: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for(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=0;i&lt;10;i++)</a:t>
            </a:r>
          </a:p>
          <a:p>
            <a:pPr marL="457200" lvl="0" indent="-45720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+mj-lt"/>
              <a:buAutoNum type="arabicPeriod" startAt="2"/>
            </a:pP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foreach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loop: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foreach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(object variable in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itemlist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){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	//statements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Ex: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[]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arr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={1,2,3,4,5};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foreach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(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s in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arr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)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	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(s);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522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while and do while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//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while loop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	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while(</a:t>
            </a:r>
            <a:r>
              <a:rPr lang="en-US" sz="2000" b="1" i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Condition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) 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statements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}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Ex: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=0;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while(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&lt;10) 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(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);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++;	}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US" sz="20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</a:endParaRP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do-while loop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	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do{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statements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}while(</a:t>
            </a:r>
            <a:r>
              <a:rPr lang="en-US" sz="2000" b="1" i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Condition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);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Ex: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=0;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do	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	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(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);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	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++;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} while(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&lt;10);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9906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8200" y="3200400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Condition must evaluate to bool value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048000" y="1676400"/>
            <a:ext cx="3124200" cy="1524000"/>
          </a:xfrm>
          <a:prstGeom prst="straightConnector1">
            <a:avLst/>
          </a:prstGeom>
          <a:noFill/>
          <a:ln w="9525" cap="flat" cmpd="sng" algn="ctr">
            <a:solidFill>
              <a:srgbClr val="333399"/>
            </a:solidFill>
            <a:prstDash val="soli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>
            <a:off x="3048000" y="3569732"/>
            <a:ext cx="3124200" cy="1078468"/>
          </a:xfrm>
          <a:prstGeom prst="straightConnector1">
            <a:avLst/>
          </a:prstGeom>
          <a:noFill/>
          <a:ln w="9525" cap="flat" cmpd="sng" algn="ctr">
            <a:solidFill>
              <a:srgbClr val="333399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832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3200" dirty="0" smtClean="0"/>
              <a:t> and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sz="3200" dirty="0" smtClean="0"/>
              <a:t> 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Used with loop statements</a:t>
            </a:r>
          </a:p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is used to break out of the loop. Is used with switch statement also.</a:t>
            </a:r>
          </a:p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is used to exit out of current iteration and continue with the next iteration.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j = 100;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while (true)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    if (j % 13 == 0) break;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    else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    j++;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  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}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(j); //104</a:t>
            </a:r>
            <a:endParaRPr lang="en-IN" sz="2000" b="1" kern="0" dirty="0" smtClean="0">
              <a:solidFill>
                <a:srgbClr val="5F5F5F"/>
              </a:solidFill>
              <a:latin typeface="Courier New" pitchFamily="49" charset="0"/>
            </a:endParaRP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9906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07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kern="0" dirty="0" err="1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.Net</a:t>
            </a:r>
            <a:r>
              <a:rPr lang="en-IN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 Core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dirty="0" smtClean="0">
                <a:solidFill>
                  <a:srgbClr val="4D5968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Open Source cross platform General purpose development environment  introduced by Microsoft released under MIT licence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. </a:t>
            </a:r>
            <a:endParaRPr lang="en-US" sz="2000" kern="0" dirty="0">
              <a:solidFill>
                <a:srgbClr val="5F5F5F"/>
              </a:solidFill>
              <a:latin typeface="Arial"/>
            </a:endParaRP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.NET core can be run on Windows, Linux, and Mac OS</a:t>
            </a:r>
            <a:endParaRPr lang="en-IN" sz="2000" kern="0" dirty="0" smtClean="0">
              <a:solidFill>
                <a:srgbClr val="5F5F5F"/>
              </a:solidFill>
              <a:latin typeface="Arial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dirty="0" smtClean="0">
                <a:solidFill>
                  <a:srgbClr val="4D5968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Having easy command line tools</a:t>
            </a:r>
            <a:endParaRPr lang="en-IN" sz="2000" kern="0" dirty="0" smtClean="0">
              <a:solidFill>
                <a:srgbClr val="5F5F5F"/>
              </a:solidFill>
              <a:latin typeface="Arial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dirty="0" smtClean="0">
                <a:solidFill>
                  <a:srgbClr val="4D5968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Core CLR contains </a:t>
            </a:r>
            <a:r>
              <a:rPr lang="en-IN" sz="2000" dirty="0">
                <a:solidFill>
                  <a:srgbClr val="4D5968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Ahead Of Time (AOT) compilation instead of the </a:t>
            </a:r>
            <a:r>
              <a:rPr lang="en-IN" sz="2000" dirty="0" smtClean="0">
                <a:solidFill>
                  <a:srgbClr val="4D5968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Just </a:t>
            </a:r>
            <a:r>
              <a:rPr lang="en-IN" sz="2000" dirty="0">
                <a:solidFill>
                  <a:srgbClr val="4D5968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In Time (JIT) </a:t>
            </a:r>
            <a:r>
              <a:rPr lang="en-IN" sz="2000" dirty="0" smtClean="0">
                <a:solidFill>
                  <a:srgbClr val="4D5968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compilation</a:t>
            </a:r>
          </a:p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IN" sz="2000" dirty="0" smtClean="0">
              <a:solidFill>
                <a:srgbClr val="5F5F5F"/>
              </a:solidFill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I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0375" y="1828800"/>
            <a:ext cx="8153400" cy="449580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54102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.</a:t>
            </a:r>
            <a:r>
              <a:rPr lang="en-US" dirty="0" err="1" smtClean="0"/>
              <a:t>cs</a:t>
            </a:r>
            <a:r>
              <a:rPr lang="en-US" dirty="0" smtClean="0"/>
              <a:t>/.</a:t>
            </a:r>
            <a:r>
              <a:rPr lang="en-US" dirty="0" err="1" smtClean="0"/>
              <a:t>vb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19400" y="54102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Roslyn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24400" y="54102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MSIL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17210" y="5401377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Native Code</a:t>
            </a:r>
          </a:p>
        </p:txBody>
      </p: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>
            <a:off x="1828800" y="5715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1"/>
          </p:cNvCxnSpPr>
          <p:nvPr/>
        </p:nvCxnSpPr>
        <p:spPr>
          <a:xfrm>
            <a:off x="3886200" y="57150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10" idx="1"/>
          </p:cNvCxnSpPr>
          <p:nvPr/>
        </p:nvCxnSpPr>
        <p:spPr>
          <a:xfrm flipV="1">
            <a:off x="5867400" y="5706177"/>
            <a:ext cx="949810" cy="8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63164" y="6265745"/>
            <a:ext cx="865472" cy="231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CoreFx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09569" y="5322170"/>
            <a:ext cx="865472" cy="231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0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/>
              <a:t>Visual Studio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IDE for creating .NET applications which are 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Console based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Web based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Windows form based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Web services</a:t>
            </a:r>
            <a:endParaRPr lang="en-IN" sz="2000" kern="0" dirty="0" smtClean="0">
              <a:solidFill>
                <a:srgbClr val="5F5F5F"/>
              </a:solidFill>
              <a:latin typeface="Arial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Features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Page design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Automatic error detection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Debugging tools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IntelliSense (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IntelliSense helps in auto completion by providing functions/methods names parameters etc.)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tabLst/>
              <a:defRPr/>
            </a:pPr>
            <a:endParaRPr kumimoji="0" lang="en-I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Environment Setup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447800"/>
            <a:ext cx="82804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Windows Platform(Windows 10)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Visual Studio.NET(2019</a:t>
            </a: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) with </a:t>
            </a:r>
            <a:r>
              <a:rPr lang="en-IN" sz="2000" kern="0" dirty="0" err="1" smtClean="0">
                <a:solidFill>
                  <a:srgbClr val="5F5F5F"/>
                </a:solidFill>
                <a:latin typeface="Arial"/>
              </a:rPr>
              <a:t>.Net</a:t>
            </a: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 core 3.1</a:t>
            </a:r>
            <a:endParaRPr lang="en-IN" sz="2000" kern="0" dirty="0" smtClean="0">
              <a:solidFill>
                <a:srgbClr val="5F5F5F"/>
              </a:solidFill>
              <a:latin typeface="Arial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Web </a:t>
            </a: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Server(IIS)(Internet </a:t>
            </a:r>
            <a:r>
              <a:rPr lang="en-IN" sz="2000" kern="0" dirty="0">
                <a:solidFill>
                  <a:srgbClr val="5F5F5F"/>
                </a:solidFill>
                <a:latin typeface="Arial"/>
              </a:rPr>
              <a:t>I</a:t>
            </a: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nformation </a:t>
            </a:r>
            <a:r>
              <a:rPr lang="en-IN" sz="2000" kern="0" dirty="0">
                <a:solidFill>
                  <a:srgbClr val="5F5F5F"/>
                </a:solidFill>
                <a:latin typeface="Arial"/>
              </a:rPr>
              <a:t>S</a:t>
            </a: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ervice)</a:t>
            </a:r>
            <a:endParaRPr kumimoji="0" lang="en-I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C#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Programming Structure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37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About C#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31800" y="1143000"/>
            <a:ext cx="828040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C# is a programming language developed by Microsoft which is adhere to common language Infrastructure(CLI)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is fundamentally a simple and object oriented language.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C# is part of Dot Net framework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C# is a type-safe, component-based, high-performance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language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it supports structured error handling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it supports multi threading app development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it support to develop any type of app like console,windows,web etc.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Versions:1.0,2.0,3.0,4.0,5.0 up to 8.0</a:t>
            </a:r>
          </a:p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03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3072</TotalTime>
  <Words>1889</Words>
  <Application>Microsoft Office PowerPoint</Application>
  <PresentationFormat>On-screen Show (4:3)</PresentationFormat>
  <Paragraphs>476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Courier New</vt:lpstr>
      <vt:lpstr>Harrington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.NET Framework Architecture</vt:lpstr>
      <vt:lpstr>.NET Core Architecture</vt:lpstr>
      <vt:lpstr>PowerPoint Presentation</vt:lpstr>
      <vt:lpstr>PowerPoint Presentation</vt:lpstr>
      <vt:lpstr>PowerPoint Presentation</vt:lpstr>
      <vt:lpstr>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santuparsi</dc:creator>
  <cp:lastModifiedBy>RIHANNA MIRIAM BABU</cp:lastModifiedBy>
  <cp:revision>78</cp:revision>
  <dcterms:created xsi:type="dcterms:W3CDTF">2006-08-16T00:00:00Z</dcterms:created>
  <dcterms:modified xsi:type="dcterms:W3CDTF">2020-08-19T09:31:13Z</dcterms:modified>
</cp:coreProperties>
</file>