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01" r:id="rId4"/>
    <p:sldId id="300" r:id="rId5"/>
    <p:sldId id="261" r:id="rId6"/>
    <p:sldId id="262" r:id="rId7"/>
    <p:sldId id="263" r:id="rId8"/>
    <p:sldId id="264" r:id="rId9"/>
    <p:sldId id="305" r:id="rId10"/>
    <p:sldId id="265" r:id="rId11"/>
    <p:sldId id="307" r:id="rId12"/>
    <p:sldId id="306" r:id="rId13"/>
    <p:sldId id="308" r:id="rId14"/>
    <p:sldId id="266" r:id="rId15"/>
    <p:sldId id="267" r:id="rId16"/>
    <p:sldId id="268" r:id="rId17"/>
    <p:sldId id="269" r:id="rId18"/>
    <p:sldId id="273" r:id="rId19"/>
    <p:sldId id="275" r:id="rId20"/>
    <p:sldId id="309" r:id="rId21"/>
    <p:sldId id="310" r:id="rId22"/>
    <p:sldId id="270" r:id="rId23"/>
    <p:sldId id="271" r:id="rId24"/>
    <p:sldId id="272" r:id="rId25"/>
    <p:sldId id="278" r:id="rId26"/>
    <p:sldId id="280" r:id="rId27"/>
    <p:sldId id="279" r:id="rId28"/>
    <p:sldId id="281" r:id="rId29"/>
    <p:sldId id="282" r:id="rId30"/>
    <p:sldId id="284" r:id="rId31"/>
    <p:sldId id="283" r:id="rId32"/>
    <p:sldId id="292" r:id="rId33"/>
    <p:sldId id="303" r:id="rId34"/>
    <p:sldId id="304" r:id="rId35"/>
    <p:sldId id="289" r:id="rId36"/>
    <p:sldId id="285" r:id="rId37"/>
    <p:sldId id="287" r:id="rId38"/>
    <p:sldId id="288" r:id="rId39"/>
    <p:sldId id="293" r:id="rId40"/>
    <p:sldId id="294" r:id="rId41"/>
    <p:sldId id="291" r:id="rId42"/>
    <p:sldId id="29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81" d="100"/>
          <a:sy n="81" d="100"/>
        </p:scale>
        <p:origin x="6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6092-6014-4541-BBB1-AD32DCDE6090}" type="datetimeFigureOut">
              <a:rPr lang="en-IN" smtClean="0"/>
              <a:pPr/>
              <a:t>03-01-2021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8503C5-0D01-4C35-82FA-051C06C867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6092-6014-4541-BBB1-AD32DCDE6090}" type="datetimeFigureOut">
              <a:rPr lang="en-IN" smtClean="0"/>
              <a:pPr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03C5-0D01-4C35-82FA-051C06C867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8503C5-0D01-4C35-82FA-051C06C867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6092-6014-4541-BBB1-AD32DCDE6090}" type="datetimeFigureOut">
              <a:rPr lang="en-IN" smtClean="0"/>
              <a:pPr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6092-6014-4541-BBB1-AD32DCDE6090}" type="datetimeFigureOut">
              <a:rPr lang="en-IN" smtClean="0"/>
              <a:pPr/>
              <a:t>03-01-2021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8503C5-0D01-4C35-82FA-051C06C867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6092-6014-4541-BBB1-AD32DCDE6090}" type="datetimeFigureOut">
              <a:rPr lang="en-IN" smtClean="0"/>
              <a:pPr/>
              <a:t>03-01-2021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8503C5-0D01-4C35-82FA-051C06C867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EE66092-6014-4541-BBB1-AD32DCDE6090}" type="datetimeFigureOut">
              <a:rPr lang="en-IN" smtClean="0"/>
              <a:pPr/>
              <a:t>03-01-2021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03C5-0D01-4C35-82FA-051C06C867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6092-6014-4541-BBB1-AD32DCDE6090}" type="datetimeFigureOut">
              <a:rPr lang="en-IN" smtClean="0"/>
              <a:pPr/>
              <a:t>03-01-2021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8503C5-0D01-4C35-82FA-051C06C867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6092-6014-4541-BBB1-AD32DCDE6090}" type="datetimeFigureOut">
              <a:rPr lang="en-IN" smtClean="0"/>
              <a:pPr/>
              <a:t>03-01-2021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8503C5-0D01-4C35-82FA-051C06C867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6092-6014-4541-BBB1-AD32DCDE6090}" type="datetimeFigureOut">
              <a:rPr lang="en-IN" smtClean="0"/>
              <a:pPr/>
              <a:t>03-01-2021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8503C5-0D01-4C35-82FA-051C06C867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8503C5-0D01-4C35-82FA-051C06C867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6092-6014-4541-BBB1-AD32DCDE6090}" type="datetimeFigureOut">
              <a:rPr lang="en-IN" smtClean="0"/>
              <a:pPr/>
              <a:t>03-01-2021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8503C5-0D01-4C35-82FA-051C06C867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EE66092-6014-4541-BBB1-AD32DCDE6090}" type="datetimeFigureOut">
              <a:rPr lang="en-IN" smtClean="0"/>
              <a:pPr/>
              <a:t>03-01-2021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EE66092-6014-4541-BBB1-AD32DCDE6090}" type="datetimeFigureOut">
              <a:rPr lang="en-IN" smtClean="0"/>
              <a:pPr/>
              <a:t>03-01-2021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8503C5-0D01-4C35-82FA-051C06C867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hope.com/jargon/i/inline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footer.asp" TargetMode="External"/><Relationship Id="rId3" Type="http://schemas.openxmlformats.org/officeDocument/2006/relationships/hyperlink" Target="https://www.w3schools.com/tags/tag_aside.asp" TargetMode="External"/><Relationship Id="rId7" Type="http://schemas.openxmlformats.org/officeDocument/2006/relationships/hyperlink" Target="https://www.w3schools.com/tags/tag_figure.asp" TargetMode="External"/><Relationship Id="rId12" Type="http://schemas.openxmlformats.org/officeDocument/2006/relationships/hyperlink" Target="https://www.w3schools.com/tags/tag_summary.asp" TargetMode="External"/><Relationship Id="rId2" Type="http://schemas.openxmlformats.org/officeDocument/2006/relationships/hyperlink" Target="https://www.w3schools.com/tags/tag_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figcaption.asp" TargetMode="External"/><Relationship Id="rId11" Type="http://schemas.openxmlformats.org/officeDocument/2006/relationships/hyperlink" Target="https://www.w3schools.com/tags/tag_section.asp" TargetMode="External"/><Relationship Id="rId5" Type="http://schemas.openxmlformats.org/officeDocument/2006/relationships/hyperlink" Target="https://www.w3schools.com/tags/tag_dialog.asp" TargetMode="External"/><Relationship Id="rId10" Type="http://schemas.openxmlformats.org/officeDocument/2006/relationships/hyperlink" Target="https://www.w3schools.com/tags/tag_nav.asp" TargetMode="External"/><Relationship Id="rId4" Type="http://schemas.openxmlformats.org/officeDocument/2006/relationships/hyperlink" Target="https://www.w3schools.com/tags/tag_details.asp" TargetMode="External"/><Relationship Id="rId9" Type="http://schemas.openxmlformats.org/officeDocument/2006/relationships/hyperlink" Target="https://www.w3schools.com/tags/tag_header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css+id+and+class&amp;sxsrf=ACYBGNSqkywp2AlvlQQm3wZ1lLO7frWS3Q:1571685601256&amp;tbm=isch&amp;source=iu&amp;ictx=1&amp;fir=oH-WwU9c_uuGCM:,n_RVHamPBA9maM,_&amp;vet=1&amp;usg=AI4_-kT3dgUBIQVlaImCqZFvWSYwx5NgTA&amp;sa=X&amp;ved=2ahUKEwiHntiPia7lAhXGqY8KHQpxD2gQ9QEwAHoECAQQAw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7990656" cy="3633936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What IS HTML: 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HTML stands for </a:t>
            </a:r>
            <a:r>
              <a:rPr lang="en-IN" dirty="0" err="1">
                <a:solidFill>
                  <a:schemeClr val="tx1"/>
                </a:solidFill>
              </a:rPr>
              <a:t>HyperText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Markup</a:t>
            </a:r>
            <a:r>
              <a:rPr lang="en-IN" dirty="0">
                <a:solidFill>
                  <a:schemeClr val="tx1"/>
                </a:solidFill>
              </a:rPr>
              <a:t> Language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HTML is the main </a:t>
            </a:r>
            <a:r>
              <a:rPr lang="en-IN" dirty="0" err="1">
                <a:solidFill>
                  <a:schemeClr val="tx1"/>
                </a:solidFill>
              </a:rPr>
              <a:t>markup</a:t>
            </a:r>
            <a:r>
              <a:rPr lang="en-IN" dirty="0">
                <a:solidFill>
                  <a:schemeClr val="tx1"/>
                </a:solidFill>
              </a:rPr>
              <a:t> language for describing the structure of web pages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</a:rPr>
              <a:t>Markup</a:t>
            </a:r>
            <a:r>
              <a:rPr lang="en-IN" dirty="0">
                <a:solidFill>
                  <a:schemeClr val="tx1"/>
                </a:solidFill>
              </a:rPr>
              <a:t> languages use sets of </a:t>
            </a:r>
            <a:r>
              <a:rPr lang="en-IN" dirty="0" err="1">
                <a:solidFill>
                  <a:schemeClr val="tx1"/>
                </a:solidFill>
              </a:rPr>
              <a:t>markup</a:t>
            </a:r>
            <a:r>
              <a:rPr lang="en-IN" dirty="0">
                <a:solidFill>
                  <a:schemeClr val="tx1"/>
                </a:solidFill>
              </a:rPr>
              <a:t> tags to characterize text elements within a document, which gives instructions to the web browsers on how the document should appear.</a:t>
            </a: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Why </a:t>
            </a:r>
            <a:r>
              <a:rPr lang="en-IN" dirty="0">
                <a:solidFill>
                  <a:schemeClr val="tx1"/>
                </a:solidFill>
              </a:rPr>
              <a:t>use HTML5 :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HTML 5 is enriched </a:t>
            </a:r>
            <a:r>
              <a:rPr lang="en-IN" dirty="0">
                <a:solidFill>
                  <a:schemeClr val="tx1"/>
                </a:solidFill>
              </a:rPr>
              <a:t>with advance features which makes it easy and interactive for designer/developer and users.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HTML5 INTRODUCTION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DOM stands for Document Object Model.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a standard defined by W3C (World Wide Web Consortium). </a:t>
            </a:r>
            <a:endParaRPr lang="en-IN" dirty="0" smtClean="0"/>
          </a:p>
          <a:p>
            <a:r>
              <a:rPr lang="en-IN" dirty="0" smtClean="0"/>
              <a:t>DOM </a:t>
            </a:r>
            <a:r>
              <a:rPr lang="en-IN" dirty="0"/>
              <a:t>is a programming interface (API) for representing and interacting with HTML</a:t>
            </a:r>
          </a:p>
          <a:p>
            <a:r>
              <a:rPr lang="en-IN" dirty="0" smtClean="0"/>
              <a:t>Main DOM </a:t>
            </a:r>
            <a:r>
              <a:rPr lang="en-IN" dirty="0" err="1" smtClean="0"/>
              <a:t>Api</a:t>
            </a:r>
            <a:r>
              <a:rPr lang="en-IN" dirty="0" smtClean="0"/>
              <a:t> Objects</a:t>
            </a:r>
          </a:p>
          <a:p>
            <a:pPr lvl="1"/>
            <a:r>
              <a:rPr lang="en-IN" dirty="0"/>
              <a:t>window</a:t>
            </a:r>
          </a:p>
          <a:p>
            <a:pPr lvl="2"/>
            <a:r>
              <a:rPr lang="en-IN" dirty="0"/>
              <a:t>The window object represents an open window containing a DOM document.</a:t>
            </a:r>
          </a:p>
          <a:p>
            <a:pPr lvl="2"/>
            <a:endParaRPr lang="en-IN" dirty="0"/>
          </a:p>
          <a:p>
            <a:pPr lvl="1"/>
            <a:r>
              <a:rPr lang="en-IN" dirty="0"/>
              <a:t>document</a:t>
            </a:r>
          </a:p>
          <a:p>
            <a:pPr lvl="2"/>
            <a:r>
              <a:rPr lang="en-IN" dirty="0"/>
              <a:t>The document object represents the HTML document in a specific window.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It organize the elements of the document in tree structure (DOM tree) and in the DOM tree, all elements of the document are defined as objects </a:t>
            </a:r>
            <a:r>
              <a:rPr lang="en-IN" dirty="0" smtClean="0"/>
              <a:t> </a:t>
            </a:r>
            <a:r>
              <a:rPr lang="en-IN" dirty="0"/>
              <a:t>which have properties and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DOM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IN" sz="1400" dirty="0"/>
              <a:t>&lt;HTML&gt;</a:t>
            </a:r>
          </a:p>
          <a:p>
            <a:pPr marL="274320" lvl="1" indent="0">
              <a:buNone/>
            </a:pPr>
            <a:r>
              <a:rPr lang="en-IN" sz="1400" dirty="0"/>
              <a:t>&lt;HEAD&gt;</a:t>
            </a:r>
          </a:p>
          <a:p>
            <a:pPr marL="274320" lvl="1" indent="0">
              <a:buNone/>
            </a:pPr>
            <a:r>
              <a:rPr lang="en-IN" sz="1400" dirty="0"/>
              <a:t> &lt;TITLE&gt;Your Title&lt;/TITLE&gt;</a:t>
            </a:r>
          </a:p>
          <a:p>
            <a:pPr marL="274320" lvl="1" indent="0">
              <a:buNone/>
            </a:pPr>
            <a:r>
              <a:rPr lang="en-IN" sz="1400" dirty="0"/>
              <a:t> &lt;SCRIPT </a:t>
            </a:r>
            <a:r>
              <a:rPr lang="en-IN" sz="1400" dirty="0" err="1"/>
              <a:t>src</a:t>
            </a:r>
            <a:r>
              <a:rPr lang="en-IN" sz="1400" dirty="0"/>
              <a:t>="</a:t>
            </a:r>
            <a:r>
              <a:rPr lang="en-IN" sz="1400" dirty="0" smtClean="0"/>
              <a:t>www.cts.com/jsfile.js</a:t>
            </a:r>
            <a:r>
              <a:rPr lang="en-IN" sz="1400" dirty="0"/>
              <a:t>"&gt;&lt;/SCRIPT&gt;</a:t>
            </a:r>
          </a:p>
          <a:p>
            <a:pPr marL="274320" lvl="1" indent="0">
              <a:buNone/>
            </a:pPr>
            <a:r>
              <a:rPr lang="en-IN" sz="1400" dirty="0"/>
              <a:t>&lt;/HEAD&gt;</a:t>
            </a:r>
          </a:p>
          <a:p>
            <a:pPr marL="274320" lvl="1" indent="0">
              <a:buNone/>
            </a:pPr>
            <a:r>
              <a:rPr lang="en-IN" sz="1400" dirty="0"/>
              <a:t>&lt;BODY&gt;</a:t>
            </a:r>
          </a:p>
          <a:p>
            <a:pPr marL="274320" lvl="1" indent="0">
              <a:buNone/>
            </a:pPr>
            <a:r>
              <a:rPr lang="en-IN" sz="1400" dirty="0"/>
              <a:t> &lt;DIV&gt;Your </a:t>
            </a:r>
            <a:r>
              <a:rPr lang="en-IN" sz="1400" dirty="0" err="1"/>
              <a:t>Div</a:t>
            </a:r>
            <a:r>
              <a:rPr lang="en-IN" sz="1400" dirty="0"/>
              <a:t> Text&lt;/DIV&gt;</a:t>
            </a:r>
          </a:p>
          <a:p>
            <a:pPr marL="274320" lvl="1" indent="0">
              <a:buNone/>
            </a:pPr>
            <a:r>
              <a:rPr lang="en-IN" sz="1400" dirty="0"/>
              <a:t> &lt;P&gt;Your Para Text&lt;/p&gt;</a:t>
            </a:r>
          </a:p>
          <a:p>
            <a:pPr marL="274320" lvl="1" indent="0">
              <a:buNone/>
            </a:pPr>
            <a:r>
              <a:rPr lang="en-IN" sz="1400" dirty="0"/>
              <a:t>&lt;/BODY&gt;</a:t>
            </a:r>
          </a:p>
          <a:p>
            <a:pPr marL="274320" lvl="1" indent="0">
              <a:buNone/>
            </a:pPr>
            <a:r>
              <a:rPr lang="en-IN" sz="1400" dirty="0"/>
              <a:t>&lt;/HTML</a:t>
            </a:r>
            <a:r>
              <a:rPr lang="en-IN" sz="1400" dirty="0" smtClean="0"/>
              <a:t>&gt;</a:t>
            </a: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356992"/>
            <a:ext cx="4572000" cy="29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</a:t>
            </a:r>
            <a:r>
              <a:rPr lang="en-IN" dirty="0" smtClean="0"/>
              <a:t>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1800" dirty="0"/>
              <a:t>BOM stands for Browser Object </a:t>
            </a:r>
            <a:r>
              <a:rPr lang="en-IN" sz="1800" dirty="0" smtClean="0"/>
              <a:t>Model</a:t>
            </a:r>
          </a:p>
          <a:p>
            <a:r>
              <a:rPr lang="en-IN" sz="1800" dirty="0" smtClean="0"/>
              <a:t>No </a:t>
            </a:r>
            <a:r>
              <a:rPr lang="en-IN" sz="1800" dirty="0"/>
              <a:t>standard defined for BOM, hence different browsers implement it in different ways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Main </a:t>
            </a:r>
            <a:r>
              <a:rPr lang="en-IN" sz="1800" dirty="0"/>
              <a:t>task </a:t>
            </a:r>
            <a:r>
              <a:rPr lang="en-IN" sz="1800" dirty="0" smtClean="0"/>
              <a:t> of </a:t>
            </a:r>
            <a:r>
              <a:rPr lang="en-IN" sz="1800" dirty="0"/>
              <a:t>BOM </a:t>
            </a:r>
            <a:r>
              <a:rPr lang="en-IN" sz="1800" dirty="0" smtClean="0"/>
              <a:t>is </a:t>
            </a:r>
            <a:r>
              <a:rPr lang="en-IN" sz="1800" dirty="0"/>
              <a:t>to manage browser windows and enable communication between the windows. </a:t>
            </a:r>
            <a:endParaRPr lang="en-IN" sz="1800" dirty="0" smtClean="0"/>
          </a:p>
          <a:p>
            <a:r>
              <a:rPr lang="en-IN" sz="1800" dirty="0" smtClean="0"/>
              <a:t>Each </a:t>
            </a:r>
            <a:r>
              <a:rPr lang="en-IN" sz="1800" dirty="0"/>
              <a:t>HTML page which is loaded into a browser window becomes a Document object and document object is an object in the BOM. </a:t>
            </a:r>
            <a:endParaRPr lang="en-IN" sz="1800" dirty="0" smtClean="0"/>
          </a:p>
          <a:p>
            <a:r>
              <a:rPr lang="en-IN" sz="1800" dirty="0" smtClean="0"/>
              <a:t>BOM </a:t>
            </a:r>
            <a:r>
              <a:rPr lang="en-IN" sz="1800" dirty="0"/>
              <a:t>is super set of </a:t>
            </a:r>
            <a:r>
              <a:rPr lang="en-IN" sz="1800" dirty="0" smtClean="0"/>
              <a:t>DOM</a:t>
            </a:r>
          </a:p>
          <a:p>
            <a:r>
              <a:rPr lang="en-IN" sz="1800" dirty="0" smtClean="0"/>
              <a:t>Main BOM Objects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.</a:t>
            </a:r>
            <a:r>
              <a:rPr lang="en-IN" sz="1800" dirty="0"/>
              <a:t>window</a:t>
            </a:r>
          </a:p>
          <a:p>
            <a:pPr lvl="2"/>
            <a:r>
              <a:rPr lang="en-IN" sz="1800" dirty="0"/>
              <a:t>The window object is supported by all browsers. It represents the browser's window.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Screen</a:t>
            </a:r>
          </a:p>
          <a:p>
            <a:pPr lvl="2"/>
            <a:r>
              <a:rPr lang="en-IN" sz="1800" dirty="0"/>
              <a:t>object contains information about the user's screen.</a:t>
            </a:r>
          </a:p>
          <a:p>
            <a:pPr lvl="1"/>
            <a:endParaRPr lang="en-IN" sz="1800" dirty="0"/>
          </a:p>
          <a:p>
            <a:r>
              <a:rPr lang="en-IN" sz="1800" dirty="0"/>
              <a:t>The Browser Object Model (BOM) allows JavaScript to "talk to" the browser</a:t>
            </a:r>
            <a:r>
              <a:rPr lang="en-IN" sz="1800" dirty="0" smtClean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699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HTML5 -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1800" dirty="0"/>
              <a:t>Visual Studio Code </a:t>
            </a:r>
            <a:r>
              <a:rPr lang="en-IN" sz="1800" dirty="0" smtClean="0"/>
              <a:t>features</a:t>
            </a:r>
          </a:p>
          <a:p>
            <a:pPr lvl="1"/>
            <a:r>
              <a:rPr lang="en-IN" sz="1400" dirty="0"/>
              <a:t>Visual Studio Code is one of the most popular text editors used by developers</a:t>
            </a:r>
            <a:r>
              <a:rPr lang="en-IN" sz="1400" dirty="0" smtClean="0"/>
              <a:t>.</a:t>
            </a:r>
          </a:p>
          <a:p>
            <a:pPr lvl="1"/>
            <a:r>
              <a:rPr lang="en-IN" sz="1400" dirty="0"/>
              <a:t>Free to use</a:t>
            </a:r>
          </a:p>
          <a:p>
            <a:pPr lvl="1"/>
            <a:r>
              <a:rPr lang="en-IN" sz="1400" dirty="0"/>
              <a:t>Open-source, (meaning a program’s code can be viewed, modified, and shared)</a:t>
            </a:r>
          </a:p>
          <a:p>
            <a:pPr lvl="1"/>
            <a:r>
              <a:rPr lang="en-IN" sz="1400" dirty="0"/>
              <a:t>IDE-like features</a:t>
            </a:r>
          </a:p>
          <a:p>
            <a:pPr lvl="1"/>
            <a:r>
              <a:rPr lang="en-IN" sz="1400" dirty="0"/>
              <a:t>Supported by a large community of users and Microsoft</a:t>
            </a:r>
          </a:p>
          <a:p>
            <a:r>
              <a:rPr lang="en-IN" sz="1800" dirty="0"/>
              <a:t>Google Chrome Developer </a:t>
            </a:r>
            <a:r>
              <a:rPr lang="en-IN" sz="1800" dirty="0" smtClean="0"/>
              <a:t>tools</a:t>
            </a:r>
          </a:p>
          <a:p>
            <a:pPr lvl="1"/>
            <a:r>
              <a:rPr lang="en-IN" sz="1400" dirty="0"/>
              <a:t> </a:t>
            </a:r>
            <a:r>
              <a:rPr lang="en-IN" sz="1400" dirty="0" smtClean="0"/>
              <a:t>Is </a:t>
            </a:r>
            <a:r>
              <a:rPr lang="en-IN" sz="1400" dirty="0"/>
              <a:t>a set of web developer tools built directly into the Google Chrome browser. </a:t>
            </a:r>
            <a:r>
              <a:rPr lang="en-IN" sz="1400" dirty="0" err="1"/>
              <a:t>DevTools</a:t>
            </a:r>
            <a:r>
              <a:rPr lang="en-IN" sz="1400" dirty="0"/>
              <a:t> </a:t>
            </a:r>
            <a:r>
              <a:rPr lang="en-IN" sz="1400" dirty="0" smtClean="0"/>
              <a:t> </a:t>
            </a:r>
            <a:r>
              <a:rPr lang="en-IN" sz="1400" dirty="0"/>
              <a:t>help </a:t>
            </a:r>
            <a:r>
              <a:rPr lang="en-IN" sz="1400" dirty="0" smtClean="0"/>
              <a:t>to </a:t>
            </a:r>
            <a:r>
              <a:rPr lang="en-IN" sz="1400" dirty="0"/>
              <a:t>edit pages on-the-fly and diagnose problems quickly, which ultimately helps you build better websites, faster</a:t>
            </a:r>
            <a:r>
              <a:rPr lang="en-IN" sz="1400" dirty="0" smtClean="0"/>
              <a:t>.</a:t>
            </a:r>
          </a:p>
          <a:p>
            <a:pPr lvl="1"/>
            <a:r>
              <a:rPr lang="en-IN" sz="1400" dirty="0"/>
              <a:t>When you want to work with the DOM or CSS, right-click an element on the page and select </a:t>
            </a:r>
            <a:r>
              <a:rPr lang="en-IN" sz="1400" b="1" dirty="0"/>
              <a:t>Inspect</a:t>
            </a:r>
            <a:r>
              <a:rPr lang="en-IN" sz="1400" dirty="0"/>
              <a:t> to jump into the </a:t>
            </a:r>
            <a:r>
              <a:rPr lang="en-IN" sz="1400" b="1" dirty="0"/>
              <a:t>Elements</a:t>
            </a:r>
            <a:r>
              <a:rPr lang="en-IN" sz="1400" dirty="0"/>
              <a:t> </a:t>
            </a:r>
            <a:r>
              <a:rPr lang="en-IN" sz="1400" dirty="0" smtClean="0"/>
              <a:t>panel</a:t>
            </a:r>
            <a:endParaRPr lang="en-IN" sz="1300" dirty="0" smtClean="0"/>
          </a:p>
        </p:txBody>
      </p:sp>
    </p:spTree>
    <p:extLst>
      <p:ext uri="{BB962C8B-B14F-4D97-AF65-F5344CB8AC3E}">
        <p14:creationId xmlns:p14="http://schemas.microsoft.com/office/powerpoint/2010/main" val="38583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Main tags under &lt;head&gt; tag: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856" y="1340768"/>
            <a:ext cx="8229600" cy="391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5373216"/>
            <a:ext cx="8640960" cy="817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MainTags</a:t>
            </a:r>
            <a:r>
              <a:rPr lang="en-IN" dirty="0" smtClean="0"/>
              <a:t> under BODY tag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/>
              <a:t>HTML </a:t>
            </a:r>
            <a:r>
              <a:rPr lang="en-IN" dirty="0" err="1" smtClean="0"/>
              <a:t>headings:</a:t>
            </a:r>
            <a:r>
              <a:rPr lang="en-IN" b="1" dirty="0" err="1"/>
              <a:t>HTML</a:t>
            </a:r>
            <a:r>
              <a:rPr lang="en-IN" dirty="0"/>
              <a:t> defines six levels of </a:t>
            </a:r>
            <a:r>
              <a:rPr lang="en-IN" b="1" dirty="0" smtClean="0"/>
              <a:t>headings.</a:t>
            </a:r>
            <a:r>
              <a:rPr lang="en-IN" dirty="0"/>
              <a:t> </a:t>
            </a:r>
            <a:r>
              <a:rPr lang="en-IN" dirty="0" smtClean="0"/>
              <a:t>header </a:t>
            </a:r>
            <a:r>
              <a:rPr lang="en-IN" dirty="0"/>
              <a:t>elements </a:t>
            </a:r>
            <a:r>
              <a:rPr lang="en-IN" dirty="0" smtClean="0"/>
              <a:t>contain </a:t>
            </a:r>
            <a:r>
              <a:rPr lang="en-IN" dirty="0"/>
              <a:t>the text of the header, and do not imply any structural division of documents into </a:t>
            </a:r>
            <a:r>
              <a:rPr lang="en-IN" dirty="0" smtClean="0"/>
              <a:t>sections</a:t>
            </a:r>
            <a:r>
              <a:rPr lang="en-IN" b="1" dirty="0" smtClean="0"/>
              <a:t>&lt;h1&gt;&lt;h2&gt;&lt;h3&gt;&lt;h4&gt;&lt;h5&gt;&lt;h6&gt;</a:t>
            </a:r>
          </a:p>
          <a:p>
            <a:pPr algn="just"/>
            <a:r>
              <a:rPr lang="en-IN" dirty="0" smtClean="0"/>
              <a:t>HTML </a:t>
            </a:r>
            <a:r>
              <a:rPr lang="en-IN" dirty="0" err="1" smtClean="0"/>
              <a:t>Paragraphs:</a:t>
            </a:r>
            <a:r>
              <a:rPr lang="en-IN" dirty="0" err="1"/>
              <a:t>The</a:t>
            </a:r>
            <a:r>
              <a:rPr lang="en-IN" dirty="0"/>
              <a:t> </a:t>
            </a:r>
            <a:r>
              <a:rPr lang="en-IN" b="1" dirty="0"/>
              <a:t>HTML</a:t>
            </a:r>
            <a:r>
              <a:rPr lang="en-IN" dirty="0"/>
              <a:t> &lt;p&gt; element represents a </a:t>
            </a:r>
            <a:r>
              <a:rPr lang="en-IN" b="1" dirty="0"/>
              <a:t>paragraph</a:t>
            </a:r>
            <a:r>
              <a:rPr lang="en-IN" dirty="0" smtClean="0"/>
              <a:t>.</a:t>
            </a:r>
            <a:r>
              <a:rPr lang="en-IN" dirty="0"/>
              <a:t> Paragraphs are block-level </a:t>
            </a:r>
            <a:r>
              <a:rPr lang="en-IN" dirty="0" err="1" smtClean="0"/>
              <a:t>elements,have</a:t>
            </a:r>
            <a:r>
              <a:rPr lang="en-IN" dirty="0" smtClean="0"/>
              <a:t> a  </a:t>
            </a:r>
            <a:r>
              <a:rPr lang="en-IN" dirty="0"/>
              <a:t>newline both before and after the element</a:t>
            </a:r>
            <a:r>
              <a:rPr lang="en-IN" dirty="0" smtClean="0"/>
              <a:t>.</a:t>
            </a:r>
            <a:r>
              <a:rPr lang="en-IN" i="1" dirty="0"/>
              <a:t> Paragraphs</a:t>
            </a:r>
            <a:r>
              <a:rPr lang="en-IN" dirty="0"/>
              <a:t> may contain text and inline </a:t>
            </a:r>
            <a:r>
              <a:rPr lang="en-IN" dirty="0" smtClean="0"/>
              <a:t>elements.</a:t>
            </a:r>
            <a:r>
              <a:rPr lang="en-IN" dirty="0"/>
              <a:t> but they may not contain other block elements, including other paragraphs.</a:t>
            </a:r>
            <a:endParaRPr lang="en-IN" dirty="0" smtClean="0"/>
          </a:p>
          <a:p>
            <a:pPr algn="just"/>
            <a:r>
              <a:rPr lang="en-IN" dirty="0" smtClean="0"/>
              <a:t>HTML Line Breaks :The </a:t>
            </a:r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 tag inserts a </a:t>
            </a:r>
            <a:r>
              <a:rPr lang="en-IN" b="1" dirty="0"/>
              <a:t>line break</a:t>
            </a:r>
            <a:r>
              <a:rPr lang="en-IN" dirty="0"/>
              <a:t> in </a:t>
            </a:r>
            <a:r>
              <a:rPr lang="en-IN" dirty="0" smtClean="0"/>
              <a:t>the HTML </a:t>
            </a:r>
            <a:r>
              <a:rPr lang="en-IN" dirty="0"/>
              <a:t>content, </a:t>
            </a:r>
            <a:r>
              <a:rPr lang="en-IN" dirty="0" smtClean="0"/>
              <a:t>L</a:t>
            </a:r>
            <a:r>
              <a:rPr lang="en-IN" b="1" dirty="0" smtClean="0"/>
              <a:t>ine breaks</a:t>
            </a:r>
            <a:r>
              <a:rPr lang="en-IN" dirty="0" smtClean="0"/>
              <a:t> </a:t>
            </a:r>
            <a:r>
              <a:rPr lang="en-IN" dirty="0"/>
              <a:t>force the beginning of a new </a:t>
            </a:r>
            <a:r>
              <a:rPr lang="en-IN" b="1" dirty="0"/>
              <a:t>line</a:t>
            </a:r>
            <a:r>
              <a:rPr lang="en-IN" dirty="0"/>
              <a:t> at a particular </a:t>
            </a:r>
            <a:r>
              <a:rPr lang="en-IN" dirty="0" err="1" smtClean="0"/>
              <a:t>poinnt</a:t>
            </a:r>
            <a:endParaRPr lang="en-IN" dirty="0" smtClean="0"/>
          </a:p>
          <a:p>
            <a:pPr algn="just"/>
            <a:r>
              <a:rPr lang="en-IN" dirty="0" smtClean="0"/>
              <a:t>HTML Horizontal </a:t>
            </a:r>
            <a:r>
              <a:rPr lang="en-IN" dirty="0" err="1" smtClean="0"/>
              <a:t>Rule:The</a:t>
            </a:r>
            <a:r>
              <a:rPr lang="en-IN" dirty="0"/>
              <a:t> </a:t>
            </a:r>
            <a:r>
              <a:rPr lang="en-IN" dirty="0" smtClean="0"/>
              <a:t>&lt;hr&gt;</a:t>
            </a:r>
            <a:r>
              <a:rPr lang="en-IN" dirty="0"/>
              <a:t> tag creates a horizontal line in an HTML </a:t>
            </a:r>
            <a:r>
              <a:rPr lang="en-IN" dirty="0" err="1" smtClean="0"/>
              <a:t>page.The</a:t>
            </a:r>
            <a:r>
              <a:rPr lang="en-IN" dirty="0"/>
              <a:t> </a:t>
            </a:r>
            <a:r>
              <a:rPr lang="en-IN" dirty="0" smtClean="0"/>
              <a:t>&lt;hr&gt;</a:t>
            </a:r>
            <a:r>
              <a:rPr lang="en-IN" dirty="0"/>
              <a:t> element can be used to divide a web page into different </a:t>
            </a:r>
            <a:r>
              <a:rPr lang="en-IN" dirty="0" smtClean="0"/>
              <a:t>horizontal </a:t>
            </a:r>
            <a:r>
              <a:rPr lang="en-IN" dirty="0" err="1" smtClean="0"/>
              <a:t>areas.The</a:t>
            </a:r>
            <a:r>
              <a:rPr lang="en-IN" dirty="0"/>
              <a:t> </a:t>
            </a:r>
            <a:r>
              <a:rPr lang="en-IN" dirty="0" smtClean="0"/>
              <a:t>&lt;hr&gt;</a:t>
            </a:r>
            <a:r>
              <a:rPr lang="en-IN" dirty="0"/>
              <a:t> tag is a block level </a:t>
            </a:r>
            <a:r>
              <a:rPr lang="en-IN" dirty="0" smtClean="0"/>
              <a:t>element.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Font tags:</a:t>
            </a:r>
            <a:r>
              <a:rPr lang="en-IN" dirty="0"/>
              <a:t> HTML, the </a:t>
            </a:r>
            <a:r>
              <a:rPr lang="en-IN" b="1" dirty="0"/>
              <a:t>&lt;font&gt; </a:t>
            </a:r>
            <a:r>
              <a:rPr lang="en-IN" b="1" dirty="0" smtClean="0"/>
              <a:t>tag</a:t>
            </a:r>
            <a:r>
              <a:rPr lang="en-IN" dirty="0" smtClean="0"/>
              <a:t> is  </a:t>
            </a:r>
            <a:r>
              <a:rPr lang="en-IN" dirty="0"/>
              <a:t>an </a:t>
            </a:r>
            <a:r>
              <a:rPr lang="en-IN" dirty="0">
                <a:hlinkClick r:id="rId2"/>
              </a:rPr>
              <a:t>inline</a:t>
            </a:r>
            <a:r>
              <a:rPr lang="en-IN" dirty="0"/>
              <a:t> element used to change certain qualities of a block of text on a web page. It </a:t>
            </a:r>
            <a:r>
              <a:rPr lang="en-IN" dirty="0" smtClean="0"/>
              <a:t>is </a:t>
            </a:r>
            <a:r>
              <a:rPr lang="en-IN" dirty="0"/>
              <a:t>useful for changing a font's size, face, and </a:t>
            </a:r>
            <a:r>
              <a:rPr lang="en-IN" dirty="0" err="1"/>
              <a:t>color</a:t>
            </a:r>
            <a:r>
              <a:rPr lang="en-IN" dirty="0"/>
              <a:t>. </a:t>
            </a:r>
            <a:r>
              <a:rPr lang="en-IN" dirty="0" smtClean="0"/>
              <a:t> </a:t>
            </a:r>
          </a:p>
          <a:p>
            <a:r>
              <a:rPr lang="en-IN" dirty="0" smtClean="0"/>
              <a:t>Hyperlinks :</a:t>
            </a:r>
            <a:r>
              <a:rPr lang="en-IN" dirty="0"/>
              <a:t>The &lt;a&gt; </a:t>
            </a:r>
            <a:r>
              <a:rPr lang="en-IN" b="1" dirty="0"/>
              <a:t>tag</a:t>
            </a:r>
            <a:r>
              <a:rPr lang="en-IN" dirty="0"/>
              <a:t> defines a </a:t>
            </a:r>
            <a:r>
              <a:rPr lang="en-IN" b="1" dirty="0"/>
              <a:t>hyperlink</a:t>
            </a:r>
            <a:r>
              <a:rPr lang="en-IN" dirty="0"/>
              <a:t>, which is used to </a:t>
            </a:r>
            <a:r>
              <a:rPr lang="en-IN" b="1" dirty="0"/>
              <a:t>link</a:t>
            </a:r>
            <a:r>
              <a:rPr lang="en-IN" dirty="0"/>
              <a:t> from one page to another. The most important attribute of the &lt;a&gt; </a:t>
            </a:r>
            <a:r>
              <a:rPr lang="en-IN" b="1" dirty="0"/>
              <a:t>element</a:t>
            </a:r>
            <a:r>
              <a:rPr lang="en-IN" dirty="0"/>
              <a:t> is the </a:t>
            </a:r>
            <a:r>
              <a:rPr lang="en-IN" dirty="0" err="1"/>
              <a:t>href</a:t>
            </a:r>
            <a:r>
              <a:rPr lang="en-IN" dirty="0"/>
              <a:t> attribute, which indicates the </a:t>
            </a:r>
            <a:r>
              <a:rPr lang="en-IN" b="1" dirty="0"/>
              <a:t>link's</a:t>
            </a:r>
            <a:r>
              <a:rPr lang="en-IN" dirty="0"/>
              <a:t> destination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Image Tag and the </a:t>
            </a:r>
            <a:r>
              <a:rPr lang="en-IN" dirty="0" err="1" smtClean="0"/>
              <a:t>Src</a:t>
            </a:r>
            <a:r>
              <a:rPr lang="en-IN" dirty="0" smtClean="0"/>
              <a:t> </a:t>
            </a:r>
            <a:r>
              <a:rPr lang="en-IN" dirty="0" err="1" smtClean="0"/>
              <a:t>Attribute:</a:t>
            </a:r>
            <a:r>
              <a:rPr lang="en-IN" b="1" dirty="0" err="1"/>
              <a:t>images</a:t>
            </a:r>
            <a:r>
              <a:rPr lang="en-IN" dirty="0"/>
              <a:t> are defined with </a:t>
            </a:r>
            <a:r>
              <a:rPr lang="en-IN" b="1" dirty="0"/>
              <a:t>the &lt;</a:t>
            </a:r>
            <a:r>
              <a:rPr lang="en-IN" b="1" dirty="0" err="1"/>
              <a:t>img</a:t>
            </a:r>
            <a:r>
              <a:rPr lang="en-IN" dirty="0"/>
              <a:t>&gt; </a:t>
            </a:r>
            <a:r>
              <a:rPr lang="en-IN" b="1" dirty="0"/>
              <a:t>tag</a:t>
            </a:r>
            <a:r>
              <a:rPr lang="en-IN" dirty="0"/>
              <a:t>. </a:t>
            </a:r>
            <a:r>
              <a:rPr lang="en-IN" b="1" dirty="0"/>
              <a:t>The &lt;</a:t>
            </a:r>
            <a:r>
              <a:rPr lang="en-IN" b="1" dirty="0" err="1"/>
              <a:t>img</a:t>
            </a:r>
            <a:r>
              <a:rPr lang="en-IN" dirty="0"/>
              <a:t>&gt; </a:t>
            </a:r>
            <a:r>
              <a:rPr lang="en-IN" b="1" dirty="0"/>
              <a:t>tag</a:t>
            </a:r>
            <a:r>
              <a:rPr lang="en-IN" dirty="0"/>
              <a:t> is empty, it contains attributes only, and does not have a closing </a:t>
            </a:r>
            <a:r>
              <a:rPr lang="en-IN" b="1" dirty="0"/>
              <a:t>tag</a:t>
            </a:r>
            <a:r>
              <a:rPr lang="en-IN" dirty="0"/>
              <a:t>. The </a:t>
            </a:r>
            <a:r>
              <a:rPr lang="en-IN" b="1" dirty="0" err="1"/>
              <a:t>src</a:t>
            </a:r>
            <a:r>
              <a:rPr lang="en-IN" b="1" dirty="0"/>
              <a:t> attribute</a:t>
            </a:r>
            <a:r>
              <a:rPr lang="en-IN" dirty="0"/>
              <a:t> </a:t>
            </a:r>
            <a:r>
              <a:rPr lang="en-IN" dirty="0" smtClean="0"/>
              <a:t> describes </a:t>
            </a:r>
            <a:r>
              <a:rPr lang="en-IN" b="1" dirty="0" err="1" smtClean="0"/>
              <a:t>url</a:t>
            </a:r>
            <a:r>
              <a:rPr lang="en-IN" b="1" dirty="0" smtClean="0"/>
              <a:t> of image.</a:t>
            </a:r>
          </a:p>
          <a:p>
            <a:pPr>
              <a:buNone/>
            </a:pPr>
            <a:r>
              <a:rPr lang="en-IN" b="1" dirty="0"/>
              <a:t>	</a:t>
            </a: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 source=“</a:t>
            </a:r>
            <a:r>
              <a:rPr lang="en-US" b="1" dirty="0" err="1" smtClean="0"/>
              <a:t>a.jpg”width</a:t>
            </a:r>
            <a:r>
              <a:rPr lang="en-US" b="1" dirty="0" smtClean="0"/>
              <a:t>=””;height=””</a:t>
            </a:r>
            <a:r>
              <a:rPr lang="en-US" dirty="0"/>
              <a:t>alt = "Test Image" border = "3" </a:t>
            </a:r>
            <a:r>
              <a:rPr lang="en-US" b="1" dirty="0" smtClean="0"/>
              <a:t>/&gt;</a:t>
            </a:r>
            <a:r>
              <a:rPr lang="en-IN" b="1" dirty="0" err="1" smtClean="0"/>
              <a:t>Alt:alternate</a:t>
            </a:r>
            <a:r>
              <a:rPr lang="en-IN" b="1" dirty="0" smtClean="0"/>
              <a:t> </a:t>
            </a:r>
            <a:r>
              <a:rPr lang="en-IN" b="1" dirty="0"/>
              <a:t>text ,</a:t>
            </a:r>
            <a:r>
              <a:rPr lang="en-IN" b="1" dirty="0" smtClean="0"/>
              <a:t> </a:t>
            </a:r>
            <a:r>
              <a:rPr lang="en-IN" b="1" dirty="0" err="1"/>
              <a:t>width,height:size</a:t>
            </a:r>
            <a:r>
              <a:rPr lang="en-IN" b="1" dirty="0"/>
              <a:t> of image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An unordered </a:t>
            </a:r>
            <a:r>
              <a:rPr lang="en-IN" b="1" dirty="0"/>
              <a:t>list</a:t>
            </a:r>
            <a:r>
              <a:rPr lang="en-IN" dirty="0"/>
              <a:t> starts with the &lt;</a:t>
            </a:r>
            <a:r>
              <a:rPr lang="en-IN" dirty="0" err="1"/>
              <a:t>ul</a:t>
            </a:r>
            <a:r>
              <a:rPr lang="en-IN" dirty="0"/>
              <a:t>&gt; </a:t>
            </a:r>
            <a:r>
              <a:rPr lang="en-IN" b="1" dirty="0" smtClean="0"/>
              <a:t>tag</a:t>
            </a:r>
            <a:endParaRPr lang="en-IN" dirty="0"/>
          </a:p>
          <a:p>
            <a:r>
              <a:rPr lang="en-IN" dirty="0"/>
              <a:t>An ordered </a:t>
            </a:r>
            <a:r>
              <a:rPr lang="en-IN" b="1" dirty="0"/>
              <a:t>list</a:t>
            </a:r>
            <a:r>
              <a:rPr lang="en-IN" dirty="0"/>
              <a:t> starts with the &lt;</a:t>
            </a:r>
            <a:r>
              <a:rPr lang="en-IN" dirty="0" err="1"/>
              <a:t>ol</a:t>
            </a:r>
            <a:r>
              <a:rPr lang="en-IN" dirty="0"/>
              <a:t>&gt; </a:t>
            </a:r>
            <a:r>
              <a:rPr lang="en-IN" b="1" dirty="0" smtClean="0"/>
              <a:t>tag</a:t>
            </a:r>
            <a:endParaRPr lang="en-IN" dirty="0"/>
          </a:p>
          <a:p>
            <a:r>
              <a:rPr lang="en-IN" dirty="0"/>
              <a:t>The type </a:t>
            </a:r>
            <a:r>
              <a:rPr lang="en-IN" b="1" dirty="0"/>
              <a:t>attribute of</a:t>
            </a:r>
            <a:r>
              <a:rPr lang="en-IN" dirty="0"/>
              <a:t> the &lt;</a:t>
            </a:r>
            <a:r>
              <a:rPr lang="en-IN" dirty="0" err="1"/>
              <a:t>ol</a:t>
            </a:r>
            <a:r>
              <a:rPr lang="en-IN" dirty="0"/>
              <a:t>&gt; </a:t>
            </a:r>
            <a:r>
              <a:rPr lang="en-IN" b="1" dirty="0"/>
              <a:t>tag</a:t>
            </a:r>
            <a:r>
              <a:rPr lang="en-IN" dirty="0"/>
              <a:t>, defines the type </a:t>
            </a:r>
            <a:r>
              <a:rPr lang="en-IN" b="1" dirty="0"/>
              <a:t>of</a:t>
            </a:r>
            <a:r>
              <a:rPr lang="en-IN" dirty="0"/>
              <a:t> the </a:t>
            </a:r>
            <a:r>
              <a:rPr lang="en-IN" b="1" dirty="0"/>
              <a:t>list</a:t>
            </a:r>
            <a:r>
              <a:rPr lang="en-IN" dirty="0"/>
              <a:t> item marker:</a:t>
            </a:r>
          </a:p>
          <a:p>
            <a:r>
              <a:rPr lang="en-IN" dirty="0"/>
              <a:t>The &lt;dl&gt; </a:t>
            </a:r>
            <a:r>
              <a:rPr lang="en-IN" b="1" dirty="0"/>
              <a:t>tag</a:t>
            </a:r>
            <a:r>
              <a:rPr lang="en-IN" dirty="0"/>
              <a:t> defines the description </a:t>
            </a:r>
            <a:r>
              <a:rPr lang="en-IN" b="1" dirty="0"/>
              <a:t>list</a:t>
            </a:r>
            <a:r>
              <a:rPr lang="en-IN" dirty="0"/>
              <a:t>, the &lt;</a:t>
            </a:r>
            <a:r>
              <a:rPr lang="en-IN" dirty="0" err="1"/>
              <a:t>dt</a:t>
            </a:r>
            <a:r>
              <a:rPr lang="en-IN" dirty="0"/>
              <a:t>&gt; </a:t>
            </a:r>
            <a:r>
              <a:rPr lang="en-IN" b="1" dirty="0"/>
              <a:t>tag</a:t>
            </a:r>
            <a:r>
              <a:rPr lang="en-IN" dirty="0"/>
              <a:t> defines the term (name), and the &lt;</a:t>
            </a:r>
            <a:r>
              <a:rPr lang="en-IN" dirty="0" err="1"/>
              <a:t>dd</a:t>
            </a:r>
            <a:r>
              <a:rPr lang="en-IN" dirty="0"/>
              <a:t>&gt; </a:t>
            </a:r>
            <a:r>
              <a:rPr lang="en-IN" b="1" dirty="0"/>
              <a:t>tag</a:t>
            </a:r>
            <a:r>
              <a:rPr lang="en-IN" dirty="0"/>
              <a:t> describes each term: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Markup</a:t>
            </a:r>
            <a:r>
              <a:rPr lang="en-IN" dirty="0" smtClean="0"/>
              <a:t> language is used to define the text document within tag which defines the structure of web pages. </a:t>
            </a:r>
            <a:r>
              <a:rPr lang="en-IN" b="1" dirty="0" smtClean="0"/>
              <a:t>HTML 5</a:t>
            </a:r>
            <a:r>
              <a:rPr lang="en-IN" dirty="0" smtClean="0"/>
              <a:t> is the fifth and current version of </a:t>
            </a:r>
            <a:r>
              <a:rPr lang="en-IN" b="1" dirty="0" smtClean="0"/>
              <a:t>HTML</a:t>
            </a:r>
          </a:p>
          <a:p>
            <a:r>
              <a:rPr lang="en-IN" dirty="0" smtClean="0"/>
              <a:t>New </a:t>
            </a:r>
            <a:r>
              <a:rPr lang="en-IN" b="1" dirty="0" smtClean="0"/>
              <a:t>semantic elements</a:t>
            </a:r>
            <a:r>
              <a:rPr lang="en-IN" dirty="0" smtClean="0"/>
              <a:t> like &lt;header&gt;, &lt;footer&gt;, &lt;article&gt;, and &lt;section&gt;.</a:t>
            </a:r>
          </a:p>
          <a:p>
            <a:r>
              <a:rPr lang="en-IN" dirty="0" smtClean="0"/>
              <a:t>New </a:t>
            </a:r>
            <a:r>
              <a:rPr lang="en-IN" b="1" dirty="0" smtClean="0"/>
              <a:t>attributes of form elements</a:t>
            </a:r>
            <a:r>
              <a:rPr lang="en-IN" dirty="0" smtClean="0"/>
              <a:t> like number, date, time, calendar, and range.</a:t>
            </a:r>
          </a:p>
          <a:p>
            <a:r>
              <a:rPr lang="en-IN" dirty="0" smtClean="0"/>
              <a:t>New </a:t>
            </a:r>
            <a:r>
              <a:rPr lang="en-IN" b="1" dirty="0" smtClean="0"/>
              <a:t>graphic elements</a:t>
            </a:r>
            <a:r>
              <a:rPr lang="en-IN" dirty="0" smtClean="0"/>
              <a:t>: &lt;</a:t>
            </a:r>
            <a:r>
              <a:rPr lang="en-IN" dirty="0" err="1" smtClean="0"/>
              <a:t>svg</a:t>
            </a:r>
            <a:r>
              <a:rPr lang="en-IN" dirty="0" smtClean="0"/>
              <a:t>&gt; and &lt;canvas&gt;.</a:t>
            </a:r>
          </a:p>
          <a:p>
            <a:r>
              <a:rPr lang="en-IN" dirty="0" smtClean="0"/>
              <a:t>New </a:t>
            </a:r>
            <a:r>
              <a:rPr lang="en-IN" b="1" dirty="0" smtClean="0"/>
              <a:t>multimedia elements</a:t>
            </a:r>
            <a:r>
              <a:rPr lang="en-IN" dirty="0" smtClean="0"/>
              <a:t>: &lt;audio&gt; and &lt;video&gt;.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semantic</a:t>
            </a:r>
            <a:r>
              <a:rPr lang="en-IN" dirty="0" smtClean="0"/>
              <a:t> 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5720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HTML5 defines eight new </a:t>
            </a:r>
            <a:r>
              <a:rPr lang="en-IN" b="1" dirty="0" smtClean="0"/>
              <a:t>semantic</a:t>
            </a:r>
            <a:r>
              <a:rPr lang="en-IN" dirty="0" smtClean="0"/>
              <a:t> elements. All these are </a:t>
            </a:r>
            <a:r>
              <a:rPr lang="en-IN" b="1" dirty="0" smtClean="0"/>
              <a:t>block-level</a:t>
            </a:r>
            <a:r>
              <a:rPr lang="en-IN" dirty="0" smtClean="0"/>
              <a:t> elements. A semantic element clearly describes its meaning to both the browser and the developer.</a:t>
            </a:r>
          </a:p>
          <a:p>
            <a:r>
              <a:rPr lang="en-IN" dirty="0" smtClean="0"/>
              <a:t>header, section, footer, aside, </a:t>
            </a:r>
            <a:r>
              <a:rPr lang="en-IN" dirty="0" err="1" smtClean="0"/>
              <a:t>nav</a:t>
            </a:r>
            <a:r>
              <a:rPr lang="en-IN" dirty="0" smtClean="0"/>
              <a:t>, main, article, figure</a:t>
            </a:r>
          </a:p>
          <a:p>
            <a:pPr fontAlgn="t"/>
            <a:r>
              <a:rPr lang="en-IN" b="1" dirty="0" smtClean="0">
                <a:hlinkClick r:id="rId2"/>
              </a:rPr>
              <a:t>&lt;article&gt;</a:t>
            </a:r>
            <a:r>
              <a:rPr lang="en-IN" b="1" dirty="0" smtClean="0"/>
              <a:t>:Defines an article in a document</a:t>
            </a:r>
            <a:endParaRPr lang="en-IN" dirty="0" smtClean="0"/>
          </a:p>
          <a:p>
            <a:pPr fontAlgn="t"/>
            <a:r>
              <a:rPr lang="en-IN" b="1" dirty="0" smtClean="0">
                <a:hlinkClick r:id="rId3"/>
              </a:rPr>
              <a:t>&lt;aside&gt;</a:t>
            </a:r>
            <a:r>
              <a:rPr lang="en-IN" b="1" dirty="0" smtClean="0"/>
              <a:t>:Defines content aside from the page content</a:t>
            </a:r>
          </a:p>
          <a:p>
            <a:pPr fontAlgn="t"/>
            <a:r>
              <a:rPr lang="en-IN" b="1" dirty="0" smtClean="0">
                <a:hlinkClick r:id="rId4"/>
              </a:rPr>
              <a:t>&lt;details&gt;</a:t>
            </a:r>
            <a:r>
              <a:rPr lang="en-IN" b="1" dirty="0" smtClean="0"/>
              <a:t>:Defines additional details that the user can view or hide</a:t>
            </a:r>
            <a:endParaRPr lang="en-IN" dirty="0" smtClean="0"/>
          </a:p>
          <a:p>
            <a:pPr fontAlgn="t"/>
            <a:r>
              <a:rPr lang="en-IN" b="1" dirty="0" smtClean="0">
                <a:hlinkClick r:id="rId5"/>
              </a:rPr>
              <a:t>&lt;dialog&gt;</a:t>
            </a:r>
            <a:r>
              <a:rPr lang="en-IN" b="1" dirty="0" smtClean="0"/>
              <a:t>:Defines a dialog box or window</a:t>
            </a:r>
            <a:endParaRPr lang="en-IN" dirty="0" smtClean="0"/>
          </a:p>
          <a:p>
            <a:pPr fontAlgn="t"/>
            <a:r>
              <a:rPr lang="en-IN" b="1" dirty="0" smtClean="0">
                <a:hlinkClick r:id="rId6"/>
              </a:rPr>
              <a:t>&lt;</a:t>
            </a:r>
            <a:r>
              <a:rPr lang="en-IN" b="1" dirty="0" err="1" smtClean="0">
                <a:hlinkClick r:id="rId6"/>
              </a:rPr>
              <a:t>figcaption</a:t>
            </a:r>
            <a:r>
              <a:rPr lang="en-IN" b="1" dirty="0" smtClean="0">
                <a:hlinkClick r:id="rId6"/>
              </a:rPr>
              <a:t>&gt;</a:t>
            </a:r>
            <a:r>
              <a:rPr lang="en-IN" b="1" dirty="0" smtClean="0"/>
              <a:t>:Defines a caption for a &lt;figure&gt; element</a:t>
            </a:r>
            <a:endParaRPr lang="en-IN" dirty="0" smtClean="0"/>
          </a:p>
          <a:p>
            <a:pPr fontAlgn="t"/>
            <a:r>
              <a:rPr lang="en-IN" b="1" dirty="0" smtClean="0">
                <a:hlinkClick r:id="rId7"/>
              </a:rPr>
              <a:t>&lt;figure&gt;</a:t>
            </a:r>
            <a:r>
              <a:rPr lang="en-IN" b="1" dirty="0" smtClean="0"/>
              <a:t>:Defines self-contained content</a:t>
            </a:r>
            <a:endParaRPr lang="en-IN" dirty="0" smtClean="0"/>
          </a:p>
          <a:p>
            <a:pPr fontAlgn="t"/>
            <a:r>
              <a:rPr lang="en-IN" b="1" dirty="0" smtClean="0">
                <a:hlinkClick r:id="rId8"/>
              </a:rPr>
              <a:t>&lt;footer&gt;</a:t>
            </a:r>
            <a:r>
              <a:rPr lang="en-IN" b="1" dirty="0" smtClean="0"/>
              <a:t>:Defines a footer for a document or section</a:t>
            </a:r>
            <a:endParaRPr lang="en-IN" dirty="0" smtClean="0"/>
          </a:p>
          <a:p>
            <a:pPr fontAlgn="t"/>
            <a:r>
              <a:rPr lang="en-IN" b="1" dirty="0" smtClean="0">
                <a:hlinkClick r:id="rId9"/>
              </a:rPr>
              <a:t>&lt;header&gt;</a:t>
            </a:r>
            <a:r>
              <a:rPr lang="en-IN" b="1" dirty="0" smtClean="0"/>
              <a:t>:Defines a header for a document or section</a:t>
            </a:r>
            <a:endParaRPr lang="en-IN" dirty="0" smtClean="0"/>
          </a:p>
          <a:p>
            <a:pPr fontAlgn="t"/>
            <a:r>
              <a:rPr lang="en-IN" b="1" dirty="0" smtClean="0">
                <a:hlinkClick r:id="rId10"/>
              </a:rPr>
              <a:t>&lt;</a:t>
            </a:r>
            <a:r>
              <a:rPr lang="en-IN" b="1" dirty="0" err="1" smtClean="0">
                <a:hlinkClick r:id="rId10"/>
              </a:rPr>
              <a:t>nav</a:t>
            </a:r>
            <a:r>
              <a:rPr lang="en-IN" b="1" dirty="0" smtClean="0">
                <a:hlinkClick r:id="rId10"/>
              </a:rPr>
              <a:t>&gt;</a:t>
            </a:r>
            <a:r>
              <a:rPr lang="en-IN" b="1" dirty="0" smtClean="0"/>
              <a:t>:Defines navigation links</a:t>
            </a:r>
            <a:endParaRPr lang="en-IN" dirty="0" smtClean="0"/>
          </a:p>
          <a:p>
            <a:pPr fontAlgn="t"/>
            <a:r>
              <a:rPr lang="en-IN" b="1" dirty="0" smtClean="0">
                <a:hlinkClick r:id="rId11"/>
              </a:rPr>
              <a:t>&lt;section&gt;</a:t>
            </a:r>
            <a:r>
              <a:rPr lang="en-IN" b="1" dirty="0" smtClean="0"/>
              <a:t>:Defines a section in a document</a:t>
            </a:r>
            <a:endParaRPr lang="en-IN" dirty="0" smtClean="0"/>
          </a:p>
          <a:p>
            <a:pPr fontAlgn="t"/>
            <a:r>
              <a:rPr lang="en-IN" b="1" dirty="0" smtClean="0">
                <a:hlinkClick r:id="rId12"/>
              </a:rPr>
              <a:t>&lt;summary&gt;</a:t>
            </a:r>
            <a:r>
              <a:rPr lang="en-IN" b="1" dirty="0" smtClean="0"/>
              <a:t>:Defines a visible heading for a &lt;details&gt; element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The WEB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18720" cy="463825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dirty="0"/>
              <a:t>Internet</a:t>
            </a:r>
            <a:r>
              <a:rPr lang="en-IN" dirty="0"/>
              <a:t> is a heterogeneous worldwide network consisting of a large number of host computers and local area networks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Internet (or The Web) is a massive distributed client/server information system</a:t>
            </a:r>
          </a:p>
          <a:p>
            <a:r>
              <a:rPr lang="en-IN" dirty="0" smtClean="0"/>
              <a:t> </a:t>
            </a:r>
            <a:r>
              <a:rPr lang="en-IN" dirty="0"/>
              <a:t>The </a:t>
            </a:r>
            <a:r>
              <a:rPr lang="en-IN" b="1" dirty="0"/>
              <a:t>Internet</a:t>
            </a:r>
            <a:r>
              <a:rPr lang="en-IN" dirty="0"/>
              <a:t> uses the TCP/IP (Transmission Control Protocol/Internet Protocol) suite of protocols.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allows the integration of a large number of different computers into one single network with highly efficient communication between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An attribute is used to define the characteristics of an HTML element and is placed inside the element's opening tag. All attributes are made up of two parts − a </a:t>
            </a:r>
            <a:r>
              <a:rPr lang="en-IN" b="1" dirty="0" smtClean="0"/>
              <a:t>name</a:t>
            </a:r>
            <a:r>
              <a:rPr lang="en-IN" dirty="0" smtClean="0"/>
              <a:t> and a </a:t>
            </a:r>
            <a:r>
              <a:rPr lang="en-IN" b="1" dirty="0" smtClean="0"/>
              <a:t>value</a:t>
            </a:r>
            <a:endParaRPr lang="en-IN" dirty="0" smtClean="0"/>
          </a:p>
          <a:p>
            <a:r>
              <a:rPr lang="en-IN" dirty="0" smtClean="0"/>
              <a:t>The </a:t>
            </a:r>
            <a:r>
              <a:rPr lang="en-IN" b="1" dirty="0" smtClean="0"/>
              <a:t>name</a:t>
            </a:r>
            <a:r>
              <a:rPr lang="en-IN" dirty="0" smtClean="0"/>
              <a:t> is the property you want to set</a:t>
            </a:r>
          </a:p>
          <a:p>
            <a:r>
              <a:rPr lang="en-IN" dirty="0" smtClean="0"/>
              <a:t>The </a:t>
            </a:r>
            <a:r>
              <a:rPr lang="en-IN" b="1" dirty="0" smtClean="0"/>
              <a:t>value</a:t>
            </a:r>
            <a:r>
              <a:rPr lang="en-IN" dirty="0" smtClean="0"/>
              <a:t> is what you want the value of the property to be set and always put within quotations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9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9552" y="260648"/>
          <a:ext cx="7992888" cy="5904655"/>
        </p:xfrm>
        <a:graphic>
          <a:graphicData uri="http://schemas.openxmlformats.org/drawingml/2006/table">
            <a:tbl>
              <a:tblPr/>
              <a:tblGrid>
                <a:gridCol w="730800"/>
                <a:gridCol w="1813828"/>
                <a:gridCol w="5448260"/>
              </a:tblGrid>
              <a:tr h="636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Attribute</a:t>
                      </a:r>
                      <a:endParaRPr lang="en-IN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Options</a:t>
                      </a:r>
                      <a:endParaRPr lang="en-IN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Function</a:t>
                      </a:r>
                      <a:endParaRPr lang="en-IN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211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Align</a:t>
                      </a:r>
                      <a:endParaRPr lang="en-IN" sz="14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right, left, center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Horizontally aligns tags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Valign</a:t>
                      </a:r>
                      <a:endParaRPr lang="en-IN" sz="14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top, middle, bottom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Vertically aligns tags within an HTML element.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5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Bgcolor</a:t>
                      </a:r>
                      <a:endParaRPr lang="en-IN" sz="14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numeric, </a:t>
                      </a:r>
                      <a:r>
                        <a:rPr lang="en-US" sz="1400" b="1" dirty="0" err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hexidecimal</a:t>
                      </a: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RGB values</a:t>
                      </a:r>
                      <a:endParaRPr lang="en-IN" sz="14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Places a background color behind an element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8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Background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URL</a:t>
                      </a:r>
                      <a:endParaRPr lang="en-IN" sz="14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Places a background image behind an element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7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Id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User Defined</a:t>
                      </a:r>
                      <a:endParaRPr lang="en-IN" sz="14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Names an element for use with Cascading Style Sheets. &lt;p id = "html"&gt;This </a:t>
                      </a:r>
                      <a:r>
                        <a:rPr lang="en-US" sz="1400" b="1" dirty="0" err="1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para</a:t>
                      </a: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explains what is HTML&lt;/p&gt;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0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Class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User Defined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Classifies an element for use with Cascading Style Sheets. class = "className1 className2 className3"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Width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Numeric Value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Specifies the width of tables, images, or table cells.</a:t>
                      </a:r>
                      <a:endParaRPr lang="en-IN" sz="14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1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Height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Numeric Value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Specifies the height of tables, images, or table cells.</a:t>
                      </a:r>
                      <a:endParaRPr lang="en-IN" sz="14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9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Title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User Defined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"Pop-up" title of the elements. </a:t>
                      </a:r>
                      <a:r>
                        <a:rPr lang="en-US" sz="1400" b="1" dirty="0">
                          <a:solidFill>
                            <a:srgbClr val="000088"/>
                          </a:solidFill>
                          <a:latin typeface="Arial" pitchFamily="34" charset="0"/>
                          <a:cs typeface="Arial" pitchFamily="34" charset="0"/>
                        </a:rPr>
                        <a:t>&lt;h3</a:t>
                      </a: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8800"/>
                          </a:solidFill>
                          <a:latin typeface="Arial" pitchFamily="34" charset="0"/>
                          <a:cs typeface="Arial" pitchFamily="34" charset="0"/>
                        </a:rPr>
                        <a:t>"Hello HTML!"</a:t>
                      </a:r>
                      <a:r>
                        <a:rPr lang="en-US" sz="1400" b="1" dirty="0">
                          <a:solidFill>
                            <a:srgbClr val="000088"/>
                          </a:solidFill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Titled Heading Tag Example</a:t>
                      </a:r>
                      <a:r>
                        <a:rPr lang="en-US" sz="1400" b="1" dirty="0">
                          <a:solidFill>
                            <a:srgbClr val="000088"/>
                          </a:solidFill>
                          <a:latin typeface="Arial" pitchFamily="34" charset="0"/>
                          <a:cs typeface="Arial" pitchFamily="34" charset="0"/>
                        </a:rPr>
                        <a:t>&lt;/h3&gt;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881" marR="68881" marT="68881" marB="68881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2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Forms</a:t>
            </a:r>
            <a:endParaRPr lang="en-IN" dirty="0"/>
          </a:p>
        </p:txBody>
      </p:sp>
      <p:pic>
        <p:nvPicPr>
          <p:cNvPr id="5" name="Content Placeholder 4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1625" y="3119866"/>
            <a:ext cx="8504238" cy="1386618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56700" cy="437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Form </a:t>
            </a:r>
            <a:r>
              <a:rPr lang="en-US" b="1" dirty="0" smtClean="0"/>
              <a:t>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IN" dirty="0" smtClean="0"/>
          </a:p>
          <a:p>
            <a:r>
              <a:rPr lang="en-US" dirty="0" smtClean="0"/>
              <a:t>disabled</a:t>
            </a:r>
            <a:endParaRPr lang="en-IN" dirty="0" smtClean="0"/>
          </a:p>
          <a:p>
            <a:pPr lvl="1"/>
            <a:r>
              <a:rPr lang="en-US" dirty="0" smtClean="0"/>
              <a:t>Specifies that the input element should be disabled</a:t>
            </a:r>
            <a:endParaRPr lang="en-IN" dirty="0" smtClean="0"/>
          </a:p>
          <a:p>
            <a:r>
              <a:rPr lang="en-US" dirty="0" smtClean="0"/>
              <a:t>max</a:t>
            </a:r>
            <a:endParaRPr lang="en-IN" dirty="0" smtClean="0"/>
          </a:p>
          <a:p>
            <a:pPr lvl="1"/>
            <a:r>
              <a:rPr lang="en-US" dirty="0" smtClean="0"/>
              <a:t>Specifies the maximum value of an input element</a:t>
            </a:r>
            <a:endParaRPr lang="en-IN" dirty="0" smtClean="0"/>
          </a:p>
          <a:p>
            <a:r>
              <a:rPr lang="en-US" dirty="0" smtClean="0"/>
              <a:t>min</a:t>
            </a:r>
            <a:endParaRPr lang="en-IN" dirty="0" smtClean="0"/>
          </a:p>
          <a:p>
            <a:pPr lvl="1"/>
            <a:r>
              <a:rPr lang="en-US" dirty="0" smtClean="0"/>
              <a:t>Specifies the minimum value of an input element</a:t>
            </a:r>
            <a:endParaRPr lang="en-IN" dirty="0" smtClean="0"/>
          </a:p>
          <a:p>
            <a:r>
              <a:rPr lang="en-US" dirty="0" smtClean="0"/>
              <a:t>pattern</a:t>
            </a:r>
            <a:endParaRPr lang="en-IN" dirty="0" smtClean="0"/>
          </a:p>
          <a:p>
            <a:pPr lvl="1"/>
            <a:r>
              <a:rPr lang="en-US" dirty="0" smtClean="0"/>
              <a:t>Specifies the value pattern of an input element</a:t>
            </a:r>
            <a:endParaRPr lang="en-IN" dirty="0" smtClean="0"/>
          </a:p>
          <a:p>
            <a:r>
              <a:rPr lang="en-US" dirty="0" smtClean="0"/>
              <a:t>required</a:t>
            </a:r>
            <a:endParaRPr lang="en-IN" dirty="0" smtClean="0"/>
          </a:p>
          <a:p>
            <a:pPr lvl="1"/>
            <a:r>
              <a:rPr lang="en-US" dirty="0" smtClean="0"/>
              <a:t>Specifies that the input field requires an element</a:t>
            </a:r>
            <a:endParaRPr lang="en-IN" dirty="0" smtClean="0"/>
          </a:p>
          <a:p>
            <a:r>
              <a:rPr lang="en-US" dirty="0" smtClean="0"/>
              <a:t>type </a:t>
            </a:r>
            <a:endParaRPr lang="en-IN" dirty="0" smtClean="0"/>
          </a:p>
          <a:p>
            <a:pPr lvl="1"/>
            <a:r>
              <a:rPr lang="en-US" dirty="0" smtClean="0"/>
              <a:t>Specifies the type of an input element</a:t>
            </a:r>
            <a:endParaRPr lang="en-IN" dirty="0" smtClean="0"/>
          </a:p>
          <a:p>
            <a:r>
              <a:rPr lang="en-IN" b="1" dirty="0" smtClean="0"/>
              <a:t> 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HTML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To arrange the data that to be displayed on a page in a specific alignment we can use tables:</a:t>
            </a:r>
            <a:endParaRPr lang="en-IN" dirty="0" smtClean="0"/>
          </a:p>
          <a:p>
            <a:r>
              <a:rPr lang="en-IN" b="1" dirty="0" smtClean="0"/>
              <a:t>&lt;Table&gt;..To put a table,</a:t>
            </a:r>
            <a:endParaRPr lang="en-IN" dirty="0" smtClean="0"/>
          </a:p>
          <a:p>
            <a:r>
              <a:rPr lang="en-IN" b="1" dirty="0" smtClean="0"/>
              <a:t>&lt;</a:t>
            </a:r>
            <a:r>
              <a:rPr lang="en-IN" b="1" dirty="0" err="1" smtClean="0"/>
              <a:t>th</a:t>
            </a:r>
            <a:r>
              <a:rPr lang="en-IN" b="1" dirty="0" smtClean="0"/>
              <a:t>&gt;---column heading,</a:t>
            </a:r>
            <a:endParaRPr lang="en-IN" dirty="0" smtClean="0"/>
          </a:p>
          <a:p>
            <a:r>
              <a:rPr lang="en-IN" b="1" dirty="0" smtClean="0"/>
              <a:t>&lt;</a:t>
            </a:r>
            <a:r>
              <a:rPr lang="en-IN" b="1" dirty="0" err="1"/>
              <a:t>t</a:t>
            </a:r>
            <a:r>
              <a:rPr lang="en-IN" b="1" dirty="0" err="1" smtClean="0"/>
              <a:t>r</a:t>
            </a:r>
            <a:r>
              <a:rPr lang="en-IN" b="1" dirty="0" smtClean="0"/>
              <a:t>&gt;---row,&lt;td&gt;---column content</a:t>
            </a:r>
            <a:endParaRPr lang="en-IN" dirty="0" smtClean="0"/>
          </a:p>
          <a:p>
            <a:r>
              <a:rPr lang="en-IN" dirty="0" smtClean="0"/>
              <a:t>The table can be given a title using the &lt;CAPTION&gt; tag.</a:t>
            </a:r>
          </a:p>
          <a:p>
            <a:r>
              <a:rPr lang="en-IN" dirty="0" err="1" smtClean="0"/>
              <a:t>Introcuction</a:t>
            </a:r>
            <a:r>
              <a:rPr lang="en-IN" dirty="0" smtClean="0"/>
              <a:t> to Div and span tags:</a:t>
            </a:r>
            <a:r>
              <a:rPr lang="en-IN" b="1" dirty="0" smtClean="0"/>
              <a:t>&lt;span&gt; &lt;div&gt; </a:t>
            </a:r>
            <a:endParaRPr lang="en-IN" dirty="0" smtClean="0"/>
          </a:p>
          <a:p>
            <a:r>
              <a:rPr lang="en-IN" b="1" dirty="0" smtClean="0"/>
              <a:t>To give layout,</a:t>
            </a:r>
            <a:r>
              <a:rPr lang="en-IN" dirty="0" smtClean="0"/>
              <a:t> or </a:t>
            </a:r>
            <a:r>
              <a:rPr lang="en-IN" b="1" dirty="0" smtClean="0"/>
              <a:t>to group together several elements to create sections or subsections of a page. The span tag is used with inline elements whilst the div tag is used with block-level content.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HTML5 Style Guide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Use Lower Case Element Names</a:t>
            </a:r>
          </a:p>
          <a:p>
            <a:r>
              <a:rPr lang="en-IN" dirty="0" smtClean="0"/>
              <a:t>Close All HTML Elements</a:t>
            </a:r>
          </a:p>
          <a:p>
            <a:r>
              <a:rPr lang="en-IN" dirty="0" smtClean="0"/>
              <a:t>Close Empty HTML Elements</a:t>
            </a:r>
          </a:p>
          <a:p>
            <a:r>
              <a:rPr lang="en-IN" dirty="0" smtClean="0"/>
              <a:t>Use Lower Case Attribute Names</a:t>
            </a:r>
          </a:p>
          <a:p>
            <a:r>
              <a:rPr lang="en-IN" dirty="0" smtClean="0"/>
              <a:t>Quote Attribute Values</a:t>
            </a:r>
          </a:p>
          <a:p>
            <a:r>
              <a:rPr lang="en-IN" dirty="0" smtClean="0"/>
              <a:t>Image Attributes: Always add the alt attribute to images</a:t>
            </a:r>
          </a:p>
          <a:p>
            <a:r>
              <a:rPr lang="en-IN" dirty="0" smtClean="0"/>
              <a:t>Spaces and Equal Signs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Audio/Video Tag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HTML&lt;audio&gt;&lt;video&gt; used to embed audio or video in website .it will increase the visual effect of the website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HTML5 Web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Web storage allows web </a:t>
            </a:r>
            <a:r>
              <a:rPr lang="en-IN" dirty="0"/>
              <a:t>applications </a:t>
            </a:r>
            <a:r>
              <a:rPr lang="en-IN" dirty="0" smtClean="0"/>
              <a:t>to </a:t>
            </a:r>
            <a:r>
              <a:rPr lang="en-IN" dirty="0"/>
              <a:t>store data locally within the user's </a:t>
            </a:r>
            <a:r>
              <a:rPr lang="en-IN" dirty="0" smtClean="0"/>
              <a:t>browser</a:t>
            </a:r>
          </a:p>
          <a:p>
            <a:r>
              <a:rPr lang="en-IN" dirty="0"/>
              <a:t>HTML web storage provides two objects for storing data on the client:</a:t>
            </a:r>
          </a:p>
          <a:p>
            <a:endParaRPr lang="en-IN" dirty="0"/>
          </a:p>
          <a:p>
            <a:pPr lvl="1"/>
            <a:r>
              <a:rPr lang="en-IN" dirty="0" err="1"/>
              <a:t>window.localStorage</a:t>
            </a:r>
            <a:r>
              <a:rPr lang="en-IN" dirty="0"/>
              <a:t> - stores data with no expiration date</a:t>
            </a:r>
          </a:p>
          <a:p>
            <a:pPr lvl="1"/>
            <a:r>
              <a:rPr lang="en-IN" dirty="0" err="1"/>
              <a:t>window.sessionStorage</a:t>
            </a:r>
            <a:r>
              <a:rPr lang="en-IN" dirty="0"/>
              <a:t> - stores data for one session (data is lost when the browser tab is closed)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HTML5 Google Maps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dirty="0" err="1" smtClean="0">
                <a:latin typeface="Arial" pitchFamily="34" charset="0"/>
              </a:rPr>
              <a:t>Geolocation</a:t>
            </a:r>
            <a:r>
              <a:rPr lang="en-US" dirty="0" smtClean="0">
                <a:latin typeface="Arial" pitchFamily="34" charset="0"/>
              </a:rPr>
              <a:t>-enabled website: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1600" dirty="0" smtClean="0">
                <a:latin typeface="Arial" pitchFamily="34" charset="0"/>
              </a:rPr>
              <a:t>Can locate users’ current geographical location.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1600" dirty="0" smtClean="0">
                <a:latin typeface="Arial" pitchFamily="34" charset="0"/>
              </a:rPr>
              <a:t>Displays points of interest around that location.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1600" dirty="0" smtClean="0">
                <a:latin typeface="Arial" pitchFamily="34" charset="0"/>
              </a:rPr>
              <a:t>Guides the users from their current location to a target destination.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1600" dirty="0" smtClean="0">
                <a:latin typeface="Arial" pitchFamily="34" charset="0"/>
              </a:rPr>
              <a:t>Allows a website to retrieve the current geographical location of a user.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3"/>
              </a:buBlip>
              <a:defRPr/>
            </a:pPr>
            <a:r>
              <a:rPr lang="en-US" sz="1600" dirty="0" smtClean="0">
                <a:latin typeface="Arial" pitchFamily="34" charset="0"/>
              </a:rPr>
              <a:t>Enables you to create applications that guide users to reach a target location </a:t>
            </a:r>
          </a:p>
          <a:p>
            <a:pPr lvl="1" indent="-285750" fontAlgn="auto">
              <a:spcBef>
                <a:spcPts val="0"/>
              </a:spcBef>
              <a:spcAft>
                <a:spcPts val="0"/>
              </a:spcAft>
              <a:buSzPct val="160000"/>
              <a:buNone/>
              <a:defRPr/>
            </a:pPr>
            <a:r>
              <a:rPr lang="en-US" sz="1600" dirty="0" smtClean="0">
                <a:latin typeface="Arial" pitchFamily="34" charset="0"/>
              </a:rPr>
              <a:t>          from their current location.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Web Technologies – Cascading Style Sheet (CSS)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527048"/>
            <a:ext cx="9036496" cy="4572000"/>
          </a:xfrm>
        </p:spPr>
        <p:txBody>
          <a:bodyPr>
            <a:normAutofit/>
          </a:bodyPr>
          <a:lstStyle/>
          <a:p>
            <a:r>
              <a:rPr lang="en-IN" dirty="0" smtClean="0"/>
              <a:t>CSS is a language that describes the style of an HTML documents. Defines a set of standard rules that provide better control over the page layout and appearance.</a:t>
            </a:r>
          </a:p>
          <a:p>
            <a:r>
              <a:rPr lang="en-IN" dirty="0" smtClean="0"/>
              <a:t>Collection of styles which is used to change the appearance of the html elements on webpage.  </a:t>
            </a:r>
          </a:p>
          <a:p>
            <a:r>
              <a:rPr lang="en-IN" dirty="0" smtClean="0"/>
              <a:t>Using CSS, you can control the </a:t>
            </a:r>
            <a:r>
              <a:rPr lang="en-IN" dirty="0" err="1" smtClean="0"/>
              <a:t>color</a:t>
            </a:r>
            <a:r>
              <a:rPr lang="en-IN" dirty="0" smtClean="0"/>
              <a:t> of the text, the style of fonts, the spacing between paragraphs, how columns are sized and laid out, what background images or </a:t>
            </a:r>
            <a:r>
              <a:rPr lang="en-IN" dirty="0" err="1" smtClean="0"/>
              <a:t>colors</a:t>
            </a:r>
            <a:r>
              <a:rPr lang="en-IN" dirty="0" smtClean="0"/>
              <a:t> are used, layout </a:t>
            </a:r>
            <a:r>
              <a:rPr lang="en-IN" dirty="0" err="1" smtClean="0"/>
              <a:t>designs,variations</a:t>
            </a:r>
            <a:r>
              <a:rPr lang="en-IN" dirty="0" smtClean="0"/>
              <a:t> in display for different devices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53610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HTTP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68760"/>
            <a:ext cx="8446712" cy="230425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Many applications are running concurrently over the Web, such as web browsing/surfing, e-mail, file transfer, audio &amp; video streaming, and so on. </a:t>
            </a:r>
          </a:p>
          <a:p>
            <a:r>
              <a:rPr lang="en-IN" dirty="0" smtClean="0"/>
              <a:t> In order for proper communication to take place between the client and the server, these applications must agree on a specific application-level protocol such as HTTP, FTP, SMTP, POP, and etc.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663950"/>
            <a:ext cx="67691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Class and 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t"/>
            <a:endParaRPr lang="en-IN" dirty="0" smtClean="0">
              <a:hlinkClick r:id="rId2"/>
            </a:endParaRPr>
          </a:p>
          <a:p>
            <a:r>
              <a:rPr lang="en-IN" dirty="0" smtClean="0"/>
              <a:t>In the </a:t>
            </a:r>
            <a:r>
              <a:rPr lang="en-IN" b="1" dirty="0" smtClean="0"/>
              <a:t>CSS</a:t>
            </a:r>
            <a:r>
              <a:rPr lang="en-IN" dirty="0" smtClean="0"/>
              <a:t>, a </a:t>
            </a:r>
            <a:r>
              <a:rPr lang="en-IN" b="1" dirty="0" smtClean="0"/>
              <a:t>class</a:t>
            </a:r>
            <a:r>
              <a:rPr lang="en-IN" dirty="0" smtClean="0"/>
              <a:t> selector is a name preceded by a full stop (“.”) and an </a:t>
            </a:r>
            <a:r>
              <a:rPr lang="en-IN" b="1" dirty="0" smtClean="0"/>
              <a:t>ID</a:t>
            </a:r>
            <a:r>
              <a:rPr lang="en-IN" dirty="0" smtClean="0"/>
              <a:t> selector is a name preceded by a hash character (“#”). </a:t>
            </a:r>
          </a:p>
          <a:p>
            <a:r>
              <a:rPr lang="en-IN" dirty="0" smtClean="0"/>
              <a:t>The difference between an </a:t>
            </a:r>
            <a:r>
              <a:rPr lang="en-IN" b="1" dirty="0" smtClean="0"/>
              <a:t>ID</a:t>
            </a:r>
            <a:r>
              <a:rPr lang="en-IN" dirty="0" smtClean="0"/>
              <a:t> and a </a:t>
            </a:r>
            <a:r>
              <a:rPr lang="en-IN" b="1" dirty="0" smtClean="0"/>
              <a:t>class</a:t>
            </a:r>
            <a:r>
              <a:rPr lang="en-IN" dirty="0" smtClean="0"/>
              <a:t> is that an </a:t>
            </a:r>
            <a:r>
              <a:rPr lang="en-IN" b="1" dirty="0" smtClean="0"/>
              <a:t>ID</a:t>
            </a:r>
            <a:r>
              <a:rPr lang="en-IN" dirty="0" smtClean="0"/>
              <a:t> can be used to identify one element, whereas a </a:t>
            </a:r>
            <a:r>
              <a:rPr lang="en-IN" b="1" dirty="0" smtClean="0"/>
              <a:t>class</a:t>
            </a:r>
            <a:r>
              <a:rPr lang="en-IN" dirty="0" smtClean="0"/>
              <a:t> can be used to identify more than one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CSS consist of </a:t>
            </a:r>
            <a:r>
              <a:rPr lang="en-IN" b="1" dirty="0" smtClean="0"/>
              <a:t>selector</a:t>
            </a:r>
            <a:r>
              <a:rPr lang="en-IN" dirty="0" smtClean="0"/>
              <a:t> and  </a:t>
            </a:r>
            <a:r>
              <a:rPr lang="en-IN" b="1" dirty="0" smtClean="0"/>
              <a:t>declaration</a:t>
            </a:r>
            <a:endParaRPr lang="en-IN" dirty="0" smtClean="0"/>
          </a:p>
          <a:p>
            <a:r>
              <a:rPr lang="en-IN" dirty="0" smtClean="0"/>
              <a:t>A CSS comprises of style rules that are interpreted by the browser and then applied to the corresponding elements in your document. </a:t>
            </a:r>
          </a:p>
          <a:p>
            <a:r>
              <a:rPr lang="en-IN" dirty="0" smtClean="0"/>
              <a:t>A style rule is made of three parts −</a:t>
            </a:r>
          </a:p>
          <a:p>
            <a:pPr lvl="1"/>
            <a:r>
              <a:rPr lang="en-IN" dirty="0" smtClean="0"/>
              <a:t>Selector − A selector is an HTML tag at which a style will be applied. This could be any tag like &lt;h1&gt; or &lt;table&gt; etc.</a:t>
            </a:r>
          </a:p>
          <a:p>
            <a:pPr lvl="1"/>
            <a:r>
              <a:rPr lang="en-IN" dirty="0" smtClean="0"/>
              <a:t>Property − A property is a type of attribute of HTML tag. Put simply, all the HTML attributes are converted into CSS properties. They could be </a:t>
            </a:r>
            <a:r>
              <a:rPr lang="en-IN" dirty="0" err="1" smtClean="0"/>
              <a:t>color</a:t>
            </a:r>
            <a:r>
              <a:rPr lang="en-IN" dirty="0" smtClean="0"/>
              <a:t>, border etc.</a:t>
            </a:r>
          </a:p>
          <a:p>
            <a:pPr lvl="1"/>
            <a:r>
              <a:rPr lang="en-IN" dirty="0" smtClean="0"/>
              <a:t>Value − Values are assigned to properties. For example, </a:t>
            </a:r>
            <a:r>
              <a:rPr lang="en-IN" dirty="0" err="1" smtClean="0"/>
              <a:t>color</a:t>
            </a:r>
            <a:r>
              <a:rPr lang="en-IN" dirty="0" smtClean="0"/>
              <a:t> property can have value either red or #F1F1F1 etc.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CSS3 Selectors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CSS Element Selector</a:t>
            </a:r>
          </a:p>
          <a:p>
            <a:r>
              <a:rPr lang="en-IN" dirty="0" smtClean="0"/>
              <a:t>CSS Id Selector</a:t>
            </a:r>
          </a:p>
          <a:p>
            <a:r>
              <a:rPr lang="en-IN" dirty="0" smtClean="0"/>
              <a:t>CSS Class Selector</a:t>
            </a:r>
          </a:p>
          <a:p>
            <a:r>
              <a:rPr lang="en-IN" dirty="0" smtClean="0"/>
              <a:t>CSS Universal Selector</a:t>
            </a:r>
          </a:p>
          <a:p>
            <a:r>
              <a:rPr lang="en-IN" dirty="0" smtClean="0"/>
              <a:t>CSS Group Selector</a:t>
            </a:r>
          </a:p>
          <a:p>
            <a:r>
              <a:rPr lang="en-IN" dirty="0" err="1" smtClean="0"/>
              <a:t>Css</a:t>
            </a:r>
            <a:r>
              <a:rPr lang="en-IN" dirty="0" smtClean="0"/>
              <a:t> attribute Selector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Selector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67544" y="1484783"/>
          <a:ext cx="7992888" cy="4680520"/>
        </p:xfrm>
        <a:graphic>
          <a:graphicData uri="http://schemas.openxmlformats.org/drawingml/2006/table">
            <a:tbl>
              <a:tblPr/>
              <a:tblGrid>
                <a:gridCol w="3996444"/>
                <a:gridCol w="3996444"/>
              </a:tblGrid>
              <a:tr h="3524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Selector{Declaration block Property:value}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table{ border :1px solid #C00; }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The universal selector 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6666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*</a:t>
                      </a: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6666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{</a:t>
                      </a: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  color</a:t>
                      </a:r>
                      <a:r>
                        <a:rPr lang="en-US" sz="1400" b="1">
                          <a:solidFill>
                            <a:srgbClr val="6666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:</a:t>
                      </a: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88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#000000; </a:t>
                      </a:r>
                      <a:r>
                        <a:rPr lang="en-US" sz="1400" b="1">
                          <a:solidFill>
                            <a:srgbClr val="6666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}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79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125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 apply a style rule to a particular element only when it lies inside a particular element: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31313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ul em </a:t>
                      </a:r>
                      <a:r>
                        <a:rPr lang="en-IN" sz="1400" b="1">
                          <a:solidFill>
                            <a:srgbClr val="6666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  <a:r>
                        <a:rPr lang="en-IN" sz="1400" b="1">
                          <a:solidFill>
                            <a:srgbClr val="31313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color</a:t>
                      </a:r>
                      <a:r>
                        <a:rPr lang="en-IN" sz="1400" b="1">
                          <a:solidFill>
                            <a:srgbClr val="6666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:</a:t>
                      </a:r>
                      <a:r>
                        <a:rPr lang="en-IN" sz="1400" b="1">
                          <a:solidFill>
                            <a:srgbClr val="31313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IN" sz="1400" b="1">
                          <a:solidFill>
                            <a:srgbClr val="88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#000000; </a:t>
                      </a:r>
                      <a:r>
                        <a:rPr lang="en-IN" sz="1400" b="1">
                          <a:solidFill>
                            <a:srgbClr val="6666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  <a:endParaRPr lang="en-IN" sz="14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41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The Class Selectors:  </a:t>
                      </a:r>
                      <a:endParaRPr lang="en-IN" sz="14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black </a:t>
                      </a:r>
                      <a:r>
                        <a:rPr lang="en-US" sz="1400" b="1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  color</a:t>
                      </a:r>
                      <a:r>
                        <a:rPr lang="en-US" sz="1400" b="1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880000"/>
                          </a:solidFill>
                          <a:latin typeface="Arial" pitchFamily="34" charset="0"/>
                          <a:cs typeface="Arial" pitchFamily="34" charset="0"/>
                        </a:rPr>
                        <a:t>#000000; </a:t>
                      </a:r>
                      <a:r>
                        <a:rPr lang="en-US" sz="1400" b="1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en-IN" sz="14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01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The ID Selectors:</a:t>
                      </a:r>
                      <a:r>
                        <a:rPr lang="en-US" sz="1400" b="1">
                          <a:solidFill>
                            <a:srgbClr val="88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IN" sz="14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1400" b="1">
                          <a:solidFill>
                            <a:srgbClr val="88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#black {</a:t>
                      </a:r>
                      <a:r>
                        <a:rPr lang="en-IN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 color</a:t>
                      </a:r>
                      <a:r>
                        <a:rPr lang="en-IN" sz="1400" b="1">
                          <a:solidFill>
                            <a:srgbClr val="6666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:</a:t>
                      </a:r>
                      <a:r>
                        <a:rPr lang="en-IN" sz="1400" b="1">
                          <a:solidFill>
                            <a:srgbClr val="31313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IN" sz="1400" b="1">
                          <a:solidFill>
                            <a:srgbClr val="88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#000000; </a:t>
                      </a:r>
                      <a:r>
                        <a:rPr lang="en-IN" sz="1400" b="1">
                          <a:solidFill>
                            <a:srgbClr val="6666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}</a:t>
                      </a:r>
                      <a:endParaRPr lang="en-IN" sz="1400" b="1">
                        <a:solidFill>
                          <a:srgbClr val="365F9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881">
                <a:tc>
                  <a:txBody>
                    <a:bodyPr/>
                    <a:lstStyle/>
                    <a:p>
                      <a:pPr marR="30480">
                        <a:lnSpc>
                          <a:spcPts val="18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1400" b="1">
                          <a:solidFill>
                            <a:srgbClr val="365F9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The Attribute Selectors</a:t>
                      </a:r>
                      <a:endParaRPr lang="en-IN" sz="1400" b="1">
                        <a:solidFill>
                          <a:srgbClr val="365F9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input</a:t>
                      </a:r>
                      <a:r>
                        <a:rPr lang="en-US" sz="1400" b="1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type </a:t>
                      </a:r>
                      <a:r>
                        <a:rPr lang="en-US" sz="1400" b="1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8800"/>
                          </a:solidFill>
                          <a:latin typeface="Arial" pitchFamily="34" charset="0"/>
                          <a:cs typeface="Arial" pitchFamily="34" charset="0"/>
                        </a:rPr>
                        <a:t>"text"</a:t>
                      </a:r>
                      <a:r>
                        <a:rPr lang="en-US" sz="1400" b="1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]{</a:t>
                      </a: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  color</a:t>
                      </a:r>
                      <a:r>
                        <a:rPr lang="en-US" sz="1400" b="1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880000"/>
                          </a:solidFill>
                          <a:latin typeface="Arial" pitchFamily="34" charset="0"/>
                          <a:cs typeface="Arial" pitchFamily="34" charset="0"/>
                        </a:rPr>
                        <a:t>000000;</a:t>
                      </a:r>
                      <a:r>
                        <a:rPr lang="en-US" sz="1400" b="1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en-IN" sz="14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01">
                <a:tc>
                  <a:txBody>
                    <a:bodyPr/>
                    <a:lstStyle/>
                    <a:p>
                      <a:pPr marR="30480">
                        <a:lnSpc>
                          <a:spcPts val="18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1400" b="1">
                          <a:solidFill>
                            <a:srgbClr val="365F9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The Child Selectors</a:t>
                      </a:r>
                      <a:endParaRPr lang="en-IN" sz="1400" b="1">
                        <a:solidFill>
                          <a:srgbClr val="365F9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body </a:t>
                      </a:r>
                      <a:r>
                        <a:rPr lang="en-US" sz="1400" b="1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p </a:t>
                      </a:r>
                      <a:r>
                        <a:rPr lang="en-US" sz="1400" b="1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  color</a:t>
                      </a:r>
                      <a:r>
                        <a:rPr lang="en-US" sz="1400" b="1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en-US" sz="1400" b="1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880000"/>
                          </a:solidFill>
                          <a:latin typeface="Arial" pitchFamily="34" charset="0"/>
                          <a:cs typeface="Arial" pitchFamily="34" charset="0"/>
                        </a:rPr>
                        <a:t>#000000; }</a:t>
                      </a:r>
                      <a:endParaRPr lang="en-IN" sz="14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7322">
                <a:tc>
                  <a:txBody>
                    <a:bodyPr/>
                    <a:lstStyle/>
                    <a:p>
                      <a:pPr marR="30480">
                        <a:lnSpc>
                          <a:spcPts val="18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1400" b="1">
                          <a:solidFill>
                            <a:srgbClr val="365F9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Grouping Selectors</a:t>
                      </a:r>
                      <a:endParaRPr lang="en-IN" sz="1400" b="1">
                        <a:solidFill>
                          <a:srgbClr val="365F9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h1</a:t>
                      </a:r>
                      <a:r>
                        <a:rPr lang="en-US" sz="1400" b="1" dirty="0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h2</a:t>
                      </a:r>
                      <a:r>
                        <a:rPr lang="en-US" sz="1400" b="1" dirty="0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h3 </a:t>
                      </a:r>
                      <a:r>
                        <a:rPr lang="en-US" sz="1400" b="1" dirty="0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  color</a:t>
                      </a:r>
                      <a:r>
                        <a:rPr lang="en-US" sz="1400" b="1" dirty="0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880000"/>
                          </a:solidFill>
                          <a:latin typeface="Arial" pitchFamily="34" charset="0"/>
                          <a:cs typeface="Arial" pitchFamily="34" charset="0"/>
                        </a:rPr>
                        <a:t>#36C;}#content, #footer, #supplement{</a:t>
                      </a: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  position</a:t>
                      </a:r>
                      <a:r>
                        <a:rPr lang="en-US" sz="1400" b="1" dirty="0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en-US" sz="1400" b="1" dirty="0">
                          <a:solidFill>
                            <a:srgbClr val="313131"/>
                          </a:solidFill>
                          <a:latin typeface="Arial" pitchFamily="34" charset="0"/>
                          <a:cs typeface="Arial" pitchFamily="34" charset="0"/>
                        </a:rPr>
                        <a:t> absolute</a:t>
                      </a:r>
                      <a:r>
                        <a:rPr lang="en-US" sz="1400" b="1" dirty="0">
                          <a:solidFill>
                            <a:srgbClr val="666600"/>
                          </a:solidFill>
                          <a:latin typeface="Arial" pitchFamily="34" charset="0"/>
                          <a:cs typeface="Arial" pitchFamily="34" charset="0"/>
                        </a:rPr>
                        <a:t>;}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8604447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Inline,internal,external</a:t>
            </a:r>
            <a:r>
              <a:rPr lang="en-IN" b="1" dirty="0" smtClean="0"/>
              <a:t> 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 smtClean="0"/>
              <a:t>Inline CSS - The </a:t>
            </a:r>
            <a:r>
              <a:rPr lang="en-IN" b="1" i="1" dirty="0" smtClean="0"/>
              <a:t>style</a:t>
            </a:r>
            <a:r>
              <a:rPr lang="en-IN" b="1" dirty="0" smtClean="0"/>
              <a:t> Attribute</a:t>
            </a:r>
          </a:p>
          <a:p>
            <a:r>
              <a:rPr lang="en-IN" dirty="0" smtClean="0"/>
              <a:t>Use style attribute of any HTML element/tag to define style rules. : </a:t>
            </a:r>
            <a:r>
              <a:rPr lang="en-US" dirty="0" smtClean="0"/>
              <a:t>&lt;element style = "...style rules...."&gt;   &lt;body&gt;      &lt;h1 style = "color:#36C;"&gt;          This is inline CSS       &lt;/h1&gt;&lt;P style="font-size: 24pt; color: red"&gt;Hotel booking </a:t>
            </a:r>
            <a:r>
              <a:rPr lang="en-US" dirty="0" err="1" smtClean="0"/>
              <a:t>fromthe</a:t>
            </a:r>
            <a:r>
              <a:rPr lang="en-US" dirty="0" smtClean="0"/>
              <a:t> comfort of your room.&lt;/P&gt;&lt;P&gt;Compare and book from more than 5000 hotels. &lt;/P&gt;   &lt;/body&gt;</a:t>
            </a:r>
            <a:endParaRPr lang="en-IN" dirty="0" smtClean="0"/>
          </a:p>
          <a:p>
            <a:r>
              <a:rPr lang="en-IN" b="1" dirty="0" smtClean="0"/>
              <a:t>Embedded /Internal CSS - The &lt;style&gt; Element</a:t>
            </a:r>
          </a:p>
          <a:p>
            <a:r>
              <a:rPr lang="en-IN" dirty="0" smtClean="0"/>
              <a:t>CSS rules into an HTML document using the &lt;style&gt; element. This tag is placed inside the &lt;head&gt;...&lt;/head&gt; tags.</a:t>
            </a:r>
          </a:p>
          <a:p>
            <a:r>
              <a:rPr lang="en-US" dirty="0" smtClean="0"/>
              <a:t>&lt;head&gt;      &lt;style type = "text/</a:t>
            </a:r>
            <a:r>
              <a:rPr lang="en-US" dirty="0" err="1" smtClean="0"/>
              <a:t>css</a:t>
            </a:r>
            <a:r>
              <a:rPr lang="en-US" dirty="0" smtClean="0"/>
              <a:t>" media = "all“&gt;       body {  background-color: linen;         }         h1 {            color: maroon;            margin-left: 40px;         }</a:t>
            </a:r>
            <a:endParaRPr lang="en-IN" dirty="0" smtClean="0"/>
          </a:p>
          <a:p>
            <a:r>
              <a:rPr lang="en-US" dirty="0" smtClean="0"/>
              <a:t>p{color:red;font-size:20pt;font-style:italic;}      &lt;/style&gt;   &lt;/head&gt;   </a:t>
            </a:r>
            <a:endParaRPr lang="en-IN" dirty="0" smtClean="0"/>
          </a:p>
          <a:p>
            <a:r>
              <a:rPr lang="en-IN" b="1" dirty="0" smtClean="0"/>
              <a:t>External CSS </a:t>
            </a:r>
          </a:p>
          <a:p>
            <a:r>
              <a:rPr lang="en-IN" dirty="0" smtClean="0"/>
              <a:t>The &lt;link&gt; element can be used to include an external </a:t>
            </a:r>
            <a:r>
              <a:rPr lang="en-IN" dirty="0" err="1" smtClean="0"/>
              <a:t>stylesheet</a:t>
            </a:r>
            <a:r>
              <a:rPr lang="en-IN" dirty="0" smtClean="0"/>
              <a:t> file in your HTML </a:t>
            </a:r>
            <a:r>
              <a:rPr lang="en-IN" dirty="0" err="1" smtClean="0"/>
              <a:t>document.An</a:t>
            </a:r>
            <a:r>
              <a:rPr lang="en-IN" dirty="0" smtClean="0"/>
              <a:t> external style sheet is a separate text file with .</a:t>
            </a:r>
            <a:r>
              <a:rPr lang="en-IN" dirty="0" err="1" smtClean="0"/>
              <a:t>css</a:t>
            </a:r>
            <a:r>
              <a:rPr lang="en-IN" dirty="0" smtClean="0"/>
              <a:t> extension. You define all the Style rules within this text file and then you can include this file in any HTML document using &lt;link&gt; </a:t>
            </a:r>
            <a:r>
              <a:rPr lang="en-IN" dirty="0" err="1" smtClean="0"/>
              <a:t>element.Is</a:t>
            </a:r>
            <a:r>
              <a:rPr lang="en-IN" dirty="0" smtClean="0"/>
              <a:t> used when multiple </a:t>
            </a:r>
            <a:r>
              <a:rPr lang="en-IN" dirty="0" err="1" smtClean="0"/>
              <a:t>webpages</a:t>
            </a:r>
            <a:r>
              <a:rPr lang="en-IN" dirty="0" smtClean="0"/>
              <a:t> to be styled in the same manner.</a:t>
            </a:r>
          </a:p>
          <a:p>
            <a:r>
              <a:rPr lang="en-US" dirty="0" smtClean="0"/>
              <a:t>&lt;head&gt;   &lt;link type = "text/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 = "mystyle.css" media = " all" /&gt; &lt;/head&gt;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CSS Margins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CSS margin properties are used to create space around elements, outside of any defined borders.</a:t>
            </a:r>
          </a:p>
          <a:p>
            <a:r>
              <a:rPr lang="en-IN" dirty="0" smtClean="0"/>
              <a:t>CSS has properties for specifying the margin for each side of an element:</a:t>
            </a:r>
          </a:p>
          <a:p>
            <a:r>
              <a:rPr lang="en-IN" dirty="0" smtClean="0"/>
              <a:t>margin-</a:t>
            </a:r>
            <a:r>
              <a:rPr lang="en-IN" dirty="0" err="1" smtClean="0"/>
              <a:t>top,margin</a:t>
            </a:r>
            <a:r>
              <a:rPr lang="en-IN" dirty="0" smtClean="0"/>
              <a:t>-</a:t>
            </a:r>
            <a:r>
              <a:rPr lang="en-IN" dirty="0" err="1" smtClean="0"/>
              <a:t>right,margin</a:t>
            </a:r>
            <a:r>
              <a:rPr lang="en-IN" dirty="0" smtClean="0"/>
              <a:t>-</a:t>
            </a:r>
            <a:r>
              <a:rPr lang="en-IN" dirty="0" err="1" smtClean="0"/>
              <a:t>bottom,margin</a:t>
            </a:r>
            <a:r>
              <a:rPr lang="en-IN" dirty="0" smtClean="0"/>
              <a:t>-left</a:t>
            </a:r>
          </a:p>
          <a:p>
            <a:r>
              <a:rPr lang="en-IN" dirty="0" smtClean="0"/>
              <a:t>All the margin properties can have the following values:</a:t>
            </a:r>
          </a:p>
          <a:p>
            <a:pPr lvl="1"/>
            <a:r>
              <a:rPr lang="en-IN" dirty="0" smtClean="0"/>
              <a:t>auto - the browser calculates the margin</a:t>
            </a:r>
          </a:p>
          <a:p>
            <a:pPr lvl="1"/>
            <a:r>
              <a:rPr lang="en-IN" i="1" dirty="0" smtClean="0"/>
              <a:t>length</a:t>
            </a:r>
            <a:r>
              <a:rPr lang="en-IN" dirty="0" smtClean="0"/>
              <a:t> - specifies a margin in </a:t>
            </a:r>
            <a:r>
              <a:rPr lang="en-IN" dirty="0" err="1" smtClean="0"/>
              <a:t>px</a:t>
            </a:r>
            <a:r>
              <a:rPr lang="en-IN" dirty="0" smtClean="0"/>
              <a:t>, pt, cm, etc.</a:t>
            </a:r>
          </a:p>
          <a:p>
            <a:pPr lvl="1"/>
            <a:r>
              <a:rPr lang="en-IN" i="1" dirty="0" smtClean="0"/>
              <a:t>%</a:t>
            </a:r>
            <a:r>
              <a:rPr lang="en-IN" dirty="0" smtClean="0"/>
              <a:t> - specifies a margin in % of the width of the containing element</a:t>
            </a:r>
          </a:p>
          <a:p>
            <a:pPr lvl="1"/>
            <a:r>
              <a:rPr lang="en-IN" dirty="0" smtClean="0"/>
              <a:t>inherit - specifies that the margin should be inherited from the parent element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Properties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51520" y="1124744"/>
          <a:ext cx="850423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1944216">
                <a:tc>
                  <a:txBody>
                    <a:bodyPr/>
                    <a:lstStyle/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CSS – Backgrounds:  used to specify the background </a:t>
                      </a:r>
                      <a:r>
                        <a:rPr kumimoji="0" lang="en-I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color,image</a:t>
                      </a:r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and position of the html 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&lt;head&gt;&lt;style&gt;</a:t>
                      </a:r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body  { </a:t>
                      </a:r>
                      <a:r>
                        <a:rPr kumimoji="0" lang="en-US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backgroundimage:url</a:t>
                      </a:r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("/</a:t>
                      </a:r>
                      <a:r>
                        <a:rPr kumimoji="0" lang="en-US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/images/css.jpg"); background-color: #</a:t>
                      </a:r>
                      <a:r>
                        <a:rPr kumimoji="0" lang="en-US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cccccc</a:t>
                      </a:r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 background-repeat: repeat; background-position:100px;  } &lt;/style&gt;&lt;/head&gt;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11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 – Text:  Used to change </a:t>
                      </a:r>
                      <a:r>
                        <a:rPr kumimoji="0"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color,indentation,and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alignment of text elements in webpage</a:t>
                      </a:r>
                      <a:endParaRPr kumimoji="0" lang="en-I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&lt;body&gt;    &lt;p </a:t>
                      </a:r>
                      <a:r>
                        <a:rPr kumimoji="0" lang="en-I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 = "</a:t>
                      </a:r>
                      <a:r>
                        <a:rPr kumimoji="0" lang="en-I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color:red</a:t>
                      </a:r>
                      <a:r>
                        <a:rPr kumimoji="0" lang="en-I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I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direction:rtl</a:t>
                      </a:r>
                      <a:r>
                        <a:rPr kumimoji="0" lang="en-I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letter-spacing:5px; </a:t>
                      </a:r>
                      <a:r>
                        <a:rPr kumimoji="0" lang="en-I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text-align:right</a:t>
                      </a:r>
                      <a:r>
                        <a:rPr kumimoji="0" lang="en-I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I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text-decoration:underline</a:t>
                      </a:r>
                      <a:r>
                        <a:rPr kumimoji="0" lang="en-I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I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text-transform:capitalize</a:t>
                      </a:r>
                      <a:r>
                        <a:rPr kumimoji="0" lang="en-I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;"</a:t>
                      </a:r>
                      <a:r>
                        <a:rPr kumimoji="0"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This text       &lt;/p&gt;   &lt;/body&gt;</a:t>
                      </a:r>
                      <a:endParaRPr lang="en-IN" dirty="0"/>
                    </a:p>
                  </a:txBody>
                  <a:tcPr/>
                </a:tc>
              </a:tr>
              <a:tr h="11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 – Fonts:  Used to customize the manner in which some text is displayed on the page</a:t>
                      </a:r>
                      <a:endParaRPr kumimoji="0" lang="en-I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&lt;body&gt;      &lt;p </a:t>
                      </a:r>
                      <a:r>
                        <a:rPr kumimoji="0" lang="en-I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 = "font-</a:t>
                      </a:r>
                      <a:r>
                        <a:rPr kumimoji="0" lang="en-I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family:georgia,garamond,serif</a:t>
                      </a:r>
                      <a:r>
                        <a:rPr kumimoji="0" lang="en-I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font-</a:t>
                      </a:r>
                      <a:r>
                        <a:rPr kumimoji="0" lang="en-I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style:italic</a:t>
                      </a:r>
                      <a:r>
                        <a:rPr kumimoji="0" lang="en-I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font-</a:t>
                      </a:r>
                      <a:r>
                        <a:rPr kumimoji="0" lang="en-I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variant:small</a:t>
                      </a:r>
                      <a:r>
                        <a:rPr kumimoji="0" lang="en-I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-caps; font-</a:t>
                      </a:r>
                      <a:r>
                        <a:rPr kumimoji="0" lang="en-I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weight:bold</a:t>
                      </a:r>
                      <a:r>
                        <a:rPr kumimoji="0" lang="en-I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font-</a:t>
                      </a:r>
                      <a:r>
                        <a:rPr kumimoji="0" lang="en-I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size:large</a:t>
                      </a:r>
                      <a:r>
                        <a:rPr kumimoji="0" lang="en-I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;"</a:t>
                      </a:r>
                      <a:r>
                        <a:rPr kumimoji="0"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       This text      &lt;/p&gt;   &lt;/body&gt;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 Other </a:t>
            </a:r>
            <a:r>
              <a:rPr lang="en-IN" dirty="0" err="1" smtClean="0"/>
              <a:t>Ptoperties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I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CSS-List: Used to customize the look of the ordered and unordered html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{list-style: square inside </a:t>
                      </a:r>
                      <a:r>
                        <a:rPr kumimoji="0"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("sqpurple.gif");list-style-type: square;}</a:t>
                      </a:r>
                      <a:endParaRPr kumimoji="0" lang="en-IN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 Links can be styled with any CSS property.((e.g. </a:t>
                      </a:r>
                      <a:r>
                        <a:rPr lang="en-IN" dirty="0" err="1" smtClean="0"/>
                        <a:t>color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smtClean="0"/>
                        <a:t>font-family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smtClean="0"/>
                        <a:t>background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etc.). links can be styled differently depending on what 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they are in.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a:link - a normal, unvisited link</a:t>
                      </a:r>
                    </a:p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a:visited - a link the user has visited</a:t>
                      </a:r>
                    </a:p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a:hover - a link when the user </a:t>
                      </a:r>
                      <a:r>
                        <a:rPr kumimoji="0" lang="en-IN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mouses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over it</a:t>
                      </a:r>
                    </a:p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a:active - a link the moment it is clicked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CSS </a:t>
                      </a:r>
                      <a:r>
                        <a:rPr lang="en-IN" dirty="0" smtClean="0"/>
                        <a:t>border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properties allow you to specify the style, width, and </a:t>
                      </a:r>
                      <a:r>
                        <a:rPr kumimoji="0" lang="en-IN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an element's border.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dotted - Defines a dotted border</a:t>
                      </a:r>
                    </a:p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dashed - Defines a dashed border</a:t>
                      </a:r>
                    </a:p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solid - Defines a solid border</a:t>
                      </a:r>
                    </a:p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 - Defines a double border</a:t>
                      </a:r>
                    </a:p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 - Defines no border</a:t>
                      </a:r>
                    </a:p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 - Defines a hidden border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 </a:t>
            </a:r>
            <a:r>
              <a:rPr lang="en-IN" b="1" dirty="0" smtClean="0"/>
              <a:t>CSS box model</a:t>
            </a:r>
            <a:r>
              <a:rPr lang="en-IN" dirty="0" smtClean="0"/>
              <a:t> is  a </a:t>
            </a:r>
            <a:r>
              <a:rPr lang="en-IN" b="1" dirty="0" smtClean="0"/>
              <a:t>box</a:t>
            </a:r>
            <a:r>
              <a:rPr lang="en-IN" dirty="0" smtClean="0"/>
              <a:t> that wraps around every HTML element. </a:t>
            </a:r>
          </a:p>
          <a:p>
            <a:r>
              <a:rPr lang="en-IN" dirty="0" smtClean="0"/>
              <a:t>CSS box model is a container which contains multiple properties .</a:t>
            </a:r>
          </a:p>
          <a:p>
            <a:pPr fontAlgn="base"/>
            <a:r>
              <a:rPr lang="en-IN" dirty="0" smtClean="0"/>
              <a:t>Box-Model has multiple properties in CSS. </a:t>
            </a:r>
          </a:p>
          <a:p>
            <a:pPr lvl="1" fontAlgn="base"/>
            <a:r>
              <a:rPr lang="en-IN" dirty="0" smtClean="0"/>
              <a:t>Borders: A border that goes around the padding and content</a:t>
            </a:r>
          </a:p>
          <a:p>
            <a:pPr lvl="1" fontAlgn="base"/>
            <a:r>
              <a:rPr lang="en-IN" dirty="0" smtClean="0"/>
              <a:t>Margins: Clears an area outside the border and transparent</a:t>
            </a:r>
          </a:p>
          <a:p>
            <a:pPr lvl="1" fontAlgn="base"/>
            <a:r>
              <a:rPr lang="en-IN" dirty="0" smtClean="0"/>
              <a:t>Padding: Clears an area around the content and transparent</a:t>
            </a:r>
          </a:p>
          <a:p>
            <a:pPr lvl="1" fontAlgn="base"/>
            <a:r>
              <a:rPr lang="en-IN" dirty="0" smtClean="0"/>
              <a:t>Content: The content of the box, where text and images appear</a:t>
            </a:r>
          </a:p>
          <a:p>
            <a:pPr lvl="1" fontAlgn="base">
              <a:buNone/>
            </a:pPr>
            <a:r>
              <a:rPr lang="en-IN" dirty="0" smtClean="0"/>
              <a:t>div {</a:t>
            </a:r>
            <a:br>
              <a:rPr lang="en-IN" dirty="0" smtClean="0"/>
            </a:br>
            <a:r>
              <a:rPr lang="en-IN" dirty="0" smtClean="0"/>
              <a:t>  width: 300px;</a:t>
            </a:r>
            <a:br>
              <a:rPr lang="en-IN" dirty="0" smtClean="0"/>
            </a:br>
            <a:r>
              <a:rPr lang="en-IN" dirty="0" smtClean="0"/>
              <a:t>  border: 15px solid green;</a:t>
            </a:r>
            <a:br>
              <a:rPr lang="en-IN" dirty="0" smtClean="0"/>
            </a:br>
            <a:r>
              <a:rPr lang="en-IN" dirty="0" smtClean="0"/>
              <a:t>  padding: 50px;</a:t>
            </a:r>
            <a:br>
              <a:rPr lang="en-IN" dirty="0" smtClean="0"/>
            </a:br>
            <a:r>
              <a:rPr lang="en-IN" dirty="0" smtClean="0"/>
              <a:t>  margin: 20px;</a:t>
            </a:r>
            <a:br>
              <a:rPr lang="en-IN" dirty="0" smtClean="0"/>
            </a:br>
            <a:r>
              <a:rPr lang="en-I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HTTP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02696" cy="283805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HTTP is a client-server application-level protocol. It typically runs over a TCP/IP connection.</a:t>
            </a:r>
          </a:p>
          <a:p>
            <a:r>
              <a:rPr lang="en-IN" dirty="0" smtClean="0"/>
              <a:t>HTTP need not run on TCP/IP. It only presumes a reliable transport. Any transport protocols that provide such guarantees can be used.</a:t>
            </a:r>
          </a:p>
          <a:p>
            <a:r>
              <a:rPr lang="en-IN" dirty="0" smtClean="0"/>
              <a:t>HTTP (Hypertext Transfer Protocol) is the most popular application protocol used in the Internet</a:t>
            </a:r>
          </a:p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365104"/>
            <a:ext cx="74485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CSS Backgrounds and Borders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 Allows to style elements' backgrounds and borders. Backgrounds can be filled with a </a:t>
            </a:r>
            <a:r>
              <a:rPr lang="en-IN" dirty="0" err="1" smtClean="0"/>
              <a:t>color</a:t>
            </a:r>
            <a:r>
              <a:rPr lang="en-IN" dirty="0" smtClean="0"/>
              <a:t> or image, clipped or resized, and otherwise modified.</a:t>
            </a:r>
          </a:p>
          <a:p>
            <a:r>
              <a:rPr lang="en-IN" dirty="0" smtClean="0"/>
              <a:t> Borders can be decorated with lines or images, and made square or rounded. </a:t>
            </a:r>
          </a:p>
          <a:p>
            <a:r>
              <a:rPr lang="en-IN" dirty="0" smtClean="0"/>
              <a:t>Element boxes can be decorated with a shadow.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NewProperties</a:t>
            </a:r>
            <a:r>
              <a:rPr lang="en-IN" dirty="0" smtClean="0"/>
              <a:t> in CSS3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  border-radius, which is used to give “rounded corners” to square </a:t>
            </a:r>
            <a:r>
              <a:rPr lang="en-IN" dirty="0" err="1" smtClean="0"/>
              <a:t>boxes.With</a:t>
            </a:r>
            <a:r>
              <a:rPr lang="en-IN" dirty="0" smtClean="0"/>
              <a:t> the rounded corners you can create boxes with the background </a:t>
            </a:r>
            <a:r>
              <a:rPr lang="en-IN" dirty="0" err="1" smtClean="0"/>
              <a:t>color</a:t>
            </a:r>
            <a:r>
              <a:rPr lang="en-IN" dirty="0" smtClean="0"/>
              <a:t> or background-image. </a:t>
            </a:r>
          </a:p>
          <a:p>
            <a:r>
              <a:rPr lang="en-IN" dirty="0" smtClean="0"/>
              <a:t> CSS3 Border image:  can add image border to some </a:t>
            </a:r>
            <a:r>
              <a:rPr lang="en-IN" dirty="0" err="1" smtClean="0"/>
              <a:t>elements.It</a:t>
            </a:r>
            <a:r>
              <a:rPr lang="en-IN" dirty="0" smtClean="0"/>
              <a:t> allows to specify an image to be used instead of the normal border around an element.</a:t>
            </a:r>
          </a:p>
          <a:p>
            <a:r>
              <a:rPr lang="en-IN" dirty="0" smtClean="0"/>
              <a:t>CSS Multi background property is used to add one or more images at a time without HTML code. We can add images as per our requirement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CSS 3 User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Resize: The resize property specifies how an element should be resizable by the user</a:t>
            </a:r>
          </a:p>
          <a:p>
            <a:r>
              <a:rPr lang="en-IN" smtClean="0"/>
              <a:t>outline-offset: The outline-offset property adds space between an outline and the edge or border of an element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Browser and URL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96752"/>
            <a:ext cx="8503920" cy="4572000"/>
          </a:xfrm>
        </p:spPr>
        <p:txBody>
          <a:bodyPr>
            <a:normAutofit/>
          </a:bodyPr>
          <a:lstStyle/>
          <a:p>
            <a:r>
              <a:rPr lang="en-IN" sz="2200" dirty="0" smtClean="0"/>
              <a:t>Whenever you issue a URL from your browser to get a web resource using HTTP, e.g. http://www.nowhere123.com/index.html, the browser turns the URL into a </a:t>
            </a:r>
            <a:r>
              <a:rPr lang="en-IN" sz="2200" i="1" dirty="0" smtClean="0"/>
              <a:t>request message</a:t>
            </a:r>
            <a:r>
              <a:rPr lang="en-IN" sz="2200" dirty="0" smtClean="0"/>
              <a:t> and sends it to the HTTP server.</a:t>
            </a:r>
          </a:p>
          <a:p>
            <a:r>
              <a:rPr lang="en-IN" sz="2200" dirty="0" smtClean="0"/>
              <a:t> The HTTP server interprets the request message, and returns you an appropriate response message, which is either the resource you requested or an error message.</a:t>
            </a:r>
          </a:p>
          <a:p>
            <a:r>
              <a:rPr lang="en-IN" sz="2200" dirty="0" smtClean="0"/>
              <a:t>A URL (Uniform Resource Locator) is used to uniquely identify a resource over the web. URL has the following syntax:</a:t>
            </a:r>
          </a:p>
          <a:p>
            <a:r>
              <a:rPr lang="en-IN" sz="2200" i="1" dirty="0" smtClean="0"/>
              <a:t>protocol</a:t>
            </a:r>
            <a:r>
              <a:rPr lang="en-IN" sz="2200" dirty="0" smtClean="0"/>
              <a:t>://</a:t>
            </a:r>
            <a:r>
              <a:rPr lang="en-IN" sz="2200" i="1" dirty="0" smtClean="0"/>
              <a:t>hostname</a:t>
            </a:r>
            <a:r>
              <a:rPr lang="en-IN" sz="2200" dirty="0" smtClean="0"/>
              <a:t>:</a:t>
            </a:r>
            <a:r>
              <a:rPr lang="en-IN" sz="2200" i="1" dirty="0" smtClean="0"/>
              <a:t>port</a:t>
            </a:r>
            <a:r>
              <a:rPr lang="en-IN" sz="2200" dirty="0" smtClean="0"/>
              <a:t>/</a:t>
            </a:r>
            <a:r>
              <a:rPr lang="en-IN" sz="2200" i="1" dirty="0" smtClean="0"/>
              <a:t>path-and-file-name</a:t>
            </a:r>
            <a:r>
              <a:rPr lang="en-IN" sz="2200" dirty="0" smtClean="0"/>
              <a:t>There are 4 parts in a URL: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Role of 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A </a:t>
            </a:r>
            <a:r>
              <a:rPr lang="en-IN" b="1" dirty="0" smtClean="0"/>
              <a:t>website</a:t>
            </a:r>
            <a:r>
              <a:rPr lang="en-IN" dirty="0" smtClean="0"/>
              <a:t> is a group of globally accessible, interlinked </a:t>
            </a:r>
            <a:r>
              <a:rPr lang="en-IN" b="1" dirty="0" smtClean="0"/>
              <a:t>web</a:t>
            </a:r>
            <a:r>
              <a:rPr lang="en-IN" dirty="0" smtClean="0"/>
              <a:t> pages which have a single domain name.</a:t>
            </a:r>
          </a:p>
          <a:p>
            <a:r>
              <a:rPr lang="en-IN" dirty="0" smtClean="0"/>
              <a:t> A </a:t>
            </a:r>
            <a:r>
              <a:rPr lang="en-IN" b="1" dirty="0" smtClean="0"/>
              <a:t>web application</a:t>
            </a:r>
            <a:r>
              <a:rPr lang="en-IN" dirty="0" smtClean="0"/>
              <a:t> is a software or program which is accessible using any </a:t>
            </a:r>
            <a:r>
              <a:rPr lang="en-IN" b="1" dirty="0" smtClean="0"/>
              <a:t>web</a:t>
            </a:r>
            <a:r>
              <a:rPr lang="en-IN" dirty="0" smtClean="0"/>
              <a:t> browser</a:t>
            </a:r>
          </a:p>
          <a:p>
            <a:r>
              <a:rPr lang="en-IN" dirty="0" smtClean="0"/>
              <a:t>HTML (Hypertext </a:t>
            </a:r>
            <a:r>
              <a:rPr lang="en-IN" dirty="0" err="1" smtClean="0"/>
              <a:t>Markup</a:t>
            </a:r>
            <a:r>
              <a:rPr lang="en-IN" dirty="0" smtClean="0"/>
              <a:t> Language) is the primary building block of creating a website</a:t>
            </a:r>
          </a:p>
          <a:p>
            <a:r>
              <a:rPr lang="en-IN" dirty="0" smtClean="0"/>
              <a:t>By using HTML, the basic user interface of </a:t>
            </a:r>
            <a:r>
              <a:rPr lang="en-IN" dirty="0" err="1" smtClean="0"/>
              <a:t>webapplication</a:t>
            </a:r>
            <a:r>
              <a:rPr lang="en-IN" dirty="0" smtClean="0"/>
              <a:t> </a:t>
            </a:r>
            <a:r>
              <a:rPr lang="en-IN" dirty="0" smtClean="0"/>
              <a:t>can be made easily available on the web.</a:t>
            </a:r>
            <a:endParaRPr lang="en-IN" b="1" dirty="0" smtClean="0"/>
          </a:p>
          <a:p>
            <a:r>
              <a:rPr lang="en-IN" b="1" dirty="0" smtClean="0"/>
              <a:t>HTML</a:t>
            </a:r>
            <a:r>
              <a:rPr lang="en-IN" dirty="0"/>
              <a:t> - </a:t>
            </a:r>
            <a:r>
              <a:rPr lang="en-IN" b="1" dirty="0"/>
              <a:t>Hypertext </a:t>
            </a:r>
            <a:r>
              <a:rPr lang="en-IN" b="1" dirty="0" err="1"/>
              <a:t>Markup</a:t>
            </a:r>
            <a:r>
              <a:rPr lang="en-IN" b="1" dirty="0"/>
              <a:t> </a:t>
            </a:r>
            <a:r>
              <a:rPr lang="en-IN" b="1" dirty="0" smtClean="0"/>
              <a:t>Language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IN" dirty="0"/>
              <a:t> </a:t>
            </a:r>
            <a:r>
              <a:rPr lang="en-IN" b="1" dirty="0"/>
              <a:t>CSS</a:t>
            </a:r>
            <a:r>
              <a:rPr lang="en-IN" dirty="0"/>
              <a:t> (</a:t>
            </a:r>
            <a:r>
              <a:rPr lang="en-IN" b="1" dirty="0"/>
              <a:t>Cascading Style Sheets</a:t>
            </a:r>
            <a:r>
              <a:rPr lang="en-IN" dirty="0"/>
              <a:t>) are two of the core technologies for building Web pages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HTML is the language for describing the structure of Web pages  </a:t>
            </a:r>
            <a:r>
              <a:rPr lang="en-IN" dirty="0"/>
              <a:t>designed to be displayed in a web </a:t>
            </a:r>
            <a:r>
              <a:rPr lang="en-IN" dirty="0" smtClean="0"/>
              <a:t>browser</a:t>
            </a:r>
          </a:p>
          <a:p>
            <a:r>
              <a:rPr lang="en-IN" dirty="0" smtClean="0"/>
              <a:t>HTML </a:t>
            </a:r>
            <a:r>
              <a:rPr lang="en-IN" dirty="0"/>
              <a:t>elements are the building blocks of HTML pages</a:t>
            </a:r>
            <a:endParaRPr lang="en-IN" dirty="0" smtClean="0"/>
          </a:p>
          <a:p>
            <a:r>
              <a:rPr lang="en-IN" dirty="0"/>
              <a:t> </a:t>
            </a:r>
            <a:r>
              <a:rPr lang="en-IN" dirty="0" smtClean="0"/>
              <a:t>HTML assisted </a:t>
            </a:r>
            <a:r>
              <a:rPr lang="en-IN" dirty="0"/>
              <a:t>by technologies  Cascading Style Sheets (CSS) and scripting languages such as </a:t>
            </a:r>
            <a:r>
              <a:rPr lang="en-IN" dirty="0" smtClean="0"/>
              <a:t>JavaScript</a:t>
            </a:r>
            <a:endParaRPr lang="en-IN" dirty="0"/>
          </a:p>
          <a:p>
            <a:r>
              <a:rPr lang="en-IN" dirty="0"/>
              <a:t>Web browsers receive HTML documents from a web </a:t>
            </a:r>
            <a:r>
              <a:rPr lang="en-IN" dirty="0" smtClean="0"/>
              <a:t>server or </a:t>
            </a:r>
            <a:r>
              <a:rPr lang="en-IN" dirty="0"/>
              <a:t>from local storage and </a:t>
            </a:r>
            <a:r>
              <a:rPr lang="en-IN" dirty="0" smtClean="0"/>
              <a:t>render the </a:t>
            </a:r>
            <a:r>
              <a:rPr lang="en-IN" dirty="0"/>
              <a:t>documents into multimedia web pages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Overview of Cascading Style Sheet (CSS)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Cascaded</a:t>
            </a:r>
            <a:r>
              <a:rPr lang="en-IN" dirty="0"/>
              <a:t> style sheet language used for describing the presentation of a document written in a </a:t>
            </a:r>
            <a:r>
              <a:rPr lang="en-IN" dirty="0" err="1"/>
              <a:t>markup</a:t>
            </a:r>
            <a:r>
              <a:rPr lang="en-IN" dirty="0"/>
              <a:t> language like </a:t>
            </a:r>
            <a:r>
              <a:rPr lang="en-IN" dirty="0" smtClean="0"/>
              <a:t>HTML</a:t>
            </a:r>
          </a:p>
          <a:p>
            <a:r>
              <a:rPr lang="en-IN" dirty="0" smtClean="0"/>
              <a:t> </a:t>
            </a:r>
            <a:r>
              <a:rPr lang="en-IN" b="1" dirty="0" smtClean="0"/>
              <a:t>CSS</a:t>
            </a:r>
            <a:r>
              <a:rPr lang="en-IN" dirty="0" smtClean="0"/>
              <a:t>  provides visual layout of the page for a variety of devices</a:t>
            </a:r>
          </a:p>
          <a:p>
            <a:r>
              <a:rPr lang="en-IN" dirty="0" smtClean="0"/>
              <a:t>CSS used to </a:t>
            </a:r>
            <a:r>
              <a:rPr lang="en-IN" b="1" dirty="0" smtClean="0"/>
              <a:t>define</a:t>
            </a:r>
            <a:r>
              <a:rPr lang="en-IN" dirty="0" smtClean="0"/>
              <a:t> text </a:t>
            </a:r>
            <a:r>
              <a:rPr lang="en-IN" b="1" dirty="0" smtClean="0"/>
              <a:t>styles</a:t>
            </a:r>
            <a:r>
              <a:rPr lang="en-IN" dirty="0" smtClean="0"/>
              <a:t>, table sizes, and other aspects of Web pages .</a:t>
            </a:r>
          </a:p>
          <a:p>
            <a:r>
              <a:rPr lang="en-IN" dirty="0" smtClean="0"/>
              <a:t>CSS </a:t>
            </a:r>
            <a:r>
              <a:rPr lang="en-IN" dirty="0"/>
              <a:t>is designed to enable the separation of presentation and </a:t>
            </a:r>
            <a:r>
              <a:rPr lang="en-IN" dirty="0" err="1" smtClean="0"/>
              <a:t>content,including</a:t>
            </a:r>
            <a:r>
              <a:rPr lang="en-IN" dirty="0"/>
              <a:t> layout, </a:t>
            </a:r>
            <a:r>
              <a:rPr lang="en-IN" dirty="0" err="1"/>
              <a:t>colors</a:t>
            </a:r>
            <a:r>
              <a:rPr lang="en-IN" dirty="0"/>
              <a:t>, and fonts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 &amp; using 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 HTML contains  text to be displayed and mark up which is additional </a:t>
            </a:r>
            <a:r>
              <a:rPr lang="en-IN" dirty="0"/>
              <a:t>text describing how the document should be displayed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To keep the </a:t>
            </a:r>
            <a:r>
              <a:rPr lang="en-IN" dirty="0" err="1"/>
              <a:t>markup</a:t>
            </a:r>
            <a:r>
              <a:rPr lang="en-IN" dirty="0"/>
              <a:t> part separate from the actual content of the HTML </a:t>
            </a:r>
            <a:r>
              <a:rPr lang="en-IN" dirty="0" smtClean="0"/>
              <a:t>file, </a:t>
            </a:r>
            <a:r>
              <a:rPr lang="en-IN" dirty="0"/>
              <a:t>a </a:t>
            </a:r>
            <a:r>
              <a:rPr lang="en-IN" dirty="0" smtClean="0"/>
              <a:t>special HTML </a:t>
            </a:r>
            <a:r>
              <a:rPr lang="en-IN" dirty="0"/>
              <a:t>syntax </a:t>
            </a:r>
            <a:r>
              <a:rPr lang="en-IN" dirty="0" smtClean="0"/>
              <a:t>is </a:t>
            </a:r>
            <a:r>
              <a:rPr lang="en-IN" dirty="0"/>
              <a:t>used. These special components are known as HTML </a:t>
            </a:r>
            <a:r>
              <a:rPr lang="en-IN" u="sng" dirty="0"/>
              <a:t>tags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tags can contain name-value pairs known as </a:t>
            </a:r>
            <a:r>
              <a:rPr lang="en-IN" dirty="0" smtClean="0"/>
              <a:t>attributes </a:t>
            </a:r>
            <a:r>
              <a:rPr lang="en-IN" dirty="0"/>
              <a:t>and a piece of content that is enclosed within a tag is referred to as an HTML element.</a:t>
            </a:r>
          </a:p>
          <a:p>
            <a:r>
              <a:rPr lang="en-IN" dirty="0"/>
              <a:t>An HTML element always has an opening tag, content in the middle and a closing tag. Attributes can provide additional information about the element and are included in the opening </a:t>
            </a:r>
            <a:r>
              <a:rPr lang="en-IN" dirty="0" smtClean="0"/>
              <a:t>tag.</a:t>
            </a:r>
          </a:p>
          <a:p>
            <a:r>
              <a:rPr lang="en-IN" dirty="0"/>
              <a:t>Block-level elements start on a new line in the document and take up their own space. Examples of these elements include headings and paragraph tags</a:t>
            </a:r>
            <a:r>
              <a:rPr lang="en-IN" dirty="0" smtClean="0"/>
              <a:t>.</a:t>
            </a:r>
          </a:p>
          <a:p>
            <a:r>
              <a:rPr lang="en-IN" dirty="0"/>
              <a:t>Inline elements do not start on a new line in the document and only take up necessary space. These elements usually format the contents of block-level elements. Examples of inline elements include hyperlinks and text format tags</a:t>
            </a:r>
            <a:r>
              <a:rPr lang="en-IN" dirty="0" smtClean="0"/>
              <a:t>.</a:t>
            </a:r>
          </a:p>
          <a:p>
            <a:r>
              <a:rPr lang="en-IN" dirty="0"/>
              <a:t>HTML is completely text-based</a:t>
            </a:r>
            <a:r>
              <a:rPr lang="en-IN" dirty="0" smtClean="0"/>
              <a:t>,</a:t>
            </a:r>
            <a:r>
              <a:rPr lang="en-IN" dirty="0"/>
              <a:t> Any text editor can be used to create or edit an HTML file </a:t>
            </a:r>
            <a:endParaRPr lang="en-IN" dirty="0" smtClean="0"/>
          </a:p>
          <a:p>
            <a:r>
              <a:rPr lang="en-IN" dirty="0" smtClean="0"/>
              <a:t>HTML  </a:t>
            </a:r>
            <a:r>
              <a:rPr lang="en-IN" dirty="0"/>
              <a:t>file is created with an .html </a:t>
            </a:r>
            <a:r>
              <a:rPr lang="en-IN" dirty="0" err="1" smtClean="0"/>
              <a:t>extension.Any</a:t>
            </a:r>
            <a:r>
              <a:rPr lang="en-IN" dirty="0" smtClean="0"/>
              <a:t> </a:t>
            </a:r>
            <a:r>
              <a:rPr lang="en-IN" dirty="0"/>
              <a:t>web browser, such as Chrome or Firefox, </a:t>
            </a:r>
            <a:r>
              <a:rPr lang="en-IN" dirty="0" smtClean="0"/>
              <a:t>IE will </a:t>
            </a:r>
            <a:r>
              <a:rPr lang="en-IN" dirty="0"/>
              <a:t>be capable of displaying the file as a webpage.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Html </a:t>
            </a:r>
            <a:r>
              <a:rPr lang="en-IN" b="1" dirty="0"/>
              <a:t>mark up page has 2 main </a:t>
            </a:r>
            <a:r>
              <a:rPr lang="en-IN" b="1" dirty="0" err="1"/>
              <a:t>tags.The</a:t>
            </a:r>
            <a:r>
              <a:rPr lang="en-IN" b="1" dirty="0"/>
              <a:t> entire html document should come under these tags</a:t>
            </a:r>
            <a:endParaRPr lang="en-IN" dirty="0"/>
          </a:p>
          <a:p>
            <a:r>
              <a:rPr lang="en-IN" dirty="0"/>
              <a:t>&lt;head&gt;--which will give the details regarding the page</a:t>
            </a:r>
          </a:p>
          <a:p>
            <a:r>
              <a:rPr lang="en-IN" dirty="0"/>
              <a:t>&lt;body&gt;--will contain all the display part of the page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0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12294</TotalTime>
  <Words>1605</Words>
  <Application>Microsoft Office PowerPoint</Application>
  <PresentationFormat>On-screen Show (4:3)</PresentationFormat>
  <Paragraphs>324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Georgia</vt:lpstr>
      <vt:lpstr>Times New Roman</vt:lpstr>
      <vt:lpstr>Verdana</vt:lpstr>
      <vt:lpstr>Wingdings</vt:lpstr>
      <vt:lpstr>Wingdings 2</vt:lpstr>
      <vt:lpstr>Civic</vt:lpstr>
      <vt:lpstr>HTML5 INTRODUCTION</vt:lpstr>
      <vt:lpstr>The WEB</vt:lpstr>
      <vt:lpstr>HTTP</vt:lpstr>
      <vt:lpstr>HTTP  </vt:lpstr>
      <vt:lpstr>Browser and URL</vt:lpstr>
      <vt:lpstr>Role of HTML</vt:lpstr>
      <vt:lpstr>Overview of Cascading Style Sheet (CSS)</vt:lpstr>
      <vt:lpstr>Understanding &amp; using HTML</vt:lpstr>
      <vt:lpstr>HTML Tags</vt:lpstr>
      <vt:lpstr>DOM</vt:lpstr>
      <vt:lpstr>Sample DOM Tree</vt:lpstr>
      <vt:lpstr>BOM</vt:lpstr>
      <vt:lpstr>HTML5 - Getting Started</vt:lpstr>
      <vt:lpstr>Main tags under &lt;head&gt; tag: </vt:lpstr>
      <vt:lpstr>MainTags under BODY tag</vt:lpstr>
      <vt:lpstr>HTML Tags</vt:lpstr>
      <vt:lpstr>LIST Tags</vt:lpstr>
      <vt:lpstr>HTML 5</vt:lpstr>
      <vt:lpstr>semantic elements</vt:lpstr>
      <vt:lpstr>HTML Attributes</vt:lpstr>
      <vt:lpstr>PowerPoint Presentation</vt:lpstr>
      <vt:lpstr>Forms</vt:lpstr>
      <vt:lpstr>Form Attribute</vt:lpstr>
      <vt:lpstr>HTML tables</vt:lpstr>
      <vt:lpstr>HTML5 Style Guide</vt:lpstr>
      <vt:lpstr>Audio/Video Tag</vt:lpstr>
      <vt:lpstr>HTML5 Web Storage</vt:lpstr>
      <vt:lpstr>HTML5 Google Maps </vt:lpstr>
      <vt:lpstr>Web Technologies – Cascading Style Sheet (CSS) </vt:lpstr>
      <vt:lpstr>CSS Class and ID</vt:lpstr>
      <vt:lpstr>CSS</vt:lpstr>
      <vt:lpstr>CSS3 Selectors</vt:lpstr>
      <vt:lpstr>Selector</vt:lpstr>
      <vt:lpstr>Selector</vt:lpstr>
      <vt:lpstr>Inline,internal,external CSS</vt:lpstr>
      <vt:lpstr>CSS Margins</vt:lpstr>
      <vt:lpstr>CSS Properties</vt:lpstr>
      <vt:lpstr>CSS Other Ptoperties</vt:lpstr>
      <vt:lpstr>Box Model</vt:lpstr>
      <vt:lpstr>CSS Backgrounds and Borders</vt:lpstr>
      <vt:lpstr>NewProperties in CSS3</vt:lpstr>
      <vt:lpstr>CSS 3 User Interface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annie</dc:creator>
  <cp:lastModifiedBy>RIHANNA MIRIAM BABU</cp:lastModifiedBy>
  <cp:revision>305</cp:revision>
  <dcterms:created xsi:type="dcterms:W3CDTF">2019-10-18T21:50:06Z</dcterms:created>
  <dcterms:modified xsi:type="dcterms:W3CDTF">2021-01-05T16:17:57Z</dcterms:modified>
</cp:coreProperties>
</file>