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  <p:sldMasterId id="2147483720" r:id="rId2"/>
    <p:sldMasterId id="2147483746" r:id="rId3"/>
  </p:sldMasterIdLst>
  <p:sldIdLst>
    <p:sldId id="256" r:id="rId4"/>
    <p:sldId id="257" r:id="rId5"/>
    <p:sldId id="258" r:id="rId6"/>
    <p:sldId id="274" r:id="rId7"/>
    <p:sldId id="275" r:id="rId8"/>
    <p:sldId id="259" r:id="rId9"/>
    <p:sldId id="260" r:id="rId10"/>
    <p:sldId id="261" r:id="rId11"/>
    <p:sldId id="262" r:id="rId12"/>
    <p:sldId id="263" r:id="rId13"/>
    <p:sldId id="264" r:id="rId14"/>
    <p:sldId id="268" r:id="rId15"/>
    <p:sldId id="276" r:id="rId16"/>
    <p:sldId id="269" r:id="rId17"/>
    <p:sldId id="270" r:id="rId18"/>
    <p:sldId id="271" r:id="rId19"/>
    <p:sldId id="277" r:id="rId20"/>
    <p:sldId id="272" r:id="rId21"/>
    <p:sldId id="278" r:id="rId22"/>
    <p:sldId id="273" r:id="rId23"/>
  </p:sldIdLst>
  <p:sldSz cx="12192000" cy="68580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1pPr>
    <a:lvl2pPr marL="389626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2pPr>
    <a:lvl3pPr marL="779252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3pPr>
    <a:lvl4pPr marL="1168878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4pPr>
    <a:lvl5pPr marL="1558503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5pPr>
    <a:lvl6pPr marL="1948129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6pPr>
    <a:lvl7pPr marL="2337755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7pPr>
    <a:lvl8pPr marL="2727381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8pPr>
    <a:lvl9pPr marL="3117007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52" y="4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442" y="608438"/>
            <a:ext cx="12204441" cy="622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797473" y="4306924"/>
            <a:ext cx="7408984" cy="295275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2133" b="0" i="0">
                <a:solidFill>
                  <a:srgbClr val="ED8B00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797473" y="3026067"/>
            <a:ext cx="7415499" cy="574516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t"/>
          <a:lstStyle>
            <a:lvl1pPr>
              <a:defRPr sz="36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10200" y="6082521"/>
            <a:ext cx="1825741" cy="33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330" y="356634"/>
            <a:ext cx="918741" cy="6808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46" y="356633"/>
            <a:ext cx="1152972" cy="83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794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11988800" y="1905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203200" y="2286000"/>
            <a:ext cx="11777472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07264" y="142352"/>
            <a:ext cx="11777472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4568" y="2743200"/>
            <a:ext cx="8640232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1/5/2021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203200" y="2438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5689600" y="2115312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5815584" y="2209800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91200" y="2199451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533400"/>
            <a:ext cx="103632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21600" y="6409944"/>
            <a:ext cx="4059936" cy="365760"/>
          </a:xfrm>
        </p:spPr>
        <p:txBody>
          <a:bodyPr/>
          <a:lstStyle/>
          <a:p>
            <a:fld id="{C699CB88-5E1A-4FAC-892A-60949ACB1F6F}" type="datetimeFigureOut">
              <a:rPr lang="en-US" smtClean="0"/>
              <a:pPr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6084107" y="1575653"/>
            <a:ext cx="11895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402336" y="1371600"/>
            <a:ext cx="53848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6400800" y="1371600"/>
            <a:ext cx="53848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6096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12192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03200" y="1371600"/>
            <a:ext cx="11777472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94564" y="6391656"/>
            <a:ext cx="11777472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2336" y="1524000"/>
            <a:ext cx="5386917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388441" y="1524000"/>
            <a:ext cx="5389033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6400" y="6409944"/>
            <a:ext cx="47752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203200" y="128016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402336" y="2471383"/>
            <a:ext cx="5388864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6400800" y="2471383"/>
            <a:ext cx="53848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5689600" y="956036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5815584" y="1050524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791200" y="1042417"/>
            <a:ext cx="609600" cy="441325"/>
          </a:xfrm>
        </p:spPr>
        <p:txBody>
          <a:bodyPr/>
          <a:lstStyle>
            <a:lvl1pPr algn="ctr">
              <a:defRPr/>
            </a:lvl1pPr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791200" y="1036021"/>
            <a:ext cx="609600" cy="441325"/>
          </a:xfrm>
        </p:spPr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12192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3200" y="158496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689600" y="6324600"/>
            <a:ext cx="8128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03200" y="152400"/>
            <a:ext cx="11777472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2192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203200" y="609600"/>
            <a:ext cx="36576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914400"/>
            <a:ext cx="31496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08000" y="1981201"/>
            <a:ext cx="31496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203200" y="533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4165600" y="685800"/>
            <a:ext cx="75184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727200" y="228600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853184" y="323088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28800" y="312739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2336" y="6410848"/>
            <a:ext cx="4511040" cy="365760"/>
          </a:xfrm>
        </p:spPr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203200" y="533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03200" y="152400"/>
            <a:ext cx="11777472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03200" y="609600"/>
            <a:ext cx="36576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727200" y="228600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853184" y="323088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28800" y="312739"/>
            <a:ext cx="609600" cy="441325"/>
          </a:xfrm>
        </p:spPr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0" y="5029200"/>
            <a:ext cx="78232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0500" y="609600"/>
            <a:ext cx="78232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990600"/>
            <a:ext cx="32512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17536" y="6404984"/>
            <a:ext cx="4059936" cy="365760"/>
          </a:xfrm>
        </p:spPr>
        <p:txBody>
          <a:bodyPr/>
          <a:lstStyle/>
          <a:p>
            <a:fld id="{C699CB88-5E1A-4FAC-892A-60949ACB1F6F}" type="datetimeFigureOut">
              <a:rPr lang="en-US" smtClean="0"/>
              <a:pPr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2336" y="6410848"/>
            <a:ext cx="4779264" cy="365760"/>
          </a:xfrm>
        </p:spPr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9347200" y="0"/>
            <a:ext cx="28448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2192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6403340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9119616" y="2925763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9245600" y="3020251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1216" y="3009902"/>
            <a:ext cx="609600" cy="441325"/>
          </a:xfrm>
        </p:spPr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304800"/>
            <a:ext cx="87376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5200" y="304802"/>
            <a:ext cx="1930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253" y="1253630"/>
            <a:ext cx="11486969" cy="49667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838" y="320570"/>
            <a:ext cx="10699044" cy="51296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2" descr="C:\Users\10630824\Desktop\Microot template\LTI logo (2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39" y="6340066"/>
            <a:ext cx="568927" cy="33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170" y="5210329"/>
            <a:ext cx="1906901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1363158" y="6432155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333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33855" y="-40315"/>
            <a:ext cx="918273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457721" y="908007"/>
            <a:ext cx="10619203" cy="251364"/>
          </a:xfrm>
        </p:spPr>
        <p:txBody>
          <a:bodyPr/>
          <a:lstStyle>
            <a:lvl1pPr marL="0" indent="0">
              <a:buNone/>
              <a:defRPr sz="16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 dirty="0"/>
              <a:t>Secondary title place holder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15004" y="6466165"/>
            <a:ext cx="3945465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053220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570" y="1295400"/>
            <a:ext cx="5720861" cy="4876800"/>
          </a:xfr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3570" y="1295400"/>
            <a:ext cx="5720861" cy="4876800"/>
          </a:xfr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2" descr="C:\Users\10630824\Desktop\Microot template\LTI logo (2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39" y="6340066"/>
            <a:ext cx="568927" cy="33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10630824\Desktop\Microot template\corners (3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170" y="5210329"/>
            <a:ext cx="1906901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1363158" y="6432155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333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9" name="Picture 4" descr="C:\Users\10630824\Desktop\Microot template\corners (2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33855" y="-40315"/>
            <a:ext cx="918273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115004" y="6466165"/>
            <a:ext cx="3945465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42612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442" y="608438"/>
            <a:ext cx="12204441" cy="622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797473" y="3026067"/>
            <a:ext cx="7415499" cy="574516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t"/>
          <a:lstStyle>
            <a:lvl1pPr>
              <a:defRPr sz="36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3726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3" descr="C:\Users\10630824\Desktop\Microot template\corners (3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170" y="5210329"/>
            <a:ext cx="1906901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1343922" y="6432155"/>
            <a:ext cx="463588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867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7" name="Picture 4" descr="C:\Users\10630824\Desktop\Microot template\corners (2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33855" y="-40315"/>
            <a:ext cx="918273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115004" y="6466165"/>
            <a:ext cx="3945465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9" name="Picture 2" descr="C:\Users\10630824\Desktop\Microot template\LTI logo (2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39" y="6340066"/>
            <a:ext cx="568927" cy="33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582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2F21-5CFE-4E75-853E-346A6630939F}" type="datetimeFigureOut">
              <a:rPr lang="en-US" smtClean="0"/>
              <a:pPr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2235-7642-4C17-AAED-B0FD425A16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54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/>
          <a:lstStyle/>
          <a:p>
            <a:fld id="{14E39C5E-3938-484F-9F2C-43A53F2F2C23}" type="datetimeFigureOut">
              <a:rPr lang="en-US" smtClean="0"/>
              <a:pPr/>
              <a:t>1/5/2021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/>
          <a:lstStyle/>
          <a:p>
            <a:fld id="{2F87D1DA-C60F-764E-8590-C8E0B173BB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076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1988800" y="3048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2192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2819400"/>
            <a:ext cx="85344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1/5/2021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207264" y="2420112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5689600" y="2115312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5815584" y="2209800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5791200" y="2199451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381000"/>
            <a:ext cx="103632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15584" y="1026373"/>
            <a:ext cx="609600" cy="441325"/>
          </a:xfrm>
        </p:spPr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02336" y="1527048"/>
            <a:ext cx="1133856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344253" y="974760"/>
            <a:ext cx="11486969" cy="5245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359838" y="320570"/>
            <a:ext cx="11459013" cy="5129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115004" y="6466165"/>
            <a:ext cx="3945465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2" name="Picture 2" descr="C:\Users\10630824\Desktop\Microot template\LTI logo (2)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39" y="6340066"/>
            <a:ext cx="568927" cy="33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10630824\Desktop\Microot template\corners (3)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170" y="5210329"/>
            <a:ext cx="1906901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1343922" y="6432155"/>
            <a:ext cx="463588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867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pPr marL="0" marR="0" lvl="0" indent="0" algn="ctr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333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028" name="Picture 4" descr="C:\Users\10630824\Desktop\Microot template\corners (2)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4405" y="-49765"/>
            <a:ext cx="918273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2469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333" b="0" i="0" baseline="0">
          <a:solidFill>
            <a:srgbClr val="2C2D8B"/>
          </a:solidFill>
          <a:latin typeface="Calibri Light"/>
          <a:ea typeface="+mj-ea"/>
          <a:cs typeface="Calibri Light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519488" algn="l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1038977" algn="l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558465" algn="l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2077952" algn="l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94808" indent="-194808" algn="l" defTabSz="2088776" rtl="0" eaLnBrk="1" fontAlgn="base" hangingPunct="1">
        <a:spcBef>
          <a:spcPct val="75000"/>
        </a:spcBef>
        <a:spcAft>
          <a:spcPct val="0"/>
        </a:spcAft>
        <a:buClrTx/>
        <a:buFont typeface="Wingdings" charset="2"/>
        <a:buChar char="§"/>
        <a:defRPr sz="2133" b="0" i="0">
          <a:solidFill>
            <a:srgbClr val="000000"/>
          </a:solidFill>
          <a:latin typeface="Calibri Light"/>
          <a:ea typeface="+mn-ea"/>
          <a:cs typeface="Calibri Light"/>
        </a:defRPr>
      </a:lvl1pPr>
      <a:lvl2pPr marL="391421" indent="-194808" algn="l" defTabSz="2088776" rtl="0" eaLnBrk="1" fontAlgn="base" hangingPunct="1">
        <a:spcBef>
          <a:spcPct val="25000"/>
        </a:spcBef>
        <a:spcAft>
          <a:spcPct val="0"/>
        </a:spcAft>
        <a:buClrTx/>
        <a:buSzPct val="80000"/>
        <a:buFont typeface="Wingdings" charset="2"/>
        <a:buChar char="§"/>
        <a:defRPr sz="2133" b="0" i="0">
          <a:solidFill>
            <a:srgbClr val="000000"/>
          </a:solidFill>
          <a:latin typeface="Calibri Light"/>
          <a:ea typeface="+mn-ea"/>
          <a:cs typeface="Calibri Light"/>
        </a:defRPr>
      </a:lvl2pPr>
      <a:lvl3pPr marL="588032" indent="-194808" algn="l" defTabSz="2088776" rtl="0" eaLnBrk="1" fontAlgn="base" hangingPunct="1">
        <a:spcBef>
          <a:spcPct val="25000"/>
        </a:spcBef>
        <a:spcAft>
          <a:spcPct val="0"/>
        </a:spcAft>
        <a:buClrTx/>
        <a:buSzPct val="70000"/>
        <a:buFont typeface="Wingdings" charset="2"/>
        <a:buChar char="§"/>
        <a:defRPr sz="2133" b="0" i="0">
          <a:solidFill>
            <a:srgbClr val="000000"/>
          </a:solidFill>
          <a:latin typeface="Calibri Light"/>
          <a:ea typeface="+mn-ea"/>
          <a:cs typeface="Calibri Light"/>
        </a:defRPr>
      </a:lvl3pPr>
      <a:lvl4pPr marL="779233" indent="-189398" algn="l" defTabSz="2088776" rtl="0" eaLnBrk="1" fontAlgn="base" hangingPunct="1">
        <a:spcBef>
          <a:spcPct val="25000"/>
        </a:spcBef>
        <a:spcAft>
          <a:spcPct val="0"/>
        </a:spcAft>
        <a:buClrTx/>
        <a:buFont typeface="Arial"/>
        <a:buChar char="•"/>
        <a:defRPr sz="2133" b="0" i="0">
          <a:solidFill>
            <a:srgbClr val="000000"/>
          </a:solidFill>
          <a:latin typeface="Calibri Light"/>
          <a:ea typeface="+mn-ea"/>
          <a:cs typeface="Calibri Light"/>
        </a:defRPr>
      </a:lvl4pPr>
      <a:lvl5pPr marL="968629" indent="-187593" algn="l" defTabSz="2088776" rtl="0" eaLnBrk="1" fontAlgn="base" hangingPunct="1">
        <a:spcBef>
          <a:spcPct val="25000"/>
        </a:spcBef>
        <a:spcAft>
          <a:spcPct val="0"/>
        </a:spcAft>
        <a:buClrTx/>
        <a:buFont typeface="Arial"/>
        <a:buChar char="•"/>
        <a:defRPr sz="2133" b="0" i="0">
          <a:solidFill>
            <a:srgbClr val="000000"/>
          </a:solidFill>
          <a:latin typeface="Calibri Light"/>
          <a:ea typeface="+mn-ea"/>
          <a:cs typeface="Calibri Light"/>
        </a:defRPr>
      </a:lvl5pPr>
      <a:lvl6pPr marL="1488117" indent="-187593" algn="l" defTabSz="2088776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600">
          <a:solidFill>
            <a:srgbClr val="53565A"/>
          </a:solidFill>
          <a:latin typeface="+mn-lt"/>
          <a:ea typeface="+mn-ea"/>
          <a:cs typeface="+mn-cs"/>
        </a:defRPr>
      </a:lvl6pPr>
      <a:lvl7pPr marL="2007606" indent="-187593" algn="l" defTabSz="2088776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600">
          <a:solidFill>
            <a:srgbClr val="53565A"/>
          </a:solidFill>
          <a:latin typeface="+mn-lt"/>
          <a:ea typeface="+mn-ea"/>
          <a:cs typeface="+mn-cs"/>
        </a:defRPr>
      </a:lvl7pPr>
      <a:lvl8pPr marL="2527094" indent="-187593" algn="l" defTabSz="2088776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600">
          <a:solidFill>
            <a:srgbClr val="53565A"/>
          </a:solidFill>
          <a:latin typeface="+mn-lt"/>
          <a:ea typeface="+mn-ea"/>
          <a:cs typeface="+mn-cs"/>
        </a:defRPr>
      </a:lvl8pPr>
      <a:lvl9pPr marL="3046583" indent="-187593" algn="l" defTabSz="2088776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6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897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9488" algn="l" defTabSz="103897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38977" algn="l" defTabSz="103897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58465" algn="l" defTabSz="103897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77952" algn="l" defTabSz="103897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97440" algn="l" defTabSz="103897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116929" algn="l" defTabSz="103897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36417" algn="l" defTabSz="103897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55905" algn="l" defTabSz="103897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820" y="2381049"/>
            <a:ext cx="2922361" cy="209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06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1"/>
            <a:ext cx="12192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7721600" y="6404984"/>
            <a:ext cx="4059936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1/5/2021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06400" y="6410848"/>
            <a:ext cx="4775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203200" y="1276743"/>
            <a:ext cx="1177747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5689600" y="956036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5815584" y="1050524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5791200" y="1040175"/>
            <a:ext cx="6096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02336" y="1524000"/>
            <a:ext cx="113792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guru99.com/images/JavaScript/javascript8_1.png" TargetMode="Externa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7473" y="3026067"/>
            <a:ext cx="7415499" cy="415498"/>
          </a:xfrm>
        </p:spPr>
        <p:txBody>
          <a:bodyPr>
            <a:normAutofit fontScale="90000"/>
          </a:bodyPr>
          <a:lstStyle/>
          <a:p>
            <a:r>
              <a:rPr lang="en-US" sz="2700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71200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370" y="247451"/>
            <a:ext cx="9875520" cy="588579"/>
          </a:xfrm>
        </p:spPr>
        <p:txBody>
          <a:bodyPr>
            <a:normAutofit/>
          </a:bodyPr>
          <a:lstStyle/>
          <a:p>
            <a:r>
              <a:rPr lang="en-US" sz="2600" dirty="0"/>
              <a:t>Array Properties and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33440" y="843455"/>
            <a:ext cx="10322189" cy="5171090"/>
          </a:xfrm>
        </p:spPr>
        <p:txBody>
          <a:bodyPr/>
          <a:lstStyle/>
          <a:p>
            <a:endParaRPr lang="en-US" sz="1800" b="1" dirty="0" smtClean="0"/>
          </a:p>
          <a:p>
            <a:endParaRPr lang="en-US" sz="1800" b="1" dirty="0"/>
          </a:p>
          <a:p>
            <a:endParaRPr lang="en-US" sz="1800" b="1" dirty="0" smtClean="0"/>
          </a:p>
          <a:p>
            <a:r>
              <a:rPr lang="en-US" sz="1800" b="1" dirty="0" smtClean="0"/>
              <a:t>length </a:t>
            </a:r>
            <a:r>
              <a:rPr lang="en-US" sz="1800" b="1" dirty="0"/>
              <a:t>property</a:t>
            </a:r>
            <a:r>
              <a:rPr lang="en-US" sz="1800" dirty="0"/>
              <a:t> --&gt; If you want to know the number of elements in an array, you can use the length property.</a:t>
            </a:r>
          </a:p>
          <a:p>
            <a:r>
              <a:rPr lang="en-US" sz="1800" b="1" dirty="0" smtClean="0"/>
              <a:t>reverse </a:t>
            </a:r>
            <a:r>
              <a:rPr lang="en-US" sz="1800" b="1" dirty="0"/>
              <a:t>method</a:t>
            </a:r>
            <a:r>
              <a:rPr lang="en-US" sz="1800" dirty="0"/>
              <a:t> --&gt; You can reverse the order of items in an array using a reverse method.</a:t>
            </a:r>
          </a:p>
          <a:p>
            <a:pPr marL="45720" indent="0">
              <a:buNone/>
            </a:pPr>
            <a:r>
              <a:rPr lang="en-US" sz="1800" dirty="0"/>
              <a:t>Method</a:t>
            </a:r>
          </a:p>
          <a:p>
            <a:r>
              <a:rPr lang="en-US" sz="1800" b="1" dirty="0"/>
              <a:t>sort method --&gt;</a:t>
            </a:r>
            <a:r>
              <a:rPr lang="en-US" sz="1800" dirty="0"/>
              <a:t> You can sort the items in an array using sort method.</a:t>
            </a:r>
          </a:p>
          <a:p>
            <a:r>
              <a:rPr lang="en-US" sz="1800" b="1" dirty="0"/>
              <a:t>pop method</a:t>
            </a:r>
            <a:r>
              <a:rPr lang="en-US" sz="1800" dirty="0"/>
              <a:t> --&gt; You can remove the last item of an array using a pop method.</a:t>
            </a:r>
          </a:p>
          <a:p>
            <a:r>
              <a:rPr lang="en-US" sz="1800" b="1" dirty="0"/>
              <a:t>shift method</a:t>
            </a:r>
            <a:r>
              <a:rPr lang="en-US" sz="1800" dirty="0"/>
              <a:t> --&gt; You can remove the first item of an array using shift method.</a:t>
            </a:r>
          </a:p>
          <a:p>
            <a:r>
              <a:rPr lang="en-US" sz="1800" b="1" dirty="0"/>
              <a:t>push method</a:t>
            </a:r>
            <a:r>
              <a:rPr lang="en-US" sz="1800" dirty="0"/>
              <a:t> --&gt; You can add a value as the last item of the array.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679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608" y="203123"/>
            <a:ext cx="9875520" cy="998483"/>
          </a:xfrm>
        </p:spPr>
        <p:txBody>
          <a:bodyPr>
            <a:normAutofit/>
          </a:bodyPr>
          <a:lstStyle/>
          <a:p>
            <a:r>
              <a:rPr lang="en-IN" sz="2600" dirty="0"/>
              <a:t>JavaScript Events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98160" y="843797"/>
            <a:ext cx="10227595" cy="2459421"/>
          </a:xfrm>
        </p:spPr>
        <p:txBody>
          <a:bodyPr>
            <a:noAutofit/>
          </a:bodyPr>
          <a:lstStyle/>
          <a:p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HTML allows event handler attributes, </a:t>
            </a:r>
            <a:r>
              <a:rPr lang="en-US" sz="1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with JavaScript code</a:t>
            </a: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, to be added to HTML elements.</a:t>
            </a:r>
          </a:p>
          <a:p>
            <a:pPr marL="45720" indent="0">
              <a:buNone/>
            </a:pP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Syntax:</a:t>
            </a:r>
          </a:p>
          <a:p>
            <a:pPr marL="45720" indent="0">
              <a:buNone/>
            </a:pP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&lt;</a:t>
            </a:r>
            <a:r>
              <a:rPr lang="en-US" sz="18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element</a:t>
            </a: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 </a:t>
            </a:r>
            <a:r>
              <a:rPr lang="en-US" sz="18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event</a:t>
            </a: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=</a:t>
            </a:r>
            <a:r>
              <a:rPr lang="en-US" sz="1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"</a:t>
            </a:r>
            <a:r>
              <a:rPr lang="en-US" sz="1800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some JavaScript</a:t>
            </a:r>
            <a:r>
              <a:rPr lang="en-US" sz="1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"</a:t>
            </a: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</a:p>
          <a:p>
            <a:pPr marL="45720" indent="0">
              <a:buNone/>
            </a:pPr>
            <a:r>
              <a:rPr lang="en-US" sz="1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Eg</a:t>
            </a: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marL="45720" indent="0">
              <a:buNone/>
            </a:pP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&lt;button </a:t>
            </a:r>
            <a:r>
              <a:rPr lang="en-US" sz="1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onclick</a:t>
            </a: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="</a:t>
            </a:r>
            <a:r>
              <a:rPr lang="en-US" sz="1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document.getElementById</a:t>
            </a: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('demo').</a:t>
            </a:r>
            <a:r>
              <a:rPr lang="en-US" sz="1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innerHTML</a:t>
            </a: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 = Date()"&gt;The time is?&lt;/button&gt;</a:t>
            </a:r>
          </a:p>
          <a:p>
            <a:pPr marL="45720" indent="0">
              <a:buNone/>
            </a:pP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Below are the HTML Events</a:t>
            </a: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073" y="3762703"/>
            <a:ext cx="8024648" cy="24807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9783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58190" y="356666"/>
            <a:ext cx="10590203" cy="5722883"/>
          </a:xfrm>
        </p:spPr>
        <p:txBody>
          <a:bodyPr>
            <a:normAutofit/>
          </a:bodyPr>
          <a:lstStyle/>
          <a:p>
            <a:pPr marL="45720" indent="0">
              <a:lnSpc>
                <a:spcPct val="150000"/>
              </a:lnSpc>
              <a:buNone/>
            </a:pPr>
            <a:r>
              <a:rPr lang="en-IN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Snippet:</a:t>
            </a:r>
          </a:p>
          <a:p>
            <a:pPr marL="45720" indent="0">
              <a:lnSpc>
                <a:spcPct val="150000"/>
              </a:lnSpc>
              <a:buNone/>
            </a:pPr>
            <a:r>
              <a:rPr lang="en-IN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&lt;script type="text/</a:t>
            </a:r>
            <a:r>
              <a:rPr lang="en-IN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javascript</a:t>
            </a:r>
            <a:r>
              <a:rPr lang="en-IN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"&gt;</a:t>
            </a: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" indent="0">
              <a:lnSpc>
                <a:spcPct val="150000"/>
              </a:lnSpc>
              <a:buNone/>
            </a:pPr>
            <a:r>
              <a:rPr lang="en-IN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       function change(){</a:t>
            </a: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" indent="0">
              <a:lnSpc>
                <a:spcPct val="150000"/>
              </a:lnSpc>
              <a:buNone/>
            </a:pPr>
            <a:r>
              <a:rPr lang="en-IN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       </a:t>
            </a:r>
            <a:r>
              <a:rPr lang="en-IN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var</a:t>
            </a:r>
            <a:r>
              <a:rPr lang="en-IN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paragraphs = </a:t>
            </a:r>
            <a:r>
              <a:rPr lang="en-IN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document.getElementsByTagName</a:t>
            </a:r>
            <a:r>
              <a:rPr lang="en-IN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("p");</a:t>
            </a: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" indent="0">
              <a:lnSpc>
                <a:spcPct val="150000"/>
              </a:lnSpc>
              <a:buNone/>
            </a:pPr>
            <a:r>
              <a:rPr lang="en-IN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document.getElementById</a:t>
            </a:r>
            <a:r>
              <a:rPr lang="en-IN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("second").</a:t>
            </a:r>
            <a:r>
              <a:rPr lang="en-IN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innerHTML</a:t>
            </a:r>
            <a:r>
              <a:rPr lang="en-IN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= "The </a:t>
            </a:r>
            <a:r>
              <a:rPr lang="en-IN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orginal</a:t>
            </a:r>
            <a:r>
              <a:rPr lang="en-IN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message is changed.";</a:t>
            </a: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" indent="0">
              <a:lnSpc>
                <a:spcPct val="150000"/>
              </a:lnSpc>
              <a:buNone/>
            </a:pPr>
            <a:r>
              <a:rPr lang="en-IN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       }</a:t>
            </a: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" indent="0">
              <a:lnSpc>
                <a:spcPct val="150000"/>
              </a:lnSpc>
              <a:buNone/>
            </a:pPr>
            <a:r>
              <a:rPr lang="en-IN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   &lt;/script&gt;</a:t>
            </a: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" indent="0">
              <a:lnSpc>
                <a:spcPct val="150000"/>
              </a:lnSpc>
              <a:buNone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Html Code:</a:t>
            </a:r>
          </a:p>
          <a:p>
            <a:pPr marL="45720" indent="0">
              <a:lnSpc>
                <a:spcPct val="150000"/>
              </a:lnSpc>
              <a:buNone/>
            </a:pPr>
            <a:r>
              <a:rPr lang="en-IN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&lt;p id="second"&gt;This is the technology section.&lt;/p&gt;</a:t>
            </a: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" indent="0">
              <a:lnSpc>
                <a:spcPct val="150000"/>
              </a:lnSpc>
              <a:buNone/>
            </a:pPr>
            <a:r>
              <a:rPr lang="en-IN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   &lt;button </a:t>
            </a:r>
            <a:r>
              <a:rPr lang="en-IN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onclick</a:t>
            </a:r>
            <a:r>
              <a:rPr lang="en-IN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=" change()"&gt;Click to change value&lt;/button&gt;</a:t>
            </a: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585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1245" y="1287780"/>
            <a:ext cx="9656379" cy="322115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06175" y="421240"/>
            <a:ext cx="11147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Creating HTML Elements Using DOM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019963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353" y="138657"/>
            <a:ext cx="9875520" cy="93542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/>
              <a:t>Exceptions Handling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77918" y="1308538"/>
            <a:ext cx="10815143" cy="5376040"/>
          </a:xfrm>
        </p:spPr>
        <p:txBody>
          <a:bodyPr>
            <a:normAutofit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JavaScript implements the 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try,catch,finally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and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 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throw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 operator to handle exceptions.</a:t>
            </a:r>
          </a:p>
          <a:p>
            <a:pPr marL="45720" indent="0"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  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6382" y="2427889"/>
            <a:ext cx="4111646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" indent="0">
              <a:buNone/>
            </a:pPr>
            <a:r>
              <a:rPr lang="en-US" sz="1700" dirty="0">
                <a:solidFill>
                  <a:schemeClr val="bg2">
                    <a:lumMod val="1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script type="text/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javascript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"&gt;</a:t>
            </a:r>
          </a:p>
          <a:p>
            <a:pPr marL="45720" indent="0">
              <a:buNone/>
            </a:pPr>
            <a:r>
              <a:rPr lang="en-US" sz="1700" dirty="0">
                <a:solidFill>
                  <a:schemeClr val="bg2">
                    <a:lumMod val="1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&lt;!--</a:t>
            </a:r>
          </a:p>
          <a:p>
            <a:pPr marL="45720" indent="0">
              <a:buNone/>
            </a:pPr>
            <a:r>
              <a:rPr lang="en-US" sz="1700" dirty="0">
                <a:solidFill>
                  <a:schemeClr val="bg2">
                    <a:lumMod val="1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try {</a:t>
            </a:r>
          </a:p>
          <a:p>
            <a:pPr marL="45720" indent="0">
              <a:buNone/>
            </a:pPr>
            <a:r>
              <a:rPr lang="en-US" sz="1700" dirty="0">
                <a:solidFill>
                  <a:schemeClr val="bg2">
                    <a:lumMod val="1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 // Code to run</a:t>
            </a:r>
          </a:p>
          <a:p>
            <a:pPr marL="45720" indent="0">
              <a:buNone/>
            </a:pPr>
            <a:r>
              <a:rPr lang="en-US" sz="1700" dirty="0">
                <a:solidFill>
                  <a:schemeClr val="bg2">
                    <a:lumMod val="1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 [break;]</a:t>
            </a:r>
          </a:p>
          <a:p>
            <a:pPr marL="45720" indent="0">
              <a:buNone/>
            </a:pPr>
            <a:r>
              <a:rPr lang="en-US" sz="1700" dirty="0">
                <a:solidFill>
                  <a:schemeClr val="bg2">
                    <a:lumMod val="1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} </a:t>
            </a:r>
          </a:p>
          <a:p>
            <a:pPr marL="45720" indent="0">
              <a:buNone/>
            </a:pPr>
            <a:r>
              <a:rPr lang="en-US" sz="1700" dirty="0">
                <a:solidFill>
                  <a:schemeClr val="bg2">
                    <a:lumMod val="1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</a:t>
            </a:r>
          </a:p>
          <a:p>
            <a:pPr marL="45720" indent="0">
              <a:buNone/>
            </a:pPr>
            <a:r>
              <a:rPr lang="en-US" sz="1700" dirty="0">
                <a:solidFill>
                  <a:schemeClr val="bg2">
                    <a:lumMod val="1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catch ( e ) {</a:t>
            </a:r>
          </a:p>
          <a:p>
            <a:pPr marL="45720" indent="0">
              <a:buNone/>
            </a:pPr>
            <a:r>
              <a:rPr lang="en-US" sz="1700" dirty="0">
                <a:solidFill>
                  <a:schemeClr val="bg2">
                    <a:lumMod val="1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 // Code to run if an exception occurs</a:t>
            </a:r>
          </a:p>
          <a:p>
            <a:pPr marL="45720" indent="0">
              <a:buNone/>
            </a:pPr>
            <a:r>
              <a:rPr lang="en-US" sz="1700" dirty="0">
                <a:solidFill>
                  <a:schemeClr val="bg2">
                    <a:lumMod val="1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 [break;]</a:t>
            </a:r>
          </a:p>
          <a:p>
            <a:pPr marL="45720" indent="0">
              <a:buNone/>
            </a:pPr>
            <a:r>
              <a:rPr lang="en-US" sz="1700" dirty="0">
                <a:solidFill>
                  <a:schemeClr val="bg2">
                    <a:lumMod val="1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15678" y="2712880"/>
            <a:ext cx="538865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"/>
            <a:r>
              <a:rPr lang="en-US" sz="1700" dirty="0">
                <a:solidFill>
                  <a:schemeClr val="bg2">
                    <a:lumMod val="1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[ finally {</a:t>
            </a:r>
          </a:p>
          <a:p>
            <a:pPr marL="45720"/>
            <a:r>
              <a:rPr lang="en-US" sz="1700" dirty="0">
                <a:solidFill>
                  <a:schemeClr val="bg2">
                    <a:lumMod val="1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 // Code that is always executed regardless of </a:t>
            </a:r>
          </a:p>
          <a:p>
            <a:pPr marL="45720"/>
            <a:r>
              <a:rPr lang="en-US" sz="1700" dirty="0">
                <a:solidFill>
                  <a:schemeClr val="bg2">
                    <a:lumMod val="1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 // an exception occurring</a:t>
            </a:r>
          </a:p>
          <a:p>
            <a:pPr marL="45720"/>
            <a:r>
              <a:rPr lang="en-US" sz="1700" dirty="0">
                <a:solidFill>
                  <a:schemeClr val="bg2">
                    <a:lumMod val="1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}]</a:t>
            </a:r>
          </a:p>
          <a:p>
            <a:pPr marL="45720"/>
            <a:r>
              <a:rPr lang="en-US" sz="1700" dirty="0">
                <a:solidFill>
                  <a:schemeClr val="bg2">
                    <a:lumMod val="1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//--&gt;</a:t>
            </a:r>
          </a:p>
          <a:p>
            <a:pPr marL="45720"/>
            <a:r>
              <a:rPr lang="en-US" sz="1700" dirty="0">
                <a:solidFill>
                  <a:schemeClr val="bg2">
                    <a:lumMod val="1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40154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626" y="187518"/>
            <a:ext cx="9875520" cy="594360"/>
          </a:xfrm>
        </p:spPr>
        <p:txBody>
          <a:bodyPr>
            <a:noAutofit/>
          </a:bodyPr>
          <a:lstStyle/>
          <a:p>
            <a:r>
              <a:rPr lang="en-US" sz="2600" dirty="0"/>
              <a:t>Regular Expressions</a:t>
            </a:r>
            <a:br>
              <a:rPr lang="en-US" sz="2600" dirty="0"/>
            </a:b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/>
              <a:t/>
            </a:r>
            <a:br>
              <a:rPr lang="en-US" sz="2600" dirty="0"/>
            </a:b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88121" y="965421"/>
            <a:ext cx="10527140" cy="4724400"/>
          </a:xfrm>
        </p:spPr>
        <p:txBody>
          <a:bodyPr/>
          <a:lstStyle/>
          <a:p>
            <a:r>
              <a:rPr lang="en-US" sz="1800" dirty="0"/>
              <a:t>A regular expression is a sequence of characters that forms a search pattern.</a:t>
            </a:r>
          </a:p>
          <a:p>
            <a:r>
              <a:rPr lang="en-US" sz="1800" dirty="0"/>
              <a:t>Regular expressions can be used to perform all types of </a:t>
            </a:r>
            <a:r>
              <a:rPr lang="en-US" sz="1800" b="1" dirty="0"/>
              <a:t>text search</a:t>
            </a:r>
            <a:r>
              <a:rPr lang="en-US" sz="1800" dirty="0"/>
              <a:t> and </a:t>
            </a:r>
            <a:r>
              <a:rPr lang="en-US" sz="1800" b="1" dirty="0"/>
              <a:t>text replace</a:t>
            </a:r>
            <a:r>
              <a:rPr lang="en-US" sz="1800" dirty="0"/>
              <a:t> </a:t>
            </a:r>
            <a:r>
              <a:rPr lang="en-US" sz="1800" dirty="0" smtClean="0"/>
              <a:t>operations</a:t>
            </a:r>
          </a:p>
          <a:p>
            <a:r>
              <a:rPr lang="en-IN" sz="1800" dirty="0" smtClean="0"/>
              <a:t>The </a:t>
            </a:r>
            <a:r>
              <a:rPr lang="en-IN" sz="1800" dirty="0"/>
              <a:t>literal syntax uses forward slashes (/pattern/) to wrap the regular expression </a:t>
            </a:r>
            <a:r>
              <a:rPr lang="en-IN" sz="1800" dirty="0" smtClean="0"/>
              <a:t>pattern</a:t>
            </a:r>
            <a:r>
              <a:rPr lang="en-US" sz="1800" dirty="0" smtClean="0"/>
              <a:t>.</a:t>
            </a:r>
          </a:p>
          <a:p>
            <a:pPr marL="45720" indent="0">
              <a:buNone/>
            </a:pPr>
            <a:r>
              <a:rPr lang="en-US" sz="1800" dirty="0" smtClean="0"/>
              <a:t>Syntax</a:t>
            </a:r>
            <a:endParaRPr lang="en-US" sz="1800" dirty="0"/>
          </a:p>
          <a:p>
            <a:pPr marL="45720" indent="0">
              <a:buNone/>
            </a:pPr>
            <a:r>
              <a:rPr lang="en-US" sz="1800" dirty="0"/>
              <a:t>/</a:t>
            </a:r>
            <a:r>
              <a:rPr lang="en-US" sz="1800" i="1" dirty="0"/>
              <a:t>pattern</a:t>
            </a:r>
            <a:r>
              <a:rPr lang="en-US" sz="1800" dirty="0"/>
              <a:t>/</a:t>
            </a:r>
            <a:r>
              <a:rPr lang="en-US" sz="1800" i="1" dirty="0"/>
              <a:t>modifiers</a:t>
            </a:r>
            <a:r>
              <a:rPr lang="en-US" sz="1800" dirty="0"/>
              <a:t>;</a:t>
            </a:r>
          </a:p>
          <a:p>
            <a:pPr marL="45720" indent="0">
              <a:buNone/>
            </a:pPr>
            <a:r>
              <a:rPr lang="en-US" sz="1800" dirty="0" err="1" smtClean="0"/>
              <a:t>Eg</a:t>
            </a:r>
            <a:r>
              <a:rPr lang="en-US" sz="1800" dirty="0"/>
              <a:t>:</a:t>
            </a:r>
          </a:p>
          <a:p>
            <a:pPr marL="45720" indent="0">
              <a:buNone/>
            </a:pPr>
            <a:r>
              <a:rPr lang="en-US" sz="1800" dirty="0" err="1"/>
              <a:t>var</a:t>
            </a:r>
            <a:r>
              <a:rPr lang="en-US" sz="1800" dirty="0"/>
              <a:t> </a:t>
            </a:r>
            <a:r>
              <a:rPr lang="en-US" sz="1800" dirty="0" err="1"/>
              <a:t>patt</a:t>
            </a:r>
            <a:r>
              <a:rPr lang="en-US" sz="1800" dirty="0"/>
              <a:t> = /Google/</a:t>
            </a:r>
            <a:r>
              <a:rPr lang="en-US" sz="1800" dirty="0" err="1"/>
              <a:t>i</a:t>
            </a:r>
            <a:r>
              <a:rPr lang="en-US" sz="1800" dirty="0"/>
              <a:t>;      //</a:t>
            </a:r>
            <a:r>
              <a:rPr lang="en-US" sz="1800" dirty="0" err="1"/>
              <a:t>Note:</a:t>
            </a:r>
            <a:r>
              <a:rPr lang="en-US" sz="1800" b="1" dirty="0" err="1"/>
              <a:t>i</a:t>
            </a:r>
            <a:r>
              <a:rPr lang="en-US" sz="1800" dirty="0"/>
              <a:t>  is a modifier (modifies the search to be case-insensitive).</a:t>
            </a:r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86" y="3652969"/>
            <a:ext cx="10429875" cy="2466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86" y="5998046"/>
            <a:ext cx="104298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535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567" y="116258"/>
            <a:ext cx="9875520" cy="400110"/>
          </a:xfrm>
        </p:spPr>
        <p:txBody>
          <a:bodyPr>
            <a:normAutofit fontScale="90000"/>
          </a:bodyPr>
          <a:lstStyle/>
          <a:p>
            <a:r>
              <a:rPr lang="en-US" sz="2600" dirty="0"/>
              <a:t>Regular Expressions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183372785"/>
              </p:ext>
            </p:extLst>
          </p:nvPr>
        </p:nvGraphicFramePr>
        <p:xfrm>
          <a:off x="1935518" y="2077178"/>
          <a:ext cx="7801960" cy="2070644"/>
        </p:xfrm>
        <a:graphic>
          <a:graphicData uri="http://schemas.openxmlformats.org/drawingml/2006/table">
            <a:tbl>
              <a:tblPr/>
              <a:tblGrid>
                <a:gridCol w="2805631">
                  <a:extLst>
                    <a:ext uri="{9D8B030D-6E8A-4147-A177-3AD203B41FA5}">
                      <a16:colId xmlns="" xmlns:a16="http://schemas.microsoft.com/office/drawing/2014/main" val="3085406112"/>
                    </a:ext>
                  </a:extLst>
                </a:gridCol>
                <a:gridCol w="4996329">
                  <a:extLst>
                    <a:ext uri="{9D8B030D-6E8A-4147-A177-3AD203B41FA5}">
                      <a16:colId xmlns="" xmlns:a16="http://schemas.microsoft.com/office/drawing/2014/main" val="20322494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Modifier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69766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Perform case-insensitive matching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23786713"/>
                  </a:ext>
                </a:extLst>
              </a:tr>
              <a:tr h="79048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g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Perform a global match (find all matches rather than stopping after the first match)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14006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m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Perform multiline matching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8134470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746786" y="1533185"/>
            <a:ext cx="17952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Segoe UI" panose="020B0502040204020203" pitchFamily="34" charset="0"/>
              </a:rPr>
              <a:t>Modifiers</a:t>
            </a:r>
          </a:p>
        </p:txBody>
      </p:sp>
    </p:spTree>
    <p:extLst>
      <p:ext uri="{BB962C8B-B14F-4D97-AF65-F5344CB8AC3E}">
        <p14:creationId xmlns:p14="http://schemas.microsoft.com/office/powerpoint/2010/main" val="317752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567" y="116258"/>
            <a:ext cx="9875520" cy="400110"/>
          </a:xfrm>
        </p:spPr>
        <p:txBody>
          <a:bodyPr>
            <a:normAutofit fontScale="90000"/>
          </a:bodyPr>
          <a:lstStyle/>
          <a:p>
            <a:r>
              <a:rPr lang="en-US" sz="2600" dirty="0"/>
              <a:t>Regular Expressions </a:t>
            </a:r>
          </a:p>
        </p:txBody>
      </p:sp>
      <p:sp>
        <p:nvSpPr>
          <p:cNvPr id="6" name="Rectangle 5"/>
          <p:cNvSpPr/>
          <p:nvPr/>
        </p:nvSpPr>
        <p:spPr>
          <a:xfrm>
            <a:off x="1106762" y="1641263"/>
            <a:ext cx="11814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Segoe UI" panose="020B0502040204020203" pitchFamily="34" charset="0"/>
              </a:rPr>
              <a:t>Patterns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971" y="2373988"/>
            <a:ext cx="6593708" cy="330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999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365" y="209451"/>
            <a:ext cx="9875520" cy="368968"/>
          </a:xfrm>
        </p:spPr>
        <p:txBody>
          <a:bodyPr>
            <a:noAutofit/>
          </a:bodyPr>
          <a:lstStyle/>
          <a:p>
            <a:r>
              <a:rPr lang="en-US" sz="2500" dirty="0"/>
              <a:t>Regular </a:t>
            </a:r>
            <a:r>
              <a:rPr lang="en-US" sz="2500" dirty="0" smtClean="0"/>
              <a:t>Expressions</a:t>
            </a:r>
            <a:endParaRPr lang="en-US" sz="25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55460" y="704934"/>
            <a:ext cx="10277934" cy="4764505"/>
          </a:xfrm>
        </p:spPr>
        <p:txBody>
          <a:bodyPr/>
          <a:lstStyle/>
          <a:p>
            <a:pPr marL="45720" indent="0">
              <a:buNone/>
            </a:pPr>
            <a:r>
              <a:rPr lang="en-IN" dirty="0"/>
              <a:t>Some character classes such as digits, letters, and whitespaces are used so frequently that there are shortcut names for them.</a:t>
            </a:r>
            <a:endParaRPr lang="en-US" b="1" dirty="0"/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200" y="1710722"/>
            <a:ext cx="8973780" cy="495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400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365" y="209451"/>
            <a:ext cx="9875520" cy="368968"/>
          </a:xfrm>
        </p:spPr>
        <p:txBody>
          <a:bodyPr>
            <a:noAutofit/>
          </a:bodyPr>
          <a:lstStyle/>
          <a:p>
            <a:r>
              <a:rPr lang="en-US" sz="2500" dirty="0"/>
              <a:t>Regular Expressions </a:t>
            </a:r>
            <a:r>
              <a:rPr lang="en-US" sz="2500" dirty="0" err="1"/>
              <a:t>cont</a:t>
            </a:r>
            <a:endParaRPr lang="en-US" sz="25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55460" y="704934"/>
            <a:ext cx="10277934" cy="4764505"/>
          </a:xfrm>
        </p:spPr>
        <p:txBody>
          <a:bodyPr/>
          <a:lstStyle/>
          <a:p>
            <a:pPr marL="45720" indent="0">
              <a:buNone/>
            </a:pPr>
            <a:r>
              <a:rPr lang="en-US" b="1" dirty="0" smtClean="0"/>
              <a:t>Quantifier</a:t>
            </a:r>
            <a:endParaRPr lang="en-US" b="1" dirty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57991" y="3752936"/>
            <a:ext cx="1712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Quantifiers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900017" y="4122268"/>
          <a:ext cx="9031555" cy="1706880"/>
        </p:xfrm>
        <a:graphic>
          <a:graphicData uri="http://schemas.openxmlformats.org/drawingml/2006/table">
            <a:tbl>
              <a:tblPr/>
              <a:tblGrid>
                <a:gridCol w="2208722">
                  <a:extLst>
                    <a:ext uri="{9D8B030D-6E8A-4147-A177-3AD203B41FA5}">
                      <a16:colId xmlns="" xmlns:a16="http://schemas.microsoft.com/office/drawing/2014/main" val="505123641"/>
                    </a:ext>
                  </a:extLst>
                </a:gridCol>
                <a:gridCol w="6822833">
                  <a:extLst>
                    <a:ext uri="{9D8B030D-6E8A-4147-A177-3AD203B41FA5}">
                      <a16:colId xmlns="" xmlns:a16="http://schemas.microsoft.com/office/drawing/2014/main" val="3932076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Quantifier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959374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n+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Matches any string that contains at least one </a:t>
                      </a:r>
                      <a:r>
                        <a:rPr lang="en-US" i="1" dirty="0">
                          <a:effectLst/>
                        </a:rPr>
                        <a:t>n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861873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n*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Matches any string that contains zero or more occurrences of </a:t>
                      </a:r>
                      <a:r>
                        <a:rPr lang="en-US" i="1" dirty="0">
                          <a:effectLst/>
                        </a:rPr>
                        <a:t>n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4174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n?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Matches any string that contains zero or one occurrences of </a:t>
                      </a:r>
                      <a:r>
                        <a:rPr lang="en-US" i="1" dirty="0">
                          <a:effectLst/>
                        </a:rPr>
                        <a:t>n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57824983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17" y="1538373"/>
            <a:ext cx="1042035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645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870" y="243715"/>
            <a:ext cx="9875520" cy="437322"/>
          </a:xfrm>
        </p:spPr>
        <p:txBody>
          <a:bodyPr>
            <a:normAutofit fontScale="90000"/>
          </a:bodyPr>
          <a:lstStyle/>
          <a:p>
            <a:r>
              <a:rPr lang="en-US" sz="2500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529255"/>
            <a:ext cx="10515600" cy="4647708"/>
          </a:xfrm>
        </p:spPr>
        <p:txBody>
          <a:bodyPr/>
          <a:lstStyle/>
          <a:p>
            <a:r>
              <a:rPr lang="en-IN" sz="1800" dirty="0"/>
              <a:t>JavaScript is a very powerful </a:t>
            </a:r>
            <a:r>
              <a:rPr lang="en-IN" sz="1800" b="1" dirty="0"/>
              <a:t>client-side scripting language</a:t>
            </a:r>
            <a:r>
              <a:rPr lang="en-IN" sz="1800" dirty="0"/>
              <a:t>. </a:t>
            </a:r>
          </a:p>
          <a:p>
            <a:r>
              <a:rPr lang="en-IN" sz="1800" dirty="0"/>
              <a:t>JavaScript is used mainly for enhancing the interaction of a user with the webpage</a:t>
            </a:r>
          </a:p>
          <a:p>
            <a:r>
              <a:rPr lang="en-IN" sz="1800" dirty="0"/>
              <a:t>JavaScript is Object Based</a:t>
            </a:r>
            <a:endParaRPr lang="en-US" sz="1800" dirty="0"/>
          </a:p>
        </p:txBody>
      </p:sp>
      <p:pic>
        <p:nvPicPr>
          <p:cNvPr id="4" name="Picture 3" descr="Introduction to JavaScript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522" y="3526384"/>
            <a:ext cx="5137150" cy="2390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7464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379621"/>
            <a:ext cx="10101471" cy="4716379"/>
          </a:xfrm>
        </p:spPr>
        <p:txBody>
          <a:bodyPr/>
          <a:lstStyle/>
          <a:p>
            <a:pPr marL="45720" indent="0">
              <a:buNone/>
            </a:pPr>
            <a:r>
              <a:rPr lang="en-US" dirty="0" err="1"/>
              <a:t>Eg</a:t>
            </a:r>
            <a:r>
              <a:rPr lang="en-US" dirty="0"/>
              <a:t>:</a:t>
            </a:r>
          </a:p>
          <a:p>
            <a:pPr marL="45720" indent="0">
              <a:buNone/>
            </a:pPr>
            <a:r>
              <a:rPr lang="en-US" dirty="0" err="1"/>
              <a:t>var</a:t>
            </a:r>
            <a:r>
              <a:rPr lang="en-US" dirty="0"/>
              <a:t> </a:t>
            </a:r>
            <a:r>
              <a:rPr lang="en-US" dirty="0" err="1"/>
              <a:t>patt</a:t>
            </a:r>
            <a:r>
              <a:rPr lang="en-US" dirty="0"/>
              <a:t> = /e/;</a:t>
            </a:r>
            <a:br>
              <a:rPr lang="en-US" dirty="0"/>
            </a:br>
            <a:r>
              <a:rPr lang="en-US" dirty="0" err="1"/>
              <a:t>patt.test</a:t>
            </a:r>
            <a:r>
              <a:rPr lang="en-US" dirty="0"/>
              <a:t>("The best things in life are free!"); //true</a:t>
            </a:r>
          </a:p>
        </p:txBody>
      </p:sp>
    </p:spTree>
    <p:extLst>
      <p:ext uri="{BB962C8B-B14F-4D97-AF65-F5344CB8AC3E}">
        <p14:creationId xmlns:p14="http://schemas.microsoft.com/office/powerpoint/2010/main" val="258779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61" y="147528"/>
            <a:ext cx="10515600" cy="533509"/>
          </a:xfrm>
        </p:spPr>
        <p:txBody>
          <a:bodyPr>
            <a:normAutofit/>
          </a:bodyPr>
          <a:lstStyle/>
          <a:p>
            <a:r>
              <a:rPr lang="en-US" sz="2500" dirty="0" smtClean="0"/>
              <a:t>What is DOM</a:t>
            </a:r>
            <a:endParaRPr lang="en-US" sz="25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93683" y="1277007"/>
            <a:ext cx="10660117" cy="4899956"/>
          </a:xfrm>
        </p:spPr>
        <p:txBody>
          <a:bodyPr>
            <a:normAutofit/>
          </a:bodyPr>
          <a:lstStyle/>
          <a:p>
            <a:r>
              <a:rPr lang="en-IN" sz="1800" dirty="0" smtClean="0"/>
              <a:t>JavaScript is accessing the HTML document through DOM</a:t>
            </a:r>
            <a:endParaRPr lang="en-IN" sz="1800" dirty="0"/>
          </a:p>
          <a:p>
            <a:r>
              <a:rPr lang="en-IN" sz="1800" i="1" dirty="0" smtClean="0"/>
              <a:t>Document </a:t>
            </a:r>
            <a:r>
              <a:rPr lang="en-IN" sz="1800" i="1" dirty="0"/>
              <a:t>Object Model (DOM) is a platform and language-neutral interface that allows programs and scripts to dynamically access and update the content, structure, and style of a document</a:t>
            </a:r>
            <a:r>
              <a:rPr lang="en-IN" sz="1800" i="1" dirty="0" smtClean="0"/>
              <a:t>.</a:t>
            </a:r>
          </a:p>
          <a:p>
            <a:r>
              <a:rPr lang="en-IN" sz="1800" dirty="0" smtClean="0"/>
              <a:t>JavaScript </a:t>
            </a:r>
            <a:r>
              <a:rPr lang="en-IN" sz="1800" dirty="0"/>
              <a:t>gets </a:t>
            </a:r>
            <a:r>
              <a:rPr lang="en-IN" sz="1800" dirty="0" smtClean="0"/>
              <a:t>the </a:t>
            </a:r>
            <a:r>
              <a:rPr lang="en-IN" sz="1800" dirty="0"/>
              <a:t>power </a:t>
            </a:r>
            <a:r>
              <a:rPr lang="en-IN" sz="1800" dirty="0" smtClean="0"/>
              <a:t> </a:t>
            </a:r>
            <a:r>
              <a:rPr lang="en-IN" sz="1800" dirty="0"/>
              <a:t>to create dynamic </a:t>
            </a:r>
            <a:r>
              <a:rPr lang="en-IN" sz="1800" dirty="0" smtClean="0"/>
              <a:t>HTML </a:t>
            </a:r>
            <a:r>
              <a:rPr lang="en-IN" sz="1800" dirty="0"/>
              <a:t>With the object model, </a:t>
            </a:r>
            <a:endParaRPr lang="en-US" sz="1800" dirty="0" smtClean="0"/>
          </a:p>
          <a:p>
            <a:r>
              <a:rPr lang="en-IN" sz="1800" dirty="0"/>
              <a:t>JavaScript can change </a:t>
            </a:r>
            <a:r>
              <a:rPr lang="en-IN" sz="1800" dirty="0" smtClean="0"/>
              <a:t> the following html components through DOM</a:t>
            </a:r>
          </a:p>
          <a:p>
            <a:pPr lvl="1"/>
            <a:r>
              <a:rPr lang="en-IN" sz="1400" dirty="0"/>
              <a:t>HTML elements in the page</a:t>
            </a:r>
            <a:endParaRPr lang="en-US" sz="1300" dirty="0"/>
          </a:p>
          <a:p>
            <a:pPr lvl="1"/>
            <a:r>
              <a:rPr lang="en-IN" sz="1400" dirty="0"/>
              <a:t>HTML attributes in the page</a:t>
            </a:r>
            <a:endParaRPr lang="en-US" sz="1300" dirty="0" smtClean="0"/>
          </a:p>
          <a:p>
            <a:pPr lvl="1"/>
            <a:r>
              <a:rPr lang="en-IN" sz="1400" dirty="0"/>
              <a:t>CSS styles in the page</a:t>
            </a:r>
            <a:endParaRPr lang="en-US" sz="1300" dirty="0"/>
          </a:p>
          <a:p>
            <a:pPr lvl="1"/>
            <a:r>
              <a:rPr lang="en-IN" sz="1400" dirty="0"/>
              <a:t>R</a:t>
            </a:r>
            <a:r>
              <a:rPr lang="en-IN" sz="1400" dirty="0" smtClean="0"/>
              <a:t>emove </a:t>
            </a:r>
            <a:r>
              <a:rPr lang="en-IN" sz="1400" dirty="0"/>
              <a:t>existing HTML elements and </a:t>
            </a:r>
            <a:r>
              <a:rPr lang="en-IN" sz="1400" dirty="0" smtClean="0"/>
              <a:t>attributes</a:t>
            </a:r>
          </a:p>
          <a:p>
            <a:pPr lvl="1"/>
            <a:r>
              <a:rPr lang="en-IN" sz="1400" dirty="0"/>
              <a:t>A</a:t>
            </a:r>
            <a:r>
              <a:rPr lang="en-IN" sz="1400" dirty="0" smtClean="0"/>
              <a:t>dd </a:t>
            </a:r>
            <a:r>
              <a:rPr lang="en-IN" sz="1400" dirty="0"/>
              <a:t>new HTML elements and </a:t>
            </a:r>
            <a:r>
              <a:rPr lang="en-IN" sz="1400" dirty="0" smtClean="0"/>
              <a:t>attributes</a:t>
            </a:r>
          </a:p>
          <a:p>
            <a:pPr lvl="1"/>
            <a:r>
              <a:rPr lang="en-IN" sz="1400" dirty="0"/>
              <a:t>R</a:t>
            </a:r>
            <a:r>
              <a:rPr lang="en-IN" sz="1400" dirty="0" smtClean="0"/>
              <a:t>eact </a:t>
            </a:r>
            <a:r>
              <a:rPr lang="en-IN" sz="1400" dirty="0"/>
              <a:t>to all existing HTML events in the </a:t>
            </a:r>
            <a:r>
              <a:rPr lang="en-IN" sz="1400" dirty="0" smtClean="0"/>
              <a:t>page</a:t>
            </a:r>
          </a:p>
          <a:p>
            <a:pPr lvl="1"/>
            <a:r>
              <a:rPr lang="en-IN" sz="1400" dirty="0"/>
              <a:t>C</a:t>
            </a:r>
            <a:r>
              <a:rPr lang="en-IN" sz="1400" dirty="0" smtClean="0"/>
              <a:t>reate </a:t>
            </a:r>
            <a:r>
              <a:rPr lang="en-IN" sz="1400" dirty="0"/>
              <a:t>new HTML events in the page</a:t>
            </a:r>
            <a:endParaRPr lang="en-IN" sz="1300" dirty="0"/>
          </a:p>
          <a:p>
            <a:r>
              <a:rPr lang="en-IN" sz="1800" dirty="0"/>
              <a:t>The DOM Programming </a:t>
            </a:r>
            <a:r>
              <a:rPr lang="en-IN" sz="1800" dirty="0" smtClean="0"/>
              <a:t>Interface </a:t>
            </a:r>
            <a:r>
              <a:rPr lang="en-IN" sz="1800" dirty="0"/>
              <a:t>is the properties and methods of each object.</a:t>
            </a:r>
            <a:endParaRPr lang="en-IN" sz="1800" dirty="0" smtClean="0"/>
          </a:p>
          <a:p>
            <a:pPr lvl="1"/>
            <a:r>
              <a:rPr lang="en-IN" sz="1300" dirty="0"/>
              <a:t>A </a:t>
            </a:r>
            <a:r>
              <a:rPr lang="en-IN" sz="1300" b="1" dirty="0"/>
              <a:t>property</a:t>
            </a:r>
            <a:r>
              <a:rPr lang="en-IN" sz="1300" dirty="0"/>
              <a:t> is a value that you can get or set (like changing the content of an HTML element).</a:t>
            </a:r>
          </a:p>
          <a:p>
            <a:pPr lvl="1"/>
            <a:r>
              <a:rPr lang="en-IN" sz="1300" dirty="0"/>
              <a:t>A </a:t>
            </a:r>
            <a:r>
              <a:rPr lang="en-IN" sz="1300" b="1" dirty="0"/>
              <a:t>method</a:t>
            </a:r>
            <a:r>
              <a:rPr lang="en-IN" sz="1300" dirty="0"/>
              <a:t> is an action you can do (like add or deleting an HTML element).</a:t>
            </a:r>
          </a:p>
          <a:p>
            <a:endParaRPr lang="en-IN" sz="1800" dirty="0"/>
          </a:p>
          <a:p>
            <a:pPr marL="0" indent="0">
              <a:buNone/>
            </a:pPr>
            <a:endParaRPr lang="en-IN" sz="1800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4712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61" y="147528"/>
            <a:ext cx="10515600" cy="533509"/>
          </a:xfrm>
        </p:spPr>
        <p:txBody>
          <a:bodyPr>
            <a:normAutofit/>
          </a:bodyPr>
          <a:lstStyle/>
          <a:p>
            <a:r>
              <a:rPr lang="en-US" sz="2500" dirty="0" smtClean="0"/>
              <a:t>HTML DOM</a:t>
            </a:r>
            <a:endParaRPr lang="en-US" sz="25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93683" y="1277007"/>
            <a:ext cx="10660117" cy="4899956"/>
          </a:xfrm>
        </p:spPr>
        <p:txBody>
          <a:bodyPr>
            <a:normAutofit fontScale="85000" lnSpcReduction="10000"/>
          </a:bodyPr>
          <a:lstStyle/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2400" b="1" dirty="0" smtClean="0"/>
          </a:p>
          <a:p>
            <a:endParaRPr lang="en-US" sz="2400" b="1" dirty="0"/>
          </a:p>
          <a:p>
            <a:r>
              <a:rPr lang="en-US" sz="2400" b="1" dirty="0" smtClean="0"/>
              <a:t>Where to insert JavaScript Code</a:t>
            </a:r>
            <a:endParaRPr lang="en-US" sz="2400" b="1" dirty="0"/>
          </a:p>
          <a:p>
            <a:r>
              <a:rPr lang="en-US" sz="1800" dirty="0" smtClean="0"/>
              <a:t>JavaScript </a:t>
            </a:r>
            <a:r>
              <a:rPr lang="en-US" sz="1800" dirty="0"/>
              <a:t>code must be inserted between &lt;script&gt; and &lt;/script&gt; tags.</a:t>
            </a:r>
            <a:r>
              <a:rPr lang="en-IN" sz="1800" dirty="0"/>
              <a:t> </a:t>
            </a:r>
          </a:p>
          <a:p>
            <a:r>
              <a:rPr lang="en-US" sz="1800" dirty="0"/>
              <a:t>Scripts can be placed in the &lt;body&gt;, or in the &lt;head&gt; section of an HTML page, or in both.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Snippet:</a:t>
            </a:r>
          </a:p>
          <a:p>
            <a:pPr marL="0" indent="0">
              <a:buNone/>
            </a:pPr>
            <a:r>
              <a:rPr lang="en-IN" sz="1800" dirty="0"/>
              <a:t>  &lt;script&gt;</a:t>
            </a:r>
            <a:endParaRPr lang="en-US" sz="1800" dirty="0"/>
          </a:p>
          <a:p>
            <a:pPr marL="0" indent="0">
              <a:buNone/>
            </a:pPr>
            <a:r>
              <a:rPr lang="en-IN" sz="1800" dirty="0"/>
              <a:t>        alert("Hello world");</a:t>
            </a:r>
            <a:endParaRPr lang="en-US" sz="1800" dirty="0"/>
          </a:p>
          <a:p>
            <a:pPr marL="0" indent="0">
              <a:buNone/>
            </a:pPr>
            <a:r>
              <a:rPr lang="en-IN" sz="1800" dirty="0"/>
              <a:t>    &lt;/script&gt;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 descr="How to use DOM and Events in JavaScript">
            <a:hlinkClick r:id="rId2"/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710" y="968186"/>
            <a:ext cx="5704905" cy="30427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4855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778816" y="3843389"/>
            <a:ext cx="9908628" cy="28381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5765" y="1361105"/>
            <a:ext cx="9270289" cy="25662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45765" y="472611"/>
            <a:ext cx="10376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How JavaScript Access HTML Using DOM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761463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357" y="220718"/>
            <a:ext cx="9875520" cy="888124"/>
          </a:xfrm>
        </p:spPr>
        <p:txBody>
          <a:bodyPr>
            <a:normAutofit fontScale="90000"/>
          </a:bodyPr>
          <a:lstStyle/>
          <a:p>
            <a:r>
              <a:rPr lang="en-IN" sz="2800" dirty="0"/>
              <a:t>Data Types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93189" y="874414"/>
            <a:ext cx="11130454" cy="539180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IN" dirty="0"/>
              <a:t>Primitive datatype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IN" dirty="0" err="1"/>
              <a:t>Number,string,Boolean,undefined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IN" dirty="0"/>
              <a:t>Complex datatype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IN" dirty="0" err="1"/>
              <a:t>Objects,function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Snippet</a:t>
            </a:r>
          </a:p>
          <a:p>
            <a:pPr marL="45720" indent="0">
              <a:buNone/>
            </a:pPr>
            <a:r>
              <a:rPr lang="en-IN" dirty="0"/>
              <a:t> &lt;script&gt;</a:t>
            </a:r>
            <a:endParaRPr lang="en-US" dirty="0"/>
          </a:p>
          <a:p>
            <a:pPr marL="45720" indent="0">
              <a:buNone/>
            </a:pPr>
            <a:r>
              <a:rPr lang="en-IN" dirty="0"/>
              <a:t>        </a:t>
            </a:r>
            <a:r>
              <a:rPr lang="en-IN" dirty="0" err="1"/>
              <a:t>var</a:t>
            </a:r>
            <a:r>
              <a:rPr lang="en-IN" dirty="0"/>
              <a:t> length = 16;    //number</a:t>
            </a:r>
            <a:endParaRPr lang="en-US" dirty="0"/>
          </a:p>
          <a:p>
            <a:pPr marL="45720" indent="0">
              <a:buNone/>
            </a:pPr>
            <a:r>
              <a:rPr lang="en-IN" dirty="0"/>
              <a:t>        </a:t>
            </a:r>
            <a:r>
              <a:rPr lang="en-IN" dirty="0" err="1"/>
              <a:t>var</a:t>
            </a:r>
            <a:r>
              <a:rPr lang="en-IN" dirty="0"/>
              <a:t> </a:t>
            </a:r>
            <a:r>
              <a:rPr lang="en-IN" dirty="0" err="1"/>
              <a:t>lastName</a:t>
            </a:r>
            <a:r>
              <a:rPr lang="en-IN" dirty="0"/>
              <a:t> = "Johnson"; //string</a:t>
            </a:r>
            <a:endParaRPr lang="en-US" dirty="0"/>
          </a:p>
          <a:p>
            <a:pPr marL="45720" indent="0">
              <a:buNone/>
            </a:pPr>
            <a:r>
              <a:rPr lang="en-IN" dirty="0"/>
              <a:t>         </a:t>
            </a:r>
            <a:r>
              <a:rPr lang="en-IN" dirty="0" err="1"/>
              <a:t>var</a:t>
            </a:r>
            <a:r>
              <a:rPr lang="en-IN" dirty="0"/>
              <a:t> x = { </a:t>
            </a:r>
            <a:r>
              <a:rPr lang="en-IN" dirty="0" err="1"/>
              <a:t>firstName</a:t>
            </a:r>
            <a:r>
              <a:rPr lang="en-IN" dirty="0"/>
              <a:t>: "John", </a:t>
            </a:r>
            <a:r>
              <a:rPr lang="en-IN" dirty="0" err="1"/>
              <a:t>lastName</a:t>
            </a:r>
            <a:r>
              <a:rPr lang="en-IN" dirty="0"/>
              <a:t>: "Doe" }; //object</a:t>
            </a:r>
            <a:endParaRPr lang="en-US" dirty="0"/>
          </a:p>
          <a:p>
            <a:pPr marL="45720" indent="0">
              <a:buNone/>
            </a:pPr>
            <a:r>
              <a:rPr lang="en-IN" dirty="0"/>
              <a:t> </a:t>
            </a:r>
            <a:endParaRPr lang="en-US" dirty="0"/>
          </a:p>
          <a:p>
            <a:pPr marL="45720" indent="0">
              <a:buNone/>
            </a:pPr>
            <a:r>
              <a:rPr lang="en-IN" dirty="0"/>
              <a:t>        </a:t>
            </a:r>
            <a:r>
              <a:rPr lang="en-IN" dirty="0" err="1"/>
              <a:t>document.getElementById</a:t>
            </a:r>
            <a:r>
              <a:rPr lang="en-IN" dirty="0"/>
              <a:t>(“</a:t>
            </a:r>
            <a:r>
              <a:rPr lang="en-IN" dirty="0" err="1"/>
              <a:t>num</a:t>
            </a:r>
            <a:r>
              <a:rPr lang="en-IN" dirty="0"/>
              <a:t>").</a:t>
            </a:r>
            <a:r>
              <a:rPr lang="en-IN" dirty="0" err="1"/>
              <a:t>innerHTML</a:t>
            </a:r>
            <a:r>
              <a:rPr lang="en-IN" dirty="0"/>
              <a:t> = length;</a:t>
            </a:r>
            <a:endParaRPr lang="en-US" dirty="0"/>
          </a:p>
          <a:p>
            <a:pPr marL="45720" indent="0">
              <a:buNone/>
            </a:pPr>
            <a:r>
              <a:rPr lang="en-IN" dirty="0"/>
              <a:t>        </a:t>
            </a:r>
            <a:r>
              <a:rPr lang="en-IN" dirty="0" err="1"/>
              <a:t>document.getElementById</a:t>
            </a:r>
            <a:r>
              <a:rPr lang="en-IN" dirty="0"/>
              <a:t>("</a:t>
            </a:r>
            <a:r>
              <a:rPr lang="en-IN" dirty="0" err="1"/>
              <a:t>str</a:t>
            </a:r>
            <a:r>
              <a:rPr lang="en-IN" dirty="0"/>
              <a:t>").</a:t>
            </a:r>
            <a:r>
              <a:rPr lang="en-IN" dirty="0" err="1"/>
              <a:t>innerHTML</a:t>
            </a:r>
            <a:r>
              <a:rPr lang="en-IN" dirty="0"/>
              <a:t> = </a:t>
            </a:r>
            <a:r>
              <a:rPr lang="en-IN" dirty="0" err="1"/>
              <a:t>lastName</a:t>
            </a:r>
            <a:r>
              <a:rPr lang="en-IN" dirty="0"/>
              <a:t>;</a:t>
            </a:r>
            <a:endParaRPr lang="en-US" dirty="0"/>
          </a:p>
          <a:p>
            <a:pPr marL="45720" indent="0">
              <a:buNone/>
            </a:pPr>
            <a:r>
              <a:rPr lang="en-IN" dirty="0"/>
              <a:t>        </a:t>
            </a:r>
            <a:r>
              <a:rPr lang="en-IN" dirty="0" err="1"/>
              <a:t>document.getElementById</a:t>
            </a:r>
            <a:r>
              <a:rPr lang="en-IN" dirty="0"/>
              <a:t>("</a:t>
            </a:r>
            <a:r>
              <a:rPr lang="en-IN" dirty="0" err="1"/>
              <a:t>obj</a:t>
            </a:r>
            <a:r>
              <a:rPr lang="en-IN" dirty="0"/>
              <a:t>").</a:t>
            </a:r>
            <a:r>
              <a:rPr lang="en-IN" dirty="0" err="1"/>
              <a:t>innerHTML</a:t>
            </a:r>
            <a:r>
              <a:rPr lang="en-IN" dirty="0"/>
              <a:t> = </a:t>
            </a:r>
            <a:r>
              <a:rPr lang="en-IN" dirty="0" err="1"/>
              <a:t>x.firstName</a:t>
            </a:r>
            <a:r>
              <a:rPr lang="en-IN" dirty="0"/>
              <a:t> + "" + </a:t>
            </a:r>
            <a:r>
              <a:rPr lang="en-IN" dirty="0" err="1"/>
              <a:t>x.lastName</a:t>
            </a:r>
            <a:r>
              <a:rPr lang="en-IN" dirty="0"/>
              <a:t>;</a:t>
            </a:r>
            <a:endParaRPr lang="en-US" dirty="0"/>
          </a:p>
          <a:p>
            <a:pPr marL="45720" indent="0">
              <a:buNone/>
            </a:pPr>
            <a:r>
              <a:rPr lang="en-IN" dirty="0"/>
              <a:t>    &lt;/script&gt;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359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113" y="145774"/>
            <a:ext cx="9875520" cy="762000"/>
          </a:xfrm>
        </p:spPr>
        <p:txBody>
          <a:bodyPr>
            <a:normAutofit fontScale="90000"/>
          </a:bodyPr>
          <a:lstStyle/>
          <a:p>
            <a:r>
              <a:rPr lang="en-IN" sz="2800" dirty="0"/>
              <a:t>Function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77538" y="907774"/>
            <a:ext cx="10211830" cy="524991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1800" dirty="0"/>
              <a:t>A JavaScript function is a block of code designed to perform a particular task.</a:t>
            </a:r>
            <a:endParaRPr lang="en-IN" sz="1800" dirty="0"/>
          </a:p>
          <a:p>
            <a:pPr marL="45720" indent="0">
              <a:buNone/>
            </a:pPr>
            <a:r>
              <a:rPr lang="en-IN" sz="1800" dirty="0"/>
              <a:t>Syntax:</a:t>
            </a:r>
            <a:endParaRPr lang="en-US" sz="1800" dirty="0"/>
          </a:p>
          <a:p>
            <a:pPr marL="45720" indent="0">
              <a:buNone/>
            </a:pPr>
            <a:r>
              <a:rPr lang="en-IN" sz="1800" dirty="0"/>
              <a:t>function </a:t>
            </a:r>
            <a:r>
              <a:rPr lang="en-IN" sz="1800" i="1" dirty="0"/>
              <a:t>name</a:t>
            </a:r>
            <a:r>
              <a:rPr lang="en-IN" sz="1800" dirty="0"/>
              <a:t>(</a:t>
            </a:r>
            <a:r>
              <a:rPr lang="en-IN" sz="1800" i="1" dirty="0"/>
              <a:t>parameter1, parameter2, parameter3</a:t>
            </a:r>
            <a:r>
              <a:rPr lang="en-IN" sz="1800" dirty="0"/>
              <a:t>) </a:t>
            </a:r>
          </a:p>
          <a:p>
            <a:pPr marL="45720" indent="0">
              <a:buNone/>
            </a:pPr>
            <a:r>
              <a:rPr lang="en-IN" sz="1800" dirty="0"/>
              <a:t>{</a:t>
            </a:r>
            <a:br>
              <a:rPr lang="en-IN" sz="1800" dirty="0"/>
            </a:br>
            <a:r>
              <a:rPr lang="en-IN" sz="1800" dirty="0"/>
              <a:t>    </a:t>
            </a:r>
            <a:r>
              <a:rPr lang="en-IN" sz="1800" i="1" dirty="0"/>
              <a:t>code to be executed</a:t>
            </a:r>
            <a:r>
              <a:rPr lang="en-IN" sz="1800" dirty="0"/>
              <a:t/>
            </a:r>
            <a:br>
              <a:rPr lang="en-IN" sz="1800" dirty="0"/>
            </a:br>
            <a:r>
              <a:rPr lang="en-IN" sz="1800" dirty="0"/>
              <a:t>}</a:t>
            </a:r>
            <a:endParaRPr lang="en-US" sz="1800" dirty="0"/>
          </a:p>
          <a:p>
            <a:pPr marL="45720" indent="0">
              <a:buNone/>
            </a:pPr>
            <a:r>
              <a:rPr lang="en-US" sz="1800" dirty="0"/>
              <a:t>Snippet</a:t>
            </a:r>
          </a:p>
          <a:p>
            <a:pPr marL="45720" indent="0">
              <a:buNone/>
            </a:pPr>
            <a:r>
              <a:rPr lang="en-IN" sz="1800" dirty="0"/>
              <a:t> function Addition(a, b) {</a:t>
            </a:r>
            <a:endParaRPr lang="en-US" sz="1800" dirty="0"/>
          </a:p>
          <a:p>
            <a:pPr marL="45720" indent="0">
              <a:buNone/>
            </a:pPr>
            <a:r>
              <a:rPr lang="en-IN" sz="1800" dirty="0"/>
              <a:t>            return a + b;</a:t>
            </a:r>
            <a:endParaRPr lang="en-US" sz="1800" dirty="0"/>
          </a:p>
          <a:p>
            <a:pPr marL="45720" indent="0">
              <a:buNone/>
            </a:pPr>
            <a:r>
              <a:rPr lang="en-IN" sz="1800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911073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608" y="145775"/>
            <a:ext cx="9875520" cy="463826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Function Invocation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25214" y="1466193"/>
            <a:ext cx="10290657" cy="4629807"/>
          </a:xfrm>
        </p:spPr>
        <p:txBody>
          <a:bodyPr/>
          <a:lstStyle/>
          <a:p>
            <a:pPr marL="45720" indent="0">
              <a:buNone/>
            </a:pPr>
            <a:r>
              <a:rPr lang="en-US" sz="1800" dirty="0"/>
              <a:t>Function Invocation takes place in one of the following way</a:t>
            </a:r>
          </a:p>
          <a:p>
            <a:r>
              <a:rPr lang="en-US" sz="1800" dirty="0"/>
              <a:t>The code inside the function will execute when "something" </a:t>
            </a:r>
            <a:r>
              <a:rPr lang="en-US" sz="1800" b="1" dirty="0"/>
              <a:t>invokes</a:t>
            </a:r>
            <a:r>
              <a:rPr lang="en-US" sz="1800" dirty="0"/>
              <a:t> (calls) the function:</a:t>
            </a:r>
          </a:p>
          <a:p>
            <a:r>
              <a:rPr lang="en-US" sz="1800" dirty="0"/>
              <a:t>When an event occurs (when a user clicks a button)</a:t>
            </a:r>
          </a:p>
          <a:p>
            <a:r>
              <a:rPr lang="en-US" sz="1800" dirty="0"/>
              <a:t>When it is invoked (called) from JavaScript code</a:t>
            </a:r>
          </a:p>
          <a:p>
            <a:r>
              <a:rPr lang="en-US" sz="1800" dirty="0"/>
              <a:t>Automatically (self invoked)</a:t>
            </a:r>
          </a:p>
          <a:p>
            <a:pPr marL="45720" indent="0">
              <a:buNone/>
            </a:pPr>
            <a:endParaRPr lang="en-US" sz="1800" dirty="0"/>
          </a:p>
          <a:p>
            <a:pPr marL="45720" indent="0">
              <a:buNone/>
            </a:pPr>
            <a:r>
              <a:rPr lang="en-US" sz="1800" dirty="0"/>
              <a:t>Snippet</a:t>
            </a:r>
          </a:p>
          <a:p>
            <a:pPr marL="45720" indent="0">
              <a:buNone/>
            </a:pPr>
            <a:r>
              <a:rPr lang="en-IN" sz="1800" dirty="0" err="1"/>
              <a:t>document.getElementById</a:t>
            </a:r>
            <a:r>
              <a:rPr lang="en-IN" sz="1800" dirty="0"/>
              <a:t>("demo").</a:t>
            </a:r>
            <a:r>
              <a:rPr lang="en-IN" sz="1800" dirty="0" err="1"/>
              <a:t>innerHTML</a:t>
            </a:r>
            <a:r>
              <a:rPr lang="en-IN" sz="1800" dirty="0"/>
              <a:t> = Addition(4, 5);</a:t>
            </a:r>
            <a:endParaRPr lang="en-US" sz="1800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875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047" y="216605"/>
            <a:ext cx="9875520" cy="373116"/>
          </a:xfrm>
        </p:spPr>
        <p:txBody>
          <a:bodyPr>
            <a:normAutofit fontScale="90000"/>
          </a:bodyPr>
          <a:lstStyle/>
          <a:p>
            <a:r>
              <a:rPr lang="en-US" sz="2500" dirty="0"/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99090" y="1229711"/>
            <a:ext cx="10416782" cy="4866290"/>
          </a:xfrm>
        </p:spPr>
        <p:txBody>
          <a:bodyPr/>
          <a:lstStyle/>
          <a:p>
            <a:r>
              <a:rPr lang="en-US" sz="1800" dirty="0"/>
              <a:t>An array is a special variable, which can hold more than one value at a time.</a:t>
            </a:r>
          </a:p>
          <a:p>
            <a:pPr marL="45720" indent="0">
              <a:buNone/>
            </a:pPr>
            <a:r>
              <a:rPr lang="en-US" sz="1800" dirty="0"/>
              <a:t>Syntax:</a:t>
            </a:r>
          </a:p>
          <a:p>
            <a:pPr marL="45720" indent="0">
              <a:buNone/>
            </a:pPr>
            <a:r>
              <a:rPr lang="en-US" sz="1800" i="1" dirty="0" err="1"/>
              <a:t>var</a:t>
            </a:r>
            <a:r>
              <a:rPr lang="en-US" sz="1800" i="1" dirty="0"/>
              <a:t> </a:t>
            </a:r>
            <a:r>
              <a:rPr lang="en-US" sz="1800" i="1" dirty="0" err="1"/>
              <a:t>array_name</a:t>
            </a:r>
            <a:r>
              <a:rPr lang="en-US" sz="1800" i="1" dirty="0"/>
              <a:t> = [item1, item2, ...]; </a:t>
            </a:r>
          </a:p>
          <a:p>
            <a:pPr marL="45720" indent="0">
              <a:buNone/>
            </a:pPr>
            <a:r>
              <a:rPr lang="en-US" sz="1800" i="1" dirty="0" err="1"/>
              <a:t>var</a:t>
            </a:r>
            <a:r>
              <a:rPr lang="en-US" sz="1800" i="1" dirty="0"/>
              <a:t> </a:t>
            </a:r>
            <a:r>
              <a:rPr lang="en-US" sz="1800" i="1" dirty="0" err="1"/>
              <a:t>array_name</a:t>
            </a:r>
            <a:r>
              <a:rPr lang="en-US" sz="1800" i="1" dirty="0"/>
              <a:t> = new Array [item1, item2, ...]; </a:t>
            </a:r>
          </a:p>
          <a:p>
            <a:pPr marL="45720" indent="0">
              <a:buNone/>
            </a:pPr>
            <a:endParaRPr lang="en-US" sz="1800" dirty="0"/>
          </a:p>
          <a:p>
            <a:pPr marL="45720" indent="0">
              <a:buNone/>
            </a:pPr>
            <a:r>
              <a:rPr lang="en-US" sz="1800" dirty="0" err="1"/>
              <a:t>Eg</a:t>
            </a:r>
            <a:r>
              <a:rPr lang="en-US" sz="1800" dirty="0"/>
              <a:t>:</a:t>
            </a:r>
          </a:p>
          <a:p>
            <a:pPr marL="45720" indent="0">
              <a:buNone/>
            </a:pPr>
            <a:r>
              <a:rPr lang="en-US" sz="1800" dirty="0"/>
              <a:t> </a:t>
            </a:r>
            <a:r>
              <a:rPr lang="en-US" sz="1800" dirty="0" err="1"/>
              <a:t>var</a:t>
            </a:r>
            <a:r>
              <a:rPr lang="en-US" sz="1800" dirty="0"/>
              <a:t> color=[“</a:t>
            </a:r>
            <a:r>
              <a:rPr lang="en-US" sz="1800" dirty="0" err="1"/>
              <a:t>red”,”blue”,”green</a:t>
            </a:r>
            <a:r>
              <a:rPr lang="en-US" sz="1800" dirty="0"/>
              <a:t>”];</a:t>
            </a:r>
          </a:p>
          <a:p>
            <a:pPr marL="45720" indent="0">
              <a:buNone/>
            </a:pPr>
            <a:r>
              <a:rPr lang="en-US" sz="1800" dirty="0" err="1"/>
              <a:t>var</a:t>
            </a:r>
            <a:r>
              <a:rPr lang="en-US" sz="1800" dirty="0"/>
              <a:t> color=new color[“</a:t>
            </a:r>
            <a:r>
              <a:rPr lang="en-US" sz="1800" dirty="0" err="1"/>
              <a:t>red”,”blue”,”green</a:t>
            </a:r>
            <a:r>
              <a:rPr lang="en-US" sz="1800" dirty="0"/>
              <a:t>”];</a:t>
            </a:r>
          </a:p>
          <a:p>
            <a:pPr marL="45720" indent="0">
              <a:buNone/>
            </a:pPr>
            <a:endParaRPr lang="en-US" sz="1800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609111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theme/theme1.xml><?xml version="1.0" encoding="utf-8"?>
<a:theme xmlns:a="http://schemas.openxmlformats.org/drawingml/2006/main" name="Theme1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  <a:extLst>
    <a:ext uri="{05A4C25C-085E-4340-85A3-A5531E510DB2}">
      <thm15:themeFamily xmlns:thm15="http://schemas.microsoft.com/office/thememl/2012/main" name="Theme1" id="{6235F4CF-5C9B-4FAD-9C17-2FDBFEB4A7BC}" vid="{A66CE284-9C4D-46D0-B2BA-C637B5517C30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5359</TotalTime>
  <Words>603</Words>
  <Application>Microsoft Office PowerPoint</Application>
  <PresentationFormat>Widescreen</PresentationFormat>
  <Paragraphs>169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35" baseType="lpstr">
      <vt:lpstr>Arial</vt:lpstr>
      <vt:lpstr>Calibri Light</vt:lpstr>
      <vt:lpstr>Geneva</vt:lpstr>
      <vt:lpstr>Georgia</vt:lpstr>
      <vt:lpstr>Segoe UI</vt:lpstr>
      <vt:lpstr>STKaiti</vt:lpstr>
      <vt:lpstr>Symbol</vt:lpstr>
      <vt:lpstr>Times New Roman</vt:lpstr>
      <vt:lpstr>Verdana</vt:lpstr>
      <vt:lpstr>Wingdings</vt:lpstr>
      <vt:lpstr>Wingdings 2</vt:lpstr>
      <vt:lpstr>ヒラギノ角ゴ Pro W3</vt:lpstr>
      <vt:lpstr>Theme1</vt:lpstr>
      <vt:lpstr>Custom Design</vt:lpstr>
      <vt:lpstr>Civic</vt:lpstr>
      <vt:lpstr>JavaScript</vt:lpstr>
      <vt:lpstr>Introduction</vt:lpstr>
      <vt:lpstr>What is DOM</vt:lpstr>
      <vt:lpstr>HTML DOM</vt:lpstr>
      <vt:lpstr>PowerPoint Presentation</vt:lpstr>
      <vt:lpstr>Data Types </vt:lpstr>
      <vt:lpstr>Function </vt:lpstr>
      <vt:lpstr>Function Invocation </vt:lpstr>
      <vt:lpstr>Array</vt:lpstr>
      <vt:lpstr>Array Properties and Methods</vt:lpstr>
      <vt:lpstr>JavaScript Events </vt:lpstr>
      <vt:lpstr>PowerPoint Presentation</vt:lpstr>
      <vt:lpstr>PowerPoint Presentation</vt:lpstr>
      <vt:lpstr> Exceptions Handling </vt:lpstr>
      <vt:lpstr>Regular Expressions   </vt:lpstr>
      <vt:lpstr>Regular Expressions </vt:lpstr>
      <vt:lpstr>Regular Expressions </vt:lpstr>
      <vt:lpstr>Regular Expressions</vt:lpstr>
      <vt:lpstr>Regular Expressions cont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pcuser</dc:creator>
  <cp:lastModifiedBy>RIHANNA MIRIAM BABU</cp:lastModifiedBy>
  <cp:revision>44</cp:revision>
  <dcterms:created xsi:type="dcterms:W3CDTF">2018-10-04T10:04:50Z</dcterms:created>
  <dcterms:modified xsi:type="dcterms:W3CDTF">2021-01-05T17:59:03Z</dcterms:modified>
</cp:coreProperties>
</file>