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1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68" r:id="rId15"/>
    <p:sldId id="269" r:id="rId16"/>
    <p:sldId id="283" r:id="rId17"/>
    <p:sldId id="270" r:id="rId18"/>
    <p:sldId id="284" r:id="rId19"/>
    <p:sldId id="272" r:id="rId20"/>
    <p:sldId id="273" r:id="rId21"/>
    <p:sldId id="274" r:id="rId22"/>
    <p:sldId id="276" r:id="rId23"/>
    <p:sldId id="277" r:id="rId24"/>
    <p:sldId id="278" r:id="rId25"/>
    <p:sldId id="285" r:id="rId26"/>
    <p:sldId id="280" r:id="rId27"/>
    <p:sldId id="279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7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9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5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9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8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3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9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1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3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CE12-954C-4687-932F-123323337C2D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96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yminepapers.files.wordpress.com/2011/04/cup_generics-300x300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Collections and Generics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8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Exception Handling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685800"/>
            <a:ext cx="82296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C# exception  handling is built upon four keywords: </a:t>
            </a:r>
          </a:p>
          <a:p>
            <a:pPr marL="1200150" lvl="2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try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, </a:t>
            </a:r>
          </a:p>
          <a:p>
            <a:pPr marL="1200150" lvl="2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catch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, </a:t>
            </a:r>
          </a:p>
          <a:p>
            <a:pPr marL="1200150" lvl="2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finally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, and </a:t>
            </a:r>
          </a:p>
          <a:p>
            <a:pPr marL="1200150" lvl="2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throw.</a:t>
            </a:r>
          </a:p>
          <a:p>
            <a:pPr marL="1200150" lvl="2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 try:</a:t>
            </a:r>
          </a:p>
          <a:p>
            <a:pPr marL="1657350" lvl="3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A Identifies a block of code for which particular exceptions is activated</a:t>
            </a:r>
          </a:p>
          <a:p>
            <a:pPr marL="1200150" lvl="2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catch: </a:t>
            </a:r>
          </a:p>
          <a:p>
            <a:pPr marL="1657350" lvl="3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A program catches an exception with an exception handler at the place in a program  where you want to handle the problem</a:t>
            </a:r>
          </a:p>
          <a:p>
            <a:pPr marL="1200150" lvl="2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 finally</a:t>
            </a:r>
          </a:p>
          <a:p>
            <a:pPr marL="1657350" lvl="3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The finally block is used to execute a given set of statements, whether an exception  is thrown or not thrown. 		</a:t>
            </a:r>
          </a:p>
          <a:p>
            <a:pPr marL="1200150" lvl="2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 throw</a:t>
            </a:r>
          </a:p>
          <a:p>
            <a:pPr marL="1657350" lvl="3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Throws the exception to the calling </a:t>
            </a: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method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		</a:t>
            </a:r>
          </a:p>
          <a:p>
            <a:pPr marL="1200150" lvl="2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6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/>
              <a:t>Properties of an Exception Class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latin typeface="Arial"/>
              </a:rPr>
              <a:t>	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9" y="1371601"/>
            <a:ext cx="6629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File 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8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File Input Output Operations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 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System.IO namespace Includes many classes which are used to perform input/output operations on Files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input stream is used for performing Read operation and Output stream is used for performing  Write operations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are components for the file manipulation operation 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File I/O—(</a:t>
            </a:r>
            <a:r>
              <a:rPr lang="en-US" sz="3200" dirty="0" err="1" smtClean="0"/>
              <a:t>contid</a:t>
            </a:r>
            <a:r>
              <a:rPr lang="en-US" sz="3200" dirty="0" smtClean="0"/>
              <a:t>…)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97" y="763326"/>
            <a:ext cx="7617046" cy="599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File Stream Class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58" y="838199"/>
            <a:ext cx="107346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Threading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/>
              <a:t>Threading: Overview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thread </a:t>
            </a:r>
          </a:p>
          <a:p>
            <a:pPr marL="800100" lvl="1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 an independent execution path, which can run simultaneously with other threads.</a:t>
            </a:r>
          </a:p>
          <a:p>
            <a:pPr marL="800100" lvl="1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Share data, if they have a common reference to the same object instance.</a:t>
            </a:r>
          </a:p>
          <a:p>
            <a:pPr marL="34290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C# program starts in a single thread created automatically by the Common Language Runtime and operating system.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57400" y="15240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6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/>
              <a:t>Threading: Overview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60767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1"/>
            <a:ext cx="71437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2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/>
              <a:t>How Threading Works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Multithreading is managed internally by a thread scheduler.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On a single-processor computer 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a thread scheduler performs time-slicing, rapidly switching execution between each of the active threads.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On a multi-processor computer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multithreading is implemented with a mixture of time-slicing and genuine.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Different threads run code simultaneously on different Central Processing Units (CPUs) which is referred as Concurrency.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 err="1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DotNet</a:t>
            </a:r>
            <a:r>
              <a:rPr lang="en-IN" sz="20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 provides </a:t>
            </a:r>
            <a:r>
              <a:rPr lang="en-IN" sz="2000" b="1" dirty="0" err="1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Threadpool</a:t>
            </a:r>
            <a:r>
              <a:rPr lang="en-IN" sz="20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 for better thread management</a:t>
            </a: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Collections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558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Collections are data structures that holds data of different types for flexible operations.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C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# includes specialized classes that store series of values or objects are called collections.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Collections are non generic and generic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The </a:t>
            </a: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System.Collections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 namespace contains the non-generic collection types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System.Collections.Generic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 namespace includes generic collection types.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8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1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err="1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MultiThreading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02107"/>
            <a:ext cx="71056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016" y="3638411"/>
            <a:ext cx="7162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8016" y="4603363"/>
            <a:ext cx="727075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0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How Threads are created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828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30480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Specifies the argument index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077929"/>
            <a:ext cx="730885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6792" y="3814233"/>
            <a:ext cx="727075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67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Thread -</a:t>
            </a:r>
            <a:r>
              <a:rPr lang="en-US" sz="3200" b="1" dirty="0" err="1" smtClean="0">
                <a:latin typeface="+mj-lt"/>
                <a:cs typeface="Arial" pitchFamily="34" charset="0"/>
              </a:rPr>
              <a:t>LifeCycle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38400" y="11811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05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2531" y="974116"/>
            <a:ext cx="738505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555" y="2774564"/>
            <a:ext cx="735965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16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Synchronization of Threads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05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/>
              <a:t> 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90600"/>
            <a:ext cx="7747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60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cs typeface="Arial" pitchFamily="34" charset="0"/>
              </a:rPr>
              <a:t>Synchronization of Threads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05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4762" y="1377157"/>
            <a:ext cx="72644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81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Delegates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1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bg1"/>
                </a:solidFill>
              </a:rPr>
              <a:t>Need of Delegates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Consider a scenario where you need to make a ‘business decision’ in your program. </a:t>
            </a:r>
            <a:r>
              <a:rPr lang="en-IN" dirty="0" smtClean="0"/>
              <a:t>To </a:t>
            </a:r>
            <a:r>
              <a:rPr lang="en-IN" dirty="0"/>
              <a:t>make a decision you need data </a:t>
            </a:r>
            <a:r>
              <a:rPr lang="en-IN" dirty="0" smtClean="0"/>
              <a:t>.To </a:t>
            </a:r>
            <a:r>
              <a:rPr lang="en-IN" dirty="0"/>
              <a:t>get data you need to call a method 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When </a:t>
            </a:r>
            <a:r>
              <a:rPr lang="en-IN" dirty="0"/>
              <a:t>the method name is not known at design </a:t>
            </a:r>
            <a:r>
              <a:rPr lang="en-IN" dirty="0" err="1" smtClean="0"/>
              <a:t>time,You</a:t>
            </a:r>
            <a:r>
              <a:rPr lang="en-IN" dirty="0" smtClean="0"/>
              <a:t> </a:t>
            </a:r>
            <a:r>
              <a:rPr lang="en-IN" dirty="0"/>
              <a:t>need to pass the unknown method as a parameter </a:t>
            </a:r>
          </a:p>
          <a:p>
            <a:r>
              <a:rPr lang="en-IN" dirty="0" smtClean="0"/>
              <a:t>The </a:t>
            </a:r>
            <a:r>
              <a:rPr lang="en-IN" dirty="0"/>
              <a:t>method passing is known as a </a:t>
            </a:r>
            <a:r>
              <a:rPr lang="en-IN" dirty="0" err="1"/>
              <a:t>Callback</a:t>
            </a:r>
            <a:r>
              <a:rPr lang="en-IN" dirty="0"/>
              <a:t> function </a:t>
            </a:r>
          </a:p>
          <a:p>
            <a:r>
              <a:rPr lang="en-IN" dirty="0"/>
              <a:t>Call back functions are pointers to methods </a:t>
            </a:r>
          </a:p>
          <a:p>
            <a:r>
              <a:rPr lang="en-IN" dirty="0"/>
              <a:t>.NET implements function pointers using delegates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2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Delegates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/>
              <a:t>A </a:t>
            </a:r>
            <a:r>
              <a:rPr lang="en-IN" sz="2000" b="1" dirty="0"/>
              <a:t>delegate</a:t>
            </a:r>
            <a:r>
              <a:rPr lang="en-IN" sz="2000" dirty="0"/>
              <a:t> is a reference type variable that holds the reference to a method. The reference can be changed at runtime</a:t>
            </a:r>
            <a:r>
              <a:rPr lang="en-IN" sz="2000" dirty="0" smtClean="0"/>
              <a:t>.</a:t>
            </a: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/>
              <a:t>All delegates are implicitly derived from </a:t>
            </a:r>
            <a:r>
              <a:rPr lang="en-IN" sz="2000" dirty="0" smtClean="0"/>
              <a:t>the</a:t>
            </a:r>
            <a:r>
              <a:rPr lang="en-IN" sz="2000" dirty="0"/>
              <a:t> </a:t>
            </a:r>
            <a:r>
              <a:rPr lang="en-IN" sz="2000" b="1" dirty="0" err="1"/>
              <a:t>System.Delegate</a:t>
            </a:r>
            <a:r>
              <a:rPr lang="en-IN" sz="2000" dirty="0"/>
              <a:t> class</a:t>
            </a:r>
            <a:r>
              <a:rPr lang="en-IN" sz="2000" dirty="0" smtClean="0"/>
              <a:t>.</a:t>
            </a: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/>
              <a:t>Delegate declaration determines the methods that can be referenced by the delegate. A delegate can refer to a method, which has the same signature as that of the </a:t>
            </a:r>
            <a:r>
              <a:rPr lang="en-IN" sz="2000" dirty="0" err="1"/>
              <a:t>delegate.Eg:public</a:t>
            </a:r>
            <a:r>
              <a:rPr lang="en-IN" sz="2000" dirty="0"/>
              <a:t> delegate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MyDelegate</a:t>
            </a:r>
            <a:r>
              <a:rPr lang="en-IN" sz="2000" dirty="0"/>
              <a:t> </a:t>
            </a:r>
            <a:r>
              <a:rPr lang="en-IN" sz="2000" dirty="0" smtClean="0"/>
              <a:t>(</a:t>
            </a:r>
            <a:r>
              <a:rPr lang="en-IN" sz="2000" dirty="0"/>
              <a:t>string s); </a:t>
            </a:r>
            <a:endParaRPr lang="en-IN" sz="2000" dirty="0" smtClean="0"/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 smtClean="0"/>
              <a:t>Syntax </a:t>
            </a:r>
            <a:r>
              <a:rPr lang="en-IN" sz="2000" dirty="0"/>
              <a:t>for delegate declaration is </a:t>
            </a:r>
            <a:r>
              <a:rPr lang="en-IN" sz="2000" dirty="0" smtClean="0"/>
              <a:t>−delegate </a:t>
            </a:r>
            <a:r>
              <a:rPr lang="en-IN" sz="2000" dirty="0"/>
              <a:t>&lt;return type&gt; &lt;delegate-name&gt; &lt;parameter list</a:t>
            </a:r>
            <a:r>
              <a:rPr lang="en-IN" sz="2000" dirty="0" smtClean="0"/>
              <a:t>&gt;</a:t>
            </a: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You 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can invoke (or call) the method through the delegate instance. </a:t>
            </a: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 smtClean="0">
                <a:latin typeface="+mj-lt"/>
                <a:cs typeface="Arial" pitchFamily="34" charset="0"/>
              </a:rPr>
              <a:t>PreBuild</a:t>
            </a:r>
            <a:r>
              <a:rPr lang="en-US" sz="3200" b="1" dirty="0" smtClean="0">
                <a:latin typeface="+mj-lt"/>
                <a:cs typeface="Arial" pitchFamily="34" charset="0"/>
              </a:rPr>
              <a:t> Delegates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/>
              <a:t>The </a:t>
            </a:r>
            <a:r>
              <a:rPr lang="en-IN" sz="2000" dirty="0" err="1"/>
              <a:t>Func</a:t>
            </a:r>
            <a:r>
              <a:rPr lang="en-IN" sz="2000" dirty="0"/>
              <a:t> delegate takes zero, one or more input parameters, and returns a value (with its out parameter).</a:t>
            </a: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/>
              <a:t>Action takes zero, one or more input parameters, but does not return anything.</a:t>
            </a: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/>
              <a:t>Predicate is a special kind of </a:t>
            </a:r>
            <a:r>
              <a:rPr lang="en-IN" sz="2000" dirty="0" err="1"/>
              <a:t>Func</a:t>
            </a:r>
            <a:r>
              <a:rPr lang="en-IN" sz="2000" dirty="0"/>
              <a:t>. It represents a method that contains a set of criteria mostly defined inside an if condition and checks whether the passed parameter meets those criteria or not</a:t>
            </a:r>
            <a:r>
              <a:rPr lang="en-IN" sz="2000" dirty="0" smtClean="0"/>
              <a:t>.</a:t>
            </a: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 smtClean="0"/>
              <a:t> 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You 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can invoke (or call) the method through the delegate instance. </a:t>
            </a: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Non </a:t>
            </a:r>
            <a:r>
              <a:rPr lang="en-US" sz="3200" b="1" kern="0" dirty="0" err="1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Genric</a:t>
            </a:r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Collection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0" y="914400"/>
            <a:ext cx="8661400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ArrayList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- it will grow dynamically and also shrink . Allows duplicate items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HashTable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- Represents a collection of key/value pairs . Any non-null object can be used as a key but a value can be null. Cannot have duplicate keys 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SortedList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- It uses a key as well as an index to access the items in a list.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Stack- Stack stores the values in LIFO style (Last In First Out). It provides a Push() method to add a value and Pop() &amp; Peek() methods to retrieve values.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Queue- Queue stores the values in FIFO style (First In First Out). It provides an </a:t>
            </a: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Enqueue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() method to add values and a </a:t>
            </a: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Dequeue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() method to retrieve values from the collection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8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39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/>
              <a:t>Generics Data Type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05000" y="1025718"/>
            <a:ext cx="8229600" cy="2850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/>
              <a:t>Generic Types are Data Types which has place holders for other types to be passed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/>
              <a:t>These place holders are referred as Generic Type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/>
              <a:t>The client code that uses the generic type will provide the value for the placeholder parameter</a:t>
            </a:r>
            <a:r>
              <a:rPr lang="en-IN" sz="6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/>
              <a:t>For </a:t>
            </a:r>
            <a:r>
              <a:rPr lang="en-IN" sz="6400" dirty="0" err="1"/>
              <a:t>eg</a:t>
            </a:r>
            <a:r>
              <a:rPr lang="en-IN" sz="6400" dirty="0"/>
              <a:t>, the .NET Framework type </a:t>
            </a:r>
            <a:r>
              <a:rPr lang="en-IN" sz="6400" dirty="0" err="1"/>
              <a:t>System.Collections.Generic.List</a:t>
            </a:r>
            <a:r>
              <a:rPr lang="en-IN" sz="6400" dirty="0"/>
              <a:t>&lt;T&gt; has one type parameter that by convention is given the name 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2" descr="MS Generic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3590663"/>
            <a:ext cx="1905000" cy="1428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ular Callout 7"/>
          <p:cNvSpPr/>
          <p:nvPr/>
        </p:nvSpPr>
        <p:spPr bwMode="auto">
          <a:xfrm>
            <a:off x="7086601" y="4191878"/>
            <a:ext cx="2819400" cy="1077218"/>
          </a:xfrm>
          <a:prstGeom prst="wedgeRectCallout">
            <a:avLst>
              <a:gd name="adj1" fmla="val -97327"/>
              <a:gd name="adj2" fmla="val -29231"/>
            </a:avLst>
          </a:prstGeom>
          <a:noFill/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 is a </a:t>
            </a:r>
            <a:r>
              <a:rPr lang="en-US" sz="1600" dirty="0">
                <a:solidFill>
                  <a:schemeClr val="tx1"/>
                </a:solidFill>
              </a:rPr>
              <a:t>is a placeholder- (Generic Parameter) that can </a:t>
            </a:r>
          </a:p>
          <a:p>
            <a:r>
              <a:rPr lang="en-US" sz="1600" dirty="0">
                <a:solidFill>
                  <a:schemeClr val="tx1"/>
                </a:solidFill>
              </a:rPr>
              <a:t>accept any type supplied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placeholder- 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Gy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type supplied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1905000" y="4299033"/>
            <a:ext cx="2362201" cy="1077218"/>
          </a:xfrm>
          <a:prstGeom prst="wedgeRectCallout">
            <a:avLst>
              <a:gd name="adj1" fmla="val 79592"/>
              <a:gd name="adj2" fmla="val -70698"/>
            </a:avLst>
          </a:prstGeom>
          <a:noFill/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Now </a:t>
            </a:r>
            <a:r>
              <a:rPr lang="en-IN" sz="1600" dirty="0">
                <a:solidFill>
                  <a:schemeClr val="tx1"/>
                </a:solidFill>
              </a:rPr>
              <a:t>Cup is a generic type that is programmed to work with any Type T that is being supplied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r>
              <a:rPr lang="en-US" sz="1600" b="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T</a:t>
            </a:r>
            <a:r>
              <a:rPr lang="en-US" sz="1600" b="0" dirty="0" smtClean="0">
                <a:solidFill>
                  <a:schemeClr val="bg1"/>
                </a:solidFill>
              </a:rPr>
              <a:t> that is 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1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Generic Collections</a:t>
            </a:r>
            <a:endParaRPr lang="en-US" sz="3200" b="1" dirty="0"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52600" y="838201"/>
            <a:ext cx="8382000" cy="52117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9144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12" y="1072692"/>
            <a:ext cx="7943776" cy="47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Exception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5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Exceptions – Overview</a:t>
            </a: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46075" algn="just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lang="en-IN" altLang="en-US" sz="2000" dirty="0"/>
              <a:t>An exception  </a:t>
            </a:r>
          </a:p>
          <a:p>
            <a:pPr marL="857250" lvl="1" indent="-346075" algn="just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lang="en-IN" altLang="en-US" dirty="0"/>
              <a:t>Is a problem that arises during the execution of a program </a:t>
            </a:r>
          </a:p>
          <a:p>
            <a:pPr marL="857250" lvl="1" indent="-346075" algn="just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lang="en-IN" altLang="en-US" dirty="0"/>
              <a:t>provides a way to transfer control from one part of a program to another. </a:t>
            </a:r>
          </a:p>
          <a:p>
            <a:pPr marL="857250" lvl="1" indent="-346075" algn="just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lang="en-IN" altLang="en-US" dirty="0"/>
              <a:t>Can be generated by </a:t>
            </a:r>
          </a:p>
          <a:p>
            <a:pPr marL="1311275" lvl="2" indent="-285750" algn="just">
              <a:spcBef>
                <a:spcPts val="1200"/>
              </a:spcBef>
              <a:buFont typeface="Arial"/>
              <a:buChar char="•"/>
              <a:tabLst>
                <a:tab pos="520700" algn="l"/>
              </a:tabLst>
              <a:defRPr/>
            </a:pPr>
            <a:r>
              <a:rPr lang="en-IN" altLang="en-US" sz="1600" dirty="0"/>
              <a:t>common language runtime (CLR), </a:t>
            </a:r>
          </a:p>
          <a:p>
            <a:pPr marL="1254125" lvl="2" indent="-285750" algn="just">
              <a:spcBef>
                <a:spcPts val="1200"/>
              </a:spcBef>
              <a:buFont typeface="Arial"/>
              <a:buChar char="•"/>
              <a:tabLst>
                <a:tab pos="520700" algn="l"/>
              </a:tabLst>
              <a:defRPr/>
            </a:pPr>
            <a:r>
              <a:rPr lang="en-IN" altLang="en-US" sz="1600" dirty="0"/>
              <a:t>.NET Framework or any third-party libraries </a:t>
            </a:r>
          </a:p>
          <a:p>
            <a:pPr marL="1254125" lvl="2" indent="-285750" algn="just">
              <a:spcBef>
                <a:spcPts val="1200"/>
              </a:spcBef>
              <a:buFont typeface="Arial"/>
              <a:buChar char="•"/>
              <a:tabLst>
                <a:tab pos="520700" algn="l"/>
              </a:tabLst>
              <a:defRPr/>
            </a:pPr>
            <a:r>
              <a:rPr lang="en-IN" altLang="en-US" sz="1600" dirty="0"/>
              <a:t>application code.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685801"/>
            <a:ext cx="8229600" cy="53641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IN" sz="1800" kern="0" dirty="0" smtClea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IN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803082"/>
            <a:ext cx="8229600" cy="5750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10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Exception Class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596348"/>
            <a:ext cx="8229600" cy="5956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The 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Base Class Library provides two types that inherit directly from Exception: 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Application.Exception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 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System.Exception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 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err="1" smtClean="0">
                <a:solidFill>
                  <a:srgbClr val="5F5F5F"/>
                </a:solidFill>
                <a:latin typeface="Arial"/>
              </a:rPr>
              <a:t>ApplicationException</a:t>
            </a: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 </a:t>
            </a: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Is the base class for all exceptions defined by applications 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Exceptions class are derived from </a:t>
            </a: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Application.Exception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 class.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Identifies the type of exception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contains properties that have details about the </a:t>
            </a: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exception 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The </a:t>
            </a: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System.Exception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 class 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Is the base class for all exceptions defined by system 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Exceptions class are derived from </a:t>
            </a: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System.Exception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 class.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Identifies the type of exception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contains properties that have details about the exception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Exception Handling-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Inbuilt exceptions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111125" algn="just">
              <a:spcBef>
                <a:spcPts val="1200"/>
              </a:spcBef>
              <a:tabLst>
                <a:tab pos="520700" algn="l"/>
              </a:tabLst>
            </a:pPr>
            <a:r>
              <a:rPr lang="en-US" altLang="en-US" dirty="0" smtClean="0"/>
              <a:t>Some of the predefined Exceptions are</a:t>
            </a:r>
            <a:endParaRPr lang="en-US" alt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1125" algn="just">
              <a:spcBef>
                <a:spcPts val="1200"/>
              </a:spcBef>
              <a:tabLst>
                <a:tab pos="520700" algn="l"/>
              </a:tabLst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14277"/>
            <a:ext cx="6400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5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843</Words>
  <Application>Microsoft Office PowerPoint</Application>
  <PresentationFormat>Widescreen</PresentationFormat>
  <Paragraphs>160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Office Theme</vt:lpstr>
      <vt:lpstr>C#</vt:lpstr>
      <vt:lpstr>PowerPoint Presentation</vt:lpstr>
      <vt:lpstr>PowerPoint Presentation</vt:lpstr>
      <vt:lpstr>PowerPoint Presentation</vt:lpstr>
      <vt:lpstr>PowerPoint Presentation</vt:lpstr>
      <vt:lpstr>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C#</vt:lpstr>
      <vt:lpstr>PowerPoint Presentation</vt:lpstr>
      <vt:lpstr>PowerPoint Presentation</vt:lpstr>
      <vt:lpstr>PowerPoint Presentation</vt:lpstr>
      <vt:lpstr>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C#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RIHANNA MIRIAM BABU</dc:creator>
  <cp:lastModifiedBy>RIHANNA MIRIAM BABU</cp:lastModifiedBy>
  <cp:revision>18</cp:revision>
  <dcterms:created xsi:type="dcterms:W3CDTF">2020-11-27T12:18:29Z</dcterms:created>
  <dcterms:modified xsi:type="dcterms:W3CDTF">2020-12-08T13:01:38Z</dcterms:modified>
</cp:coreProperties>
</file>