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58" r:id="rId6"/>
    <p:sldId id="277" r:id="rId7"/>
    <p:sldId id="278" r:id="rId8"/>
    <p:sldId id="261" r:id="rId9"/>
    <p:sldId id="262" r:id="rId10"/>
    <p:sldId id="271" r:id="rId11"/>
    <p:sldId id="272" r:id="rId12"/>
    <p:sldId id="273" r:id="rId13"/>
    <p:sldId id="274" r:id="rId14"/>
    <p:sldId id="275" r:id="rId15"/>
    <p:sldId id="263" r:id="rId16"/>
    <p:sldId id="264" r:id="rId17"/>
    <p:sldId id="269"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9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C954C8F-A359-4B38-A761-7C06F63FD610}" type="datetimeFigureOut">
              <a:rPr lang="en-US" smtClean="0"/>
              <a:pPr/>
              <a:t>1/8/2021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B10DD5B-CC27-42EF-8E12-5B60C5FE0DD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954C8F-A359-4B38-A761-7C06F63FD610}"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0DD5B-CC27-42EF-8E12-5B60C5FE0D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954C8F-A359-4B38-A761-7C06F63FD610}"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0DD5B-CC27-42EF-8E12-5B60C5FE0D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954C8F-A359-4B38-A761-7C06F63FD610}"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0DD5B-CC27-42EF-8E12-5B60C5FE0D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954C8F-A359-4B38-A761-7C06F63FD610}"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0DD5B-CC27-42EF-8E12-5B60C5FE0DD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954C8F-A359-4B38-A761-7C06F63FD610}" type="datetimeFigureOut">
              <a:rPr lang="en-US" smtClean="0"/>
              <a:pPr/>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0DD5B-CC27-42EF-8E12-5B60C5FE0D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C954C8F-A359-4B38-A761-7C06F63FD610}" type="datetimeFigureOut">
              <a:rPr lang="en-US" smtClean="0"/>
              <a:pPr/>
              <a:t>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0DD5B-CC27-42EF-8E12-5B60C5FE0D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C954C8F-A359-4B38-A761-7C06F63FD610}" type="datetimeFigureOut">
              <a:rPr lang="en-US" smtClean="0"/>
              <a:pPr/>
              <a:t>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0DD5B-CC27-42EF-8E12-5B60C5FE0D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54C8F-A359-4B38-A761-7C06F63FD610}" type="datetimeFigureOut">
              <a:rPr lang="en-US" smtClean="0"/>
              <a:pPr/>
              <a:t>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0DD5B-CC27-42EF-8E12-5B60C5FE0D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954C8F-A359-4B38-A761-7C06F63FD610}" type="datetimeFigureOut">
              <a:rPr lang="en-US" smtClean="0"/>
              <a:pPr/>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0DD5B-CC27-42EF-8E12-5B60C5FE0D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954C8F-A359-4B38-A761-7C06F63FD610}" type="datetimeFigureOut">
              <a:rPr lang="en-US" smtClean="0"/>
              <a:pPr/>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B10DD5B-CC27-42EF-8E12-5B60C5FE0DD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C954C8F-A359-4B38-A761-7C06F63FD610}" type="datetimeFigureOut">
              <a:rPr lang="en-US" smtClean="0"/>
              <a:pPr/>
              <a:t>1/8/2021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10DD5B-CC27-42EF-8E12-5B60C5FE0DD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67264"/>
            <a:ext cx="7851648" cy="1828800"/>
          </a:xfrm>
        </p:spPr>
        <p:txBody>
          <a:bodyPr/>
          <a:lstStyle/>
          <a:p>
            <a:r>
              <a:rPr lang="en-US" sz="4400" dirty="0" smtClean="0">
                <a:latin typeface="Times New Roman" panose="02020603050405020304" pitchFamily="18" charset="0"/>
                <a:cs typeface="Times New Roman" panose="02020603050405020304" pitchFamily="18" charset="0"/>
              </a:rPr>
              <a:t>ANSI SQL</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3400" y="3124200"/>
            <a:ext cx="7854696" cy="1752600"/>
          </a:xfrm>
        </p:spPr>
        <p:txBody>
          <a:bodyPr>
            <a:normAutofit/>
          </a:bodyPr>
          <a:lstStyle/>
          <a:p>
            <a:r>
              <a:rPr lang="en-US" sz="3600" dirty="0" smtClean="0">
                <a:latin typeface="Times New Roman" panose="02020603050405020304" pitchFamily="18" charset="0"/>
                <a:cs typeface="Times New Roman" panose="02020603050405020304" pitchFamily="18" charset="0"/>
              </a:rPr>
              <a:t>Understanding SQL</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pPr lvl="1"/>
            <a:r>
              <a:rPr lang="en-US" sz="2800" dirty="0" smtClean="0">
                <a:solidFill>
                  <a:schemeClr val="accent1">
                    <a:lumMod val="75000"/>
                  </a:schemeClr>
                </a:solidFill>
              </a:rPr>
              <a:t>First Normal Form</a:t>
            </a:r>
          </a:p>
        </p:txBody>
      </p:sp>
      <p:pic>
        <p:nvPicPr>
          <p:cNvPr id="1026" name="Picture 2"/>
          <p:cNvPicPr>
            <a:picLocks noChangeAspect="1" noChangeArrowheads="1"/>
          </p:cNvPicPr>
          <p:nvPr/>
        </p:nvPicPr>
        <p:blipFill>
          <a:blip r:embed="rId2" cstate="print"/>
          <a:srcRect/>
          <a:stretch>
            <a:fillRect/>
          </a:stretch>
        </p:blipFill>
        <p:spPr bwMode="auto">
          <a:xfrm>
            <a:off x="304800" y="2057400"/>
            <a:ext cx="7048500" cy="386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914400" y="4724400"/>
            <a:ext cx="5410200" cy="1381125"/>
          </a:xfrm>
          <a:prstGeom prst="rect">
            <a:avLst/>
          </a:prstGeom>
          <a:noFill/>
          <a:ln w="9525">
            <a:noFill/>
            <a:miter lim="800000"/>
            <a:headEnd/>
            <a:tailEnd/>
          </a:ln>
        </p:spPr>
      </p:pic>
      <p:pic>
        <p:nvPicPr>
          <p:cNvPr id="3" name="Picture 3"/>
          <p:cNvPicPr>
            <a:picLocks noChangeAspect="1" noChangeArrowheads="1"/>
          </p:cNvPicPr>
          <p:nvPr/>
        </p:nvPicPr>
        <p:blipFill>
          <a:blip r:embed="rId3" cstate="print"/>
          <a:srcRect/>
          <a:stretch>
            <a:fillRect/>
          </a:stretch>
        </p:blipFill>
        <p:spPr bwMode="auto">
          <a:xfrm>
            <a:off x="762000" y="990600"/>
            <a:ext cx="5250180" cy="937260"/>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609600" y="1447800"/>
            <a:ext cx="5250180" cy="556260"/>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685800" y="1905000"/>
            <a:ext cx="641985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219200" y="228600"/>
            <a:ext cx="4295775" cy="5715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57200" y="1371600"/>
            <a:ext cx="7058025" cy="134302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609600" y="2667000"/>
            <a:ext cx="6581775" cy="2371725"/>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1143000" y="4953000"/>
            <a:ext cx="4324350" cy="146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457200" y="1447800"/>
            <a:ext cx="7162800" cy="12858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066800" y="228600"/>
            <a:ext cx="3981450" cy="762000"/>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990600" y="2895600"/>
            <a:ext cx="6648450" cy="338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676400" y="2362200"/>
            <a:ext cx="4762500" cy="16383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828800" y="4267200"/>
            <a:ext cx="4686300" cy="243840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1371600" y="152400"/>
            <a:ext cx="4400550" cy="714375"/>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838200" y="1295400"/>
            <a:ext cx="6696075" cy="74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088"/>
            <a:ext cx="8229600" cy="819912"/>
          </a:xfrm>
        </p:spPr>
        <p:txBody>
          <a:bodyPr/>
          <a:lstStyle/>
          <a:p>
            <a:r>
              <a:rPr lang="en-US" dirty="0" smtClean="0"/>
              <a:t>    SQL</a:t>
            </a:r>
            <a:endParaRPr lang="en-US" dirty="0"/>
          </a:p>
        </p:txBody>
      </p:sp>
      <p:pic>
        <p:nvPicPr>
          <p:cNvPr id="8" name="Content Placeholder 7"/>
          <p:cNvPicPr>
            <a:picLocks noGrp="1" noChangeAspect="1"/>
          </p:cNvPicPr>
          <p:nvPr>
            <p:ph idx="1"/>
          </p:nvPr>
        </p:nvPicPr>
        <p:blipFill>
          <a:blip r:embed="rId2" cstate="print"/>
          <a:stretch>
            <a:fillRect/>
          </a:stretch>
        </p:blipFill>
        <p:spPr>
          <a:xfrm>
            <a:off x="1143000" y="1676401"/>
            <a:ext cx="7543800" cy="3753644"/>
          </a:xfrm>
          <a:prstGeom prst="rect">
            <a:avLst/>
          </a:prstGeom>
        </p:spPr>
      </p:pic>
    </p:spTree>
    <p:extLst>
      <p:ext uri="{BB962C8B-B14F-4D97-AF65-F5344CB8AC3E}">
        <p14:creationId xmlns:p14="http://schemas.microsoft.com/office/powerpoint/2010/main" val="3638707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SQL</a:t>
            </a:r>
            <a:endParaRPr lang="en-US" dirty="0"/>
          </a:p>
        </p:txBody>
      </p:sp>
      <p:sp>
        <p:nvSpPr>
          <p:cNvPr id="3" name="Content Placeholder 2"/>
          <p:cNvSpPr>
            <a:spLocks noGrp="1"/>
          </p:cNvSpPr>
          <p:nvPr>
            <p:ph idx="1"/>
          </p:nvPr>
        </p:nvSpPr>
        <p:spPr>
          <a:xfrm rot="10800000" flipV="1">
            <a:off x="457200" y="1371600"/>
            <a:ext cx="8229600" cy="4648200"/>
          </a:xfrm>
        </p:spPr>
        <p:txBody>
          <a:bodyPr>
            <a:normAutofit/>
          </a:bodyPr>
          <a:lstStyle/>
          <a:p>
            <a:r>
              <a:rPr lang="en-US" sz="2000" dirty="0" smtClean="0"/>
              <a:t>Structured Query Language</a:t>
            </a:r>
          </a:p>
          <a:p>
            <a:pPr lvl="2"/>
            <a:r>
              <a:rPr lang="en-US" sz="2000" dirty="0" smtClean="0"/>
              <a:t>A special purpose programming language designed for managed data in RDBMS.</a:t>
            </a:r>
          </a:p>
          <a:p>
            <a:pPr marL="667512" lvl="2" indent="0">
              <a:buNone/>
            </a:pPr>
            <a:endParaRPr lang="en-US" dirty="0" smtClean="0"/>
          </a:p>
        </p:txBody>
      </p:sp>
      <p:sp>
        <p:nvSpPr>
          <p:cNvPr id="5" name="Rectangle 4"/>
          <p:cNvSpPr/>
          <p:nvPr/>
        </p:nvSpPr>
        <p:spPr>
          <a:xfrm>
            <a:off x="647700" y="2598238"/>
            <a:ext cx="7848600" cy="4208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ANSI SQL</a:t>
            </a:r>
            <a:endParaRPr lang="en-US" dirty="0"/>
          </a:p>
        </p:txBody>
      </p:sp>
      <p:pic>
        <p:nvPicPr>
          <p:cNvPr id="8" name="Picture 7"/>
          <p:cNvPicPr>
            <a:picLocks noChangeAspect="1"/>
          </p:cNvPicPr>
          <p:nvPr/>
        </p:nvPicPr>
        <p:blipFill>
          <a:blip r:embed="rId2" cstate="print"/>
          <a:stretch>
            <a:fillRect/>
          </a:stretch>
        </p:blipFill>
        <p:spPr>
          <a:xfrm>
            <a:off x="681820" y="3276600"/>
            <a:ext cx="7848599" cy="3143250"/>
          </a:xfrm>
          <a:prstGeom prst="rect">
            <a:avLst/>
          </a:prstGeom>
        </p:spPr>
      </p:pic>
    </p:spTree>
    <p:extLst>
      <p:ext uri="{BB962C8B-B14F-4D97-AF65-F5344CB8AC3E}">
        <p14:creationId xmlns:p14="http://schemas.microsoft.com/office/powerpoint/2010/main" val="1528527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7200" y="704088"/>
            <a:ext cx="8229600" cy="591312"/>
          </a:xfrm>
        </p:spPr>
        <p:txBody>
          <a:bodyPr>
            <a:normAutofit fontScale="90000"/>
          </a:bodyPr>
          <a:lstStyle/>
          <a:p>
            <a:r>
              <a:rPr lang="en-US" dirty="0" smtClean="0"/>
              <a:t>Keywords</a:t>
            </a:r>
            <a:endParaRPr lang="en-US" dirty="0"/>
          </a:p>
        </p:txBody>
      </p:sp>
      <p:pic>
        <p:nvPicPr>
          <p:cNvPr id="14" name="Picture 13"/>
          <p:cNvPicPr>
            <a:picLocks noChangeAspect="1"/>
          </p:cNvPicPr>
          <p:nvPr/>
        </p:nvPicPr>
        <p:blipFill>
          <a:blip r:embed="rId2" cstate="print"/>
          <a:stretch>
            <a:fillRect/>
          </a:stretch>
        </p:blipFill>
        <p:spPr>
          <a:xfrm>
            <a:off x="685800" y="1447800"/>
            <a:ext cx="7772400" cy="4619625"/>
          </a:xfrm>
          <a:prstGeom prst="rect">
            <a:avLst/>
          </a:prstGeom>
        </p:spPr>
      </p:pic>
    </p:spTree>
    <p:extLst>
      <p:ext uri="{BB962C8B-B14F-4D97-AF65-F5344CB8AC3E}">
        <p14:creationId xmlns:p14="http://schemas.microsoft.com/office/powerpoint/2010/main" val="1280998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5" name="Rounded Rectangle 4"/>
          <p:cNvSpPr/>
          <p:nvPr/>
        </p:nvSpPr>
        <p:spPr>
          <a:xfrm>
            <a:off x="457200" y="2133600"/>
            <a:ext cx="8001000" cy="12954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You have completed Understanding of SQL</a:t>
            </a:r>
            <a:endParaRPr lang="en-US" sz="4000" dirty="0"/>
          </a:p>
        </p:txBody>
      </p:sp>
    </p:spTree>
    <p:extLst>
      <p:ext uri="{BB962C8B-B14F-4D97-AF65-F5344CB8AC3E}">
        <p14:creationId xmlns:p14="http://schemas.microsoft.com/office/powerpoint/2010/main" val="11457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514352"/>
            <a:ext cx="4953000" cy="857248"/>
          </a:xfrm>
        </p:spPr>
        <p:txBody>
          <a:bodyPr>
            <a:normAutofit/>
          </a:bodyPr>
          <a:lstStyle/>
          <a:p>
            <a:r>
              <a:rPr lang="en-US" sz="3600" dirty="0" smtClean="0">
                <a:latin typeface="Times New Roman" pitchFamily="18" charset="0"/>
                <a:cs typeface="Times New Roman" pitchFamily="18" charset="0"/>
              </a:rPr>
              <a:t>Session Objectives</a:t>
            </a:r>
            <a:endParaRPr lang="en-US" sz="3600" dirty="0">
              <a:latin typeface="Times New Roman" pitchFamily="18" charset="0"/>
              <a:cs typeface="Times New Roman" pitchFamily="18" charset="0"/>
            </a:endParaRPr>
          </a:p>
        </p:txBody>
      </p:sp>
      <p:sp>
        <p:nvSpPr>
          <p:cNvPr id="2" name="Content Placeholder 1"/>
          <p:cNvSpPr>
            <a:spLocks noGrp="1"/>
          </p:cNvSpPr>
          <p:nvPr>
            <p:ph type="body" idx="2"/>
          </p:nvPr>
        </p:nvSpPr>
        <p:spPr>
          <a:xfrm>
            <a:off x="304800" y="1676400"/>
            <a:ext cx="6629400" cy="4572000"/>
          </a:xfrm>
        </p:spPr>
        <p:txBody>
          <a:bodyPr>
            <a:normAutofit/>
          </a:bodyPr>
          <a:lstStyle/>
          <a:p>
            <a:pPr>
              <a:lnSpc>
                <a:spcPct val="150000"/>
              </a:lnSpc>
              <a:buFont typeface="Wingdings" pitchFamily="2" charset="2"/>
              <a:buChar char="Ø"/>
            </a:pPr>
            <a:r>
              <a:rPr lang="en-US" sz="2200" dirty="0" smtClean="0">
                <a:solidFill>
                  <a:schemeClr val="accent1">
                    <a:lumMod val="75000"/>
                  </a:schemeClr>
                </a:solidFill>
                <a:latin typeface="Times New Roman" pitchFamily="18" charset="0"/>
                <a:cs typeface="Times New Roman" pitchFamily="18" charset="0"/>
              </a:rPr>
              <a:t>At the end of the session you will be able to </a:t>
            </a:r>
          </a:p>
          <a:p>
            <a:pPr lvl="1">
              <a:lnSpc>
                <a:spcPct val="150000"/>
              </a:lnSpc>
              <a:buFont typeface="Wingdings" pitchFamily="2" charset="2"/>
              <a:buChar char="§"/>
            </a:pPr>
            <a:r>
              <a:rPr lang="en-US" sz="2200" dirty="0">
                <a:solidFill>
                  <a:schemeClr val="accent1">
                    <a:lumMod val="75000"/>
                  </a:schemeClr>
                </a:solidFill>
                <a:latin typeface="Times New Roman" pitchFamily="18" charset="0"/>
                <a:cs typeface="Times New Roman" pitchFamily="18" charset="0"/>
              </a:rPr>
              <a:t>Introduction to </a:t>
            </a:r>
            <a:r>
              <a:rPr lang="en-US" sz="2200" dirty="0" smtClean="0">
                <a:solidFill>
                  <a:schemeClr val="accent1">
                    <a:lumMod val="75000"/>
                  </a:schemeClr>
                </a:solidFill>
                <a:latin typeface="Times New Roman" pitchFamily="18" charset="0"/>
                <a:cs typeface="Times New Roman" pitchFamily="18" charset="0"/>
              </a:rPr>
              <a:t>SQL/NoSQL</a:t>
            </a:r>
            <a:endParaRPr lang="en-US" sz="2200" dirty="0">
              <a:solidFill>
                <a:schemeClr val="accent1">
                  <a:lumMod val="75000"/>
                </a:schemeClr>
              </a:solidFill>
              <a:latin typeface="Times New Roman" pitchFamily="18" charset="0"/>
              <a:cs typeface="Times New Roman" pitchFamily="18" charset="0"/>
            </a:endParaRPr>
          </a:p>
          <a:p>
            <a:pPr lvl="1">
              <a:lnSpc>
                <a:spcPct val="150000"/>
              </a:lnSpc>
              <a:buFont typeface="Wingdings" pitchFamily="2" charset="2"/>
              <a:buChar char="§"/>
            </a:pPr>
            <a:r>
              <a:rPr lang="en-US" sz="2200" dirty="0" smtClean="0">
                <a:solidFill>
                  <a:schemeClr val="accent1">
                    <a:lumMod val="75000"/>
                  </a:schemeClr>
                </a:solidFill>
                <a:latin typeface="Times New Roman" pitchFamily="18" charset="0"/>
                <a:cs typeface="Times New Roman" pitchFamily="18" charset="0"/>
              </a:rPr>
              <a:t>Define </a:t>
            </a:r>
            <a:r>
              <a:rPr lang="en-US" sz="2200" dirty="0">
                <a:solidFill>
                  <a:schemeClr val="accent1">
                    <a:lumMod val="75000"/>
                  </a:schemeClr>
                </a:solidFill>
                <a:latin typeface="Times New Roman" pitchFamily="18" charset="0"/>
                <a:cs typeface="Times New Roman" pitchFamily="18" charset="0"/>
              </a:rPr>
              <a:t>Database Management </a:t>
            </a:r>
            <a:r>
              <a:rPr lang="en-US" sz="2200" dirty="0" smtClean="0">
                <a:solidFill>
                  <a:schemeClr val="accent1">
                    <a:lumMod val="75000"/>
                  </a:schemeClr>
                </a:solidFill>
                <a:latin typeface="Times New Roman" pitchFamily="18" charset="0"/>
                <a:cs typeface="Times New Roman" pitchFamily="18" charset="0"/>
              </a:rPr>
              <a:t>System (DBMS</a:t>
            </a:r>
            <a:r>
              <a:rPr lang="en-US" sz="2200" dirty="0">
                <a:solidFill>
                  <a:schemeClr val="accent1">
                    <a:lumMod val="75000"/>
                  </a:schemeClr>
                </a:solidFill>
                <a:latin typeface="Times New Roman" pitchFamily="18" charset="0"/>
                <a:cs typeface="Times New Roman" pitchFamily="18" charset="0"/>
              </a:rPr>
              <a:t>) </a:t>
            </a:r>
          </a:p>
          <a:p>
            <a:pPr lvl="1">
              <a:lnSpc>
                <a:spcPct val="150000"/>
              </a:lnSpc>
              <a:buFont typeface="Wingdings" pitchFamily="2" charset="2"/>
              <a:buChar char="§"/>
            </a:pPr>
            <a:r>
              <a:rPr lang="en-US" sz="2400" dirty="0">
                <a:solidFill>
                  <a:schemeClr val="accent1">
                    <a:lumMod val="75000"/>
                  </a:schemeClr>
                </a:solidFill>
              </a:rPr>
              <a:t>Define Database (DB) </a:t>
            </a:r>
            <a:endParaRPr lang="en-US" sz="2400" dirty="0" smtClean="0">
              <a:solidFill>
                <a:schemeClr val="accent1">
                  <a:lumMod val="75000"/>
                </a:schemeClr>
              </a:solidFill>
            </a:endParaRPr>
          </a:p>
          <a:p>
            <a:pPr lvl="1">
              <a:lnSpc>
                <a:spcPct val="150000"/>
              </a:lnSpc>
              <a:buFont typeface="Wingdings" pitchFamily="2" charset="2"/>
              <a:buChar char="§"/>
            </a:pPr>
            <a:r>
              <a:rPr lang="en-US" sz="2200" dirty="0">
                <a:solidFill>
                  <a:schemeClr val="accent1">
                    <a:lumMod val="75000"/>
                  </a:schemeClr>
                </a:solidFill>
                <a:latin typeface="Times New Roman" pitchFamily="18" charset="0"/>
                <a:cs typeface="Times New Roman" pitchFamily="18" charset="0"/>
              </a:rPr>
              <a:t>Define Relational Database Management </a:t>
            </a:r>
            <a:r>
              <a:rPr lang="en-US" sz="2200" dirty="0" smtClean="0">
                <a:solidFill>
                  <a:schemeClr val="accent1">
                    <a:lumMod val="75000"/>
                  </a:schemeClr>
                </a:solidFill>
                <a:latin typeface="Times New Roman" pitchFamily="18" charset="0"/>
                <a:cs typeface="Times New Roman" pitchFamily="18" charset="0"/>
              </a:rPr>
              <a:t>System </a:t>
            </a:r>
            <a:r>
              <a:rPr lang="en-US" sz="2200" dirty="0">
                <a:solidFill>
                  <a:schemeClr val="accent1">
                    <a:lumMod val="75000"/>
                  </a:schemeClr>
                </a:solidFill>
                <a:latin typeface="Times New Roman" pitchFamily="18" charset="0"/>
                <a:cs typeface="Times New Roman" pitchFamily="18" charset="0"/>
              </a:rPr>
              <a:t>(RDBMS) </a:t>
            </a:r>
          </a:p>
          <a:p>
            <a:pPr lvl="1">
              <a:lnSpc>
                <a:spcPct val="150000"/>
              </a:lnSpc>
              <a:buFont typeface="Wingdings" pitchFamily="2" charset="2"/>
              <a:buChar char="§"/>
            </a:pPr>
            <a:r>
              <a:rPr lang="en-US" sz="2200" dirty="0" smtClean="0">
                <a:solidFill>
                  <a:schemeClr val="accent1">
                    <a:lumMod val="75000"/>
                  </a:schemeClr>
                </a:solidFill>
                <a:latin typeface="Times New Roman" pitchFamily="18" charset="0"/>
                <a:cs typeface="Times New Roman" pitchFamily="18" charset="0"/>
              </a:rPr>
              <a:t>Describe </a:t>
            </a:r>
            <a:r>
              <a:rPr lang="en-US" sz="2200" dirty="0">
                <a:solidFill>
                  <a:schemeClr val="accent1">
                    <a:lumMod val="75000"/>
                  </a:schemeClr>
                </a:solidFill>
                <a:latin typeface="Times New Roman" pitchFamily="18" charset="0"/>
                <a:cs typeface="Times New Roman" pitchFamily="18" charset="0"/>
              </a:rPr>
              <a:t>Database Normalization </a:t>
            </a:r>
          </a:p>
          <a:p>
            <a:pPr lvl="1">
              <a:lnSpc>
                <a:spcPct val="150000"/>
              </a:lnSpc>
              <a:buFont typeface="Wingdings" pitchFamily="2" charset="2"/>
              <a:buChar char="§"/>
            </a:pPr>
            <a:r>
              <a:rPr lang="en-US" sz="2200" dirty="0" smtClean="0">
                <a:solidFill>
                  <a:schemeClr val="accent1">
                    <a:lumMod val="75000"/>
                  </a:schemeClr>
                </a:solidFill>
                <a:latin typeface="Times New Roman" pitchFamily="18" charset="0"/>
                <a:cs typeface="Times New Roman" pitchFamily="18" charset="0"/>
              </a:rPr>
              <a:t>Define </a:t>
            </a:r>
            <a:r>
              <a:rPr lang="en-US" sz="2200" dirty="0">
                <a:solidFill>
                  <a:schemeClr val="accent1">
                    <a:lumMod val="75000"/>
                  </a:schemeClr>
                </a:solidFill>
                <a:latin typeface="Times New Roman" pitchFamily="18" charset="0"/>
                <a:cs typeface="Times New Roman" pitchFamily="18" charset="0"/>
              </a:rPr>
              <a:t>Structured Query Language (SQL) </a:t>
            </a:r>
          </a:p>
          <a:p>
            <a:pPr lvl="1">
              <a:lnSpc>
                <a:spcPct val="150000"/>
              </a:lnSpc>
              <a:buFont typeface="Wingdings" pitchFamily="2" charset="2"/>
              <a:buChar char="§"/>
            </a:pPr>
            <a:endParaRPr lang="en-US" sz="2200" dirty="0" smtClean="0">
              <a:solidFill>
                <a:schemeClr val="accent1">
                  <a:lumMod val="75000"/>
                </a:schemeClr>
              </a:solidFill>
              <a:latin typeface="Times New Roman" pitchFamily="18" charset="0"/>
              <a:cs typeface="Times New Roman" pitchFamily="18" charset="0"/>
            </a:endParaRPr>
          </a:p>
        </p:txBody>
      </p:sp>
      <p:pic>
        <p:nvPicPr>
          <p:cNvPr id="7" name="Content Placeholder 6" descr="sessionobjective.jpg"/>
          <p:cNvPicPr>
            <a:picLocks noGrp="1" noChangeAspect="1"/>
          </p:cNvPicPr>
          <p:nvPr>
            <p:ph sz="half" idx="1"/>
          </p:nvPr>
        </p:nvPicPr>
        <p:blipFill>
          <a:blip r:embed="rId2" cstate="print"/>
          <a:stretch>
            <a:fillRect/>
          </a:stretch>
        </p:blipFill>
        <p:spPr>
          <a:xfrm>
            <a:off x="6172200" y="3886200"/>
            <a:ext cx="2600325" cy="1304425"/>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628648"/>
          </a:xfrm>
        </p:spPr>
        <p:txBody>
          <a:bodyPr>
            <a:normAutofit/>
          </a:bodyPr>
          <a:lstStyle/>
          <a:p>
            <a:r>
              <a:rPr lang="en-US" sz="3600" dirty="0" smtClean="0">
                <a:latin typeface="Times New Roman" pitchFamily="18" charset="0"/>
                <a:cs typeface="Times New Roman" pitchFamily="18" charset="0"/>
              </a:rPr>
              <a:t>Introduction</a:t>
            </a:r>
            <a:endParaRPr lang="en-US" sz="3600" dirty="0">
              <a:latin typeface="Times New Roman" pitchFamily="18" charset="0"/>
              <a:cs typeface="Times New Roman" pitchFamily="18" charset="0"/>
            </a:endParaRPr>
          </a:p>
        </p:txBody>
      </p:sp>
      <p:sp>
        <p:nvSpPr>
          <p:cNvPr id="2" name="Content Placeholder 1"/>
          <p:cNvSpPr>
            <a:spLocks noGrp="1"/>
          </p:cNvSpPr>
          <p:nvPr>
            <p:ph type="body" idx="2"/>
          </p:nvPr>
        </p:nvSpPr>
        <p:spPr>
          <a:xfrm>
            <a:off x="304800" y="1371600"/>
            <a:ext cx="8382000" cy="4876800"/>
          </a:xfrm>
        </p:spPr>
        <p:txBody>
          <a:bodyPr>
            <a:normAutofit/>
          </a:bodyPr>
          <a:lstStyle/>
          <a:p>
            <a:pPr>
              <a:lnSpc>
                <a:spcPct val="150000"/>
              </a:lnSpc>
              <a:buFont typeface="Wingdings" pitchFamily="2" charset="2"/>
              <a:buChar char="Ø"/>
            </a:pPr>
            <a:r>
              <a:rPr lang="en-US" sz="2200" dirty="0">
                <a:solidFill>
                  <a:schemeClr val="accent1">
                    <a:lumMod val="75000"/>
                  </a:schemeClr>
                </a:solidFill>
                <a:latin typeface="Times New Roman" pitchFamily="18" charset="0"/>
                <a:cs typeface="Times New Roman" pitchFamily="18" charset="0"/>
              </a:rPr>
              <a:t>You might have encountered a need </a:t>
            </a:r>
            <a:r>
              <a:rPr lang="en-US" sz="2200" dirty="0" smtClean="0">
                <a:solidFill>
                  <a:schemeClr val="accent1">
                    <a:lumMod val="75000"/>
                  </a:schemeClr>
                </a:solidFill>
                <a:latin typeface="Times New Roman" pitchFamily="18" charset="0"/>
                <a:cs typeface="Times New Roman" pitchFamily="18" charset="0"/>
              </a:rPr>
              <a:t>to </a:t>
            </a:r>
            <a:r>
              <a:rPr lang="en-US" sz="2200" dirty="0">
                <a:solidFill>
                  <a:schemeClr val="accent1">
                    <a:lumMod val="75000"/>
                  </a:schemeClr>
                </a:solidFill>
                <a:latin typeface="Times New Roman" pitchFamily="18" charset="0"/>
                <a:cs typeface="Times New Roman" pitchFamily="18" charset="0"/>
              </a:rPr>
              <a:t>retain the data which is input, manipulated, and displayed by your code. </a:t>
            </a:r>
            <a:r>
              <a:rPr lang="en-US" sz="2200" dirty="0" smtClean="0">
                <a:solidFill>
                  <a:schemeClr val="accent1">
                    <a:lumMod val="75000"/>
                  </a:schemeClr>
                </a:solidFill>
                <a:latin typeface="Times New Roman" pitchFamily="18" charset="0"/>
                <a:cs typeface="Times New Roman" pitchFamily="18" charset="0"/>
              </a:rPr>
              <a:t>Program </a:t>
            </a:r>
            <a:r>
              <a:rPr lang="en-US" sz="2200" dirty="0">
                <a:solidFill>
                  <a:schemeClr val="accent1">
                    <a:lumMod val="75000"/>
                  </a:schemeClr>
                </a:solidFill>
                <a:latin typeface="Times New Roman" pitchFamily="18" charset="0"/>
                <a:cs typeface="Times New Roman" pitchFamily="18" charset="0"/>
              </a:rPr>
              <a:t>manipulates data in RAM which is volatile storage. </a:t>
            </a:r>
          </a:p>
        </p:txBody>
      </p:sp>
      <p:pic>
        <p:nvPicPr>
          <p:cNvPr id="10" name="Content Placeholder 9"/>
          <p:cNvPicPr>
            <a:picLocks noGrp="1" noChangeAspect="1"/>
          </p:cNvPicPr>
          <p:nvPr>
            <p:ph sz="half" idx="1"/>
          </p:nvPr>
        </p:nvPicPr>
        <p:blipFill>
          <a:blip r:embed="rId2" cstate="print"/>
          <a:stretch>
            <a:fillRect/>
          </a:stretch>
        </p:blipFill>
        <p:spPr>
          <a:xfrm>
            <a:off x="1600200" y="3048000"/>
            <a:ext cx="6400800" cy="3581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6172200" cy="628648"/>
          </a:xfrm>
        </p:spPr>
        <p:txBody>
          <a:bodyPr>
            <a:normAutofit/>
          </a:bodyPr>
          <a:lstStyle/>
          <a:p>
            <a:r>
              <a:rPr lang="en-US" sz="3600" dirty="0" smtClean="0">
                <a:latin typeface="Times New Roman" pitchFamily="18" charset="0"/>
                <a:cs typeface="Times New Roman" pitchFamily="18" charset="0"/>
              </a:rPr>
              <a:t>What Is DBMS?</a:t>
            </a:r>
            <a:endParaRPr lang="en-US" sz="3600" dirty="0">
              <a:latin typeface="Times New Roman" pitchFamily="18" charset="0"/>
              <a:cs typeface="Times New Roman" pitchFamily="18" charset="0"/>
            </a:endParaRPr>
          </a:p>
        </p:txBody>
      </p:sp>
      <p:pic>
        <p:nvPicPr>
          <p:cNvPr id="6" name="Content Placeholder 5"/>
          <p:cNvPicPr>
            <a:picLocks noGrp="1" noChangeAspect="1"/>
          </p:cNvPicPr>
          <p:nvPr>
            <p:ph sz="half" idx="1"/>
          </p:nvPr>
        </p:nvPicPr>
        <p:blipFill>
          <a:blip r:embed="rId2" cstate="print"/>
          <a:stretch>
            <a:fillRect/>
          </a:stretch>
        </p:blipFill>
        <p:spPr>
          <a:xfrm>
            <a:off x="762000" y="1676400"/>
            <a:ext cx="7086600" cy="4114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088"/>
            <a:ext cx="8229600" cy="591312"/>
          </a:xfrm>
        </p:spPr>
        <p:txBody>
          <a:bodyPr>
            <a:normAutofit fontScale="90000"/>
          </a:bodyPr>
          <a:lstStyle/>
          <a:p>
            <a:r>
              <a:rPr lang="en-US" dirty="0" smtClean="0"/>
              <a:t>What Is RDBMS?</a:t>
            </a:r>
            <a:endParaRPr lang="en-US" dirty="0"/>
          </a:p>
        </p:txBody>
      </p:sp>
      <p:sp>
        <p:nvSpPr>
          <p:cNvPr id="4" name="TextBox 3"/>
          <p:cNvSpPr txBox="1"/>
          <p:nvPr/>
        </p:nvSpPr>
        <p:spPr>
          <a:xfrm>
            <a:off x="685800" y="3429000"/>
            <a:ext cx="8001000" cy="1200329"/>
          </a:xfrm>
          <a:prstGeom prst="rect">
            <a:avLst/>
          </a:prstGeom>
          <a:solidFill>
            <a:schemeClr val="accent6">
              <a:lumMod val="75000"/>
            </a:schemeClr>
          </a:solidFill>
          <a:effectLst>
            <a:innerShdw blurRad="63500" dist="50800" dir="8100000">
              <a:prstClr val="black">
                <a:alpha val="50000"/>
              </a:prstClr>
            </a:innerShdw>
          </a:effectLst>
        </p:spPr>
        <p:txBody>
          <a:bodyPr wrap="square" rtlCol="0">
            <a:spAutoFit/>
          </a:bodyPr>
          <a:lstStyle/>
          <a:p>
            <a:pPr marL="285750" indent="-285750">
              <a:buFont typeface="Arial" panose="020B0604020202020204" pitchFamily="34" charset="0"/>
              <a:buChar char="•"/>
            </a:pPr>
            <a:r>
              <a:rPr lang="en-US" dirty="0"/>
              <a:t>Relational data model is the primary data model, which is used widely around the world for data storage and processing. This model is simple and it has all the properties and capabilities required to process data with storage efficiency.</a:t>
            </a:r>
          </a:p>
        </p:txBody>
      </p:sp>
      <p:sp>
        <p:nvSpPr>
          <p:cNvPr id="6" name="Content Placeholder 5"/>
          <p:cNvSpPr>
            <a:spLocks noGrp="1"/>
          </p:cNvSpPr>
          <p:nvPr>
            <p:ph idx="1"/>
          </p:nvPr>
        </p:nvSpPr>
        <p:spPr>
          <a:xfrm>
            <a:off x="457200" y="1600200"/>
            <a:ext cx="8229600" cy="4724400"/>
          </a:xfrm>
        </p:spPr>
        <p:txBody>
          <a:bodyPr/>
          <a:lstStyle/>
          <a:p>
            <a:endParaRPr lang="en-US" dirty="0"/>
          </a:p>
        </p:txBody>
      </p:sp>
      <p:sp>
        <p:nvSpPr>
          <p:cNvPr id="7" name="TextBox 6"/>
          <p:cNvSpPr txBox="1"/>
          <p:nvPr/>
        </p:nvSpPr>
        <p:spPr>
          <a:xfrm>
            <a:off x="685800" y="2304829"/>
            <a:ext cx="8001000" cy="646331"/>
          </a:xfrm>
          <a:prstGeom prst="rect">
            <a:avLst/>
          </a:prstGeom>
          <a:solidFill>
            <a:schemeClr val="accent6">
              <a:lumMod val="75000"/>
            </a:schemeClr>
          </a:solidFill>
          <a:effectLst>
            <a:innerShdw blurRad="63500" dist="50800" dir="10800000">
              <a:prstClr val="black">
                <a:alpha val="50000"/>
              </a:prstClr>
            </a:innerShdw>
          </a:effectLst>
        </p:spPr>
        <p:txBody>
          <a:bodyPr wrap="square" rtlCol="0">
            <a:spAutoFit/>
          </a:bodyPr>
          <a:lstStyle/>
          <a:p>
            <a:pPr marL="285750" indent="-285750">
              <a:buFont typeface="Arial" panose="020B0604020202020204" pitchFamily="34" charset="0"/>
              <a:buChar char="•"/>
            </a:pPr>
            <a:r>
              <a:rPr lang="en-US" dirty="0"/>
              <a:t>Relational Database Management System (RDBMS) is a Database Management System (DBMS) that is based on the Relational model.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088"/>
            <a:ext cx="8229600" cy="591312"/>
          </a:xfrm>
        </p:spPr>
        <p:txBody>
          <a:bodyPr>
            <a:normAutofit fontScale="90000"/>
          </a:bodyPr>
          <a:lstStyle/>
          <a:p>
            <a:r>
              <a:rPr lang="en-US" dirty="0"/>
              <a:t>Introduction to </a:t>
            </a:r>
            <a:r>
              <a:rPr lang="en-US" dirty="0" smtClean="0"/>
              <a:t>SQL/NoSQL</a:t>
            </a:r>
            <a:endParaRPr lang="en-US" dirty="0"/>
          </a:p>
        </p:txBody>
      </p:sp>
      <p:sp>
        <p:nvSpPr>
          <p:cNvPr id="6" name="Content Placeholder 5"/>
          <p:cNvSpPr>
            <a:spLocks noGrp="1"/>
          </p:cNvSpPr>
          <p:nvPr>
            <p:ph idx="1"/>
          </p:nvPr>
        </p:nvSpPr>
        <p:spPr>
          <a:xfrm>
            <a:off x="457200" y="1295400"/>
            <a:ext cx="8229600" cy="5029200"/>
          </a:xfrm>
        </p:spPr>
        <p:txBody>
          <a:bodyPr>
            <a:normAutofit fontScale="85000" lnSpcReduction="10000"/>
          </a:bodyPr>
          <a:lstStyle/>
          <a:p>
            <a:r>
              <a:rPr lang="en-US" dirty="0" smtClean="0"/>
              <a:t>SQL</a:t>
            </a:r>
          </a:p>
          <a:p>
            <a:pPr lvl="1"/>
            <a:r>
              <a:rPr lang="en-IN" dirty="0"/>
              <a:t>Structured Query language (SQL) is the standard language for dealing with Relational Databases. </a:t>
            </a:r>
          </a:p>
          <a:p>
            <a:pPr lvl="1"/>
            <a:r>
              <a:rPr lang="en-IN" dirty="0"/>
              <a:t>A relational database defines relationships in the form of tables.</a:t>
            </a:r>
          </a:p>
          <a:p>
            <a:pPr lvl="1"/>
            <a:r>
              <a:rPr lang="en-IN" dirty="0"/>
              <a:t>SQL programming can be effectively used to insert, search, update, delete database records. </a:t>
            </a:r>
          </a:p>
          <a:p>
            <a:pPr lvl="1"/>
            <a:r>
              <a:rPr lang="en-IN" dirty="0"/>
              <a:t>MySQL Database, Oracle, Ms SQL Server, Sybase all uses SQL </a:t>
            </a:r>
            <a:endParaRPr lang="en-US" dirty="0" smtClean="0"/>
          </a:p>
          <a:p>
            <a:r>
              <a:rPr lang="en-US" dirty="0" smtClean="0"/>
              <a:t>NO SQL</a:t>
            </a:r>
          </a:p>
          <a:p>
            <a:pPr lvl="1"/>
            <a:r>
              <a:rPr lang="en-IN" dirty="0"/>
              <a:t>NoSQL is a non-relational DMS, </a:t>
            </a:r>
            <a:endParaRPr lang="en-IN" dirty="0" smtClean="0"/>
          </a:p>
          <a:p>
            <a:pPr lvl="1"/>
            <a:r>
              <a:rPr lang="en-IN" dirty="0" smtClean="0"/>
              <a:t>It  </a:t>
            </a:r>
            <a:r>
              <a:rPr lang="en-IN" dirty="0"/>
              <a:t>does not require a fixed </a:t>
            </a:r>
            <a:r>
              <a:rPr lang="en-IN" dirty="0" smtClean="0"/>
              <a:t>schema</a:t>
            </a:r>
          </a:p>
          <a:p>
            <a:pPr lvl="1"/>
            <a:r>
              <a:rPr lang="en-IN" b="1" dirty="0"/>
              <a:t>NoSQL</a:t>
            </a:r>
            <a:r>
              <a:rPr lang="en-IN" dirty="0"/>
              <a:t> is a Non-relational or Distributed Database</a:t>
            </a:r>
            <a:r>
              <a:rPr lang="en-IN" dirty="0" smtClean="0"/>
              <a:t>.</a:t>
            </a:r>
          </a:p>
          <a:p>
            <a:pPr lvl="1"/>
            <a:r>
              <a:rPr lang="en-IN" dirty="0"/>
              <a:t>NoSQL databases can be document based, key-value pairs</a:t>
            </a:r>
            <a:r>
              <a:rPr lang="en-IN" dirty="0" smtClean="0"/>
              <a:t>,</a:t>
            </a:r>
          </a:p>
          <a:p>
            <a:pPr lvl="1"/>
            <a:r>
              <a:rPr lang="en-IN" dirty="0"/>
              <a:t>NoSQL </a:t>
            </a:r>
            <a:r>
              <a:rPr lang="en-IN" dirty="0" smtClean="0"/>
              <a:t>database </a:t>
            </a:r>
            <a:r>
              <a:rPr lang="en-IN" dirty="0" err="1" smtClean="0"/>
              <a:t>technologieswere</a:t>
            </a:r>
            <a:r>
              <a:rPr lang="en-IN" dirty="0" smtClean="0"/>
              <a:t> </a:t>
            </a:r>
            <a:r>
              <a:rPr lang="en-IN" dirty="0"/>
              <a:t>developed in response to the demands presented for the development of the modern application</a:t>
            </a:r>
            <a:r>
              <a:rPr lang="en-IN" dirty="0" smtClean="0"/>
              <a:t>.</a:t>
            </a:r>
          </a:p>
          <a:p>
            <a:pPr lvl="1"/>
            <a:r>
              <a:rPr lang="en-IN" dirty="0" err="1" smtClean="0"/>
              <a:t>Mongodb,Apache</a:t>
            </a:r>
            <a:r>
              <a:rPr lang="en-IN" dirty="0" smtClean="0"/>
              <a:t> </a:t>
            </a:r>
            <a:r>
              <a:rPr lang="en-IN" dirty="0" err="1" smtClean="0"/>
              <a:t>Cassandra,google</a:t>
            </a:r>
            <a:r>
              <a:rPr lang="en-IN" dirty="0" smtClean="0"/>
              <a:t> cloud </a:t>
            </a:r>
            <a:r>
              <a:rPr lang="en-IN" dirty="0" err="1" smtClean="0"/>
              <a:t>table,CouchDB</a:t>
            </a:r>
            <a:endParaRPr lang="en-US" dirty="0" smtClean="0"/>
          </a:p>
        </p:txBody>
      </p:sp>
    </p:spTree>
    <p:extLst>
      <p:ext uri="{BB962C8B-B14F-4D97-AF65-F5344CB8AC3E}">
        <p14:creationId xmlns:p14="http://schemas.microsoft.com/office/powerpoint/2010/main" val="3180654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088"/>
            <a:ext cx="8229600" cy="591312"/>
          </a:xfrm>
        </p:spPr>
        <p:txBody>
          <a:bodyPr>
            <a:normAutofit fontScale="90000"/>
          </a:bodyPr>
          <a:lstStyle/>
          <a:p>
            <a:r>
              <a:rPr lang="en-US" dirty="0" smtClean="0"/>
              <a:t>Advantages &amp; Disadvantages  SQL/NoSQL</a:t>
            </a:r>
            <a:endParaRPr lang="en-US" dirty="0"/>
          </a:p>
        </p:txBody>
      </p:sp>
      <p:sp>
        <p:nvSpPr>
          <p:cNvPr id="6" name="Content Placeholder 5"/>
          <p:cNvSpPr>
            <a:spLocks noGrp="1"/>
          </p:cNvSpPr>
          <p:nvPr>
            <p:ph idx="1"/>
          </p:nvPr>
        </p:nvSpPr>
        <p:spPr>
          <a:xfrm>
            <a:off x="457200" y="1295400"/>
            <a:ext cx="8229600" cy="5029200"/>
          </a:xfrm>
        </p:spPr>
        <p:txBody>
          <a:bodyPr>
            <a:normAutofit fontScale="70000" lnSpcReduction="20000"/>
          </a:bodyPr>
          <a:lstStyle/>
          <a:p>
            <a:r>
              <a:rPr lang="en-US" dirty="0" smtClean="0"/>
              <a:t>SQL</a:t>
            </a:r>
          </a:p>
          <a:p>
            <a:pPr lvl="1"/>
            <a:r>
              <a:rPr lang="en-US" dirty="0" smtClean="0"/>
              <a:t>Vertically scalable</a:t>
            </a:r>
          </a:p>
          <a:p>
            <a:pPr lvl="1"/>
            <a:r>
              <a:rPr lang="en-IN" dirty="0"/>
              <a:t>Table based Structure</a:t>
            </a:r>
          </a:p>
          <a:p>
            <a:pPr lvl="1"/>
            <a:r>
              <a:rPr lang="en-IN" dirty="0" smtClean="0"/>
              <a:t>databases </a:t>
            </a:r>
            <a:r>
              <a:rPr lang="en-IN" dirty="0"/>
              <a:t>have fixed or static or predefined </a:t>
            </a:r>
            <a:r>
              <a:rPr lang="en-IN" dirty="0" smtClean="0"/>
              <a:t>schema</a:t>
            </a:r>
          </a:p>
          <a:p>
            <a:pPr lvl="1"/>
            <a:r>
              <a:rPr lang="en-IN" dirty="0"/>
              <a:t>These databases are not suited for hierarchical data </a:t>
            </a:r>
            <a:r>
              <a:rPr lang="en-IN" dirty="0" smtClean="0"/>
              <a:t>storage</a:t>
            </a:r>
          </a:p>
          <a:p>
            <a:pPr lvl="1"/>
            <a:r>
              <a:rPr lang="en-IN" dirty="0"/>
              <a:t>These databases are best suited for complex queries</a:t>
            </a:r>
            <a:endParaRPr lang="en-US" dirty="0" smtClean="0"/>
          </a:p>
          <a:p>
            <a:pPr lvl="1"/>
            <a:r>
              <a:rPr lang="en-IN" dirty="0" smtClean="0"/>
              <a:t>SQL </a:t>
            </a:r>
            <a:r>
              <a:rPr lang="en-IN" dirty="0"/>
              <a:t>databases follow ACID properties (Atomicity, Consistency, Isolation and Durability</a:t>
            </a:r>
            <a:r>
              <a:rPr lang="en-IN" dirty="0" smtClean="0"/>
              <a:t>) </a:t>
            </a:r>
          </a:p>
          <a:p>
            <a:pPr lvl="1"/>
            <a:r>
              <a:rPr lang="en-IN" dirty="0" smtClean="0"/>
              <a:t>Vendor support is there for </a:t>
            </a:r>
            <a:r>
              <a:rPr lang="en-IN" dirty="0"/>
              <a:t>SQL database for a very large scale deployments</a:t>
            </a:r>
            <a:endParaRPr lang="en-US" dirty="0" smtClean="0"/>
          </a:p>
          <a:p>
            <a:r>
              <a:rPr lang="en-US" dirty="0" smtClean="0"/>
              <a:t>NO SQL</a:t>
            </a:r>
          </a:p>
          <a:p>
            <a:pPr lvl="1"/>
            <a:r>
              <a:rPr lang="en-IN" dirty="0" smtClean="0"/>
              <a:t>Horizontally scalable</a:t>
            </a:r>
          </a:p>
          <a:p>
            <a:pPr lvl="1"/>
            <a:r>
              <a:rPr lang="en-IN" dirty="0" smtClean="0"/>
              <a:t>Key value Pair, document based and graph </a:t>
            </a:r>
            <a:r>
              <a:rPr lang="en-IN" dirty="0" err="1" smtClean="0"/>
              <a:t>dbs</a:t>
            </a:r>
            <a:endParaRPr lang="en-IN" dirty="0" smtClean="0"/>
          </a:p>
          <a:p>
            <a:pPr lvl="1"/>
            <a:r>
              <a:rPr lang="en-IN" dirty="0"/>
              <a:t>have dynamic </a:t>
            </a:r>
            <a:r>
              <a:rPr lang="en-IN" dirty="0" smtClean="0"/>
              <a:t>schema</a:t>
            </a:r>
          </a:p>
          <a:p>
            <a:pPr lvl="1"/>
            <a:r>
              <a:rPr lang="en-IN" dirty="0"/>
              <a:t>These databases are best suited for hierarchical data storage</a:t>
            </a:r>
            <a:r>
              <a:rPr lang="en-IN" dirty="0" smtClean="0"/>
              <a:t>.</a:t>
            </a:r>
          </a:p>
          <a:p>
            <a:pPr lvl="1"/>
            <a:r>
              <a:rPr lang="en-IN" dirty="0"/>
              <a:t>These databases are not so good for complex queries</a:t>
            </a:r>
            <a:endParaRPr lang="en-IN" dirty="0" smtClean="0"/>
          </a:p>
          <a:p>
            <a:pPr lvl="1"/>
            <a:r>
              <a:rPr lang="en-IN" dirty="0"/>
              <a:t>NoSQL database follows the Brewers CAP theorem (Consistency, Availability and Partition tolerance). </a:t>
            </a:r>
            <a:endParaRPr lang="en-IN" dirty="0" smtClean="0"/>
          </a:p>
          <a:p>
            <a:pPr lvl="1"/>
            <a:r>
              <a:rPr lang="en-IN" dirty="0" smtClean="0"/>
              <a:t>Community support only is available</a:t>
            </a:r>
          </a:p>
        </p:txBody>
      </p:sp>
    </p:spTree>
    <p:extLst>
      <p:ext uri="{BB962C8B-B14F-4D97-AF65-F5344CB8AC3E}">
        <p14:creationId xmlns:p14="http://schemas.microsoft.com/office/powerpoint/2010/main" val="2993285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Database Normalization</a:t>
            </a:r>
            <a:endParaRPr lang="en-US" dirty="0"/>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r>
              <a:rPr lang="en-US" sz="2400" dirty="0">
                <a:solidFill>
                  <a:schemeClr val="accent1">
                    <a:lumMod val="75000"/>
                  </a:schemeClr>
                </a:solidFill>
                <a:latin typeface="Times New Roman" panose="02020603050405020304" pitchFamily="18" charset="0"/>
                <a:cs typeface="Times New Roman" panose="02020603050405020304" pitchFamily="18" charset="0"/>
              </a:rPr>
              <a:t>How to reduce data redundancy and inconsistency in database tables? </a:t>
            </a:r>
            <a:endParaRPr lang="en-US" sz="2400" dirty="0" smtClean="0">
              <a:solidFill>
                <a:schemeClr val="accent1">
                  <a:lumMod val="75000"/>
                </a:schemeClr>
              </a:solidFill>
              <a:latin typeface="Times New Roman" panose="02020603050405020304" pitchFamily="18" charset="0"/>
              <a:cs typeface="Times New Roman" panose="02020603050405020304" pitchFamily="18" charset="0"/>
            </a:endParaRPr>
          </a:p>
          <a:p>
            <a:pPr lvl="2"/>
            <a:r>
              <a:rPr lang="en-US" sz="1900" dirty="0">
                <a:solidFill>
                  <a:schemeClr val="accent1">
                    <a:lumMod val="75000"/>
                  </a:schemeClr>
                </a:solidFill>
                <a:latin typeface="Times New Roman" panose="02020603050405020304" pitchFamily="18" charset="0"/>
                <a:cs typeface="Times New Roman" panose="02020603050405020304" pitchFamily="18" charset="0"/>
              </a:rPr>
              <a:t>Data redundancy and inconsistency in database tables can be reduced by following </a:t>
            </a:r>
            <a:r>
              <a:rPr lang="en-US" sz="1900" dirty="0" smtClean="0">
                <a:solidFill>
                  <a:schemeClr val="accent1">
                    <a:lumMod val="75000"/>
                  </a:schemeClr>
                </a:solidFill>
                <a:latin typeface="Times New Roman" panose="02020603050405020304" pitchFamily="18" charset="0"/>
                <a:cs typeface="Times New Roman" panose="02020603050405020304" pitchFamily="18" charset="0"/>
              </a:rPr>
              <a:t>a </a:t>
            </a:r>
            <a:r>
              <a:rPr lang="en-US" sz="1900" dirty="0">
                <a:solidFill>
                  <a:schemeClr val="accent1">
                    <a:lumMod val="75000"/>
                  </a:schemeClr>
                </a:solidFill>
                <a:latin typeface="Times New Roman" panose="02020603050405020304" pitchFamily="18" charset="0"/>
                <a:cs typeface="Times New Roman" panose="02020603050405020304" pitchFamily="18" charset="0"/>
              </a:rPr>
              <a:t>process called Normalization </a:t>
            </a:r>
          </a:p>
          <a:p>
            <a:pPr lvl="2"/>
            <a:endParaRPr lang="en-US" sz="1900" dirty="0" smtClean="0">
              <a:solidFill>
                <a:schemeClr val="accent1">
                  <a:lumMod val="75000"/>
                </a:schemeClr>
              </a:solidFill>
              <a:latin typeface="Times New Roman" panose="02020603050405020304" pitchFamily="18" charset="0"/>
              <a:cs typeface="Times New Roman" panose="02020603050405020304" pitchFamily="18" charset="0"/>
            </a:endParaRPr>
          </a:p>
          <a:p>
            <a:r>
              <a:rPr lang="en-US" dirty="0">
                <a:solidFill>
                  <a:schemeClr val="accent1">
                    <a:lumMod val="75000"/>
                  </a:schemeClr>
                </a:solidFill>
                <a:latin typeface="Times New Roman" panose="02020603050405020304" pitchFamily="18" charset="0"/>
                <a:cs typeface="Times New Roman" panose="02020603050405020304" pitchFamily="18" charset="0"/>
              </a:rPr>
              <a:t>Database Normalization: </a:t>
            </a:r>
            <a:endParaRPr lang="en-US" dirty="0" smtClean="0">
              <a:solidFill>
                <a:schemeClr val="accent1">
                  <a:lumMod val="75000"/>
                </a:schemeClr>
              </a:solidFill>
              <a:latin typeface="Times New Roman" panose="02020603050405020304" pitchFamily="18" charset="0"/>
              <a:cs typeface="Times New Roman" panose="02020603050405020304" pitchFamily="18" charset="0"/>
            </a:endParaRPr>
          </a:p>
          <a:p>
            <a:pPr lvl="2"/>
            <a:r>
              <a:rPr lang="en-US" dirty="0">
                <a:solidFill>
                  <a:schemeClr val="accent1">
                    <a:lumMod val="75000"/>
                  </a:schemeClr>
                </a:solidFill>
                <a:latin typeface="Times New Roman" pitchFamily="18" charset="0"/>
                <a:cs typeface="Times New Roman" pitchFamily="18" charset="0"/>
              </a:rPr>
              <a:t>Database Normalization is the process of organizing the fields and tables of a </a:t>
            </a:r>
            <a:r>
              <a:rPr lang="en-US" dirty="0" smtClean="0">
                <a:solidFill>
                  <a:schemeClr val="accent1">
                    <a:lumMod val="75000"/>
                  </a:schemeClr>
                </a:solidFill>
                <a:latin typeface="Times New Roman" pitchFamily="18" charset="0"/>
                <a:cs typeface="Times New Roman" pitchFamily="18" charset="0"/>
              </a:rPr>
              <a:t>relational </a:t>
            </a:r>
            <a:r>
              <a:rPr lang="en-US" dirty="0">
                <a:solidFill>
                  <a:schemeClr val="accent1">
                    <a:lumMod val="75000"/>
                  </a:schemeClr>
                </a:solidFill>
                <a:latin typeface="Times New Roman" pitchFamily="18" charset="0"/>
                <a:cs typeface="Times New Roman" pitchFamily="18" charset="0"/>
              </a:rPr>
              <a:t>database to minimize redundancy and dependency. </a:t>
            </a:r>
          </a:p>
          <a:p>
            <a:pPr lvl="2"/>
            <a:endParaRPr lang="en-US" dirty="0">
              <a:solidFill>
                <a:schemeClr val="accent1">
                  <a:lumMod val="75000"/>
                </a:schemeClr>
              </a:solidFill>
              <a:latin typeface="Times New Roman" pitchFamily="18" charset="0"/>
              <a:cs typeface="Times New Roman" pitchFamily="18" charset="0"/>
            </a:endParaRPr>
          </a:p>
          <a:p>
            <a:pPr lvl="2"/>
            <a:r>
              <a:rPr lang="en-US" dirty="0">
                <a:solidFill>
                  <a:schemeClr val="accent1">
                    <a:lumMod val="75000"/>
                  </a:schemeClr>
                </a:solidFill>
                <a:latin typeface="Times New Roman" pitchFamily="18" charset="0"/>
                <a:cs typeface="Times New Roman" pitchFamily="18" charset="0"/>
              </a:rPr>
              <a:t>Normalization usually involves dividing large tables into smaller (and less </a:t>
            </a:r>
            <a:r>
              <a:rPr lang="en-US" dirty="0" smtClean="0">
                <a:solidFill>
                  <a:schemeClr val="accent1">
                    <a:lumMod val="75000"/>
                  </a:schemeClr>
                </a:solidFill>
                <a:latin typeface="Times New Roman" pitchFamily="18" charset="0"/>
                <a:cs typeface="Times New Roman" pitchFamily="18" charset="0"/>
              </a:rPr>
              <a:t>redundant</a:t>
            </a:r>
            <a:r>
              <a:rPr lang="en-US" dirty="0">
                <a:solidFill>
                  <a:schemeClr val="accent1">
                    <a:lumMod val="75000"/>
                  </a:schemeClr>
                </a:solidFill>
                <a:latin typeface="Times New Roman" pitchFamily="18" charset="0"/>
                <a:cs typeface="Times New Roman" pitchFamily="18" charset="0"/>
              </a:rPr>
              <a:t>) tables and defining relationships between them. </a:t>
            </a:r>
          </a:p>
          <a:p>
            <a:pPr lvl="2"/>
            <a:endParaRPr lang="en-US" dirty="0">
              <a:solidFill>
                <a:schemeClr val="accent1">
                  <a:lumMod val="75000"/>
                </a:schemeClr>
              </a:solidFill>
              <a:latin typeface="Times New Roman" pitchFamily="18" charset="0"/>
              <a:cs typeface="Times New Roman" pitchFamily="18" charset="0"/>
            </a:endParaRPr>
          </a:p>
          <a:p>
            <a:pPr lvl="2"/>
            <a:r>
              <a:rPr lang="en-US" dirty="0" smtClean="0">
                <a:solidFill>
                  <a:schemeClr val="accent1">
                    <a:lumMod val="75000"/>
                  </a:schemeClr>
                </a:solidFill>
                <a:latin typeface="Times New Roman" pitchFamily="18" charset="0"/>
                <a:cs typeface="Times New Roman" pitchFamily="18" charset="0"/>
              </a:rPr>
              <a:t> </a:t>
            </a:r>
            <a:r>
              <a:rPr lang="en-US" dirty="0">
                <a:solidFill>
                  <a:schemeClr val="accent1">
                    <a:lumMod val="75000"/>
                  </a:schemeClr>
                </a:solidFill>
                <a:latin typeface="Times New Roman" pitchFamily="18" charset="0"/>
                <a:cs typeface="Times New Roman" pitchFamily="18" charset="0"/>
              </a:rPr>
              <a:t>The objective is to isolate data so that additions, deletions, and modifications of </a:t>
            </a:r>
            <a:r>
              <a:rPr lang="en-US" dirty="0" smtClean="0">
                <a:solidFill>
                  <a:schemeClr val="accent1">
                    <a:lumMod val="75000"/>
                  </a:schemeClr>
                </a:solidFill>
                <a:latin typeface="Times New Roman" pitchFamily="18" charset="0"/>
                <a:cs typeface="Times New Roman" pitchFamily="18" charset="0"/>
              </a:rPr>
              <a:t>a field </a:t>
            </a:r>
            <a:r>
              <a:rPr lang="en-US" dirty="0">
                <a:solidFill>
                  <a:schemeClr val="accent1">
                    <a:lumMod val="75000"/>
                  </a:schemeClr>
                </a:solidFill>
                <a:latin typeface="Times New Roman" pitchFamily="18" charset="0"/>
                <a:cs typeface="Times New Roman" pitchFamily="18" charset="0"/>
              </a:rPr>
              <a:t>can be made in just one table and propagated through the rest of the </a:t>
            </a:r>
            <a:r>
              <a:rPr lang="en-US" dirty="0" smtClean="0">
                <a:solidFill>
                  <a:schemeClr val="accent1">
                    <a:lumMod val="75000"/>
                  </a:schemeClr>
                </a:solidFill>
                <a:latin typeface="Times New Roman" pitchFamily="18" charset="0"/>
                <a:cs typeface="Times New Roman" pitchFamily="18" charset="0"/>
              </a:rPr>
              <a:t>database </a:t>
            </a:r>
            <a:r>
              <a:rPr lang="en-US" dirty="0">
                <a:solidFill>
                  <a:schemeClr val="accent1">
                    <a:lumMod val="75000"/>
                  </a:schemeClr>
                </a:solidFill>
                <a:latin typeface="Times New Roman" pitchFamily="18" charset="0"/>
                <a:cs typeface="Times New Roman" pitchFamily="18" charset="0"/>
              </a:rPr>
              <a:t>via defined relationships </a:t>
            </a:r>
          </a:p>
          <a:p>
            <a:pPr lvl="2"/>
            <a:endParaRPr lang="en-US" dirty="0">
              <a:solidFill>
                <a:schemeClr val="accent1">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Normalization</a:t>
            </a:r>
            <a:endParaRPr lang="en-US" dirty="0"/>
          </a:p>
        </p:txBody>
      </p:sp>
      <p:sp>
        <p:nvSpPr>
          <p:cNvPr id="3" name="Content Placeholder 2"/>
          <p:cNvSpPr>
            <a:spLocks noGrp="1"/>
          </p:cNvSpPr>
          <p:nvPr>
            <p:ph idx="1"/>
          </p:nvPr>
        </p:nvSpPr>
        <p:spPr>
          <a:xfrm>
            <a:off x="457200" y="1524000"/>
            <a:ext cx="8229600" cy="4419600"/>
          </a:xfrm>
        </p:spPr>
        <p:txBody>
          <a:bodyPr/>
          <a:lstStyle/>
          <a:p>
            <a:pPr marL="0" indent="0">
              <a:buNone/>
            </a:pPr>
            <a:r>
              <a:rPr lang="en-US" dirty="0">
                <a:solidFill>
                  <a:schemeClr val="accent1">
                    <a:lumMod val="75000"/>
                  </a:schemeClr>
                </a:solidFill>
              </a:rPr>
              <a:t>Normalization is a method to remove all these anomalies and bring the database to a consistent state</a:t>
            </a:r>
            <a:r>
              <a:rPr lang="en-US" dirty="0" smtClean="0">
                <a:solidFill>
                  <a:schemeClr val="accent1">
                    <a:lumMod val="75000"/>
                  </a:schemeClr>
                </a:solidFill>
              </a:rPr>
              <a:t>.</a:t>
            </a:r>
          </a:p>
          <a:p>
            <a:pPr marL="0" indent="0">
              <a:buNone/>
            </a:pPr>
            <a:endParaRPr lang="en-US" dirty="0" smtClean="0">
              <a:solidFill>
                <a:schemeClr val="accent1">
                  <a:lumMod val="75000"/>
                </a:schemeClr>
              </a:solidFill>
            </a:endParaRPr>
          </a:p>
          <a:p>
            <a:pPr lvl="1"/>
            <a:r>
              <a:rPr lang="en-US" dirty="0" smtClean="0">
                <a:solidFill>
                  <a:schemeClr val="accent1">
                    <a:lumMod val="75000"/>
                  </a:schemeClr>
                </a:solidFill>
              </a:rPr>
              <a:t>First Normal Form</a:t>
            </a:r>
          </a:p>
          <a:p>
            <a:pPr lvl="1"/>
            <a:r>
              <a:rPr lang="en-US" dirty="0" smtClean="0">
                <a:solidFill>
                  <a:schemeClr val="accent1">
                    <a:lumMod val="75000"/>
                  </a:schemeClr>
                </a:solidFill>
              </a:rPr>
              <a:t>Second Normal Form</a:t>
            </a:r>
          </a:p>
          <a:p>
            <a:pPr lvl="1"/>
            <a:r>
              <a:rPr lang="en-US" dirty="0" smtClean="0">
                <a:solidFill>
                  <a:schemeClr val="accent1">
                    <a:lumMod val="75000"/>
                  </a:schemeClr>
                </a:solidFill>
              </a:rPr>
              <a:t>Third Normal From</a:t>
            </a:r>
          </a:p>
          <a:p>
            <a:pPr lvl="1"/>
            <a:r>
              <a:rPr lang="en-US" dirty="0" smtClean="0">
                <a:solidFill>
                  <a:schemeClr val="accent1">
                    <a:lumMod val="75000"/>
                  </a:schemeClr>
                </a:solidFill>
              </a:rPr>
              <a:t>Boyce code Normal Form</a:t>
            </a:r>
          </a:p>
          <a:p>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3961</TotalTime>
  <Words>437</Words>
  <Application>Microsoft Office PowerPoint</Application>
  <PresentationFormat>On-screen Show (4:3)</PresentationFormat>
  <Paragraphs>71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Constantia</vt:lpstr>
      <vt:lpstr>Times New Roman</vt:lpstr>
      <vt:lpstr>Wingdings</vt:lpstr>
      <vt:lpstr>Wingdings 2</vt:lpstr>
      <vt:lpstr>Flow</vt:lpstr>
      <vt:lpstr>ANSI SQL</vt:lpstr>
      <vt:lpstr>Session Objectives</vt:lpstr>
      <vt:lpstr>Introduction</vt:lpstr>
      <vt:lpstr>What Is DBMS?</vt:lpstr>
      <vt:lpstr>What Is RDBMS?</vt:lpstr>
      <vt:lpstr>Introduction to SQL/NoSQL</vt:lpstr>
      <vt:lpstr>Advantages &amp; Disadvantages  SQL/NoSQL</vt:lpstr>
      <vt:lpstr>Database Normalization</vt:lpstr>
      <vt:lpstr>Normalization</vt:lpstr>
      <vt:lpstr>First Normal Form</vt:lpstr>
      <vt:lpstr>PowerPoint Presentation</vt:lpstr>
      <vt:lpstr>PowerPoint Presentation</vt:lpstr>
      <vt:lpstr>PowerPoint Presentation</vt:lpstr>
      <vt:lpstr>PowerPoint Presentation</vt:lpstr>
      <vt:lpstr>    SQL</vt:lpstr>
      <vt:lpstr>SQL</vt:lpstr>
      <vt:lpstr>Keywords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Fundamentals</dc:title>
  <dc:creator>test</dc:creator>
  <cp:lastModifiedBy>RIHANNA MIRIAM BABU</cp:lastModifiedBy>
  <cp:revision>47</cp:revision>
  <dcterms:created xsi:type="dcterms:W3CDTF">2018-04-17T04:49:58Z</dcterms:created>
  <dcterms:modified xsi:type="dcterms:W3CDTF">2021-01-09T03:56:54Z</dcterms:modified>
</cp:coreProperties>
</file>