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1.xml" ContentType="application/vnd.openxmlformats-officedocument.drawingml.diagramData+xml"/>
  <Default Extension="rels" ContentType="application/vnd.openxmlformats-package.relationships+xml"/>
  <Default Extension="xml" ContentType="application/xml"/>
  <Override PartName="/ppt/slides/slide14.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71"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7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18"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4079EF-22D9-45D0-8F20-ED1EF237F281}" type="doc">
      <dgm:prSet loTypeId="urn:microsoft.com/office/officeart/2005/8/layout/vList2" loCatId="list" qsTypeId="urn:microsoft.com/office/officeart/2005/8/quickstyle/simple2" qsCatId="simple" csTypeId="urn:microsoft.com/office/officeart/2005/8/colors/accent3_5" csCatId="accent3" phldr="1"/>
      <dgm:spPr/>
      <dgm:t>
        <a:bodyPr/>
        <a:lstStyle/>
        <a:p>
          <a:endParaRPr lang="en-US"/>
        </a:p>
      </dgm:t>
    </dgm:pt>
    <dgm:pt modelId="{EC8D2F1E-AA8F-4B62-8B59-AB451BB01557}">
      <dgm:prSet custT="1"/>
      <dgm:spPr/>
      <dgm:t>
        <a:bodyPr/>
        <a:lstStyle/>
        <a:p>
          <a:pPr rtl="0"/>
          <a:r>
            <a:rPr lang="en-US" sz="1800" dirty="0" smtClean="0">
              <a:latin typeface="Times New Roman" pitchFamily="18" charset="0"/>
              <a:cs typeface="Times New Roman" pitchFamily="18" charset="0"/>
            </a:rPr>
            <a:t>What will be the query to select data from multiple tables?</a:t>
          </a:r>
          <a:endParaRPr lang="en-US" sz="1800" dirty="0">
            <a:latin typeface="Times New Roman" pitchFamily="18" charset="0"/>
            <a:cs typeface="Times New Roman" pitchFamily="18" charset="0"/>
          </a:endParaRPr>
        </a:p>
      </dgm:t>
    </dgm:pt>
    <dgm:pt modelId="{6428DDA2-FB28-4EA2-B38B-675EA4F08FA9}" type="parTrans" cxnId="{A8FEE8BC-8071-4527-937D-173A104527C4}">
      <dgm:prSet/>
      <dgm:spPr/>
      <dgm:t>
        <a:bodyPr/>
        <a:lstStyle/>
        <a:p>
          <a:endParaRPr lang="en-US"/>
        </a:p>
      </dgm:t>
    </dgm:pt>
    <dgm:pt modelId="{9EB4A281-6B66-47AF-AD80-4E74B6A99FD2}" type="sibTrans" cxnId="{A8FEE8BC-8071-4527-937D-173A104527C4}">
      <dgm:prSet/>
      <dgm:spPr/>
      <dgm:t>
        <a:bodyPr/>
        <a:lstStyle/>
        <a:p>
          <a:endParaRPr lang="en-US"/>
        </a:p>
      </dgm:t>
    </dgm:pt>
    <dgm:pt modelId="{0361E802-D155-4062-AA00-7C05B421CDEC}" type="pres">
      <dgm:prSet presAssocID="{664079EF-22D9-45D0-8F20-ED1EF237F281}" presName="linear" presStyleCnt="0">
        <dgm:presLayoutVars>
          <dgm:animLvl val="lvl"/>
          <dgm:resizeHandles val="exact"/>
        </dgm:presLayoutVars>
      </dgm:prSet>
      <dgm:spPr/>
    </dgm:pt>
    <dgm:pt modelId="{A48B9F9C-7D9F-4744-A369-108E9F78E752}" type="pres">
      <dgm:prSet presAssocID="{EC8D2F1E-AA8F-4B62-8B59-AB451BB01557}" presName="parentText" presStyleLbl="node1" presStyleIdx="0" presStyleCnt="1" custScaleX="100000" custScaleY="32149" custLinFactY="-77911" custLinFactNeighborX="-12963" custLinFactNeighborY="-100000">
        <dgm:presLayoutVars>
          <dgm:chMax val="0"/>
          <dgm:bulletEnabled val="1"/>
        </dgm:presLayoutVars>
      </dgm:prSet>
      <dgm:spPr/>
    </dgm:pt>
  </dgm:ptLst>
  <dgm:cxnLst>
    <dgm:cxn modelId="{A8FEE8BC-8071-4527-937D-173A104527C4}" srcId="{664079EF-22D9-45D0-8F20-ED1EF237F281}" destId="{EC8D2F1E-AA8F-4B62-8B59-AB451BB01557}" srcOrd="0" destOrd="0" parTransId="{6428DDA2-FB28-4EA2-B38B-675EA4F08FA9}" sibTransId="{9EB4A281-6B66-47AF-AD80-4E74B6A99FD2}"/>
    <dgm:cxn modelId="{465803E8-715F-448C-B28A-CA60253C8DD6}" type="presOf" srcId="{EC8D2F1E-AA8F-4B62-8B59-AB451BB01557}" destId="{A48B9F9C-7D9F-4744-A369-108E9F78E752}" srcOrd="0" destOrd="0" presId="urn:microsoft.com/office/officeart/2005/8/layout/vList2"/>
    <dgm:cxn modelId="{993EEC74-90D1-4D77-A5F1-35359432DFB7}" type="presOf" srcId="{664079EF-22D9-45D0-8F20-ED1EF237F281}" destId="{0361E802-D155-4062-AA00-7C05B421CDEC}" srcOrd="0" destOrd="0" presId="urn:microsoft.com/office/officeart/2005/8/layout/vList2"/>
    <dgm:cxn modelId="{16ABE406-F665-413B-AF99-88BB475C49F6}" type="presParOf" srcId="{0361E802-D155-4062-AA00-7C05B421CDEC}" destId="{A48B9F9C-7D9F-4744-A369-108E9F78E752}" srcOrd="0" destOrd="0" presId="urn:microsoft.com/office/officeart/2005/8/layout/vList2"/>
  </dgm:cxnLst>
  <dgm:bg/>
  <dgm:whole/>
</dgm:dataModel>
</file>

<file path=ppt/diagrams/data10.xml><?xml version="1.0" encoding="utf-8"?>
<dgm:dataModel xmlns:dgm="http://schemas.openxmlformats.org/drawingml/2006/diagram" xmlns:a="http://schemas.openxmlformats.org/drawingml/2006/main">
  <dgm:ptLst>
    <dgm:pt modelId="{B03A4B28-E8D0-4AAE-BB42-C5FA02AE63C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396C415-CF6C-4632-AF10-2BA0CBC0E25D}">
      <dgm:prSet phldrT="[Text]"/>
      <dgm:spPr>
        <a:solidFill>
          <a:schemeClr val="accent5">
            <a:lumMod val="75000"/>
          </a:schemeClr>
        </a:solidFill>
      </dgm:spPr>
      <dgm:t>
        <a:bodyPr/>
        <a:lstStyle/>
        <a:p>
          <a:r>
            <a:rPr lang="en-US" dirty="0" smtClean="0">
              <a:solidFill>
                <a:schemeClr val="bg1"/>
              </a:solidFill>
              <a:latin typeface="Times New Roman" pitchFamily="18" charset="0"/>
              <a:cs typeface="Times New Roman" pitchFamily="18" charset="0"/>
            </a:rPr>
            <a:t>SELECT p. amount </a:t>
          </a:r>
          <a:br>
            <a:rPr lang="en-US" dirty="0" smtClean="0">
              <a:solidFill>
                <a:schemeClr val="bg1"/>
              </a:solidFill>
              <a:latin typeface="Times New Roman" pitchFamily="18" charset="0"/>
              <a:cs typeface="Times New Roman" pitchFamily="18" charset="0"/>
            </a:rPr>
          </a:br>
          <a:r>
            <a:rPr lang="en-US" dirty="0" smtClean="0">
              <a:solidFill>
                <a:schemeClr val="bg1"/>
              </a:solidFill>
              <a:latin typeface="Times New Roman" pitchFamily="18" charset="0"/>
              <a:cs typeface="Times New Roman" pitchFamily="18" charset="0"/>
            </a:rPr>
            <a:t>FROM customers c RIGHT OUTER JOIN payments p </a:t>
          </a:r>
          <a:br>
            <a:rPr lang="en-US" dirty="0" smtClean="0">
              <a:solidFill>
                <a:schemeClr val="bg1"/>
              </a:solidFill>
              <a:latin typeface="Times New Roman" pitchFamily="18" charset="0"/>
              <a:cs typeface="Times New Roman" pitchFamily="18" charset="0"/>
            </a:rPr>
          </a:br>
          <a:r>
            <a:rPr lang="en-US" dirty="0" smtClean="0">
              <a:solidFill>
                <a:schemeClr val="bg1"/>
              </a:solidFill>
              <a:latin typeface="Times New Roman" pitchFamily="18" charset="0"/>
              <a:cs typeface="Times New Roman" pitchFamily="18" charset="0"/>
            </a:rPr>
            <a:t>ON </a:t>
          </a:r>
          <a:r>
            <a:rPr lang="en-US" dirty="0" smtClean="0">
              <a:solidFill>
                <a:schemeClr val="bg1"/>
              </a:solidFill>
            </a:rPr>
            <a:t>c. </a:t>
          </a:r>
          <a:r>
            <a:rPr lang="en-US" dirty="0" err="1" smtClean="0">
              <a:solidFill>
                <a:schemeClr val="bg1"/>
              </a:solidFill>
            </a:rPr>
            <a:t>customernumber</a:t>
          </a:r>
          <a:r>
            <a:rPr lang="en-US" dirty="0" smtClean="0">
              <a:solidFill>
                <a:schemeClr val="bg1"/>
              </a:solidFill>
            </a:rPr>
            <a:t>=</a:t>
          </a:r>
          <a:r>
            <a:rPr lang="en-US" dirty="0" err="1" smtClean="0">
              <a:solidFill>
                <a:schemeClr val="bg1"/>
              </a:solidFill>
            </a:rPr>
            <a:t>p.customernumber</a:t>
          </a:r>
          <a:endParaRPr lang="en-US" dirty="0">
            <a:solidFill>
              <a:schemeClr val="bg1"/>
            </a:solidFill>
          </a:endParaRPr>
        </a:p>
      </dgm:t>
    </dgm:pt>
    <dgm:pt modelId="{E7C44A10-0E93-47F4-803E-62E7CFB2DE02}" type="parTrans" cxnId="{71CC6792-1D8D-4096-BC9F-E49E53788FBB}">
      <dgm:prSet/>
      <dgm:spPr/>
      <dgm:t>
        <a:bodyPr/>
        <a:lstStyle/>
        <a:p>
          <a:endParaRPr lang="en-US"/>
        </a:p>
      </dgm:t>
    </dgm:pt>
    <dgm:pt modelId="{58AE80B9-77D3-4964-B58B-AE22B44B2F1C}" type="sibTrans" cxnId="{71CC6792-1D8D-4096-BC9F-E49E53788FBB}">
      <dgm:prSet/>
      <dgm:spPr/>
      <dgm:t>
        <a:bodyPr/>
        <a:lstStyle/>
        <a:p>
          <a:endParaRPr lang="en-US"/>
        </a:p>
      </dgm:t>
    </dgm:pt>
    <dgm:pt modelId="{CBD8C395-F144-4DB9-8F79-5E17F7EFE57D}" type="pres">
      <dgm:prSet presAssocID="{B03A4B28-E8D0-4AAE-BB42-C5FA02AE63CD}" presName="linear" presStyleCnt="0">
        <dgm:presLayoutVars>
          <dgm:animLvl val="lvl"/>
          <dgm:resizeHandles val="exact"/>
        </dgm:presLayoutVars>
      </dgm:prSet>
      <dgm:spPr/>
    </dgm:pt>
    <dgm:pt modelId="{2999E492-10CF-4A0A-BC7B-F413F6B7C6F4}" type="pres">
      <dgm:prSet presAssocID="{1396C415-CF6C-4632-AF10-2BA0CBC0E25D}" presName="parentText" presStyleLbl="node1" presStyleIdx="0" presStyleCnt="1" custLinFactNeighborY="-78178">
        <dgm:presLayoutVars>
          <dgm:chMax val="0"/>
          <dgm:bulletEnabled val="1"/>
        </dgm:presLayoutVars>
      </dgm:prSet>
      <dgm:spPr/>
      <dgm:t>
        <a:bodyPr/>
        <a:lstStyle/>
        <a:p>
          <a:endParaRPr lang="en-US"/>
        </a:p>
      </dgm:t>
    </dgm:pt>
  </dgm:ptLst>
  <dgm:cxnLst>
    <dgm:cxn modelId="{71CC6792-1D8D-4096-BC9F-E49E53788FBB}" srcId="{B03A4B28-E8D0-4AAE-BB42-C5FA02AE63CD}" destId="{1396C415-CF6C-4632-AF10-2BA0CBC0E25D}" srcOrd="0" destOrd="0" parTransId="{E7C44A10-0E93-47F4-803E-62E7CFB2DE02}" sibTransId="{58AE80B9-77D3-4964-B58B-AE22B44B2F1C}"/>
    <dgm:cxn modelId="{0279E02F-3225-4192-BD41-0F663DAD1AAD}" type="presOf" srcId="{1396C415-CF6C-4632-AF10-2BA0CBC0E25D}" destId="{2999E492-10CF-4A0A-BC7B-F413F6B7C6F4}" srcOrd="0" destOrd="0" presId="urn:microsoft.com/office/officeart/2005/8/layout/vList2"/>
    <dgm:cxn modelId="{0460FFA9-624B-4873-B9AF-8BBE250C0B82}" type="presOf" srcId="{B03A4B28-E8D0-4AAE-BB42-C5FA02AE63CD}" destId="{CBD8C395-F144-4DB9-8F79-5E17F7EFE57D}" srcOrd="0" destOrd="0" presId="urn:microsoft.com/office/officeart/2005/8/layout/vList2"/>
    <dgm:cxn modelId="{369E0F0F-51D6-4683-B399-24D62056C00D}" type="presParOf" srcId="{CBD8C395-F144-4DB9-8F79-5E17F7EFE57D}" destId="{2999E492-10CF-4A0A-BC7B-F413F6B7C6F4}" srcOrd="0" destOrd="0" presId="urn:microsoft.com/office/officeart/2005/8/layout/vList2"/>
  </dgm:cxnLst>
  <dgm:bg/>
  <dgm:whole/>
</dgm:dataModel>
</file>

<file path=ppt/diagrams/data11.xml><?xml version="1.0" encoding="utf-8"?>
<dgm:dataModel xmlns:dgm="http://schemas.openxmlformats.org/drawingml/2006/diagram" xmlns:a="http://schemas.openxmlformats.org/drawingml/2006/main">
  <dgm:ptLst>
    <dgm:pt modelId="{B03A4B28-E8D0-4AAE-BB42-C5FA02AE63C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396C415-CF6C-4632-AF10-2BA0CBC0E25D}">
      <dgm:prSet phldrT="[Text]"/>
      <dgm:spPr>
        <a:solidFill>
          <a:schemeClr val="accent5">
            <a:lumMod val="75000"/>
          </a:schemeClr>
        </a:solidFill>
      </dgm:spPr>
      <dgm:t>
        <a:bodyPr/>
        <a:lstStyle/>
        <a:p>
          <a:r>
            <a:rPr lang="en-US" b="1" dirty="0" smtClean="0"/>
            <a:t>SELECT p. </a:t>
          </a:r>
          <a:r>
            <a:rPr lang="en-US" dirty="0" smtClean="0"/>
            <a:t>amount </a:t>
          </a:r>
          <a:br>
            <a:rPr lang="en-US" dirty="0" smtClean="0"/>
          </a:br>
          <a:r>
            <a:rPr lang="en-US" b="1" dirty="0" smtClean="0"/>
            <a:t>FROM </a:t>
          </a:r>
          <a:r>
            <a:rPr lang="en-US" dirty="0" smtClean="0"/>
            <a:t>customers c FULL </a:t>
          </a:r>
          <a:r>
            <a:rPr lang="en-US" b="1" dirty="0" smtClean="0"/>
            <a:t>OUTER JOIN </a:t>
          </a:r>
          <a:r>
            <a:rPr lang="en-US" dirty="0" smtClean="0"/>
            <a:t>payments p </a:t>
          </a:r>
          <a:r>
            <a:rPr lang="en-US" dirty="0" smtClean="0">
              <a:solidFill>
                <a:schemeClr val="bg1"/>
              </a:solidFill>
              <a:latin typeface="Times New Roman" pitchFamily="18" charset="0"/>
              <a:cs typeface="Times New Roman" pitchFamily="18" charset="0"/>
            </a:rPr>
            <a:t/>
          </a:r>
          <a:br>
            <a:rPr lang="en-US" dirty="0" smtClean="0">
              <a:solidFill>
                <a:schemeClr val="bg1"/>
              </a:solidFill>
              <a:latin typeface="Times New Roman" pitchFamily="18" charset="0"/>
              <a:cs typeface="Times New Roman" pitchFamily="18" charset="0"/>
            </a:rPr>
          </a:br>
          <a:r>
            <a:rPr lang="en-US" dirty="0" smtClean="0">
              <a:solidFill>
                <a:schemeClr val="bg1"/>
              </a:solidFill>
              <a:latin typeface="Times New Roman" pitchFamily="18" charset="0"/>
              <a:cs typeface="Times New Roman" pitchFamily="18" charset="0"/>
            </a:rPr>
            <a:t>ON </a:t>
          </a:r>
          <a:r>
            <a:rPr lang="en-US" dirty="0" smtClean="0">
              <a:solidFill>
                <a:schemeClr val="bg1"/>
              </a:solidFill>
            </a:rPr>
            <a:t>c. </a:t>
          </a:r>
          <a:r>
            <a:rPr lang="en-US" dirty="0" err="1" smtClean="0">
              <a:solidFill>
                <a:schemeClr val="bg1"/>
              </a:solidFill>
            </a:rPr>
            <a:t>customernumber</a:t>
          </a:r>
          <a:r>
            <a:rPr lang="en-US" dirty="0" smtClean="0">
              <a:solidFill>
                <a:schemeClr val="bg1"/>
              </a:solidFill>
            </a:rPr>
            <a:t>=</a:t>
          </a:r>
          <a:r>
            <a:rPr lang="en-US" dirty="0" err="1" smtClean="0">
              <a:solidFill>
                <a:schemeClr val="bg1"/>
              </a:solidFill>
            </a:rPr>
            <a:t>p.customernumber</a:t>
          </a:r>
          <a:endParaRPr lang="en-US" dirty="0">
            <a:solidFill>
              <a:schemeClr val="bg1"/>
            </a:solidFill>
          </a:endParaRPr>
        </a:p>
      </dgm:t>
    </dgm:pt>
    <dgm:pt modelId="{E7C44A10-0E93-47F4-803E-62E7CFB2DE02}" type="parTrans" cxnId="{71CC6792-1D8D-4096-BC9F-E49E53788FBB}">
      <dgm:prSet/>
      <dgm:spPr/>
      <dgm:t>
        <a:bodyPr/>
        <a:lstStyle/>
        <a:p>
          <a:endParaRPr lang="en-US"/>
        </a:p>
      </dgm:t>
    </dgm:pt>
    <dgm:pt modelId="{58AE80B9-77D3-4964-B58B-AE22B44B2F1C}" type="sibTrans" cxnId="{71CC6792-1D8D-4096-BC9F-E49E53788FBB}">
      <dgm:prSet/>
      <dgm:spPr/>
      <dgm:t>
        <a:bodyPr/>
        <a:lstStyle/>
        <a:p>
          <a:endParaRPr lang="en-US"/>
        </a:p>
      </dgm:t>
    </dgm:pt>
    <dgm:pt modelId="{CBD8C395-F144-4DB9-8F79-5E17F7EFE57D}" type="pres">
      <dgm:prSet presAssocID="{B03A4B28-E8D0-4AAE-BB42-C5FA02AE63CD}" presName="linear" presStyleCnt="0">
        <dgm:presLayoutVars>
          <dgm:animLvl val="lvl"/>
          <dgm:resizeHandles val="exact"/>
        </dgm:presLayoutVars>
      </dgm:prSet>
      <dgm:spPr/>
    </dgm:pt>
    <dgm:pt modelId="{2999E492-10CF-4A0A-BC7B-F413F6B7C6F4}" type="pres">
      <dgm:prSet presAssocID="{1396C415-CF6C-4632-AF10-2BA0CBC0E25D}" presName="parentText" presStyleLbl="node1" presStyleIdx="0" presStyleCnt="1" custLinFactNeighborX="-6383" custLinFactNeighborY="-565">
        <dgm:presLayoutVars>
          <dgm:chMax val="0"/>
          <dgm:bulletEnabled val="1"/>
        </dgm:presLayoutVars>
      </dgm:prSet>
      <dgm:spPr/>
      <dgm:t>
        <a:bodyPr/>
        <a:lstStyle/>
        <a:p>
          <a:endParaRPr lang="en-US"/>
        </a:p>
      </dgm:t>
    </dgm:pt>
  </dgm:ptLst>
  <dgm:cxnLst>
    <dgm:cxn modelId="{82BDACBE-379C-42CE-89E4-7C3B03023A1E}" type="presOf" srcId="{1396C415-CF6C-4632-AF10-2BA0CBC0E25D}" destId="{2999E492-10CF-4A0A-BC7B-F413F6B7C6F4}" srcOrd="0" destOrd="0" presId="urn:microsoft.com/office/officeart/2005/8/layout/vList2"/>
    <dgm:cxn modelId="{71CC6792-1D8D-4096-BC9F-E49E53788FBB}" srcId="{B03A4B28-E8D0-4AAE-BB42-C5FA02AE63CD}" destId="{1396C415-CF6C-4632-AF10-2BA0CBC0E25D}" srcOrd="0" destOrd="0" parTransId="{E7C44A10-0E93-47F4-803E-62E7CFB2DE02}" sibTransId="{58AE80B9-77D3-4964-B58B-AE22B44B2F1C}"/>
    <dgm:cxn modelId="{7B8F624D-BE7A-40A5-BE98-2CDB10B8AA4C}" type="presOf" srcId="{B03A4B28-E8D0-4AAE-BB42-C5FA02AE63CD}" destId="{CBD8C395-F144-4DB9-8F79-5E17F7EFE57D}" srcOrd="0" destOrd="0" presId="urn:microsoft.com/office/officeart/2005/8/layout/vList2"/>
    <dgm:cxn modelId="{31A744BD-15D9-47B5-9322-8015803E50A4}" type="presParOf" srcId="{CBD8C395-F144-4DB9-8F79-5E17F7EFE57D}" destId="{2999E492-10CF-4A0A-BC7B-F413F6B7C6F4}" srcOrd="0" destOrd="0" presId="urn:microsoft.com/office/officeart/2005/8/layout/vList2"/>
  </dgm:cxnLst>
  <dgm:bg/>
  <dgm:whole/>
</dgm:dataModel>
</file>

<file path=ppt/diagrams/data12.xml><?xml version="1.0" encoding="utf-8"?>
<dgm:dataModel xmlns:dgm="http://schemas.openxmlformats.org/drawingml/2006/diagram" xmlns:a="http://schemas.openxmlformats.org/drawingml/2006/main">
  <dgm:ptLst>
    <dgm:pt modelId="{B03A4B28-E8D0-4AAE-BB42-C5FA02AE63C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396C415-CF6C-4632-AF10-2BA0CBC0E25D}">
      <dgm:prSet phldrT="[Text]"/>
      <dgm:spPr>
        <a:solidFill>
          <a:schemeClr val="accent5">
            <a:lumMod val="75000"/>
          </a:schemeClr>
        </a:solidFill>
      </dgm:spPr>
      <dgm:t>
        <a:bodyPr/>
        <a:lstStyle/>
        <a:p>
          <a:r>
            <a:rPr lang="en-US" b="1" dirty="0" smtClean="0">
              <a:latin typeface="Times New Roman" pitchFamily="18" charset="0"/>
              <a:cs typeface="Times New Roman" pitchFamily="18" charset="0"/>
            </a:rPr>
            <a:t>SELECT </a:t>
          </a:r>
          <a:r>
            <a:rPr lang="en-US" b="0" dirty="0" err="1" smtClean="0">
              <a:latin typeface="Times New Roman" pitchFamily="18" charset="0"/>
              <a:cs typeface="Times New Roman" pitchFamily="18" charset="0"/>
            </a:rPr>
            <a:t>a.lastname</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a.reportsto</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b.firstname</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b.reportsto,b.jobtitle</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FROM </a:t>
          </a:r>
          <a:r>
            <a:rPr lang="en-US" b="0" dirty="0" smtClean="0">
              <a:latin typeface="Times New Roman" pitchFamily="18" charset="0"/>
              <a:cs typeface="Times New Roman" pitchFamily="18" charset="0"/>
            </a:rPr>
            <a:t>employees a </a:t>
          </a:r>
          <a:r>
            <a:rPr lang="en-US" b="1" dirty="0" smtClean="0">
              <a:latin typeface="Times New Roman" pitchFamily="18" charset="0"/>
              <a:cs typeface="Times New Roman" pitchFamily="18" charset="0"/>
            </a:rPr>
            <a:t>INNER JOIN </a:t>
          </a:r>
          <a:r>
            <a:rPr lang="en-US" b="0" dirty="0" smtClean="0">
              <a:latin typeface="Times New Roman" pitchFamily="18" charset="0"/>
              <a:cs typeface="Times New Roman" pitchFamily="18" charset="0"/>
            </a:rPr>
            <a:t>employees b </a:t>
          </a:r>
          <a:br>
            <a:rPr lang="en-US" b="0"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ON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a.jobtitle</a:t>
          </a:r>
          <a:r>
            <a:rPr lang="en-US" b="0" dirty="0" smtClean="0">
              <a:latin typeface="Times New Roman" pitchFamily="18" charset="0"/>
              <a:cs typeface="Times New Roman" pitchFamily="18" charset="0"/>
            </a:rPr>
            <a:t>=</a:t>
          </a:r>
          <a:r>
            <a:rPr lang="en-US" b="0" dirty="0" err="1" smtClean="0">
              <a:latin typeface="Times New Roman" pitchFamily="18" charset="0"/>
              <a:cs typeface="Times New Roman" pitchFamily="18" charset="0"/>
            </a:rPr>
            <a:t>b.jobtitle</a:t>
          </a:r>
          <a:r>
            <a:rPr lang="en-US" b="0" dirty="0" smtClean="0">
              <a:latin typeface="Times New Roman" pitchFamily="18" charset="0"/>
              <a:cs typeface="Times New Roman" pitchFamily="18" charset="0"/>
            </a:rPr>
            <a:t>; </a:t>
          </a:r>
          <a:endParaRPr lang="en-US" b="0" dirty="0">
            <a:solidFill>
              <a:schemeClr val="bg1"/>
            </a:solidFill>
            <a:latin typeface="Times New Roman" pitchFamily="18" charset="0"/>
            <a:cs typeface="Times New Roman" pitchFamily="18" charset="0"/>
          </a:endParaRPr>
        </a:p>
      </dgm:t>
    </dgm:pt>
    <dgm:pt modelId="{E7C44A10-0E93-47F4-803E-62E7CFB2DE02}" type="parTrans" cxnId="{71CC6792-1D8D-4096-BC9F-E49E53788FBB}">
      <dgm:prSet/>
      <dgm:spPr/>
      <dgm:t>
        <a:bodyPr/>
        <a:lstStyle/>
        <a:p>
          <a:endParaRPr lang="en-US"/>
        </a:p>
      </dgm:t>
    </dgm:pt>
    <dgm:pt modelId="{58AE80B9-77D3-4964-B58B-AE22B44B2F1C}" type="sibTrans" cxnId="{71CC6792-1D8D-4096-BC9F-E49E53788FBB}">
      <dgm:prSet/>
      <dgm:spPr/>
      <dgm:t>
        <a:bodyPr/>
        <a:lstStyle/>
        <a:p>
          <a:endParaRPr lang="en-US"/>
        </a:p>
      </dgm:t>
    </dgm:pt>
    <dgm:pt modelId="{CBD8C395-F144-4DB9-8F79-5E17F7EFE57D}" type="pres">
      <dgm:prSet presAssocID="{B03A4B28-E8D0-4AAE-BB42-C5FA02AE63CD}" presName="linear" presStyleCnt="0">
        <dgm:presLayoutVars>
          <dgm:animLvl val="lvl"/>
          <dgm:resizeHandles val="exact"/>
        </dgm:presLayoutVars>
      </dgm:prSet>
      <dgm:spPr/>
    </dgm:pt>
    <dgm:pt modelId="{2999E492-10CF-4A0A-BC7B-F413F6B7C6F4}" type="pres">
      <dgm:prSet presAssocID="{1396C415-CF6C-4632-AF10-2BA0CBC0E25D}" presName="parentText" presStyleLbl="node1" presStyleIdx="0" presStyleCnt="1" custLinFactNeighborY="53618">
        <dgm:presLayoutVars>
          <dgm:chMax val="0"/>
          <dgm:bulletEnabled val="1"/>
        </dgm:presLayoutVars>
      </dgm:prSet>
      <dgm:spPr/>
      <dgm:t>
        <a:bodyPr/>
        <a:lstStyle/>
        <a:p>
          <a:endParaRPr lang="en-US"/>
        </a:p>
      </dgm:t>
    </dgm:pt>
  </dgm:ptLst>
  <dgm:cxnLst>
    <dgm:cxn modelId="{71CC6792-1D8D-4096-BC9F-E49E53788FBB}" srcId="{B03A4B28-E8D0-4AAE-BB42-C5FA02AE63CD}" destId="{1396C415-CF6C-4632-AF10-2BA0CBC0E25D}" srcOrd="0" destOrd="0" parTransId="{E7C44A10-0E93-47F4-803E-62E7CFB2DE02}" sibTransId="{58AE80B9-77D3-4964-B58B-AE22B44B2F1C}"/>
    <dgm:cxn modelId="{DF0F5CF8-830D-4CA8-ADE5-AABDC3510A37}" type="presOf" srcId="{B03A4B28-E8D0-4AAE-BB42-C5FA02AE63CD}" destId="{CBD8C395-F144-4DB9-8F79-5E17F7EFE57D}" srcOrd="0" destOrd="0" presId="urn:microsoft.com/office/officeart/2005/8/layout/vList2"/>
    <dgm:cxn modelId="{E299D175-783B-4E82-BE95-EF85898201AA}" type="presOf" srcId="{1396C415-CF6C-4632-AF10-2BA0CBC0E25D}" destId="{2999E492-10CF-4A0A-BC7B-F413F6B7C6F4}" srcOrd="0" destOrd="0" presId="urn:microsoft.com/office/officeart/2005/8/layout/vList2"/>
    <dgm:cxn modelId="{004D459F-3D1E-4D60-84EE-9E680D9072BD}" type="presParOf" srcId="{CBD8C395-F144-4DB9-8F79-5E17F7EFE57D}" destId="{2999E492-10CF-4A0A-BC7B-F413F6B7C6F4}" srcOrd="0"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98E035AB-705A-42E6-BEFC-0CA3311BDD2E}" type="doc">
      <dgm:prSet loTypeId="urn:microsoft.com/office/officeart/2005/8/layout/default" loCatId="list" qsTypeId="urn:microsoft.com/office/officeart/2005/8/quickstyle/simple2" qsCatId="simple" csTypeId="urn:microsoft.com/office/officeart/2005/8/colors/accent3_5" csCatId="accent3" phldr="1"/>
      <dgm:spPr/>
      <dgm:t>
        <a:bodyPr/>
        <a:lstStyle/>
        <a:p>
          <a:endParaRPr lang="en-US"/>
        </a:p>
      </dgm:t>
    </dgm:pt>
    <dgm:pt modelId="{2F000EE9-455B-4AA5-958F-801A608DC807}">
      <dgm:prSet phldrT="[Text]"/>
      <dgm:spPr/>
      <dgm:t>
        <a:bodyPr/>
        <a:lstStyle/>
        <a:p>
          <a:r>
            <a:rPr lang="en-US" dirty="0" smtClean="0"/>
            <a:t>Joins</a:t>
          </a:r>
          <a:endParaRPr lang="en-US" dirty="0"/>
        </a:p>
      </dgm:t>
    </dgm:pt>
    <dgm:pt modelId="{DF869D48-6A66-4432-B6DD-4B2ECCD5964C}" type="parTrans" cxnId="{C927B508-37C4-48E6-817E-D208F0CB84A0}">
      <dgm:prSet/>
      <dgm:spPr/>
      <dgm:t>
        <a:bodyPr/>
        <a:lstStyle/>
        <a:p>
          <a:endParaRPr lang="en-US"/>
        </a:p>
      </dgm:t>
    </dgm:pt>
    <dgm:pt modelId="{25809686-5475-4F7E-99EC-FD7FC5A327E7}" type="sibTrans" cxnId="{C927B508-37C4-48E6-817E-D208F0CB84A0}">
      <dgm:prSet/>
      <dgm:spPr/>
      <dgm:t>
        <a:bodyPr/>
        <a:lstStyle/>
        <a:p>
          <a:endParaRPr lang="en-US"/>
        </a:p>
      </dgm:t>
    </dgm:pt>
    <dgm:pt modelId="{D1429E7F-1534-4998-B92D-5124AEF5FC15}" type="pres">
      <dgm:prSet presAssocID="{98E035AB-705A-42E6-BEFC-0CA3311BDD2E}" presName="diagram" presStyleCnt="0">
        <dgm:presLayoutVars>
          <dgm:dir/>
          <dgm:resizeHandles val="exact"/>
        </dgm:presLayoutVars>
      </dgm:prSet>
      <dgm:spPr/>
    </dgm:pt>
    <dgm:pt modelId="{05B9EB66-01EC-445E-BA11-0B51AF64938B}" type="pres">
      <dgm:prSet presAssocID="{2F000EE9-455B-4AA5-958F-801A608DC807}" presName="node" presStyleLbl="node1" presStyleIdx="0" presStyleCnt="1" custScaleY="25000" custLinFactNeighborX="2703" custLinFactNeighborY="-3266">
        <dgm:presLayoutVars>
          <dgm:bulletEnabled val="1"/>
        </dgm:presLayoutVars>
      </dgm:prSet>
      <dgm:spPr/>
    </dgm:pt>
  </dgm:ptLst>
  <dgm:cxnLst>
    <dgm:cxn modelId="{C927B508-37C4-48E6-817E-D208F0CB84A0}" srcId="{98E035AB-705A-42E6-BEFC-0CA3311BDD2E}" destId="{2F000EE9-455B-4AA5-958F-801A608DC807}" srcOrd="0" destOrd="0" parTransId="{DF869D48-6A66-4432-B6DD-4B2ECCD5964C}" sibTransId="{25809686-5475-4F7E-99EC-FD7FC5A327E7}"/>
    <dgm:cxn modelId="{3C73C16D-8766-4374-B302-8F97727A1D59}" type="presOf" srcId="{98E035AB-705A-42E6-BEFC-0CA3311BDD2E}" destId="{D1429E7F-1534-4998-B92D-5124AEF5FC15}" srcOrd="0" destOrd="0" presId="urn:microsoft.com/office/officeart/2005/8/layout/default"/>
    <dgm:cxn modelId="{4FE7D9E9-577D-427C-B309-387FCBF5E257}" type="presOf" srcId="{2F000EE9-455B-4AA5-958F-801A608DC807}" destId="{05B9EB66-01EC-445E-BA11-0B51AF64938B}" srcOrd="0" destOrd="0" presId="urn:microsoft.com/office/officeart/2005/8/layout/default"/>
    <dgm:cxn modelId="{A523B484-59C8-4A7D-865A-A3679F1A9CE4}" type="presParOf" srcId="{D1429E7F-1534-4998-B92D-5124AEF5FC15}" destId="{05B9EB66-01EC-445E-BA11-0B51AF64938B}" srcOrd="0" destOrd="0" presId="urn:microsoft.com/office/officeart/2005/8/layout/default"/>
  </dgm:cxnLst>
  <dgm:bg/>
  <dgm:whole/>
</dgm:dataModel>
</file>

<file path=ppt/diagrams/data3.xml><?xml version="1.0" encoding="utf-8"?>
<dgm:dataModel xmlns:dgm="http://schemas.openxmlformats.org/drawingml/2006/diagram" xmlns:a="http://schemas.openxmlformats.org/drawingml/2006/main">
  <dgm:ptLst>
    <dgm:pt modelId="{EE089709-B177-48B5-85A4-5301AA55BC69}"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n-US"/>
        </a:p>
      </dgm:t>
    </dgm:pt>
    <dgm:pt modelId="{C3292FF5-3532-4335-B00C-B861159CAABD}">
      <dgm:prSet phldrT="[Text]"/>
      <dgm:spPr/>
      <dgm:t>
        <a:bodyPr/>
        <a:lstStyle/>
        <a:p>
          <a:r>
            <a:rPr lang="en-US" dirty="0" smtClean="0">
              <a:latin typeface="Times New Roman" pitchFamily="18" charset="0"/>
              <a:cs typeface="Times New Roman" pitchFamily="18" charset="0"/>
            </a:rPr>
            <a:t>Note: The parenthesis is not strictly required in the ON clause. </a:t>
          </a:r>
          <a:endParaRPr lang="en-US" dirty="0"/>
        </a:p>
      </dgm:t>
    </dgm:pt>
    <dgm:pt modelId="{56D1D065-52F3-4291-9A08-80AAC4D782BE}" type="parTrans" cxnId="{E470FC0A-65AD-48F8-B1D6-70469A037699}">
      <dgm:prSet/>
      <dgm:spPr/>
      <dgm:t>
        <a:bodyPr/>
        <a:lstStyle/>
        <a:p>
          <a:endParaRPr lang="en-US"/>
        </a:p>
      </dgm:t>
    </dgm:pt>
    <dgm:pt modelId="{4257F65B-BB36-47AC-9ACA-C488D92ACB27}" type="sibTrans" cxnId="{E470FC0A-65AD-48F8-B1D6-70469A037699}">
      <dgm:prSet/>
      <dgm:spPr/>
      <dgm:t>
        <a:bodyPr/>
        <a:lstStyle/>
        <a:p>
          <a:endParaRPr lang="en-US"/>
        </a:p>
      </dgm:t>
    </dgm:pt>
    <dgm:pt modelId="{075B892D-6F5D-4B00-A1D7-75278D05ABFA}" type="pres">
      <dgm:prSet presAssocID="{EE089709-B177-48B5-85A4-5301AA55BC69}" presName="linear" presStyleCnt="0">
        <dgm:presLayoutVars>
          <dgm:animLvl val="lvl"/>
          <dgm:resizeHandles val="exact"/>
        </dgm:presLayoutVars>
      </dgm:prSet>
      <dgm:spPr/>
    </dgm:pt>
    <dgm:pt modelId="{B297B721-4011-4688-80C9-B6F9949D2575}" type="pres">
      <dgm:prSet presAssocID="{C3292FF5-3532-4335-B00C-B861159CAABD}" presName="parentText" presStyleLbl="node1" presStyleIdx="0" presStyleCnt="1">
        <dgm:presLayoutVars>
          <dgm:chMax val="0"/>
          <dgm:bulletEnabled val="1"/>
        </dgm:presLayoutVars>
      </dgm:prSet>
      <dgm:spPr/>
      <dgm:t>
        <a:bodyPr/>
        <a:lstStyle/>
        <a:p>
          <a:endParaRPr lang="en-US"/>
        </a:p>
      </dgm:t>
    </dgm:pt>
  </dgm:ptLst>
  <dgm:cxnLst>
    <dgm:cxn modelId="{01EFCACE-FC51-4F25-AEFE-98EE02256CBF}" type="presOf" srcId="{EE089709-B177-48B5-85A4-5301AA55BC69}" destId="{075B892D-6F5D-4B00-A1D7-75278D05ABFA}" srcOrd="0" destOrd="0" presId="urn:microsoft.com/office/officeart/2005/8/layout/vList2"/>
    <dgm:cxn modelId="{FB45C82C-7CB9-4B7B-8E6D-9EBC03AECBEF}" type="presOf" srcId="{C3292FF5-3532-4335-B00C-B861159CAABD}" destId="{B297B721-4011-4688-80C9-B6F9949D2575}" srcOrd="0" destOrd="0" presId="urn:microsoft.com/office/officeart/2005/8/layout/vList2"/>
    <dgm:cxn modelId="{E470FC0A-65AD-48F8-B1D6-70469A037699}" srcId="{EE089709-B177-48B5-85A4-5301AA55BC69}" destId="{C3292FF5-3532-4335-B00C-B861159CAABD}" srcOrd="0" destOrd="0" parTransId="{56D1D065-52F3-4291-9A08-80AAC4D782BE}" sibTransId="{4257F65B-BB36-47AC-9ACA-C488D92ACB27}"/>
    <dgm:cxn modelId="{BE03BDFF-2C0F-4DF8-8E60-B614844374A8}" type="presParOf" srcId="{075B892D-6F5D-4B00-A1D7-75278D05ABFA}" destId="{B297B721-4011-4688-80C9-B6F9949D2575}" srcOrd="0" destOrd="0" presId="urn:microsoft.com/office/officeart/2005/8/layout/vList2"/>
  </dgm:cxnLst>
  <dgm:bg/>
  <dgm:whole/>
</dgm:dataModel>
</file>

<file path=ppt/diagrams/data4.xml><?xml version="1.0" encoding="utf-8"?>
<dgm:dataModel xmlns:dgm="http://schemas.openxmlformats.org/drawingml/2006/diagram" xmlns:a="http://schemas.openxmlformats.org/drawingml/2006/main">
  <dgm:ptLst>
    <dgm:pt modelId="{EE089709-B177-48B5-85A4-5301AA55BC69}"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n-US"/>
        </a:p>
      </dgm:t>
    </dgm:pt>
    <dgm:pt modelId="{C3292FF5-3532-4335-B00C-B861159CAABD}">
      <dgm:prSet phldrT="[Text]" custT="1"/>
      <dgm:spPr/>
      <dgm:t>
        <a:bodyPr/>
        <a:lstStyle/>
        <a:p>
          <a:r>
            <a:rPr lang="en-US" sz="1600" dirty="0" smtClean="0">
              <a:latin typeface="Times New Roman" pitchFamily="18" charset="0"/>
              <a:cs typeface="Times New Roman" pitchFamily="18" charset="0"/>
            </a:rPr>
            <a:t>Note: This ANSI syntax is supported only by: </a:t>
          </a:r>
          <a:r>
            <a:rPr lang="en-US" sz="1600" dirty="0" err="1" smtClean="0">
              <a:latin typeface="Times New Roman" pitchFamily="18" charset="0"/>
              <a:cs typeface="Times New Roman" pitchFamily="18" charset="0"/>
            </a:rPr>
            <a:t>MySOL</a:t>
          </a:r>
          <a:r>
            <a:rPr lang="en-US" sz="1600" dirty="0" smtClean="0">
              <a:latin typeface="Times New Roman" pitchFamily="18" charset="0"/>
              <a:cs typeface="Times New Roman" pitchFamily="18" charset="0"/>
            </a:rPr>
            <a:t>, Oracle, and DB2 databases. </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dgm:t>
    </dgm:pt>
    <dgm:pt modelId="{56D1D065-52F3-4291-9A08-80AAC4D782BE}" type="parTrans" cxnId="{E470FC0A-65AD-48F8-B1D6-70469A037699}">
      <dgm:prSet/>
      <dgm:spPr/>
      <dgm:t>
        <a:bodyPr/>
        <a:lstStyle/>
        <a:p>
          <a:endParaRPr lang="en-US"/>
        </a:p>
      </dgm:t>
    </dgm:pt>
    <dgm:pt modelId="{4257F65B-BB36-47AC-9ACA-C488D92ACB27}" type="sibTrans" cxnId="{E470FC0A-65AD-48F8-B1D6-70469A037699}">
      <dgm:prSet/>
      <dgm:spPr/>
      <dgm:t>
        <a:bodyPr/>
        <a:lstStyle/>
        <a:p>
          <a:endParaRPr lang="en-US"/>
        </a:p>
      </dgm:t>
    </dgm:pt>
    <dgm:pt modelId="{075B892D-6F5D-4B00-A1D7-75278D05ABFA}" type="pres">
      <dgm:prSet presAssocID="{EE089709-B177-48B5-85A4-5301AA55BC69}" presName="linear" presStyleCnt="0">
        <dgm:presLayoutVars>
          <dgm:animLvl val="lvl"/>
          <dgm:resizeHandles val="exact"/>
        </dgm:presLayoutVars>
      </dgm:prSet>
      <dgm:spPr/>
    </dgm:pt>
    <dgm:pt modelId="{B297B721-4011-4688-80C9-B6F9949D2575}" type="pres">
      <dgm:prSet presAssocID="{C3292FF5-3532-4335-B00C-B861159CAABD}" presName="parentText" presStyleLbl="node1" presStyleIdx="0" presStyleCnt="1" custScaleY="162979" custLinFactY="100000" custLinFactNeighborX="-1087" custLinFactNeighborY="114404">
        <dgm:presLayoutVars>
          <dgm:chMax val="0"/>
          <dgm:bulletEnabled val="1"/>
        </dgm:presLayoutVars>
      </dgm:prSet>
      <dgm:spPr/>
      <dgm:t>
        <a:bodyPr/>
        <a:lstStyle/>
        <a:p>
          <a:endParaRPr lang="en-US"/>
        </a:p>
      </dgm:t>
    </dgm:pt>
  </dgm:ptLst>
  <dgm:cxnLst>
    <dgm:cxn modelId="{E470FC0A-65AD-48F8-B1D6-70469A037699}" srcId="{EE089709-B177-48B5-85A4-5301AA55BC69}" destId="{C3292FF5-3532-4335-B00C-B861159CAABD}" srcOrd="0" destOrd="0" parTransId="{56D1D065-52F3-4291-9A08-80AAC4D782BE}" sibTransId="{4257F65B-BB36-47AC-9ACA-C488D92ACB27}"/>
    <dgm:cxn modelId="{714B582E-C13E-48F4-BF4A-E583628C8C6D}" type="presOf" srcId="{C3292FF5-3532-4335-B00C-B861159CAABD}" destId="{B297B721-4011-4688-80C9-B6F9949D2575}" srcOrd="0" destOrd="0" presId="urn:microsoft.com/office/officeart/2005/8/layout/vList2"/>
    <dgm:cxn modelId="{9D736BDC-2B22-4B10-A4C3-066E5BDC0BB7}" type="presOf" srcId="{EE089709-B177-48B5-85A4-5301AA55BC69}" destId="{075B892D-6F5D-4B00-A1D7-75278D05ABFA}" srcOrd="0" destOrd="0" presId="urn:microsoft.com/office/officeart/2005/8/layout/vList2"/>
    <dgm:cxn modelId="{5D00353E-01F1-426A-AB7B-8876C5A4B87A}" type="presParOf" srcId="{075B892D-6F5D-4B00-A1D7-75278D05ABFA}" destId="{B297B721-4011-4688-80C9-B6F9949D2575}" srcOrd="0" destOrd="0" presId="urn:microsoft.com/office/officeart/2005/8/layout/vList2"/>
  </dgm:cxnLst>
  <dgm:bg/>
  <dgm:whole/>
</dgm:dataModel>
</file>

<file path=ppt/diagrams/data5.xml><?xml version="1.0" encoding="utf-8"?>
<dgm:dataModel xmlns:dgm="http://schemas.openxmlformats.org/drawingml/2006/diagram" xmlns:a="http://schemas.openxmlformats.org/drawingml/2006/main">
  <dgm:ptLst>
    <dgm:pt modelId="{E22F9866-5634-4815-A3DF-AF361606DC8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6D43DDD-3E8B-4E53-980C-95ACA0366AE7}">
      <dgm:prSet phldrT="[Text]"/>
      <dgm:spPr/>
      <dgm:t>
        <a:bodyPr/>
        <a:lstStyle/>
        <a:p>
          <a:r>
            <a:rPr lang="en-US" dirty="0" smtClean="0">
              <a:solidFill>
                <a:schemeClr val="bg2">
                  <a:lumMod val="50000"/>
                </a:schemeClr>
              </a:solidFill>
              <a:latin typeface="Times New Roman" pitchFamily="18" charset="0"/>
              <a:cs typeface="Times New Roman" pitchFamily="18" charset="0"/>
            </a:rPr>
            <a:t>SELECT </a:t>
          </a:r>
          <a:r>
            <a:rPr lang="en-US" dirty="0" err="1" smtClean="0">
              <a:solidFill>
                <a:schemeClr val="bg2">
                  <a:lumMod val="50000"/>
                </a:schemeClr>
              </a:solidFill>
              <a:latin typeface="Times New Roman" pitchFamily="18" charset="0"/>
              <a:cs typeface="Times New Roman" pitchFamily="18" charset="0"/>
            </a:rPr>
            <a:t>o.country,e.jobtitle</a:t>
          </a:r>
          <a:r>
            <a:rPr lang="en-US" dirty="0" smtClean="0">
              <a:solidFill>
                <a:schemeClr val="bg2">
                  <a:lumMod val="50000"/>
                </a:schemeClr>
              </a:solidFill>
              <a:latin typeface="Times New Roman" pitchFamily="18" charset="0"/>
              <a:cs typeface="Times New Roman" pitchFamily="18" charset="0"/>
            </a:rPr>
            <a:t> FROM offices o CROSS JOIN employees e; </a:t>
          </a:r>
          <a:endParaRPr lang="en-US" dirty="0"/>
        </a:p>
      </dgm:t>
    </dgm:pt>
    <dgm:pt modelId="{8C7A86E9-3B64-4DF4-8B4C-59C715017D8E}" type="parTrans" cxnId="{007DB5B7-3A06-4C32-88B9-931225A36200}">
      <dgm:prSet/>
      <dgm:spPr/>
      <dgm:t>
        <a:bodyPr/>
        <a:lstStyle/>
        <a:p>
          <a:endParaRPr lang="en-US"/>
        </a:p>
      </dgm:t>
    </dgm:pt>
    <dgm:pt modelId="{8BF3FACD-D89D-473E-8203-958AE3305121}" type="sibTrans" cxnId="{007DB5B7-3A06-4C32-88B9-931225A36200}">
      <dgm:prSet/>
      <dgm:spPr/>
      <dgm:t>
        <a:bodyPr/>
        <a:lstStyle/>
        <a:p>
          <a:endParaRPr lang="en-US"/>
        </a:p>
      </dgm:t>
    </dgm:pt>
    <dgm:pt modelId="{8AAB6E6C-38B4-4795-B086-E5B79EDCDF49}" type="pres">
      <dgm:prSet presAssocID="{E22F9866-5634-4815-A3DF-AF361606DC89}" presName="linear" presStyleCnt="0">
        <dgm:presLayoutVars>
          <dgm:animLvl val="lvl"/>
          <dgm:resizeHandles val="exact"/>
        </dgm:presLayoutVars>
      </dgm:prSet>
      <dgm:spPr/>
    </dgm:pt>
    <dgm:pt modelId="{8105D239-6C6E-488C-8235-FBFD7B436BFA}" type="pres">
      <dgm:prSet presAssocID="{86D43DDD-3E8B-4E53-980C-95ACA0366AE7}" presName="parentText" presStyleLbl="node1" presStyleIdx="0" presStyleCnt="1">
        <dgm:presLayoutVars>
          <dgm:chMax val="0"/>
          <dgm:bulletEnabled val="1"/>
        </dgm:presLayoutVars>
      </dgm:prSet>
      <dgm:spPr/>
      <dgm:t>
        <a:bodyPr/>
        <a:lstStyle/>
        <a:p>
          <a:endParaRPr lang="en-US"/>
        </a:p>
      </dgm:t>
    </dgm:pt>
  </dgm:ptLst>
  <dgm:cxnLst>
    <dgm:cxn modelId="{007DB5B7-3A06-4C32-88B9-931225A36200}" srcId="{E22F9866-5634-4815-A3DF-AF361606DC89}" destId="{86D43DDD-3E8B-4E53-980C-95ACA0366AE7}" srcOrd="0" destOrd="0" parTransId="{8C7A86E9-3B64-4DF4-8B4C-59C715017D8E}" sibTransId="{8BF3FACD-D89D-473E-8203-958AE3305121}"/>
    <dgm:cxn modelId="{431F5852-9FA2-433F-B8E9-0594C59D8D36}" type="presOf" srcId="{86D43DDD-3E8B-4E53-980C-95ACA0366AE7}" destId="{8105D239-6C6E-488C-8235-FBFD7B436BFA}" srcOrd="0" destOrd="0" presId="urn:microsoft.com/office/officeart/2005/8/layout/vList2"/>
    <dgm:cxn modelId="{F07FB726-6B07-4403-B9B6-F28A872ECF0A}" type="presOf" srcId="{E22F9866-5634-4815-A3DF-AF361606DC89}" destId="{8AAB6E6C-38B4-4795-B086-E5B79EDCDF49}" srcOrd="0" destOrd="0" presId="urn:microsoft.com/office/officeart/2005/8/layout/vList2"/>
    <dgm:cxn modelId="{0F851161-70B8-469C-AAAD-E4EF76B86A5F}" type="presParOf" srcId="{8AAB6E6C-38B4-4795-B086-E5B79EDCDF49}" destId="{8105D239-6C6E-488C-8235-FBFD7B436BFA}" srcOrd="0" destOrd="0" presId="urn:microsoft.com/office/officeart/2005/8/layout/vList2"/>
  </dgm:cxnLst>
  <dgm:bg/>
  <dgm:whole/>
</dgm:dataModel>
</file>

<file path=ppt/diagrams/data6.xml><?xml version="1.0" encoding="utf-8"?>
<dgm:dataModel xmlns:dgm="http://schemas.openxmlformats.org/drawingml/2006/diagram" xmlns:a="http://schemas.openxmlformats.org/drawingml/2006/main">
  <dgm:ptLst>
    <dgm:pt modelId="{1FEF347A-5D08-4147-BD00-6D7EDE8FF1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E518C70-A53A-473B-A0D7-8C1D150233AA}">
      <dgm:prSet/>
      <dgm:spPr>
        <a:solidFill>
          <a:schemeClr val="accent5">
            <a:lumMod val="60000"/>
            <a:lumOff val="40000"/>
          </a:schemeClr>
        </a:solidFill>
      </dgm:spPr>
      <dgm:t>
        <a:bodyPr/>
        <a:lstStyle/>
        <a:p>
          <a:r>
            <a:rPr lang="en-US" b="1" dirty="0" smtClean="0">
              <a:solidFill>
                <a:schemeClr val="bg2">
                  <a:lumMod val="50000"/>
                </a:schemeClr>
              </a:solidFill>
              <a:latin typeface="Times New Roman" pitchFamily="18" charset="0"/>
              <a:cs typeface="Times New Roman" pitchFamily="18" charset="0"/>
            </a:rPr>
            <a:t>SELECT </a:t>
          </a:r>
          <a:r>
            <a:rPr lang="en-US" b="1" dirty="0" err="1" smtClean="0">
              <a:solidFill>
                <a:schemeClr val="bg2">
                  <a:lumMod val="50000"/>
                </a:schemeClr>
              </a:solidFill>
              <a:latin typeface="Times New Roman" pitchFamily="18" charset="0"/>
              <a:cs typeface="Times New Roman" pitchFamily="18" charset="0"/>
            </a:rPr>
            <a:t>o.city,o.country,e.jobtitle</a:t>
          </a:r>
          <a:r>
            <a:rPr lang="en-US" b="1" dirty="0" smtClean="0">
              <a:solidFill>
                <a:schemeClr val="bg2">
                  <a:lumMod val="50000"/>
                </a:schemeClr>
              </a:solidFill>
              <a:latin typeface="Times New Roman" pitchFamily="18" charset="0"/>
              <a:cs typeface="Times New Roman" pitchFamily="18" charset="0"/>
            </a:rPr>
            <a:t/>
          </a:r>
          <a:br>
            <a:rPr lang="en-US" b="1" dirty="0" smtClean="0">
              <a:solidFill>
                <a:schemeClr val="bg2">
                  <a:lumMod val="50000"/>
                </a:schemeClr>
              </a:solidFill>
              <a:latin typeface="Times New Roman" pitchFamily="18" charset="0"/>
              <a:cs typeface="Times New Roman" pitchFamily="18" charset="0"/>
            </a:rPr>
          </a:br>
          <a:r>
            <a:rPr lang="en-US" b="1" dirty="0" smtClean="0">
              <a:solidFill>
                <a:schemeClr val="bg2">
                  <a:lumMod val="50000"/>
                </a:schemeClr>
              </a:solidFill>
              <a:latin typeface="Times New Roman" pitchFamily="18" charset="0"/>
              <a:cs typeface="Times New Roman" pitchFamily="18" charset="0"/>
            </a:rPr>
            <a:t>FROM offices o INNER JOIN employees e </a:t>
          </a:r>
          <a:br>
            <a:rPr lang="en-US" b="1" dirty="0" smtClean="0">
              <a:solidFill>
                <a:schemeClr val="bg2">
                  <a:lumMod val="50000"/>
                </a:schemeClr>
              </a:solidFill>
              <a:latin typeface="Times New Roman" pitchFamily="18" charset="0"/>
              <a:cs typeface="Times New Roman" pitchFamily="18" charset="0"/>
            </a:rPr>
          </a:br>
          <a:r>
            <a:rPr lang="en-US" b="1" dirty="0" smtClean="0">
              <a:solidFill>
                <a:schemeClr val="bg2">
                  <a:lumMod val="50000"/>
                </a:schemeClr>
              </a:solidFill>
              <a:latin typeface="Times New Roman" pitchFamily="18" charset="0"/>
              <a:cs typeface="Times New Roman" pitchFamily="18" charset="0"/>
            </a:rPr>
            <a:t>ON </a:t>
          </a:r>
          <a:r>
            <a:rPr lang="en-US" b="1" dirty="0" err="1" smtClean="0">
              <a:solidFill>
                <a:schemeClr val="bg2">
                  <a:lumMod val="50000"/>
                </a:schemeClr>
              </a:solidFill>
              <a:latin typeface="Times New Roman" pitchFamily="18" charset="0"/>
              <a:cs typeface="Times New Roman" pitchFamily="18" charset="0"/>
            </a:rPr>
            <a:t>o.officecode</a:t>
          </a:r>
          <a:r>
            <a:rPr lang="en-US" b="1" dirty="0" smtClean="0">
              <a:solidFill>
                <a:schemeClr val="bg2">
                  <a:lumMod val="50000"/>
                </a:schemeClr>
              </a:solidFill>
              <a:latin typeface="Times New Roman" pitchFamily="18" charset="0"/>
              <a:cs typeface="Times New Roman" pitchFamily="18" charset="0"/>
            </a:rPr>
            <a:t>=</a:t>
          </a:r>
          <a:r>
            <a:rPr lang="en-US" b="1" dirty="0" err="1" smtClean="0">
              <a:solidFill>
                <a:schemeClr val="bg2">
                  <a:lumMod val="50000"/>
                </a:schemeClr>
              </a:solidFill>
              <a:latin typeface="Times New Roman" pitchFamily="18" charset="0"/>
              <a:cs typeface="Times New Roman" pitchFamily="18" charset="0"/>
            </a:rPr>
            <a:t>e.officecode</a:t>
          </a:r>
          <a:r>
            <a:rPr lang="en-US" b="1" dirty="0" smtClean="0">
              <a:solidFill>
                <a:schemeClr val="bg2">
                  <a:lumMod val="50000"/>
                </a:schemeClr>
              </a:solidFill>
              <a:latin typeface="Times New Roman" pitchFamily="18" charset="0"/>
              <a:cs typeface="Times New Roman" pitchFamily="18" charset="0"/>
            </a:rPr>
            <a:t>; </a:t>
          </a:r>
          <a:endParaRPr lang="en-US" dirty="0"/>
        </a:p>
      </dgm:t>
    </dgm:pt>
    <dgm:pt modelId="{36A3BAB1-271B-4560-A708-397E55474EDE}" type="parTrans" cxnId="{1D29CBB4-4803-4677-82CF-C173B07DCFF9}">
      <dgm:prSet/>
      <dgm:spPr/>
      <dgm:t>
        <a:bodyPr/>
        <a:lstStyle/>
        <a:p>
          <a:endParaRPr lang="en-US"/>
        </a:p>
      </dgm:t>
    </dgm:pt>
    <dgm:pt modelId="{ABEECF28-6D54-4276-AEBB-55D5EE1C82B7}" type="sibTrans" cxnId="{1D29CBB4-4803-4677-82CF-C173B07DCFF9}">
      <dgm:prSet/>
      <dgm:spPr/>
      <dgm:t>
        <a:bodyPr/>
        <a:lstStyle/>
        <a:p>
          <a:endParaRPr lang="en-US"/>
        </a:p>
      </dgm:t>
    </dgm:pt>
    <dgm:pt modelId="{10128033-5205-4F33-9601-22B2792AF61C}" type="pres">
      <dgm:prSet presAssocID="{1FEF347A-5D08-4147-BD00-6D7EDE8FF11D}" presName="linear" presStyleCnt="0">
        <dgm:presLayoutVars>
          <dgm:animLvl val="lvl"/>
          <dgm:resizeHandles val="exact"/>
        </dgm:presLayoutVars>
      </dgm:prSet>
      <dgm:spPr/>
    </dgm:pt>
    <dgm:pt modelId="{47CDA70A-ED0A-432D-B75D-21BBDEA51400}" type="pres">
      <dgm:prSet presAssocID="{7E518C70-A53A-473B-A0D7-8C1D150233AA}" presName="parentText" presStyleLbl="node1" presStyleIdx="0" presStyleCnt="1" custLinFactNeighborY="33777">
        <dgm:presLayoutVars>
          <dgm:chMax val="0"/>
          <dgm:bulletEnabled val="1"/>
        </dgm:presLayoutVars>
      </dgm:prSet>
      <dgm:spPr/>
    </dgm:pt>
  </dgm:ptLst>
  <dgm:cxnLst>
    <dgm:cxn modelId="{1D29CBB4-4803-4677-82CF-C173B07DCFF9}" srcId="{1FEF347A-5D08-4147-BD00-6D7EDE8FF11D}" destId="{7E518C70-A53A-473B-A0D7-8C1D150233AA}" srcOrd="0" destOrd="0" parTransId="{36A3BAB1-271B-4560-A708-397E55474EDE}" sibTransId="{ABEECF28-6D54-4276-AEBB-55D5EE1C82B7}"/>
    <dgm:cxn modelId="{C5ED10C1-12EE-4B1A-8CAF-7CF10AECF821}" type="presOf" srcId="{7E518C70-A53A-473B-A0D7-8C1D150233AA}" destId="{47CDA70A-ED0A-432D-B75D-21BBDEA51400}" srcOrd="0" destOrd="0" presId="urn:microsoft.com/office/officeart/2005/8/layout/vList2"/>
    <dgm:cxn modelId="{55CA8CE3-E986-4124-B1E5-D2442E778112}" type="presOf" srcId="{1FEF347A-5D08-4147-BD00-6D7EDE8FF11D}" destId="{10128033-5205-4F33-9601-22B2792AF61C}" srcOrd="0" destOrd="0" presId="urn:microsoft.com/office/officeart/2005/8/layout/vList2"/>
    <dgm:cxn modelId="{F9940A7F-7D9D-405E-AE36-2705D08A678D}" type="presParOf" srcId="{10128033-5205-4F33-9601-22B2792AF61C}" destId="{47CDA70A-ED0A-432D-B75D-21BBDEA51400}" srcOrd="0" destOrd="0" presId="urn:microsoft.com/office/officeart/2005/8/layout/vList2"/>
  </dgm:cxnLst>
  <dgm:bg/>
  <dgm:whole/>
</dgm:dataModel>
</file>

<file path=ppt/diagrams/data7.xml><?xml version="1.0" encoding="utf-8"?>
<dgm:dataModel xmlns:dgm="http://schemas.openxmlformats.org/drawingml/2006/diagram" xmlns:a="http://schemas.openxmlformats.org/drawingml/2006/main">
  <dgm:ptLst>
    <dgm:pt modelId="{2600CB42-B511-4069-9D27-A65D424CD1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9C48AE6-7BDA-4BD1-86BB-FF43C54ADFF6}">
      <dgm:prSet/>
      <dgm:spPr/>
      <dgm:t>
        <a:bodyPr/>
        <a:lstStyle/>
        <a:p>
          <a:r>
            <a:rPr lang="en-US" dirty="0" smtClean="0">
              <a:solidFill>
                <a:schemeClr val="bg2">
                  <a:lumMod val="50000"/>
                </a:schemeClr>
              </a:solidFill>
            </a:rPr>
            <a:t>SELECT </a:t>
          </a:r>
          <a:r>
            <a:rPr lang="en-US" dirty="0" err="1" smtClean="0">
              <a:solidFill>
                <a:schemeClr val="bg2">
                  <a:lumMod val="50000"/>
                </a:schemeClr>
              </a:solidFill>
            </a:rPr>
            <a:t>o.city,o.country</a:t>
          </a:r>
          <a:r>
            <a:rPr lang="en-US" dirty="0" smtClean="0">
              <a:solidFill>
                <a:schemeClr val="bg2">
                  <a:lumMod val="50000"/>
                </a:schemeClr>
              </a:solidFill>
            </a:rPr>
            <a:t>, </a:t>
          </a:r>
          <a:r>
            <a:rPr lang="en-US" dirty="0" err="1" smtClean="0">
              <a:solidFill>
                <a:schemeClr val="bg2">
                  <a:lumMod val="50000"/>
                </a:schemeClr>
              </a:solidFill>
            </a:rPr>
            <a:t>e.jobtitle</a:t>
          </a:r>
          <a:r>
            <a:rPr lang="en-US" dirty="0" smtClean="0">
              <a:solidFill>
                <a:schemeClr val="bg2">
                  <a:lumMod val="50000"/>
                </a:schemeClr>
              </a:solidFill>
            </a:rPr>
            <a:t>  FROM offices o INNER JOIN employees e ON </a:t>
          </a:r>
          <a:r>
            <a:rPr lang="en-US" dirty="0" err="1" smtClean="0">
              <a:solidFill>
                <a:schemeClr val="bg2">
                  <a:lumMod val="50000"/>
                </a:schemeClr>
              </a:solidFill>
            </a:rPr>
            <a:t>o.officecode</a:t>
          </a:r>
          <a:r>
            <a:rPr lang="en-US" dirty="0" smtClean="0">
              <a:solidFill>
                <a:schemeClr val="bg2">
                  <a:lumMod val="50000"/>
                </a:schemeClr>
              </a:solidFill>
            </a:rPr>
            <a:t>=</a:t>
          </a:r>
          <a:r>
            <a:rPr lang="en-US" dirty="0" err="1" smtClean="0">
              <a:solidFill>
                <a:schemeClr val="bg2">
                  <a:lumMod val="50000"/>
                </a:schemeClr>
              </a:solidFill>
            </a:rPr>
            <a:t>e.officecode</a:t>
          </a:r>
          <a:r>
            <a:rPr lang="en-US" dirty="0" smtClean="0">
              <a:solidFill>
                <a:schemeClr val="bg2">
                  <a:lumMod val="50000"/>
                </a:schemeClr>
              </a:solidFill>
            </a:rPr>
            <a:t>; </a:t>
          </a:r>
          <a:endParaRPr lang="en-US" dirty="0"/>
        </a:p>
      </dgm:t>
    </dgm:pt>
    <dgm:pt modelId="{67332F7D-3997-4F24-8982-FC9F0A4DA567}" type="parTrans" cxnId="{3196DB4F-D025-45F1-BA68-C38D66703F74}">
      <dgm:prSet/>
      <dgm:spPr/>
      <dgm:t>
        <a:bodyPr/>
        <a:lstStyle/>
        <a:p>
          <a:endParaRPr lang="en-US"/>
        </a:p>
      </dgm:t>
    </dgm:pt>
    <dgm:pt modelId="{7452422B-4A0D-4F9D-B7D8-506EF5A99DE9}" type="sibTrans" cxnId="{3196DB4F-D025-45F1-BA68-C38D66703F74}">
      <dgm:prSet/>
      <dgm:spPr/>
      <dgm:t>
        <a:bodyPr/>
        <a:lstStyle/>
        <a:p>
          <a:endParaRPr lang="en-US"/>
        </a:p>
      </dgm:t>
    </dgm:pt>
    <dgm:pt modelId="{2AECE4A7-DBB6-474E-8F6C-6DBE563999EE}" type="pres">
      <dgm:prSet presAssocID="{2600CB42-B511-4069-9D27-A65D424CD12B}" presName="linear" presStyleCnt="0">
        <dgm:presLayoutVars>
          <dgm:animLvl val="lvl"/>
          <dgm:resizeHandles val="exact"/>
        </dgm:presLayoutVars>
      </dgm:prSet>
      <dgm:spPr/>
    </dgm:pt>
    <dgm:pt modelId="{E4879BBF-5C74-48C3-AB48-6118C9E52BBA}" type="pres">
      <dgm:prSet presAssocID="{C9C48AE6-7BDA-4BD1-86BB-FF43C54ADFF6}" presName="parentText" presStyleLbl="node1" presStyleIdx="0" presStyleCnt="1">
        <dgm:presLayoutVars>
          <dgm:chMax val="0"/>
          <dgm:bulletEnabled val="1"/>
        </dgm:presLayoutVars>
      </dgm:prSet>
      <dgm:spPr/>
      <dgm:t>
        <a:bodyPr/>
        <a:lstStyle/>
        <a:p>
          <a:endParaRPr lang="en-US"/>
        </a:p>
      </dgm:t>
    </dgm:pt>
  </dgm:ptLst>
  <dgm:cxnLst>
    <dgm:cxn modelId="{42CAEB58-D635-4E0E-900B-FD72E382E320}" type="presOf" srcId="{C9C48AE6-7BDA-4BD1-86BB-FF43C54ADFF6}" destId="{E4879BBF-5C74-48C3-AB48-6118C9E52BBA}" srcOrd="0" destOrd="0" presId="urn:microsoft.com/office/officeart/2005/8/layout/vList2"/>
    <dgm:cxn modelId="{3196DB4F-D025-45F1-BA68-C38D66703F74}" srcId="{2600CB42-B511-4069-9D27-A65D424CD12B}" destId="{C9C48AE6-7BDA-4BD1-86BB-FF43C54ADFF6}" srcOrd="0" destOrd="0" parTransId="{67332F7D-3997-4F24-8982-FC9F0A4DA567}" sibTransId="{7452422B-4A0D-4F9D-B7D8-506EF5A99DE9}"/>
    <dgm:cxn modelId="{FDDA1311-A9C8-4CDC-BB52-73CF45263945}" type="presOf" srcId="{2600CB42-B511-4069-9D27-A65D424CD12B}" destId="{2AECE4A7-DBB6-474E-8F6C-6DBE563999EE}" srcOrd="0" destOrd="0" presId="urn:microsoft.com/office/officeart/2005/8/layout/vList2"/>
    <dgm:cxn modelId="{A35F9FCE-168D-4286-8868-9CCE8019FBB9}" type="presParOf" srcId="{2AECE4A7-DBB6-474E-8F6C-6DBE563999EE}" destId="{E4879BBF-5C74-48C3-AB48-6118C9E52BBA}" srcOrd="0" destOrd="0" presId="urn:microsoft.com/office/officeart/2005/8/layout/vList2"/>
  </dgm:cxnLst>
  <dgm:bg/>
  <dgm:whole/>
</dgm:dataModel>
</file>

<file path=ppt/diagrams/data8.xml><?xml version="1.0" encoding="utf-8"?>
<dgm:dataModel xmlns:dgm="http://schemas.openxmlformats.org/drawingml/2006/diagram" xmlns:a="http://schemas.openxmlformats.org/drawingml/2006/main">
  <dgm:ptLst>
    <dgm:pt modelId="{D507E167-7C95-4BF8-BD7B-46A9180256D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3107ED1-97C0-4E4F-833B-0ADB883130A9}">
      <dgm:prSet phldrT="[Text]" custT="1"/>
      <dgm:spPr>
        <a:solidFill>
          <a:schemeClr val="accent5">
            <a:lumMod val="75000"/>
          </a:schemeClr>
        </a:solidFill>
      </dgm:spPr>
      <dgm:t>
        <a:bodyPr/>
        <a:lstStyle/>
        <a:p>
          <a:r>
            <a:rPr lang="en-US" sz="1800" dirty="0" smtClean="0">
              <a:latin typeface="Times New Roman" pitchFamily="18" charset="0"/>
              <a:cs typeface="Times New Roman" pitchFamily="18" charset="0"/>
            </a:rPr>
            <a:t>Select * from orders natural join </a:t>
          </a:r>
          <a:r>
            <a:rPr lang="en-US" sz="1800" dirty="0" err="1" smtClean="0">
              <a:latin typeface="Times New Roman" pitchFamily="18" charset="0"/>
              <a:cs typeface="Times New Roman" pitchFamily="18" charset="0"/>
            </a:rPr>
            <a:t>orderdetails</a:t>
          </a:r>
          <a:endParaRPr lang="en-US" sz="1800" dirty="0">
            <a:latin typeface="Times New Roman" pitchFamily="18" charset="0"/>
            <a:cs typeface="Times New Roman" pitchFamily="18" charset="0"/>
          </a:endParaRPr>
        </a:p>
      </dgm:t>
    </dgm:pt>
    <dgm:pt modelId="{9BFE7DC8-C1FC-4598-9F45-5F67D64A41A4}" type="parTrans" cxnId="{CE2F1C7A-1736-44C7-A6EE-1B7D5EE2C9CF}">
      <dgm:prSet/>
      <dgm:spPr/>
      <dgm:t>
        <a:bodyPr/>
        <a:lstStyle/>
        <a:p>
          <a:endParaRPr lang="en-US"/>
        </a:p>
      </dgm:t>
    </dgm:pt>
    <dgm:pt modelId="{9087D551-ACFB-46AD-96C4-80149E94ADA6}" type="sibTrans" cxnId="{CE2F1C7A-1736-44C7-A6EE-1B7D5EE2C9CF}">
      <dgm:prSet/>
      <dgm:spPr/>
      <dgm:t>
        <a:bodyPr/>
        <a:lstStyle/>
        <a:p>
          <a:endParaRPr lang="en-US"/>
        </a:p>
      </dgm:t>
    </dgm:pt>
    <dgm:pt modelId="{A01B412F-FA5B-4E6B-B02E-AC183DD3B910}" type="pres">
      <dgm:prSet presAssocID="{D507E167-7C95-4BF8-BD7B-46A9180256D2}" presName="linear" presStyleCnt="0">
        <dgm:presLayoutVars>
          <dgm:animLvl val="lvl"/>
          <dgm:resizeHandles val="exact"/>
        </dgm:presLayoutVars>
      </dgm:prSet>
      <dgm:spPr/>
    </dgm:pt>
    <dgm:pt modelId="{4488D335-0F50-42B0-B283-1EF85CC91613}" type="pres">
      <dgm:prSet presAssocID="{73107ED1-97C0-4E4F-833B-0ADB883130A9}" presName="parentText" presStyleLbl="node1" presStyleIdx="0" presStyleCnt="1">
        <dgm:presLayoutVars>
          <dgm:chMax val="0"/>
          <dgm:bulletEnabled val="1"/>
        </dgm:presLayoutVars>
      </dgm:prSet>
      <dgm:spPr/>
      <dgm:t>
        <a:bodyPr/>
        <a:lstStyle/>
        <a:p>
          <a:endParaRPr lang="en-US"/>
        </a:p>
      </dgm:t>
    </dgm:pt>
  </dgm:ptLst>
  <dgm:cxnLst>
    <dgm:cxn modelId="{76368CBA-EA51-4D7D-83B5-1CE03AB0B0FE}" type="presOf" srcId="{73107ED1-97C0-4E4F-833B-0ADB883130A9}" destId="{4488D335-0F50-42B0-B283-1EF85CC91613}" srcOrd="0" destOrd="0" presId="urn:microsoft.com/office/officeart/2005/8/layout/vList2"/>
    <dgm:cxn modelId="{CE2F1C7A-1736-44C7-A6EE-1B7D5EE2C9CF}" srcId="{D507E167-7C95-4BF8-BD7B-46A9180256D2}" destId="{73107ED1-97C0-4E4F-833B-0ADB883130A9}" srcOrd="0" destOrd="0" parTransId="{9BFE7DC8-C1FC-4598-9F45-5F67D64A41A4}" sibTransId="{9087D551-ACFB-46AD-96C4-80149E94ADA6}"/>
    <dgm:cxn modelId="{61D8F4AC-02C2-4198-A12C-4CFC08361A5C}" type="presOf" srcId="{D507E167-7C95-4BF8-BD7B-46A9180256D2}" destId="{A01B412F-FA5B-4E6B-B02E-AC183DD3B910}" srcOrd="0" destOrd="0" presId="urn:microsoft.com/office/officeart/2005/8/layout/vList2"/>
    <dgm:cxn modelId="{FFC56A8B-4620-40EB-B8B3-A573C4DFE844}" type="presParOf" srcId="{A01B412F-FA5B-4E6B-B02E-AC183DD3B910}" destId="{4488D335-0F50-42B0-B283-1EF85CC91613}" srcOrd="0" destOrd="0" presId="urn:microsoft.com/office/officeart/2005/8/layout/vList2"/>
  </dgm:cxnLst>
  <dgm:bg/>
  <dgm:whole/>
</dgm:dataModel>
</file>

<file path=ppt/diagrams/data9.xml><?xml version="1.0" encoding="utf-8"?>
<dgm:dataModel xmlns:dgm="http://schemas.openxmlformats.org/drawingml/2006/diagram" xmlns:a="http://schemas.openxmlformats.org/drawingml/2006/main">
  <dgm:ptLst>
    <dgm:pt modelId="{B03A4B28-E8D0-4AAE-BB42-C5FA02AE63C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396C415-CF6C-4632-AF10-2BA0CBC0E25D}">
      <dgm:prSet phldrT="[Text]"/>
      <dgm:spPr>
        <a:solidFill>
          <a:schemeClr val="accent5">
            <a:lumMod val="75000"/>
          </a:schemeClr>
        </a:solidFill>
      </dgm:spPr>
      <dgm:t>
        <a:bodyPr/>
        <a:lstStyle/>
        <a:p>
          <a:r>
            <a:rPr lang="en-US" dirty="0" smtClean="0"/>
            <a:t>Select </a:t>
          </a:r>
          <a:r>
            <a:rPr lang="en-US" dirty="0" err="1" smtClean="0"/>
            <a:t>c.city</a:t>
          </a:r>
          <a:r>
            <a:rPr lang="en-US" dirty="0" smtClean="0"/>
            <a:t>, </a:t>
          </a:r>
          <a:r>
            <a:rPr lang="en-US" dirty="0" err="1" smtClean="0"/>
            <a:t>p.checknumber</a:t>
          </a:r>
          <a:r>
            <a:rPr lang="en-US" dirty="0" smtClean="0"/>
            <a:t>, </a:t>
          </a:r>
          <a:r>
            <a:rPr lang="en-US" dirty="0" err="1" smtClean="0"/>
            <a:t>p.amount,from</a:t>
          </a:r>
          <a:r>
            <a:rPr lang="en-US" dirty="0" smtClean="0"/>
            <a:t> customers c Left outer join payments p on c. </a:t>
          </a:r>
          <a:r>
            <a:rPr lang="en-US" dirty="0" err="1" smtClean="0"/>
            <a:t>customernumber</a:t>
          </a:r>
          <a:r>
            <a:rPr lang="en-US" dirty="0" smtClean="0"/>
            <a:t>=</a:t>
          </a:r>
          <a:r>
            <a:rPr lang="en-US" dirty="0" err="1" smtClean="0"/>
            <a:t>p.customernumber</a:t>
          </a:r>
          <a:endParaRPr lang="en-US" dirty="0"/>
        </a:p>
      </dgm:t>
    </dgm:pt>
    <dgm:pt modelId="{E7C44A10-0E93-47F4-803E-62E7CFB2DE02}" type="parTrans" cxnId="{71CC6792-1D8D-4096-BC9F-E49E53788FBB}">
      <dgm:prSet/>
      <dgm:spPr/>
      <dgm:t>
        <a:bodyPr/>
        <a:lstStyle/>
        <a:p>
          <a:endParaRPr lang="en-US"/>
        </a:p>
      </dgm:t>
    </dgm:pt>
    <dgm:pt modelId="{58AE80B9-77D3-4964-B58B-AE22B44B2F1C}" type="sibTrans" cxnId="{71CC6792-1D8D-4096-BC9F-E49E53788FBB}">
      <dgm:prSet/>
      <dgm:spPr/>
      <dgm:t>
        <a:bodyPr/>
        <a:lstStyle/>
        <a:p>
          <a:endParaRPr lang="en-US"/>
        </a:p>
      </dgm:t>
    </dgm:pt>
    <dgm:pt modelId="{CBD8C395-F144-4DB9-8F79-5E17F7EFE57D}" type="pres">
      <dgm:prSet presAssocID="{B03A4B28-E8D0-4AAE-BB42-C5FA02AE63CD}" presName="linear" presStyleCnt="0">
        <dgm:presLayoutVars>
          <dgm:animLvl val="lvl"/>
          <dgm:resizeHandles val="exact"/>
        </dgm:presLayoutVars>
      </dgm:prSet>
      <dgm:spPr/>
    </dgm:pt>
    <dgm:pt modelId="{2999E492-10CF-4A0A-BC7B-F413F6B7C6F4}" type="pres">
      <dgm:prSet presAssocID="{1396C415-CF6C-4632-AF10-2BA0CBC0E25D}" presName="parentText" presStyleLbl="node1" presStyleIdx="0" presStyleCnt="1" custLinFactNeighborY="18822">
        <dgm:presLayoutVars>
          <dgm:chMax val="0"/>
          <dgm:bulletEnabled val="1"/>
        </dgm:presLayoutVars>
      </dgm:prSet>
      <dgm:spPr/>
      <dgm:t>
        <a:bodyPr/>
        <a:lstStyle/>
        <a:p>
          <a:endParaRPr lang="en-US"/>
        </a:p>
      </dgm:t>
    </dgm:pt>
  </dgm:ptLst>
  <dgm:cxnLst>
    <dgm:cxn modelId="{71CC6792-1D8D-4096-BC9F-E49E53788FBB}" srcId="{B03A4B28-E8D0-4AAE-BB42-C5FA02AE63CD}" destId="{1396C415-CF6C-4632-AF10-2BA0CBC0E25D}" srcOrd="0" destOrd="0" parTransId="{E7C44A10-0E93-47F4-803E-62E7CFB2DE02}" sibTransId="{58AE80B9-77D3-4964-B58B-AE22B44B2F1C}"/>
    <dgm:cxn modelId="{4654E9B7-6DDA-4E74-A6F6-F44717693348}" type="presOf" srcId="{1396C415-CF6C-4632-AF10-2BA0CBC0E25D}" destId="{2999E492-10CF-4A0A-BC7B-F413F6B7C6F4}" srcOrd="0" destOrd="0" presId="urn:microsoft.com/office/officeart/2005/8/layout/vList2"/>
    <dgm:cxn modelId="{58FEEFF7-138A-45CB-AAFC-885AABF67246}" type="presOf" srcId="{B03A4B28-E8D0-4AAE-BB42-C5FA02AE63CD}" destId="{CBD8C395-F144-4DB9-8F79-5E17F7EFE57D}" srcOrd="0" destOrd="0" presId="urn:microsoft.com/office/officeart/2005/8/layout/vList2"/>
    <dgm:cxn modelId="{5959BC7C-B659-4683-9AEE-52D37995D0EB}" type="presParOf" srcId="{CBD8C395-F144-4DB9-8F79-5E17F7EFE57D}" destId="{2999E492-10CF-4A0A-BC7B-F413F6B7C6F4}" srcOrd="0"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C954C8F-A359-4B38-A761-7C06F63FD610}" type="datetimeFigureOut">
              <a:rPr lang="en-US" smtClean="0"/>
              <a:pPr/>
              <a:t>4/21/2018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B10DD5B-CC27-42EF-8E12-5B60C5FE0DD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954C8F-A359-4B38-A761-7C06F63FD610}" type="datetimeFigureOut">
              <a:rPr lang="en-US" smtClean="0"/>
              <a:pPr/>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0DD5B-CC27-42EF-8E12-5B60C5FE0D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954C8F-A359-4B38-A761-7C06F63FD610}" type="datetimeFigureOut">
              <a:rPr lang="en-US" smtClean="0"/>
              <a:pPr/>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0DD5B-CC27-42EF-8E12-5B60C5FE0D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954C8F-A359-4B38-A761-7C06F63FD610}" type="datetimeFigureOut">
              <a:rPr lang="en-US" smtClean="0"/>
              <a:pPr/>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0DD5B-CC27-42EF-8E12-5B60C5FE0D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954C8F-A359-4B38-A761-7C06F63FD610}" type="datetimeFigureOut">
              <a:rPr lang="en-US" smtClean="0"/>
              <a:pPr/>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0DD5B-CC27-42EF-8E12-5B60C5FE0DD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954C8F-A359-4B38-A761-7C06F63FD610}" type="datetimeFigureOut">
              <a:rPr lang="en-US" smtClean="0"/>
              <a:pPr/>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0DD5B-CC27-42EF-8E12-5B60C5FE0D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C954C8F-A359-4B38-A761-7C06F63FD610}" type="datetimeFigureOut">
              <a:rPr lang="en-US" smtClean="0"/>
              <a:pPr/>
              <a:t>4/21/2018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0DD5B-CC27-42EF-8E12-5B60C5FE0D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C954C8F-A359-4B38-A761-7C06F63FD610}" type="datetimeFigureOut">
              <a:rPr lang="en-US" smtClean="0"/>
              <a:pPr/>
              <a:t>4/21/2018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0DD5B-CC27-42EF-8E12-5B60C5FE0D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954C8F-A359-4B38-A761-7C06F63FD610}" type="datetimeFigureOut">
              <a:rPr lang="en-US" smtClean="0"/>
              <a:pPr/>
              <a:t>4/21/2018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0DD5B-CC27-42EF-8E12-5B60C5FE0D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954C8F-A359-4B38-A761-7C06F63FD610}" type="datetimeFigureOut">
              <a:rPr lang="en-US" smtClean="0"/>
              <a:pPr/>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0DD5B-CC27-42EF-8E12-5B60C5FE0D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954C8F-A359-4B38-A761-7C06F63FD610}" type="datetimeFigureOut">
              <a:rPr lang="en-US" smtClean="0"/>
              <a:pPr/>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B10DD5B-CC27-42EF-8E12-5B60C5FE0DD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C954C8F-A359-4B38-A761-7C06F63FD610}" type="datetimeFigureOut">
              <a:rPr lang="en-US" smtClean="0"/>
              <a:pPr/>
              <a:t>4/21/2018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10DD5B-CC27-42EF-8E12-5B60C5FE0DD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8.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8.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8.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8.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openxmlformats.org/officeDocument/2006/relationships/diagramData" Target="../diagrams/data2.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67264"/>
            <a:ext cx="7851648" cy="1828800"/>
          </a:xfrm>
        </p:spPr>
        <p:txBody>
          <a:bodyPr/>
          <a:lstStyle/>
          <a:p>
            <a:r>
              <a:rPr lang="en-US" sz="4400" dirty="0" smtClean="0">
                <a:latin typeface="Times New Roman" panose="02020603050405020304" pitchFamily="18" charset="0"/>
                <a:cs typeface="Times New Roman" panose="02020603050405020304" pitchFamily="18" charset="0"/>
              </a:rPr>
              <a:t>ANSI SQL</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33400" y="3124200"/>
            <a:ext cx="7854696" cy="1752600"/>
          </a:xfrm>
        </p:spPr>
        <p:txBody>
          <a:bodyPr>
            <a:normAutofit/>
          </a:bodyPr>
          <a:lstStyle/>
          <a:p>
            <a:r>
              <a:rPr lang="en-US" sz="3600" dirty="0" smtClean="0">
                <a:latin typeface="Times New Roman" panose="02020603050405020304" pitchFamily="18" charset="0"/>
                <a:cs typeface="Times New Roman" panose="02020603050405020304" pitchFamily="18" charset="0"/>
              </a:rPr>
              <a:t>SQL </a:t>
            </a:r>
            <a:r>
              <a:rPr lang="en-US" sz="3600" dirty="0" smtClean="0">
                <a:latin typeface="Times New Roman" panose="02020603050405020304" pitchFamily="18" charset="0"/>
                <a:cs typeface="Times New Roman" panose="02020603050405020304" pitchFamily="18" charset="0"/>
              </a:rPr>
              <a:t>Joins and their types</a:t>
            </a:r>
            <a:endParaRPr lang="en-US" sz="3600" dirty="0" smtClean="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4876800" cy="552448"/>
          </a:xfrm>
        </p:spPr>
        <p:txBody>
          <a:bodyPr>
            <a:normAutofit fontScale="90000"/>
          </a:bodyPr>
          <a:lstStyle/>
          <a:p>
            <a:r>
              <a:rPr lang="en-US" sz="3600" dirty="0" smtClean="0">
                <a:latin typeface="Times New Roman" pitchFamily="18" charset="0"/>
                <a:cs typeface="Times New Roman" pitchFamily="18" charset="0"/>
              </a:rPr>
              <a:t>Join Types</a:t>
            </a:r>
            <a:endParaRPr lang="en-US" sz="3600" dirty="0">
              <a:latin typeface="Times New Roman" pitchFamily="18" charset="0"/>
              <a:cs typeface="Times New Roman" pitchFamily="18" charset="0"/>
            </a:endParaRPr>
          </a:p>
        </p:txBody>
      </p:sp>
      <p:sp>
        <p:nvSpPr>
          <p:cNvPr id="4" name="Content Placeholder 3"/>
          <p:cNvSpPr>
            <a:spLocks noGrp="1"/>
          </p:cNvSpPr>
          <p:nvPr>
            <p:ph sz="half" idx="1"/>
          </p:nvPr>
        </p:nvSpPr>
        <p:spPr>
          <a:xfrm>
            <a:off x="838200" y="1143000"/>
            <a:ext cx="7848600" cy="4876800"/>
          </a:xfrm>
        </p:spPr>
        <p:txBody>
          <a:bodyPr>
            <a:noAutofit/>
          </a:bodyPr>
          <a:lstStyle/>
          <a:p>
            <a:pPr>
              <a:lnSpc>
                <a:spcPct val="170000"/>
              </a:lnSpc>
            </a:pPr>
            <a:r>
              <a:rPr lang="en-US" sz="1600" dirty="0" smtClean="0">
                <a:solidFill>
                  <a:schemeClr val="bg2">
                    <a:lumMod val="50000"/>
                  </a:schemeClr>
                </a:solidFill>
                <a:latin typeface="Times New Roman" pitchFamily="18" charset="0"/>
                <a:cs typeface="Times New Roman" pitchFamily="18" charset="0"/>
              </a:rPr>
              <a:t> </a:t>
            </a:r>
            <a:r>
              <a:rPr lang="en-US" sz="1600" dirty="0" smtClean="0">
                <a:solidFill>
                  <a:schemeClr val="bg2">
                    <a:lumMod val="50000"/>
                  </a:schemeClr>
                </a:solidFill>
                <a:latin typeface="Times New Roman" pitchFamily="18" charset="0"/>
                <a:cs typeface="Times New Roman" pitchFamily="18" charset="0"/>
              </a:rPr>
              <a:t>JOIN Types: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We will be looking at the following types of JOINS which are supported by almost all database vendors in market </a:t>
            </a:r>
            <a:endParaRPr lang="en-US" sz="1600" dirty="0" smtClean="0">
              <a:solidFill>
                <a:schemeClr val="bg2">
                  <a:lumMod val="50000"/>
                </a:schemeClr>
              </a:solidFill>
              <a:latin typeface="Times New Roman" pitchFamily="18" charset="0"/>
              <a:cs typeface="Times New Roman" pitchFamily="18" charset="0"/>
            </a:endParaRPr>
          </a:p>
          <a:p>
            <a:pPr lvl="1">
              <a:lnSpc>
                <a:spcPct val="170000"/>
              </a:lnSpc>
            </a:pPr>
            <a:r>
              <a:rPr lang="en-US" sz="1400" dirty="0" smtClean="0">
                <a:solidFill>
                  <a:schemeClr val="bg2">
                    <a:lumMod val="50000"/>
                  </a:schemeClr>
                </a:solidFill>
                <a:latin typeface="Times New Roman" pitchFamily="18" charset="0"/>
                <a:cs typeface="Times New Roman" pitchFamily="18" charset="0"/>
              </a:rPr>
              <a:t> CROSS JOIN </a:t>
            </a:r>
          </a:p>
          <a:p>
            <a:pPr lvl="1">
              <a:lnSpc>
                <a:spcPct val="170000"/>
              </a:lnSpc>
            </a:pPr>
            <a:r>
              <a:rPr lang="en-US" sz="1400" dirty="0" smtClean="0">
                <a:solidFill>
                  <a:schemeClr val="bg2">
                    <a:lumMod val="50000"/>
                  </a:schemeClr>
                </a:solidFill>
                <a:latin typeface="Times New Roman" pitchFamily="18" charset="0"/>
                <a:cs typeface="Times New Roman" pitchFamily="18" charset="0"/>
              </a:rPr>
              <a:t> INNER JOIN </a:t>
            </a:r>
          </a:p>
          <a:p>
            <a:pPr lvl="2">
              <a:lnSpc>
                <a:spcPct val="170000"/>
              </a:lnSpc>
            </a:pPr>
            <a:r>
              <a:rPr lang="en-US" sz="1200" dirty="0" smtClean="0">
                <a:solidFill>
                  <a:schemeClr val="bg2">
                    <a:lumMod val="50000"/>
                  </a:schemeClr>
                </a:solidFill>
                <a:latin typeface="Times New Roman" pitchFamily="18" charset="0"/>
                <a:cs typeface="Times New Roman" pitchFamily="18" charset="0"/>
              </a:rPr>
              <a:t> </a:t>
            </a:r>
            <a:r>
              <a:rPr lang="en-US" sz="1200" dirty="0" smtClean="0">
                <a:solidFill>
                  <a:schemeClr val="bg2">
                    <a:lumMod val="50000"/>
                  </a:schemeClr>
                </a:solidFill>
                <a:latin typeface="Times New Roman" pitchFamily="18" charset="0"/>
                <a:cs typeface="Times New Roman" pitchFamily="18" charset="0"/>
              </a:rPr>
              <a:t>EQUI-JOIN </a:t>
            </a:r>
            <a:endParaRPr lang="en-US" sz="1200" dirty="0" smtClean="0">
              <a:solidFill>
                <a:schemeClr val="bg2">
                  <a:lumMod val="50000"/>
                </a:schemeClr>
              </a:solidFill>
              <a:latin typeface="Times New Roman" pitchFamily="18" charset="0"/>
              <a:cs typeface="Times New Roman" pitchFamily="18" charset="0"/>
            </a:endParaRPr>
          </a:p>
          <a:p>
            <a:pPr lvl="2">
              <a:lnSpc>
                <a:spcPct val="170000"/>
              </a:lnSpc>
            </a:pPr>
            <a:r>
              <a:rPr lang="en-US" sz="1200" dirty="0" smtClean="0">
                <a:solidFill>
                  <a:schemeClr val="bg2">
                    <a:lumMod val="50000"/>
                  </a:schemeClr>
                </a:solidFill>
                <a:latin typeface="Times New Roman" pitchFamily="18" charset="0"/>
                <a:cs typeface="Times New Roman" pitchFamily="18" charset="0"/>
              </a:rPr>
              <a:t> NATURAL JOIN </a:t>
            </a:r>
          </a:p>
          <a:p>
            <a:pPr lvl="1">
              <a:lnSpc>
                <a:spcPct val="170000"/>
              </a:lnSpc>
            </a:pPr>
            <a:r>
              <a:rPr lang="en-US" sz="1400" dirty="0" smtClean="0">
                <a:solidFill>
                  <a:schemeClr val="bg2">
                    <a:lumMod val="50000"/>
                  </a:schemeClr>
                </a:solidFill>
                <a:latin typeface="Times New Roman" pitchFamily="18" charset="0"/>
                <a:cs typeface="Times New Roman" pitchFamily="18" charset="0"/>
              </a:rPr>
              <a:t> OUTER JOIN </a:t>
            </a:r>
          </a:p>
          <a:p>
            <a:pPr lvl="2">
              <a:lnSpc>
                <a:spcPct val="170000"/>
              </a:lnSpc>
            </a:pPr>
            <a:r>
              <a:rPr lang="en-US" sz="1200" dirty="0" smtClean="0">
                <a:solidFill>
                  <a:schemeClr val="bg2">
                    <a:lumMod val="50000"/>
                  </a:schemeClr>
                </a:solidFill>
                <a:latin typeface="Times New Roman" pitchFamily="18" charset="0"/>
                <a:cs typeface="Times New Roman" pitchFamily="18" charset="0"/>
              </a:rPr>
              <a:t> LEFT OUTER </a:t>
            </a:r>
            <a:r>
              <a:rPr lang="en-US" sz="1200" dirty="0" smtClean="0">
                <a:solidFill>
                  <a:schemeClr val="bg2">
                    <a:lumMod val="50000"/>
                  </a:schemeClr>
                </a:solidFill>
                <a:latin typeface="Times New Roman" pitchFamily="18" charset="0"/>
                <a:cs typeface="Times New Roman" pitchFamily="18" charset="0"/>
              </a:rPr>
              <a:t>JOIN </a:t>
            </a:r>
            <a:endParaRPr lang="en-US" sz="1200" dirty="0" smtClean="0">
              <a:solidFill>
                <a:schemeClr val="bg2">
                  <a:lumMod val="50000"/>
                </a:schemeClr>
              </a:solidFill>
              <a:latin typeface="Times New Roman" pitchFamily="18" charset="0"/>
              <a:cs typeface="Times New Roman" pitchFamily="18" charset="0"/>
            </a:endParaRPr>
          </a:p>
          <a:p>
            <a:pPr lvl="2">
              <a:lnSpc>
                <a:spcPct val="170000"/>
              </a:lnSpc>
            </a:pPr>
            <a:r>
              <a:rPr lang="en-US" sz="1200" dirty="0" smtClean="0">
                <a:solidFill>
                  <a:schemeClr val="bg2">
                    <a:lumMod val="50000"/>
                  </a:schemeClr>
                </a:solidFill>
                <a:latin typeface="Times New Roman" pitchFamily="18" charset="0"/>
                <a:cs typeface="Times New Roman" pitchFamily="18" charset="0"/>
              </a:rPr>
              <a:t> RIGHT OUTER </a:t>
            </a:r>
            <a:r>
              <a:rPr lang="en-US" sz="1200" dirty="0" smtClean="0">
                <a:solidFill>
                  <a:schemeClr val="bg2">
                    <a:lumMod val="50000"/>
                  </a:schemeClr>
                </a:solidFill>
                <a:latin typeface="Times New Roman" pitchFamily="18" charset="0"/>
                <a:cs typeface="Times New Roman" pitchFamily="18" charset="0"/>
              </a:rPr>
              <a:t>JOIN </a:t>
            </a:r>
            <a:endParaRPr lang="en-US" sz="1200" dirty="0" smtClean="0">
              <a:solidFill>
                <a:schemeClr val="bg2">
                  <a:lumMod val="50000"/>
                </a:schemeClr>
              </a:solidFill>
              <a:latin typeface="Times New Roman" pitchFamily="18" charset="0"/>
              <a:cs typeface="Times New Roman" pitchFamily="18" charset="0"/>
            </a:endParaRPr>
          </a:p>
          <a:p>
            <a:pPr lvl="2">
              <a:lnSpc>
                <a:spcPct val="170000"/>
              </a:lnSpc>
            </a:pPr>
            <a:r>
              <a:rPr lang="en-US" sz="1400" dirty="0" smtClean="0">
                <a:solidFill>
                  <a:schemeClr val="bg2">
                    <a:lumMod val="50000"/>
                  </a:schemeClr>
                </a:solidFill>
                <a:latin typeface="Times New Roman" pitchFamily="18" charset="0"/>
                <a:cs typeface="Times New Roman" pitchFamily="18" charset="0"/>
              </a:rPr>
              <a:t> </a:t>
            </a:r>
            <a:r>
              <a:rPr lang="en-US" sz="1400" dirty="0" smtClean="0">
                <a:solidFill>
                  <a:schemeClr val="bg2">
                    <a:lumMod val="50000"/>
                  </a:schemeClr>
                </a:solidFill>
                <a:latin typeface="Times New Roman" pitchFamily="18" charset="0"/>
                <a:cs typeface="Times New Roman" pitchFamily="18" charset="0"/>
              </a:rPr>
              <a:t>FULL OUTER JOIN </a:t>
            </a:r>
            <a:endParaRPr lang="en-US" sz="1400" dirty="0" smtClean="0">
              <a:solidFill>
                <a:schemeClr val="bg2">
                  <a:lumMod val="50000"/>
                </a:schemeClr>
              </a:solidFill>
              <a:latin typeface="Times New Roman" pitchFamily="18" charset="0"/>
              <a:cs typeface="Times New Roman" pitchFamily="18" charset="0"/>
            </a:endParaRPr>
          </a:p>
          <a:p>
            <a:pPr lvl="1">
              <a:lnSpc>
                <a:spcPct val="170000"/>
              </a:lnSpc>
              <a:buNone/>
            </a:pPr>
            <a:r>
              <a:rPr lang="en-US" sz="1600" dirty="0" smtClean="0">
                <a:solidFill>
                  <a:schemeClr val="bg2">
                    <a:lumMod val="50000"/>
                  </a:schemeClr>
                </a:solidFill>
                <a:latin typeface="Times New Roman" pitchFamily="18" charset="0"/>
                <a:cs typeface="Times New Roman" pitchFamily="18" charset="0"/>
              </a:rPr>
              <a:t>• SELF JOIN </a:t>
            </a: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endParaRPr lang="en-US" sz="1600" dirty="0" smtClean="0">
              <a:solidFill>
                <a:schemeClr val="bg2">
                  <a:lumMod val="50000"/>
                </a:schemeClr>
              </a:solidFill>
              <a:latin typeface="Times New Roman" pitchFamily="18" charset="0"/>
              <a:cs typeface="Times New Roman" pitchFamily="18" charset="0"/>
            </a:endParaRPr>
          </a:p>
          <a:p>
            <a:pPr>
              <a:lnSpc>
                <a:spcPct val="170000"/>
              </a:lnSpc>
            </a:pPr>
            <a:endParaRPr lang="en-US" sz="1600" dirty="0">
              <a:solidFill>
                <a:schemeClr val="bg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220227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4876800" cy="552448"/>
          </a:xfrm>
        </p:spPr>
        <p:txBody>
          <a:bodyPr>
            <a:normAutofit fontScale="90000"/>
          </a:bodyPr>
          <a:lstStyle/>
          <a:p>
            <a:r>
              <a:rPr lang="en-US" sz="3600" dirty="0" smtClean="0">
                <a:latin typeface="Times New Roman" pitchFamily="18" charset="0"/>
                <a:cs typeface="Times New Roman" pitchFamily="18" charset="0"/>
              </a:rPr>
              <a:t>Cross Join</a:t>
            </a:r>
            <a:endParaRPr lang="en-US" sz="3600" dirty="0">
              <a:latin typeface="Times New Roman" pitchFamily="18" charset="0"/>
              <a:cs typeface="Times New Roman" pitchFamily="18" charset="0"/>
            </a:endParaRPr>
          </a:p>
        </p:txBody>
      </p:sp>
      <p:sp>
        <p:nvSpPr>
          <p:cNvPr id="4" name="Content Placeholder 3"/>
          <p:cNvSpPr>
            <a:spLocks noGrp="1"/>
          </p:cNvSpPr>
          <p:nvPr>
            <p:ph sz="half" idx="1"/>
          </p:nvPr>
        </p:nvSpPr>
        <p:spPr>
          <a:xfrm>
            <a:off x="838200" y="1143000"/>
            <a:ext cx="7848600" cy="4876800"/>
          </a:xfrm>
        </p:spPr>
        <p:txBody>
          <a:bodyPr>
            <a:noAutofit/>
          </a:bodyPr>
          <a:lstStyle/>
          <a:p>
            <a:pPr>
              <a:lnSpc>
                <a:spcPct val="170000"/>
              </a:lnSpc>
              <a:buNone/>
            </a:pPr>
            <a:r>
              <a:rPr lang="en-US" sz="1600" dirty="0" smtClean="0">
                <a:solidFill>
                  <a:schemeClr val="bg2">
                    <a:lumMod val="50000"/>
                  </a:schemeClr>
                </a:solidFill>
                <a:latin typeface="Times New Roman" pitchFamily="18" charset="0"/>
                <a:cs typeface="Times New Roman" pitchFamily="18" charset="0"/>
              </a:rPr>
              <a:t>	• </a:t>
            </a:r>
            <a:r>
              <a:rPr lang="en-US" sz="1600" dirty="0" smtClean="0">
                <a:solidFill>
                  <a:schemeClr val="bg2">
                    <a:lumMod val="50000"/>
                  </a:schemeClr>
                </a:solidFill>
                <a:latin typeface="Times New Roman" pitchFamily="18" charset="0"/>
                <a:cs typeface="Times New Roman" pitchFamily="18" charset="0"/>
              </a:rPr>
              <a:t>CROSS JOIN returns the Cartesian product of rows from tables in the join.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In other words, it will produce rows which combine each row from the first table with each row of the second.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CROSS JOIN can be used in situations where the various combinations of two or more table records are needed.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The cross join does not apply any predicate to filter records from the joined table.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t>
            </a:r>
            <a:r>
              <a:rPr lang="en-US" sz="1600" dirty="0" smtClean="0">
                <a:solidFill>
                  <a:schemeClr val="bg2">
                    <a:lumMod val="50000"/>
                  </a:schemeClr>
                </a:solidFill>
                <a:latin typeface="Times New Roman" pitchFamily="18" charset="0"/>
                <a:cs typeface="Times New Roman" pitchFamily="18" charset="0"/>
              </a:rPr>
              <a:t>Programmers can further filter the </a:t>
            </a:r>
            <a:r>
              <a:rPr lang="en-US" sz="1600" dirty="0" smtClean="0">
                <a:solidFill>
                  <a:schemeClr val="bg2">
                    <a:lumMod val="50000"/>
                  </a:schemeClr>
                </a:solidFill>
                <a:latin typeface="Times New Roman" pitchFamily="18" charset="0"/>
                <a:cs typeface="Times New Roman" pitchFamily="18" charset="0"/>
              </a:rPr>
              <a:t>results of a cross join by using a WHERE clause. </a:t>
            </a:r>
            <a:br>
              <a:rPr lang="en-US" sz="1600" dirty="0" smtClean="0">
                <a:solidFill>
                  <a:schemeClr val="bg2">
                    <a:lumMod val="50000"/>
                  </a:schemeClr>
                </a:solidFill>
                <a:latin typeface="Times New Roman" pitchFamily="18" charset="0"/>
                <a:cs typeface="Times New Roman" pitchFamily="18" charset="0"/>
              </a:rPr>
            </a:br>
            <a:endParaRPr lang="en-US" sz="1600" dirty="0" smtClean="0">
              <a:solidFill>
                <a:schemeClr val="bg2">
                  <a:lumMod val="50000"/>
                </a:schemeClr>
              </a:solidFill>
              <a:latin typeface="Times New Roman" pitchFamily="18" charset="0"/>
              <a:cs typeface="Times New Roman" pitchFamily="18" charset="0"/>
            </a:endParaRPr>
          </a:p>
          <a:p>
            <a:pPr>
              <a:lnSpc>
                <a:spcPct val="170000"/>
              </a:lnSpc>
              <a:buNone/>
            </a:pPr>
            <a:r>
              <a:rPr lang="en-US" sz="1600" dirty="0" smtClean="0">
                <a:solidFill>
                  <a:schemeClr val="bg2">
                    <a:lumMod val="50000"/>
                  </a:schemeClr>
                </a:solidFill>
                <a:latin typeface="Times New Roman" pitchFamily="18" charset="0"/>
                <a:cs typeface="Times New Roman" pitchFamily="18" charset="0"/>
              </a:rPr>
              <a:t> ANSI Style: </a:t>
            </a: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endParaRPr lang="en-US" sz="1600" dirty="0" smtClean="0">
              <a:solidFill>
                <a:schemeClr val="bg2">
                  <a:lumMod val="50000"/>
                </a:schemeClr>
              </a:solidFill>
              <a:latin typeface="Times New Roman" pitchFamily="18" charset="0"/>
              <a:cs typeface="Times New Roman" pitchFamily="18" charset="0"/>
            </a:endParaRPr>
          </a:p>
          <a:p>
            <a:pPr>
              <a:lnSpc>
                <a:spcPct val="170000"/>
              </a:lnSpc>
            </a:pPr>
            <a:endParaRPr lang="en-US" sz="1600" dirty="0">
              <a:solidFill>
                <a:schemeClr val="bg2">
                  <a:lumMod val="50000"/>
                </a:schemeClr>
              </a:solidFill>
              <a:latin typeface="Times New Roman" pitchFamily="18" charset="0"/>
              <a:cs typeface="Times New Roman" pitchFamily="18" charset="0"/>
            </a:endParaRPr>
          </a:p>
        </p:txBody>
      </p:sp>
      <p:graphicFrame>
        <p:nvGraphicFramePr>
          <p:cNvPr id="5" name="Diagram 4"/>
          <p:cNvGraphicFramePr/>
          <p:nvPr/>
        </p:nvGraphicFramePr>
        <p:xfrm>
          <a:off x="533400" y="4800600"/>
          <a:ext cx="8229600" cy="81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20227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4876800" cy="552448"/>
          </a:xfrm>
        </p:spPr>
        <p:txBody>
          <a:bodyPr>
            <a:normAutofit fontScale="90000"/>
          </a:bodyPr>
          <a:lstStyle/>
          <a:p>
            <a:r>
              <a:rPr lang="en-US" sz="3600" dirty="0" smtClean="0">
                <a:latin typeface="Times New Roman" pitchFamily="18" charset="0"/>
                <a:cs typeface="Times New Roman" pitchFamily="18" charset="0"/>
              </a:rPr>
              <a:t>Inner Join</a:t>
            </a:r>
            <a:endParaRPr lang="en-US" sz="3600" dirty="0">
              <a:latin typeface="Times New Roman" pitchFamily="18" charset="0"/>
              <a:cs typeface="Times New Roman" pitchFamily="18" charset="0"/>
            </a:endParaRPr>
          </a:p>
        </p:txBody>
      </p:sp>
      <p:sp>
        <p:nvSpPr>
          <p:cNvPr id="4" name="Content Placeholder 3"/>
          <p:cNvSpPr>
            <a:spLocks noGrp="1"/>
          </p:cNvSpPr>
          <p:nvPr>
            <p:ph sz="half" idx="1"/>
          </p:nvPr>
        </p:nvSpPr>
        <p:spPr>
          <a:xfrm>
            <a:off x="838200" y="1143000"/>
            <a:ext cx="7848600" cy="4876800"/>
          </a:xfrm>
        </p:spPr>
        <p:txBody>
          <a:bodyPr>
            <a:noAutofit/>
          </a:bodyPr>
          <a:lstStyle/>
          <a:p>
            <a:pPr>
              <a:lnSpc>
                <a:spcPct val="170000"/>
              </a:lnSpc>
              <a:buNone/>
            </a:pPr>
            <a:r>
              <a:rPr lang="en-US" sz="1600" dirty="0" smtClean="0"/>
              <a:t>    </a:t>
            </a:r>
            <a:r>
              <a:rPr lang="en-US" sz="1600" dirty="0" smtClean="0">
                <a:solidFill>
                  <a:schemeClr val="bg2">
                    <a:lumMod val="50000"/>
                  </a:schemeClr>
                </a:solidFill>
                <a:latin typeface="Times New Roman" pitchFamily="18" charset="0"/>
                <a:cs typeface="Times New Roman" pitchFamily="18" charset="0"/>
              </a:rPr>
              <a:t> • </a:t>
            </a:r>
            <a:r>
              <a:rPr lang="en-US" sz="1600" dirty="0" smtClean="0">
                <a:solidFill>
                  <a:schemeClr val="bg2">
                    <a:lumMod val="50000"/>
                  </a:schemeClr>
                </a:solidFill>
                <a:latin typeface="Times New Roman" pitchFamily="18" charset="0"/>
                <a:cs typeface="Times New Roman" pitchFamily="18" charset="0"/>
              </a:rPr>
              <a:t>An inner join is the most common join operation used in applications and can be regarded as the default join-type.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Inner join creates a new result table by combining column values of two tables (</a:t>
            </a:r>
            <a:r>
              <a:rPr lang="en-US" sz="1600" dirty="0" smtClean="0">
                <a:solidFill>
                  <a:schemeClr val="bg2">
                    <a:lumMod val="50000"/>
                  </a:schemeClr>
                </a:solidFill>
                <a:latin typeface="Times New Roman" pitchFamily="18" charset="0"/>
                <a:cs typeface="Times New Roman" pitchFamily="18" charset="0"/>
              </a:rPr>
              <a:t>A and </a:t>
            </a:r>
            <a:r>
              <a:rPr lang="en-US" sz="1600" dirty="0" smtClean="0">
                <a:solidFill>
                  <a:schemeClr val="bg2">
                    <a:lumMod val="50000"/>
                  </a:schemeClr>
                </a:solidFill>
                <a:latin typeface="Times New Roman" pitchFamily="18" charset="0"/>
                <a:cs typeface="Times New Roman" pitchFamily="18" charset="0"/>
              </a:rPr>
              <a:t>B) based upon the join-predicate.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t>
            </a:r>
            <a:r>
              <a:rPr lang="en-US" sz="1600" dirty="0" smtClean="0">
                <a:solidFill>
                  <a:schemeClr val="bg2">
                    <a:lumMod val="50000"/>
                  </a:schemeClr>
                </a:solidFill>
                <a:latin typeface="Times New Roman" pitchFamily="18" charset="0"/>
                <a:cs typeface="Times New Roman" pitchFamily="18" charset="0"/>
              </a:rPr>
              <a:t>The query </a:t>
            </a:r>
            <a:r>
              <a:rPr lang="en-US" sz="1600" dirty="0" smtClean="0">
                <a:solidFill>
                  <a:schemeClr val="bg2">
                    <a:lumMod val="50000"/>
                  </a:schemeClr>
                </a:solidFill>
                <a:latin typeface="Times New Roman" pitchFamily="18" charset="0"/>
                <a:cs typeface="Times New Roman" pitchFamily="18" charset="0"/>
              </a:rPr>
              <a:t>compares each </a:t>
            </a:r>
            <a:r>
              <a:rPr lang="en-US" sz="1600" dirty="0" smtClean="0">
                <a:solidFill>
                  <a:schemeClr val="bg2">
                    <a:lumMod val="50000"/>
                  </a:schemeClr>
                </a:solidFill>
                <a:latin typeface="Times New Roman" pitchFamily="18" charset="0"/>
                <a:cs typeface="Times New Roman" pitchFamily="18" charset="0"/>
              </a:rPr>
              <a:t>row of A </a:t>
            </a:r>
            <a:r>
              <a:rPr lang="en-US" sz="1600" dirty="0" smtClean="0">
                <a:solidFill>
                  <a:schemeClr val="bg2">
                    <a:lumMod val="50000"/>
                  </a:schemeClr>
                </a:solidFill>
                <a:latin typeface="Times New Roman" pitchFamily="18" charset="0"/>
                <a:cs typeface="Times New Roman" pitchFamily="18" charset="0"/>
              </a:rPr>
              <a:t>with each row of </a:t>
            </a:r>
            <a:r>
              <a:rPr lang="en-US" sz="1600" dirty="0" smtClean="0">
                <a:solidFill>
                  <a:schemeClr val="bg2">
                    <a:lumMod val="50000"/>
                  </a:schemeClr>
                </a:solidFill>
                <a:latin typeface="Times New Roman" pitchFamily="18" charset="0"/>
                <a:cs typeface="Times New Roman" pitchFamily="18" charset="0"/>
              </a:rPr>
              <a:t>B to </a:t>
            </a:r>
            <a:r>
              <a:rPr lang="en-US" sz="1600" dirty="0" smtClean="0">
                <a:solidFill>
                  <a:schemeClr val="bg2">
                    <a:lumMod val="50000"/>
                  </a:schemeClr>
                </a:solidFill>
                <a:latin typeface="Times New Roman" pitchFamily="18" charset="0"/>
                <a:cs typeface="Times New Roman" pitchFamily="18" charset="0"/>
              </a:rPr>
              <a:t>find all </a:t>
            </a:r>
            <a:r>
              <a:rPr lang="en-US" sz="1600" dirty="0" smtClean="0">
                <a:solidFill>
                  <a:schemeClr val="bg2">
                    <a:lumMod val="50000"/>
                  </a:schemeClr>
                </a:solidFill>
                <a:latin typeface="Times New Roman" pitchFamily="18" charset="0"/>
                <a:cs typeface="Times New Roman" pitchFamily="18" charset="0"/>
              </a:rPr>
              <a:t>pairs of </a:t>
            </a:r>
            <a:r>
              <a:rPr lang="en-US" sz="1600" dirty="0" smtClean="0">
                <a:solidFill>
                  <a:schemeClr val="bg2">
                    <a:lumMod val="50000"/>
                  </a:schemeClr>
                </a:solidFill>
                <a:latin typeface="Times New Roman" pitchFamily="18" charset="0"/>
                <a:cs typeface="Times New Roman" pitchFamily="18" charset="0"/>
              </a:rPr>
              <a:t>rows which satisfy the join-predicate.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When the join-predicate is satisfied, column values for each matched pair of rows of A and B are combined into a result row.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The result of the join can be defined as the outcome of first taking the Cartesian product (or Cross join) of all records in the tables (combining every record in table A with every record in table B)—then return all records which satisfy the join predicate. </a:t>
            </a:r>
            <a:r>
              <a:rPr lang="en-US" sz="1600" dirty="0" smtClean="0"/>
              <a:t/>
            </a:r>
            <a:br>
              <a:rPr lang="en-US" sz="1600" dirty="0" smtClean="0"/>
            </a:br>
            <a:r>
              <a:rPr lang="en-US" sz="1600" dirty="0" smtClean="0"/>
              <a:t/>
            </a:r>
            <a:br>
              <a:rPr lang="en-US" sz="1600" dirty="0" smtClean="0"/>
            </a:br>
            <a:endParaRPr lang="en-US" sz="1600" dirty="0" smtClean="0"/>
          </a:p>
          <a:p>
            <a:pPr>
              <a:lnSpc>
                <a:spcPct val="170000"/>
              </a:lnSpc>
            </a:pPr>
            <a:endParaRPr lang="en-US" sz="1600" dirty="0">
              <a:solidFill>
                <a:schemeClr val="bg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220227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4876800" cy="552448"/>
          </a:xfrm>
        </p:spPr>
        <p:txBody>
          <a:bodyPr>
            <a:normAutofit fontScale="90000"/>
          </a:bodyPr>
          <a:lstStyle/>
          <a:p>
            <a:r>
              <a:rPr lang="en-US" sz="3600" dirty="0" smtClean="0">
                <a:latin typeface="Times New Roman" pitchFamily="18" charset="0"/>
                <a:cs typeface="Times New Roman" pitchFamily="18" charset="0"/>
              </a:rPr>
              <a:t>Inner Join (</a:t>
            </a:r>
            <a:r>
              <a:rPr lang="en-US" sz="3600" dirty="0" err="1" smtClean="0">
                <a:latin typeface="Times New Roman" pitchFamily="18" charset="0"/>
                <a:cs typeface="Times New Roman" pitchFamily="18" charset="0"/>
              </a:rPr>
              <a:t>Contd</a:t>
            </a:r>
            <a:r>
              <a:rPr lang="en-US" sz="3600" dirty="0" smtClean="0">
                <a:latin typeface="Times New Roman" pitchFamily="18" charset="0"/>
                <a:cs typeface="Times New Roman" pitchFamily="18" charset="0"/>
              </a:rPr>
              <a:t>)</a:t>
            </a:r>
            <a:endParaRPr lang="en-US" sz="3600" dirty="0">
              <a:latin typeface="Times New Roman" pitchFamily="18" charset="0"/>
              <a:cs typeface="Times New Roman" pitchFamily="18" charset="0"/>
            </a:endParaRPr>
          </a:p>
        </p:txBody>
      </p:sp>
      <p:sp>
        <p:nvSpPr>
          <p:cNvPr id="4" name="Content Placeholder 3"/>
          <p:cNvSpPr>
            <a:spLocks noGrp="1"/>
          </p:cNvSpPr>
          <p:nvPr>
            <p:ph sz="half" idx="1"/>
          </p:nvPr>
        </p:nvSpPr>
        <p:spPr>
          <a:xfrm>
            <a:off x="838200" y="1143000"/>
            <a:ext cx="7848600" cy="4876800"/>
          </a:xfrm>
        </p:spPr>
        <p:txBody>
          <a:bodyPr>
            <a:noAutofit/>
          </a:bodyPr>
          <a:lstStyle/>
          <a:p>
            <a:pPr>
              <a:lnSpc>
                <a:spcPct val="170000"/>
              </a:lnSpc>
            </a:pPr>
            <a:r>
              <a:rPr lang="en-US" sz="1600" dirty="0" smtClean="0">
                <a:solidFill>
                  <a:schemeClr val="bg2">
                    <a:lumMod val="50000"/>
                  </a:schemeClr>
                </a:solidFill>
              </a:rPr>
              <a:t>ANSI </a:t>
            </a:r>
            <a:r>
              <a:rPr lang="en-US" sz="1600" dirty="0" smtClean="0">
                <a:solidFill>
                  <a:schemeClr val="bg2">
                    <a:lumMod val="50000"/>
                  </a:schemeClr>
                </a:solidFill>
              </a:rPr>
              <a:t>Style: </a:t>
            </a:r>
            <a:endParaRPr lang="en-US" sz="1600" dirty="0" smtClean="0">
              <a:solidFill>
                <a:schemeClr val="bg2">
                  <a:lumMod val="50000"/>
                </a:schemeClr>
              </a:solidFill>
            </a:endParaRPr>
          </a:p>
          <a:p>
            <a:pPr>
              <a:lnSpc>
                <a:spcPct val="170000"/>
              </a:lnSpc>
              <a:buNone/>
            </a:pPr>
            <a:r>
              <a:rPr lang="en-US" sz="1600" dirty="0" smtClean="0">
                <a:solidFill>
                  <a:schemeClr val="bg2">
                    <a:lumMod val="50000"/>
                  </a:schemeClr>
                </a:solidFill>
              </a:rPr>
              <a:t/>
            </a:r>
            <a:br>
              <a:rPr lang="en-US" sz="1600" dirty="0" smtClean="0">
                <a:solidFill>
                  <a:schemeClr val="bg2">
                    <a:lumMod val="50000"/>
                  </a:schemeClr>
                </a:solidFill>
              </a:rPr>
            </a:br>
            <a:endParaRPr lang="en-US" sz="1600" dirty="0" smtClean="0">
              <a:solidFill>
                <a:schemeClr val="bg2">
                  <a:lumMod val="50000"/>
                </a:schemeClr>
              </a:solidFill>
            </a:endParaRPr>
          </a:p>
          <a:p>
            <a:pPr>
              <a:lnSpc>
                <a:spcPct val="170000"/>
              </a:lnSpc>
              <a:buNone/>
            </a:pPr>
            <a:r>
              <a:rPr lang="en-US" sz="1600" dirty="0" smtClean="0">
                <a:solidFill>
                  <a:schemeClr val="bg2">
                    <a:lumMod val="50000"/>
                  </a:schemeClr>
                </a:solidFill>
              </a:rPr>
              <a:t/>
            </a:r>
            <a:br>
              <a:rPr lang="en-US" sz="1600" dirty="0" smtClean="0">
                <a:solidFill>
                  <a:schemeClr val="bg2">
                    <a:lumMod val="50000"/>
                  </a:schemeClr>
                </a:solidFill>
              </a:rPr>
            </a:br>
            <a:r>
              <a:rPr lang="en-US" sz="1600" dirty="0" smtClean="0">
                <a:solidFill>
                  <a:schemeClr val="bg2">
                    <a:lumMod val="50000"/>
                  </a:schemeClr>
                </a:solidFill>
              </a:rPr>
              <a:t>— The query given in the example above will join the offices and employees tables using the </a:t>
            </a:r>
            <a:r>
              <a:rPr lang="en-US" sz="1600" dirty="0" err="1" smtClean="0">
                <a:solidFill>
                  <a:schemeClr val="bg2">
                    <a:lumMod val="50000"/>
                  </a:schemeClr>
                </a:solidFill>
              </a:rPr>
              <a:t>officecode</a:t>
            </a:r>
            <a:r>
              <a:rPr lang="en-US" sz="1600" dirty="0" smtClean="0">
                <a:solidFill>
                  <a:schemeClr val="bg2">
                    <a:lumMod val="50000"/>
                  </a:schemeClr>
                </a:solidFill>
              </a:rPr>
              <a:t> </a:t>
            </a:r>
            <a:r>
              <a:rPr lang="en-US" sz="1600" dirty="0" smtClean="0">
                <a:solidFill>
                  <a:schemeClr val="bg2">
                    <a:lumMod val="50000"/>
                  </a:schemeClr>
                </a:solidFill>
              </a:rPr>
              <a:t>column of both tables. </a:t>
            </a:r>
            <a:br>
              <a:rPr lang="en-US" sz="1600" dirty="0" smtClean="0">
                <a:solidFill>
                  <a:schemeClr val="bg2">
                    <a:lumMod val="50000"/>
                  </a:schemeClr>
                </a:solidFill>
              </a:rPr>
            </a:br>
            <a:r>
              <a:rPr lang="en-US" sz="1600" dirty="0" smtClean="0">
                <a:solidFill>
                  <a:schemeClr val="bg2">
                    <a:lumMod val="50000"/>
                  </a:schemeClr>
                </a:solidFill>
              </a:rPr>
              <a:t>— The query returns all rows from the offices and employees tables where there is a matching </a:t>
            </a:r>
            <a:r>
              <a:rPr lang="en-US" sz="1600" dirty="0" err="1" smtClean="0">
                <a:solidFill>
                  <a:schemeClr val="bg2">
                    <a:lumMod val="50000"/>
                  </a:schemeClr>
                </a:solidFill>
              </a:rPr>
              <a:t>officecode</a:t>
            </a:r>
            <a:r>
              <a:rPr lang="en-US" sz="1600" dirty="0" smtClean="0">
                <a:solidFill>
                  <a:schemeClr val="bg2">
                    <a:lumMod val="50000"/>
                  </a:schemeClr>
                </a:solidFill>
              </a:rPr>
              <a:t> </a:t>
            </a:r>
            <a:r>
              <a:rPr lang="en-US" sz="1600" dirty="0" smtClean="0">
                <a:solidFill>
                  <a:schemeClr val="bg2">
                    <a:lumMod val="50000"/>
                  </a:schemeClr>
                </a:solidFill>
              </a:rPr>
              <a:t>value </a:t>
            </a:r>
            <a:r>
              <a:rPr lang="en-US" sz="1600" dirty="0" smtClean="0">
                <a:solidFill>
                  <a:schemeClr val="bg2">
                    <a:lumMod val="50000"/>
                  </a:schemeClr>
                </a:solidFill>
              </a:rPr>
              <a:t>in both the tables. </a:t>
            </a:r>
            <a:br>
              <a:rPr lang="en-US" sz="1600" dirty="0" smtClean="0">
                <a:solidFill>
                  <a:schemeClr val="bg2">
                    <a:lumMod val="50000"/>
                  </a:schemeClr>
                </a:solidFill>
              </a:rPr>
            </a:br>
            <a:r>
              <a:rPr lang="en-US" sz="1600" dirty="0" smtClean="0">
                <a:solidFill>
                  <a:schemeClr val="bg2">
                    <a:lumMod val="50000"/>
                  </a:schemeClr>
                </a:solidFill>
              </a:rPr>
              <a:t>— Where the </a:t>
            </a:r>
            <a:r>
              <a:rPr lang="en-US" sz="1600" dirty="0" err="1" smtClean="0">
                <a:solidFill>
                  <a:schemeClr val="bg2">
                    <a:lumMod val="50000"/>
                  </a:schemeClr>
                </a:solidFill>
              </a:rPr>
              <a:t>offiçecode</a:t>
            </a:r>
            <a:r>
              <a:rPr lang="en-US" sz="1600" dirty="0" smtClean="0">
                <a:solidFill>
                  <a:schemeClr val="bg2">
                    <a:lumMod val="50000"/>
                  </a:schemeClr>
                </a:solidFill>
              </a:rPr>
              <a:t> </a:t>
            </a:r>
            <a:r>
              <a:rPr lang="en-US" sz="1600" dirty="0" smtClean="0">
                <a:solidFill>
                  <a:schemeClr val="bg2">
                    <a:lumMod val="50000"/>
                  </a:schemeClr>
                </a:solidFill>
              </a:rPr>
              <a:t>does not match, no result row is generated. </a:t>
            </a:r>
            <a:br>
              <a:rPr lang="en-US" sz="1600" dirty="0" smtClean="0">
                <a:solidFill>
                  <a:schemeClr val="bg2">
                    <a:lumMod val="50000"/>
                  </a:schemeClr>
                </a:solidFill>
              </a:rPr>
            </a:br>
            <a:r>
              <a:rPr lang="en-US" sz="1600" dirty="0" smtClean="0">
                <a:solidFill>
                  <a:schemeClr val="bg2">
                    <a:lumMod val="50000"/>
                  </a:schemeClr>
                </a:solidFill>
              </a:rPr>
              <a:t/>
            </a:r>
            <a:br>
              <a:rPr lang="en-US" sz="1600" dirty="0" smtClean="0">
                <a:solidFill>
                  <a:schemeClr val="bg2">
                    <a:lumMod val="50000"/>
                  </a:schemeClr>
                </a:solidFill>
              </a:rPr>
            </a:br>
            <a:endParaRPr lang="en-US" sz="1600" dirty="0" smtClean="0">
              <a:solidFill>
                <a:schemeClr val="bg2">
                  <a:lumMod val="50000"/>
                </a:schemeClr>
              </a:solidFill>
            </a:endParaRPr>
          </a:p>
          <a:p>
            <a:pPr>
              <a:lnSpc>
                <a:spcPct val="170000"/>
              </a:lnSpc>
            </a:pPr>
            <a:endParaRPr lang="en-US" sz="1600" dirty="0">
              <a:solidFill>
                <a:schemeClr val="bg2">
                  <a:lumMod val="50000"/>
                </a:schemeClr>
              </a:solidFill>
              <a:latin typeface="Times New Roman" pitchFamily="18" charset="0"/>
              <a:cs typeface="Times New Roman" pitchFamily="18" charset="0"/>
            </a:endParaRPr>
          </a:p>
        </p:txBody>
      </p:sp>
      <p:graphicFrame>
        <p:nvGraphicFramePr>
          <p:cNvPr id="5" name="Diagram 4"/>
          <p:cNvGraphicFramePr/>
          <p:nvPr/>
        </p:nvGraphicFramePr>
        <p:xfrm>
          <a:off x="1600200" y="1828800"/>
          <a:ext cx="5867400" cy="88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20227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4876800" cy="552448"/>
          </a:xfrm>
        </p:spPr>
        <p:txBody>
          <a:bodyPr>
            <a:normAutofit fontScale="90000"/>
          </a:bodyPr>
          <a:lstStyle/>
          <a:p>
            <a:r>
              <a:rPr lang="en-US" sz="3600" dirty="0" smtClean="0">
                <a:latin typeface="Times New Roman" pitchFamily="18" charset="0"/>
                <a:cs typeface="Times New Roman" pitchFamily="18" charset="0"/>
              </a:rPr>
              <a:t>Inner Join (</a:t>
            </a:r>
            <a:r>
              <a:rPr lang="en-US" sz="3600" dirty="0" err="1" smtClean="0">
                <a:latin typeface="Times New Roman" pitchFamily="18" charset="0"/>
                <a:cs typeface="Times New Roman" pitchFamily="18" charset="0"/>
              </a:rPr>
              <a:t>Contd</a:t>
            </a:r>
            <a:r>
              <a:rPr lang="en-US" sz="3600" dirty="0" smtClean="0">
                <a:latin typeface="Times New Roman" pitchFamily="18" charset="0"/>
                <a:cs typeface="Times New Roman" pitchFamily="18" charset="0"/>
              </a:rPr>
              <a:t>)</a:t>
            </a:r>
            <a:endParaRPr lang="en-US" sz="3600" dirty="0">
              <a:latin typeface="Times New Roman" pitchFamily="18" charset="0"/>
              <a:cs typeface="Times New Roman" pitchFamily="18" charset="0"/>
            </a:endParaRPr>
          </a:p>
        </p:txBody>
      </p:sp>
      <p:sp>
        <p:nvSpPr>
          <p:cNvPr id="4" name="Content Placeholder 3"/>
          <p:cNvSpPr>
            <a:spLocks noGrp="1"/>
          </p:cNvSpPr>
          <p:nvPr>
            <p:ph sz="half" idx="1"/>
          </p:nvPr>
        </p:nvSpPr>
        <p:spPr>
          <a:xfrm>
            <a:off x="838200" y="1524000"/>
            <a:ext cx="7848600" cy="4495800"/>
          </a:xfrm>
        </p:spPr>
        <p:txBody>
          <a:bodyPr>
            <a:noAutofit/>
          </a:bodyPr>
          <a:lstStyle/>
          <a:p>
            <a:pPr>
              <a:lnSpc>
                <a:spcPct val="170000"/>
              </a:lnSpc>
              <a:buNone/>
            </a:pPr>
            <a:r>
              <a:rPr lang="en-US" sz="1800" dirty="0" smtClean="0">
                <a:solidFill>
                  <a:schemeClr val="bg2">
                    <a:lumMod val="50000"/>
                  </a:schemeClr>
                </a:solidFill>
                <a:latin typeface="Times New Roman" pitchFamily="18" charset="0"/>
                <a:cs typeface="Times New Roman" pitchFamily="18" charset="0"/>
              </a:rPr>
              <a:t>   • </a:t>
            </a:r>
            <a:r>
              <a:rPr lang="en-US" sz="1800" dirty="0" smtClean="0">
                <a:solidFill>
                  <a:schemeClr val="bg2">
                    <a:lumMod val="50000"/>
                  </a:schemeClr>
                </a:solidFill>
                <a:latin typeface="Times New Roman" pitchFamily="18" charset="0"/>
                <a:cs typeface="Times New Roman" pitchFamily="18" charset="0"/>
              </a:rPr>
              <a:t>Programmers should take special care when joining tables on columns that can contain NULL values, since NULL will never match any other value (not even NULL </a:t>
            </a:r>
            <a:r>
              <a:rPr lang="en-US" sz="1800" dirty="0" smtClean="0">
                <a:solidFill>
                  <a:schemeClr val="bg2">
                    <a:lumMod val="50000"/>
                  </a:schemeClr>
                </a:solidFill>
                <a:latin typeface="Times New Roman" pitchFamily="18" charset="0"/>
                <a:cs typeface="Times New Roman" pitchFamily="18" charset="0"/>
              </a:rPr>
              <a:t> itself</a:t>
            </a:r>
            <a:r>
              <a:rPr lang="en-US" sz="1800" dirty="0" smtClean="0">
                <a:solidFill>
                  <a:schemeClr val="bg2">
                    <a:lumMod val="50000"/>
                  </a:schemeClr>
                </a:solidFill>
                <a:latin typeface="Times New Roman" pitchFamily="18" charset="0"/>
                <a:cs typeface="Times New Roman" pitchFamily="18" charset="0"/>
              </a:rPr>
              <a:t>), unless the join condition explicitly uses the IS NULL or IS NOT NULL predicates. </a:t>
            </a:r>
            <a:br>
              <a:rPr lang="en-US" sz="1800" dirty="0" smtClean="0">
                <a:solidFill>
                  <a:schemeClr val="bg2">
                    <a:lumMod val="50000"/>
                  </a:schemeClr>
                </a:solidFill>
                <a:latin typeface="Times New Roman" pitchFamily="18" charset="0"/>
                <a:cs typeface="Times New Roman" pitchFamily="18" charset="0"/>
              </a:rPr>
            </a:br>
            <a:r>
              <a:rPr lang="en-US" sz="1800" dirty="0" smtClean="0">
                <a:solidFill>
                  <a:schemeClr val="bg2">
                    <a:lumMod val="50000"/>
                  </a:schemeClr>
                </a:solidFill>
                <a:latin typeface="Times New Roman" pitchFamily="18" charset="0"/>
                <a:cs typeface="Times New Roman" pitchFamily="18" charset="0"/>
              </a:rPr>
              <a:t>• INNER JOIN can be classified further into the following types. These will be discussed in the ensuing slides. </a:t>
            </a:r>
            <a:br>
              <a:rPr lang="en-US" sz="1800" dirty="0" smtClean="0">
                <a:solidFill>
                  <a:schemeClr val="bg2">
                    <a:lumMod val="50000"/>
                  </a:schemeClr>
                </a:solidFill>
                <a:latin typeface="Times New Roman" pitchFamily="18" charset="0"/>
                <a:cs typeface="Times New Roman" pitchFamily="18" charset="0"/>
              </a:rPr>
            </a:br>
            <a:r>
              <a:rPr lang="en-US" sz="1800" dirty="0" smtClean="0">
                <a:solidFill>
                  <a:schemeClr val="bg2">
                    <a:lumMod val="50000"/>
                  </a:schemeClr>
                </a:solidFill>
                <a:latin typeface="Times New Roman" pitchFamily="18" charset="0"/>
                <a:cs typeface="Times New Roman" pitchFamily="18" charset="0"/>
              </a:rPr>
              <a:t>— </a:t>
            </a:r>
            <a:r>
              <a:rPr lang="en-US" sz="1800" dirty="0" smtClean="0">
                <a:solidFill>
                  <a:schemeClr val="bg2">
                    <a:lumMod val="50000"/>
                  </a:schemeClr>
                </a:solidFill>
                <a:latin typeface="Times New Roman" pitchFamily="18" charset="0"/>
                <a:cs typeface="Times New Roman" pitchFamily="18" charset="0"/>
              </a:rPr>
              <a:t>EQUI-JOIN </a:t>
            </a:r>
            <a:r>
              <a:rPr lang="en-US" sz="1800" dirty="0" smtClean="0">
                <a:solidFill>
                  <a:schemeClr val="bg2">
                    <a:lumMod val="50000"/>
                  </a:schemeClr>
                </a:solidFill>
                <a:latin typeface="Times New Roman" pitchFamily="18" charset="0"/>
                <a:cs typeface="Times New Roman" pitchFamily="18" charset="0"/>
              </a:rPr>
              <a:t/>
            </a:r>
            <a:br>
              <a:rPr lang="en-US" sz="1800" dirty="0" smtClean="0">
                <a:solidFill>
                  <a:schemeClr val="bg2">
                    <a:lumMod val="50000"/>
                  </a:schemeClr>
                </a:solidFill>
                <a:latin typeface="Times New Roman" pitchFamily="18" charset="0"/>
                <a:cs typeface="Times New Roman" pitchFamily="18" charset="0"/>
              </a:rPr>
            </a:br>
            <a:r>
              <a:rPr lang="en-US" sz="1800" dirty="0" smtClean="0">
                <a:solidFill>
                  <a:schemeClr val="bg2">
                    <a:lumMod val="50000"/>
                  </a:schemeClr>
                </a:solidFill>
                <a:latin typeface="Times New Roman" pitchFamily="18" charset="0"/>
                <a:cs typeface="Times New Roman" pitchFamily="18" charset="0"/>
              </a:rPr>
              <a:t>— </a:t>
            </a:r>
            <a:r>
              <a:rPr lang="en-US" sz="1800" dirty="0" smtClean="0">
                <a:solidFill>
                  <a:schemeClr val="bg2">
                    <a:lumMod val="50000"/>
                  </a:schemeClr>
                </a:solidFill>
                <a:latin typeface="Times New Roman" pitchFamily="18" charset="0"/>
                <a:cs typeface="Times New Roman" pitchFamily="18" charset="0"/>
              </a:rPr>
              <a:t>NATURAL JOIN </a:t>
            </a:r>
            <a:r>
              <a:rPr lang="en-US" sz="1800" dirty="0" smtClean="0">
                <a:solidFill>
                  <a:schemeClr val="bg2">
                    <a:lumMod val="50000"/>
                  </a:schemeClr>
                </a:solidFill>
                <a:latin typeface="Times New Roman" pitchFamily="18" charset="0"/>
                <a:cs typeface="Times New Roman" pitchFamily="18" charset="0"/>
              </a:rPr>
              <a:t/>
            </a:r>
            <a:br>
              <a:rPr lang="en-US" sz="1800" dirty="0" smtClean="0">
                <a:solidFill>
                  <a:schemeClr val="bg2">
                    <a:lumMod val="50000"/>
                  </a:schemeClr>
                </a:solidFill>
                <a:latin typeface="Times New Roman" pitchFamily="18" charset="0"/>
                <a:cs typeface="Times New Roman" pitchFamily="18" charset="0"/>
              </a:rPr>
            </a:br>
            <a:r>
              <a:rPr lang="en-US" sz="1800" dirty="0" smtClean="0">
                <a:solidFill>
                  <a:schemeClr val="bg2">
                    <a:lumMod val="50000"/>
                  </a:schemeClr>
                </a:solidFill>
                <a:latin typeface="Times New Roman" pitchFamily="18" charset="0"/>
                <a:cs typeface="Times New Roman" pitchFamily="18" charset="0"/>
              </a:rPr>
              <a:t/>
            </a:r>
            <a:br>
              <a:rPr lang="en-US" sz="1800" dirty="0" smtClean="0">
                <a:solidFill>
                  <a:schemeClr val="bg2">
                    <a:lumMod val="50000"/>
                  </a:schemeClr>
                </a:solidFill>
                <a:latin typeface="Times New Roman" pitchFamily="18" charset="0"/>
                <a:cs typeface="Times New Roman" pitchFamily="18" charset="0"/>
              </a:rPr>
            </a:br>
            <a:endParaRPr lang="en-US" sz="1800" dirty="0" smtClean="0">
              <a:solidFill>
                <a:schemeClr val="bg2">
                  <a:lumMod val="50000"/>
                </a:schemeClr>
              </a:solidFill>
              <a:latin typeface="Times New Roman" pitchFamily="18" charset="0"/>
              <a:cs typeface="Times New Roman" pitchFamily="18" charset="0"/>
            </a:endParaRPr>
          </a:p>
          <a:p>
            <a:pPr>
              <a:lnSpc>
                <a:spcPct val="170000"/>
              </a:lnSpc>
            </a:pPr>
            <a:endParaRPr lang="en-US" sz="1800" dirty="0">
              <a:solidFill>
                <a:schemeClr val="bg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220227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4876800" cy="552448"/>
          </a:xfrm>
        </p:spPr>
        <p:txBody>
          <a:bodyPr>
            <a:normAutofit fontScale="90000"/>
          </a:bodyPr>
          <a:lstStyle/>
          <a:p>
            <a:r>
              <a:rPr lang="en-US" sz="3600" dirty="0" smtClean="0">
                <a:latin typeface="Times New Roman" pitchFamily="18" charset="0"/>
                <a:cs typeface="Times New Roman" pitchFamily="18" charset="0"/>
              </a:rPr>
              <a:t>EQUI-Join</a:t>
            </a:r>
            <a:endParaRPr lang="en-US" sz="3600" dirty="0">
              <a:latin typeface="Times New Roman" pitchFamily="18" charset="0"/>
              <a:cs typeface="Times New Roman" pitchFamily="18" charset="0"/>
            </a:endParaRPr>
          </a:p>
        </p:txBody>
      </p:sp>
      <p:sp>
        <p:nvSpPr>
          <p:cNvPr id="4" name="Content Placeholder 3"/>
          <p:cNvSpPr>
            <a:spLocks noGrp="1"/>
          </p:cNvSpPr>
          <p:nvPr>
            <p:ph sz="half" idx="1"/>
          </p:nvPr>
        </p:nvSpPr>
        <p:spPr>
          <a:xfrm>
            <a:off x="838200" y="1524000"/>
            <a:ext cx="7848600" cy="4495800"/>
          </a:xfrm>
        </p:spPr>
        <p:txBody>
          <a:bodyPr>
            <a:noAutofit/>
          </a:bodyPr>
          <a:lstStyle/>
          <a:p>
            <a:pPr>
              <a:lnSpc>
                <a:spcPct val="170000"/>
              </a:lnSpc>
              <a:buNone/>
            </a:pPr>
            <a:r>
              <a:rPr lang="en-US" sz="1800" dirty="0" smtClean="0">
                <a:solidFill>
                  <a:schemeClr val="bg2">
                    <a:lumMod val="50000"/>
                  </a:schemeClr>
                </a:solidFill>
              </a:rPr>
              <a:t>  • </a:t>
            </a:r>
            <a:r>
              <a:rPr lang="en-US" sz="1800" dirty="0" smtClean="0">
                <a:solidFill>
                  <a:schemeClr val="bg2">
                    <a:lumMod val="50000"/>
                  </a:schemeClr>
                </a:solidFill>
              </a:rPr>
              <a:t>An EQUI-JOIN </a:t>
            </a:r>
            <a:r>
              <a:rPr lang="en-US" sz="1800" dirty="0" smtClean="0">
                <a:solidFill>
                  <a:schemeClr val="bg2">
                    <a:lumMod val="50000"/>
                  </a:schemeClr>
                </a:solidFill>
              </a:rPr>
              <a:t>is a </a:t>
            </a:r>
            <a:r>
              <a:rPr lang="en-US" sz="1800" dirty="0" smtClean="0">
                <a:solidFill>
                  <a:schemeClr val="bg2">
                    <a:lumMod val="50000"/>
                  </a:schemeClr>
                </a:solidFill>
              </a:rPr>
              <a:t>specific type of comparator-based join, that uses only equality (=) comparisons in the join-predicate. </a:t>
            </a:r>
            <a:br>
              <a:rPr lang="en-US" sz="1800" dirty="0" smtClean="0">
                <a:solidFill>
                  <a:schemeClr val="bg2">
                    <a:lumMod val="50000"/>
                  </a:schemeClr>
                </a:solidFill>
              </a:rPr>
            </a:br>
            <a:r>
              <a:rPr lang="en-US" sz="1800" dirty="0" smtClean="0">
                <a:solidFill>
                  <a:schemeClr val="bg2">
                    <a:lumMod val="50000"/>
                  </a:schemeClr>
                </a:solidFill>
              </a:rPr>
              <a:t>• Using other comparison operators (such as &lt;,&gt;,&lt;=,&gt;=) disqualifies a join as an </a:t>
            </a:r>
            <a:r>
              <a:rPr lang="en-US" sz="1800" dirty="0" smtClean="0">
                <a:solidFill>
                  <a:schemeClr val="bg2">
                    <a:lumMod val="50000"/>
                  </a:schemeClr>
                </a:solidFill>
              </a:rPr>
              <a:t>EQUI-JOIN</a:t>
            </a:r>
            <a:r>
              <a:rPr lang="en-US" sz="1800" dirty="0" smtClean="0">
                <a:solidFill>
                  <a:schemeClr val="bg2">
                    <a:lumMod val="50000"/>
                  </a:schemeClr>
                </a:solidFill>
              </a:rPr>
              <a:t>. The query shown before has already provided an example of an </a:t>
            </a:r>
            <a:r>
              <a:rPr lang="en-US" sz="1800" dirty="0" smtClean="0">
                <a:solidFill>
                  <a:schemeClr val="bg2">
                    <a:lumMod val="50000"/>
                  </a:schemeClr>
                </a:solidFill>
              </a:rPr>
              <a:t>EQUI-JOIN</a:t>
            </a:r>
            <a:r>
              <a:rPr lang="en-US" sz="1800" dirty="0" smtClean="0">
                <a:solidFill>
                  <a:schemeClr val="bg2">
                    <a:lumMod val="50000"/>
                  </a:schemeClr>
                </a:solidFill>
              </a:rPr>
              <a:t>. </a:t>
            </a:r>
            <a:br>
              <a:rPr lang="en-US" sz="1800" dirty="0" smtClean="0">
                <a:solidFill>
                  <a:schemeClr val="bg2">
                    <a:lumMod val="50000"/>
                  </a:schemeClr>
                </a:solidFill>
              </a:rPr>
            </a:br>
            <a:r>
              <a:rPr lang="en-US" sz="1800" dirty="0" smtClean="0">
                <a:solidFill>
                  <a:schemeClr val="bg2">
                    <a:lumMod val="50000"/>
                  </a:schemeClr>
                </a:solidFill>
              </a:rPr>
              <a:t>• </a:t>
            </a:r>
            <a:r>
              <a:rPr lang="en-US" sz="1800" dirty="0" smtClean="0">
                <a:solidFill>
                  <a:schemeClr val="bg2">
                    <a:lumMod val="50000"/>
                  </a:schemeClr>
                </a:solidFill>
              </a:rPr>
              <a:t>ANSI Style</a:t>
            </a:r>
            <a:r>
              <a:rPr lang="en-US" sz="1800" dirty="0" smtClean="0">
                <a:solidFill>
                  <a:schemeClr val="bg2">
                    <a:lumMod val="50000"/>
                  </a:schemeClr>
                </a:solidFill>
              </a:rPr>
              <a:t>: </a:t>
            </a:r>
            <a:br>
              <a:rPr lang="en-US" sz="1800" dirty="0" smtClean="0">
                <a:solidFill>
                  <a:schemeClr val="bg2">
                    <a:lumMod val="50000"/>
                  </a:schemeClr>
                </a:solidFill>
              </a:rPr>
            </a:br>
            <a:r>
              <a:rPr lang="en-US" sz="1800" dirty="0" smtClean="0">
                <a:solidFill>
                  <a:schemeClr val="bg2">
                    <a:lumMod val="50000"/>
                  </a:schemeClr>
                </a:solidFill>
              </a:rPr>
              <a:t/>
            </a:r>
            <a:br>
              <a:rPr lang="en-US" sz="1800" dirty="0" smtClean="0">
                <a:solidFill>
                  <a:schemeClr val="bg2">
                    <a:lumMod val="50000"/>
                  </a:schemeClr>
                </a:solidFill>
              </a:rPr>
            </a:br>
            <a:r>
              <a:rPr lang="en-US" sz="1800" dirty="0" smtClean="0">
                <a:solidFill>
                  <a:schemeClr val="bg2">
                    <a:lumMod val="50000"/>
                  </a:schemeClr>
                </a:solidFill>
              </a:rPr>
              <a:t/>
            </a:r>
            <a:br>
              <a:rPr lang="en-US" sz="1800" dirty="0" smtClean="0">
                <a:solidFill>
                  <a:schemeClr val="bg2">
                    <a:lumMod val="50000"/>
                  </a:schemeClr>
                </a:solidFill>
              </a:rPr>
            </a:br>
            <a:endParaRPr lang="en-US" sz="1800" dirty="0" smtClean="0">
              <a:solidFill>
                <a:schemeClr val="bg2">
                  <a:lumMod val="50000"/>
                </a:schemeClr>
              </a:solidFill>
            </a:endParaRPr>
          </a:p>
          <a:p>
            <a:pPr>
              <a:lnSpc>
                <a:spcPct val="170000"/>
              </a:lnSpc>
            </a:pPr>
            <a:endParaRPr lang="en-US" sz="1800" dirty="0">
              <a:solidFill>
                <a:schemeClr val="bg2">
                  <a:lumMod val="50000"/>
                </a:schemeClr>
              </a:solidFill>
              <a:latin typeface="Times New Roman" pitchFamily="18" charset="0"/>
              <a:cs typeface="Times New Roman" pitchFamily="18" charset="0"/>
            </a:endParaRPr>
          </a:p>
        </p:txBody>
      </p:sp>
      <p:graphicFrame>
        <p:nvGraphicFramePr>
          <p:cNvPr id="5" name="Diagram 4"/>
          <p:cNvGraphicFramePr/>
          <p:nvPr/>
        </p:nvGraphicFramePr>
        <p:xfrm>
          <a:off x="1524000" y="4495800"/>
          <a:ext cx="70104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20227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4876800" cy="552448"/>
          </a:xfrm>
        </p:spPr>
        <p:txBody>
          <a:bodyPr>
            <a:normAutofit fontScale="90000"/>
          </a:bodyPr>
          <a:lstStyle/>
          <a:p>
            <a:r>
              <a:rPr lang="en-US" sz="3600" dirty="0" smtClean="0">
                <a:latin typeface="Times New Roman" pitchFamily="18" charset="0"/>
                <a:cs typeface="Times New Roman" pitchFamily="18" charset="0"/>
              </a:rPr>
              <a:t>Natural Join</a:t>
            </a:r>
            <a:endParaRPr lang="en-US" sz="3600" dirty="0">
              <a:latin typeface="Times New Roman" pitchFamily="18" charset="0"/>
              <a:cs typeface="Times New Roman" pitchFamily="18" charset="0"/>
            </a:endParaRPr>
          </a:p>
        </p:txBody>
      </p:sp>
      <p:sp>
        <p:nvSpPr>
          <p:cNvPr id="4" name="Content Placeholder 3"/>
          <p:cNvSpPr>
            <a:spLocks noGrp="1"/>
          </p:cNvSpPr>
          <p:nvPr>
            <p:ph sz="half" idx="1"/>
          </p:nvPr>
        </p:nvSpPr>
        <p:spPr>
          <a:xfrm>
            <a:off x="838200" y="1143000"/>
            <a:ext cx="7848600" cy="4876800"/>
          </a:xfrm>
        </p:spPr>
        <p:txBody>
          <a:bodyPr>
            <a:noAutofit/>
          </a:bodyPr>
          <a:lstStyle/>
          <a:p>
            <a:pPr>
              <a:lnSpc>
                <a:spcPct val="170000"/>
              </a:lnSpc>
              <a:buNone/>
            </a:pPr>
            <a:r>
              <a:rPr lang="en-US" sz="1600" dirty="0" smtClean="0">
                <a:solidFill>
                  <a:schemeClr val="bg2">
                    <a:lumMod val="50000"/>
                  </a:schemeClr>
                </a:solidFill>
                <a:latin typeface="Times New Roman" pitchFamily="18" charset="0"/>
                <a:cs typeface="Times New Roman" pitchFamily="18" charset="0"/>
              </a:rPr>
              <a:t>	• </a:t>
            </a:r>
            <a:r>
              <a:rPr lang="en-US" sz="1600" dirty="0" smtClean="0">
                <a:solidFill>
                  <a:schemeClr val="bg2">
                    <a:lumMod val="50000"/>
                  </a:schemeClr>
                </a:solidFill>
                <a:latin typeface="Times New Roman" pitchFamily="18" charset="0"/>
                <a:cs typeface="Times New Roman" pitchFamily="18" charset="0"/>
              </a:rPr>
              <a:t>A NATURALJOIN is a type of EQUI-JOIN where the join predicate arises implicitly by comparing all columns in both tables that have the same column- names in the joined tables.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The resulting joined table contains only one column for each pair of similarly named columns.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Most experts agree that NATURALJOINS are dangerous and therefore strongly discourage their use.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The danger comes from inadvertently adding a new column, named the same as another column in the other table.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endParaRPr lang="en-US" sz="1600" dirty="0" smtClean="0">
              <a:solidFill>
                <a:schemeClr val="bg2">
                  <a:lumMod val="50000"/>
                </a:schemeClr>
              </a:solidFill>
              <a:latin typeface="Times New Roman" pitchFamily="18" charset="0"/>
              <a:cs typeface="Times New Roman" pitchFamily="18" charset="0"/>
            </a:endParaRPr>
          </a:p>
          <a:p>
            <a:pPr>
              <a:lnSpc>
                <a:spcPct val="170000"/>
              </a:lnSpc>
            </a:pPr>
            <a:endParaRPr lang="en-US" sz="1600" dirty="0">
              <a:solidFill>
                <a:schemeClr val="bg2">
                  <a:lumMod val="50000"/>
                </a:schemeClr>
              </a:solidFill>
              <a:latin typeface="Times New Roman" pitchFamily="18" charset="0"/>
              <a:cs typeface="Times New Roman" pitchFamily="18" charset="0"/>
            </a:endParaRPr>
          </a:p>
        </p:txBody>
      </p:sp>
      <p:graphicFrame>
        <p:nvGraphicFramePr>
          <p:cNvPr id="6" name="Diagram 5"/>
          <p:cNvGraphicFramePr/>
          <p:nvPr/>
        </p:nvGraphicFramePr>
        <p:xfrm>
          <a:off x="1676400" y="5181600"/>
          <a:ext cx="5791200" cy="53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20227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4876800" cy="552448"/>
          </a:xfrm>
        </p:spPr>
        <p:txBody>
          <a:bodyPr>
            <a:normAutofit fontScale="90000"/>
          </a:bodyPr>
          <a:lstStyle/>
          <a:p>
            <a:r>
              <a:rPr lang="en-US" sz="3600" dirty="0" smtClean="0">
                <a:latin typeface="Times New Roman" pitchFamily="18" charset="0"/>
                <a:cs typeface="Times New Roman" pitchFamily="18" charset="0"/>
              </a:rPr>
              <a:t>Left Outer Join</a:t>
            </a:r>
            <a:endParaRPr lang="en-US" sz="3600" dirty="0">
              <a:latin typeface="Times New Roman" pitchFamily="18" charset="0"/>
              <a:cs typeface="Times New Roman" pitchFamily="18" charset="0"/>
            </a:endParaRPr>
          </a:p>
        </p:txBody>
      </p:sp>
      <p:sp>
        <p:nvSpPr>
          <p:cNvPr id="4" name="Content Placeholder 3"/>
          <p:cNvSpPr>
            <a:spLocks noGrp="1"/>
          </p:cNvSpPr>
          <p:nvPr>
            <p:ph sz="half" idx="1"/>
          </p:nvPr>
        </p:nvSpPr>
        <p:spPr>
          <a:xfrm>
            <a:off x="838200" y="1143000"/>
            <a:ext cx="7848600" cy="5334000"/>
          </a:xfrm>
        </p:spPr>
        <p:txBody>
          <a:bodyPr>
            <a:noAutofit/>
          </a:bodyPr>
          <a:lstStyle/>
          <a:p>
            <a:pPr>
              <a:lnSpc>
                <a:spcPct val="170000"/>
              </a:lnSpc>
              <a:buNone/>
            </a:pPr>
            <a:r>
              <a:rPr lang="en-US" sz="1600" dirty="0" smtClean="0">
                <a:solidFill>
                  <a:schemeClr val="bg2">
                    <a:lumMod val="50000"/>
                  </a:schemeClr>
                </a:solidFill>
                <a:latin typeface="Times New Roman" pitchFamily="18" charset="0"/>
                <a:cs typeface="Times New Roman" pitchFamily="18" charset="0"/>
              </a:rPr>
              <a:t>	• </a:t>
            </a:r>
            <a:r>
              <a:rPr lang="en-US" sz="1600" dirty="0" smtClean="0">
                <a:solidFill>
                  <a:schemeClr val="bg2">
                    <a:lumMod val="50000"/>
                  </a:schemeClr>
                </a:solidFill>
                <a:latin typeface="Times New Roman" pitchFamily="18" charset="0"/>
                <a:cs typeface="Times New Roman" pitchFamily="18" charset="0"/>
              </a:rPr>
              <a:t>The result of a LEFT OUTER JOIN (or simply left join) for table A and B always contain all records of the “left table (A), even if the join-condition does not find any matching record in the “right” table (B).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This means that if the ON clause matches 0 (zero) records in B (for a given record in A), the join will still return a row in the result (for that record)—but with NULL in each column from B.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 LEFT OUTER JOIN return all the values from an inner join and all values in the left table that do not match with the right table.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t>
            </a:r>
            <a:r>
              <a:rPr lang="en-US" sz="1600" dirty="0" smtClean="0">
                <a:solidFill>
                  <a:schemeClr val="bg2">
                    <a:lumMod val="50000"/>
                  </a:schemeClr>
                </a:solidFill>
                <a:latin typeface="Times New Roman" pitchFamily="18" charset="0"/>
                <a:cs typeface="Times New Roman" pitchFamily="18" charset="0"/>
              </a:rPr>
              <a:t>ANSI Style</a:t>
            </a:r>
            <a:r>
              <a:rPr lang="en-US" sz="1600" dirty="0" smtClean="0">
                <a:solidFill>
                  <a:schemeClr val="bg2">
                    <a:lumMod val="50000"/>
                  </a:schemeClr>
                </a:solidFill>
                <a:latin typeface="Times New Roman" pitchFamily="18" charset="0"/>
                <a:cs typeface="Times New Roman" pitchFamily="18" charset="0"/>
              </a:rPr>
              <a:t>: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endParaRPr lang="en-US" sz="1600" dirty="0" smtClean="0">
              <a:solidFill>
                <a:schemeClr val="bg2">
                  <a:lumMod val="50000"/>
                </a:schemeClr>
              </a:solidFill>
              <a:latin typeface="Times New Roman" pitchFamily="18" charset="0"/>
              <a:cs typeface="Times New Roman" pitchFamily="18" charset="0"/>
            </a:endParaRPr>
          </a:p>
          <a:p>
            <a:pPr>
              <a:lnSpc>
                <a:spcPct val="170000"/>
              </a:lnSpc>
            </a:pPr>
            <a:endParaRPr lang="en-US" sz="1600" dirty="0">
              <a:solidFill>
                <a:schemeClr val="bg2">
                  <a:lumMod val="50000"/>
                </a:schemeClr>
              </a:solidFill>
              <a:latin typeface="Times New Roman" pitchFamily="18" charset="0"/>
              <a:cs typeface="Times New Roman" pitchFamily="18" charset="0"/>
            </a:endParaRPr>
          </a:p>
        </p:txBody>
      </p:sp>
      <p:graphicFrame>
        <p:nvGraphicFramePr>
          <p:cNvPr id="5" name="Diagram 4"/>
          <p:cNvGraphicFramePr/>
          <p:nvPr/>
        </p:nvGraphicFramePr>
        <p:xfrm>
          <a:off x="1524000" y="4800600"/>
          <a:ext cx="71628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202274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4876800" cy="552448"/>
          </a:xfrm>
        </p:spPr>
        <p:txBody>
          <a:bodyPr>
            <a:normAutofit fontScale="90000"/>
          </a:bodyPr>
          <a:lstStyle/>
          <a:p>
            <a:r>
              <a:rPr lang="en-US" sz="3600" dirty="0" smtClean="0">
                <a:latin typeface="Times New Roman" pitchFamily="18" charset="0"/>
                <a:cs typeface="Times New Roman" pitchFamily="18" charset="0"/>
              </a:rPr>
              <a:t>Right Outer Join</a:t>
            </a:r>
            <a:endParaRPr lang="en-US" sz="3600" dirty="0">
              <a:latin typeface="Times New Roman" pitchFamily="18" charset="0"/>
              <a:cs typeface="Times New Roman" pitchFamily="18" charset="0"/>
            </a:endParaRPr>
          </a:p>
        </p:txBody>
      </p:sp>
      <p:sp>
        <p:nvSpPr>
          <p:cNvPr id="4" name="Content Placeholder 3"/>
          <p:cNvSpPr>
            <a:spLocks noGrp="1"/>
          </p:cNvSpPr>
          <p:nvPr>
            <p:ph sz="half" idx="1"/>
          </p:nvPr>
        </p:nvSpPr>
        <p:spPr>
          <a:xfrm>
            <a:off x="838200" y="1143000"/>
            <a:ext cx="7848600" cy="5334000"/>
          </a:xfrm>
        </p:spPr>
        <p:txBody>
          <a:bodyPr>
            <a:noAutofit/>
          </a:bodyPr>
          <a:lstStyle/>
          <a:p>
            <a:pPr>
              <a:lnSpc>
                <a:spcPct val="170000"/>
              </a:lnSpc>
              <a:buNone/>
            </a:pPr>
            <a:r>
              <a:rPr lang="en-US" sz="1600" dirty="0" smtClean="0">
                <a:solidFill>
                  <a:schemeClr val="bg2">
                    <a:lumMod val="50000"/>
                  </a:schemeClr>
                </a:solidFill>
                <a:latin typeface="Times New Roman" pitchFamily="18" charset="0"/>
                <a:cs typeface="Times New Roman" pitchFamily="18" charset="0"/>
              </a:rPr>
              <a:t>     • </a:t>
            </a:r>
            <a:r>
              <a:rPr lang="en-US" sz="1600" dirty="0" smtClean="0">
                <a:solidFill>
                  <a:schemeClr val="bg2">
                    <a:lumMod val="50000"/>
                  </a:schemeClr>
                </a:solidFill>
                <a:latin typeface="Times New Roman" pitchFamily="18" charset="0"/>
                <a:cs typeface="Times New Roman" pitchFamily="18" charset="0"/>
              </a:rPr>
              <a:t>A RIGHT OUTER JOIN (or right join) closely resembles a LEFT OUTER JOIN, except with the treatment of the tables reversed.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Every row from the “right” table (B) will appear in the joined table at least once.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If no matching </a:t>
            </a:r>
            <a:r>
              <a:rPr lang="en-US" sz="1600" dirty="0" smtClean="0">
                <a:solidFill>
                  <a:schemeClr val="bg2">
                    <a:lumMod val="50000"/>
                  </a:schemeClr>
                </a:solidFill>
                <a:latin typeface="Times New Roman" pitchFamily="18" charset="0"/>
                <a:cs typeface="Times New Roman" pitchFamily="18" charset="0"/>
              </a:rPr>
              <a:t>row from the ”left</a:t>
            </a:r>
            <a:r>
              <a:rPr lang="en-US" sz="1600" dirty="0" smtClean="0">
                <a:solidFill>
                  <a:schemeClr val="bg2">
                    <a:lumMod val="50000"/>
                  </a:schemeClr>
                </a:solidFill>
                <a:latin typeface="Times New Roman" pitchFamily="18" charset="0"/>
                <a:cs typeface="Times New Roman" pitchFamily="18" charset="0"/>
              </a:rPr>
              <a:t>” table (A) exists, </a:t>
            </a:r>
            <a:r>
              <a:rPr lang="en-US" sz="1600" dirty="0" smtClean="0">
                <a:solidFill>
                  <a:schemeClr val="bg2">
                    <a:lumMod val="50000"/>
                  </a:schemeClr>
                </a:solidFill>
                <a:latin typeface="Times New Roman" pitchFamily="18" charset="0"/>
                <a:cs typeface="Times New Roman" pitchFamily="18" charset="0"/>
              </a:rPr>
              <a:t>NULL will </a:t>
            </a:r>
            <a:r>
              <a:rPr lang="en-US" sz="1600" dirty="0" smtClean="0">
                <a:solidFill>
                  <a:schemeClr val="bg2">
                    <a:lumMod val="50000"/>
                  </a:schemeClr>
                </a:solidFill>
                <a:latin typeface="Times New Roman" pitchFamily="18" charset="0"/>
                <a:cs typeface="Times New Roman" pitchFamily="18" charset="0"/>
              </a:rPr>
              <a:t>appear in columns from </a:t>
            </a:r>
            <a:r>
              <a:rPr lang="en-US" sz="1600" dirty="0" smtClean="0">
                <a:solidFill>
                  <a:schemeClr val="bg2">
                    <a:lumMod val="50000"/>
                  </a:schemeClr>
                </a:solidFill>
                <a:latin typeface="Times New Roman" pitchFamily="18" charset="0"/>
                <a:cs typeface="Times New Roman" pitchFamily="18" charset="0"/>
              </a:rPr>
              <a:t>A for </a:t>
            </a:r>
            <a:r>
              <a:rPr lang="en-US" sz="1600" dirty="0" smtClean="0">
                <a:solidFill>
                  <a:schemeClr val="bg2">
                    <a:lumMod val="50000"/>
                  </a:schemeClr>
                </a:solidFill>
                <a:latin typeface="Times New Roman" pitchFamily="18" charset="0"/>
                <a:cs typeface="Times New Roman" pitchFamily="18" charset="0"/>
              </a:rPr>
              <a:t>those </a:t>
            </a:r>
            <a:r>
              <a:rPr lang="en-US" sz="1600" dirty="0" smtClean="0">
                <a:solidFill>
                  <a:schemeClr val="bg2">
                    <a:lumMod val="50000"/>
                  </a:schemeClr>
                </a:solidFill>
                <a:latin typeface="Times New Roman" pitchFamily="18" charset="0"/>
                <a:cs typeface="Times New Roman" pitchFamily="18" charset="0"/>
              </a:rPr>
              <a:t>records that </a:t>
            </a:r>
            <a:r>
              <a:rPr lang="en-US" sz="1600" dirty="0" smtClean="0">
                <a:solidFill>
                  <a:schemeClr val="bg2">
                    <a:lumMod val="50000"/>
                  </a:schemeClr>
                </a:solidFill>
                <a:latin typeface="Times New Roman" pitchFamily="18" charset="0"/>
                <a:cs typeface="Times New Roman" pitchFamily="18" charset="0"/>
              </a:rPr>
              <a:t>have no match in B.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ARIGHTOUTERJOIN returns all the values from the right table and matched values from the left table (NULL in case of no matching join predicate).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t>
            </a:r>
            <a:r>
              <a:rPr lang="en-US" sz="1600" dirty="0" smtClean="0">
                <a:solidFill>
                  <a:schemeClr val="bg2">
                    <a:lumMod val="50000"/>
                  </a:schemeClr>
                </a:solidFill>
                <a:latin typeface="Times New Roman" pitchFamily="18" charset="0"/>
                <a:cs typeface="Times New Roman" pitchFamily="18" charset="0"/>
              </a:rPr>
              <a:t>ANSI Style</a:t>
            </a:r>
            <a:r>
              <a:rPr lang="en-US" sz="1600" dirty="0" smtClean="0">
                <a:solidFill>
                  <a:schemeClr val="bg2">
                    <a:lumMod val="50000"/>
                  </a:schemeClr>
                </a:solidFill>
                <a:latin typeface="Times New Roman" pitchFamily="18" charset="0"/>
                <a:cs typeface="Times New Roman" pitchFamily="18" charset="0"/>
              </a:rPr>
              <a:t>: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endParaRPr lang="en-US" sz="1600" dirty="0" smtClean="0">
              <a:solidFill>
                <a:schemeClr val="bg2">
                  <a:lumMod val="50000"/>
                </a:schemeClr>
              </a:solidFill>
              <a:latin typeface="Times New Roman" pitchFamily="18" charset="0"/>
              <a:cs typeface="Times New Roman" pitchFamily="18" charset="0"/>
            </a:endParaRPr>
          </a:p>
        </p:txBody>
      </p:sp>
      <p:graphicFrame>
        <p:nvGraphicFramePr>
          <p:cNvPr id="5" name="Diagram 4"/>
          <p:cNvGraphicFramePr/>
          <p:nvPr/>
        </p:nvGraphicFramePr>
        <p:xfrm>
          <a:off x="1447800" y="4800600"/>
          <a:ext cx="71628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20227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4876800" cy="552448"/>
          </a:xfrm>
        </p:spPr>
        <p:txBody>
          <a:bodyPr>
            <a:normAutofit fontScale="90000"/>
          </a:bodyPr>
          <a:lstStyle/>
          <a:p>
            <a:r>
              <a:rPr lang="en-US" sz="3600" dirty="0" smtClean="0">
                <a:latin typeface="Times New Roman" pitchFamily="18" charset="0"/>
                <a:cs typeface="Times New Roman" pitchFamily="18" charset="0"/>
              </a:rPr>
              <a:t>Full Outer Join</a:t>
            </a:r>
            <a:endParaRPr lang="en-US" sz="3600" dirty="0">
              <a:latin typeface="Times New Roman" pitchFamily="18" charset="0"/>
              <a:cs typeface="Times New Roman" pitchFamily="18" charset="0"/>
            </a:endParaRPr>
          </a:p>
        </p:txBody>
      </p:sp>
      <p:sp>
        <p:nvSpPr>
          <p:cNvPr id="4" name="Content Placeholder 3"/>
          <p:cNvSpPr>
            <a:spLocks noGrp="1"/>
          </p:cNvSpPr>
          <p:nvPr>
            <p:ph sz="half" idx="1"/>
          </p:nvPr>
        </p:nvSpPr>
        <p:spPr>
          <a:xfrm>
            <a:off x="838200" y="1143000"/>
            <a:ext cx="7848600" cy="5334000"/>
          </a:xfrm>
        </p:spPr>
        <p:txBody>
          <a:bodyPr>
            <a:noAutofit/>
          </a:bodyPr>
          <a:lstStyle/>
          <a:p>
            <a:pPr>
              <a:lnSpc>
                <a:spcPct val="170000"/>
              </a:lnSpc>
              <a:buNone/>
            </a:pPr>
            <a:r>
              <a:rPr lang="en-US" sz="1600" dirty="0" smtClean="0">
                <a:solidFill>
                  <a:schemeClr val="bg2">
                    <a:lumMod val="50000"/>
                  </a:schemeClr>
                </a:solidFill>
              </a:rPr>
              <a:t>     • </a:t>
            </a:r>
            <a:r>
              <a:rPr lang="en-US" sz="1600" dirty="0" smtClean="0">
                <a:solidFill>
                  <a:schemeClr val="bg2">
                    <a:lumMod val="50000"/>
                  </a:schemeClr>
                </a:solidFill>
              </a:rPr>
              <a:t>Conceptually, a FULL OUTER JOIN combines the effect of applying both LEFT and RIGHT OUTER JOINS. </a:t>
            </a:r>
            <a:br>
              <a:rPr lang="en-US" sz="1600" dirty="0" smtClean="0">
                <a:solidFill>
                  <a:schemeClr val="bg2">
                    <a:lumMod val="50000"/>
                  </a:schemeClr>
                </a:solidFill>
              </a:rPr>
            </a:br>
            <a:r>
              <a:rPr lang="en-US" sz="1600" dirty="0" smtClean="0">
                <a:solidFill>
                  <a:schemeClr val="bg2">
                    <a:lumMod val="50000"/>
                  </a:schemeClr>
                </a:solidFill>
              </a:rPr>
              <a:t>• Where records in the FULL OUTER </a:t>
            </a:r>
            <a:r>
              <a:rPr lang="en-US" sz="1600" dirty="0" smtClean="0">
                <a:solidFill>
                  <a:schemeClr val="bg2">
                    <a:lumMod val="50000"/>
                  </a:schemeClr>
                </a:solidFill>
              </a:rPr>
              <a:t>Joined </a:t>
            </a:r>
            <a:r>
              <a:rPr lang="en-US" sz="1600" dirty="0" smtClean="0">
                <a:solidFill>
                  <a:schemeClr val="bg2">
                    <a:lumMod val="50000"/>
                  </a:schemeClr>
                </a:solidFill>
              </a:rPr>
              <a:t>tables do not match, the result set will have NULL values for every column of the table that lacks a matching row </a:t>
            </a:r>
            <a:br>
              <a:rPr lang="en-US" sz="1600" dirty="0" smtClean="0">
                <a:solidFill>
                  <a:schemeClr val="bg2">
                    <a:lumMod val="50000"/>
                  </a:schemeClr>
                </a:solidFill>
              </a:rPr>
            </a:br>
            <a:r>
              <a:rPr lang="en-US" sz="1600" dirty="0" smtClean="0">
                <a:solidFill>
                  <a:schemeClr val="bg2">
                    <a:lumMod val="50000"/>
                  </a:schemeClr>
                </a:solidFill>
              </a:rPr>
              <a:t>• </a:t>
            </a:r>
            <a:r>
              <a:rPr lang="en-US" sz="1600" dirty="0" smtClean="0">
                <a:solidFill>
                  <a:schemeClr val="bg2">
                    <a:lumMod val="50000"/>
                  </a:schemeClr>
                </a:solidFill>
              </a:rPr>
              <a:t>For those records that do </a:t>
            </a:r>
            <a:r>
              <a:rPr lang="en-US" sz="1600" dirty="0" smtClean="0">
                <a:solidFill>
                  <a:schemeClr val="bg2">
                    <a:lumMod val="50000"/>
                  </a:schemeClr>
                </a:solidFill>
              </a:rPr>
              <a:t>match</a:t>
            </a:r>
            <a:r>
              <a:rPr lang="en-US" sz="1600" dirty="0" smtClean="0">
                <a:solidFill>
                  <a:schemeClr val="bg2">
                    <a:lumMod val="50000"/>
                  </a:schemeClr>
                </a:solidFill>
              </a:rPr>
              <a:t>, a </a:t>
            </a:r>
            <a:r>
              <a:rPr lang="en-US" sz="1600" dirty="0" smtClean="0">
                <a:solidFill>
                  <a:schemeClr val="bg2">
                    <a:lumMod val="50000"/>
                  </a:schemeClr>
                </a:solidFill>
              </a:rPr>
              <a:t>single row will be produced in the result set (containing fields populated from both tables) </a:t>
            </a:r>
            <a:br>
              <a:rPr lang="en-US" sz="1600" dirty="0" smtClean="0">
                <a:solidFill>
                  <a:schemeClr val="bg2">
                    <a:lumMod val="50000"/>
                  </a:schemeClr>
                </a:solidFill>
              </a:rPr>
            </a:br>
            <a:r>
              <a:rPr lang="en-US" sz="1600" dirty="0" smtClean="0">
                <a:solidFill>
                  <a:schemeClr val="bg2">
                    <a:lumMod val="50000"/>
                  </a:schemeClr>
                </a:solidFill>
              </a:rPr>
              <a:t>• Supported: Microsoft SQL Server, DB2, Oracle </a:t>
            </a:r>
            <a:r>
              <a:rPr lang="en-US" sz="1600" dirty="0" smtClean="0">
                <a:solidFill>
                  <a:schemeClr val="bg2">
                    <a:lumMod val="50000"/>
                  </a:schemeClr>
                </a:solidFill>
              </a:rPr>
              <a:t>10g,11g </a:t>
            </a:r>
            <a:r>
              <a:rPr lang="en-US" sz="1600" dirty="0" smtClean="0">
                <a:solidFill>
                  <a:schemeClr val="bg2">
                    <a:lumMod val="50000"/>
                  </a:schemeClr>
                </a:solidFill>
              </a:rPr>
              <a:t/>
            </a:r>
            <a:br>
              <a:rPr lang="en-US" sz="1600" dirty="0" smtClean="0">
                <a:solidFill>
                  <a:schemeClr val="bg2">
                    <a:lumMod val="50000"/>
                  </a:schemeClr>
                </a:solidFill>
              </a:rPr>
            </a:br>
            <a:r>
              <a:rPr lang="en-US" sz="1600" dirty="0" smtClean="0">
                <a:solidFill>
                  <a:schemeClr val="bg2">
                    <a:lumMod val="50000"/>
                  </a:schemeClr>
                </a:solidFill>
              </a:rPr>
              <a:t>• Not Supported: </a:t>
            </a:r>
            <a:r>
              <a:rPr lang="en-US" sz="1600" dirty="0" err="1" smtClean="0">
                <a:solidFill>
                  <a:schemeClr val="bg2">
                    <a:lumMod val="50000"/>
                  </a:schemeClr>
                </a:solidFill>
              </a:rPr>
              <a:t>MySQL</a:t>
            </a:r>
            <a:r>
              <a:rPr lang="en-US" sz="1600" dirty="0" smtClean="0">
                <a:solidFill>
                  <a:schemeClr val="bg2">
                    <a:lumMod val="50000"/>
                  </a:schemeClr>
                </a:solidFill>
              </a:rPr>
              <a:t>, Sybase </a:t>
            </a:r>
            <a:br>
              <a:rPr lang="en-US" sz="1600" dirty="0" smtClean="0">
                <a:solidFill>
                  <a:schemeClr val="bg2">
                    <a:lumMod val="50000"/>
                  </a:schemeClr>
                </a:solidFill>
              </a:rPr>
            </a:br>
            <a:r>
              <a:rPr lang="en-US" sz="1600" dirty="0" smtClean="0">
                <a:solidFill>
                  <a:schemeClr val="bg2">
                    <a:lumMod val="50000"/>
                  </a:schemeClr>
                </a:solidFill>
              </a:rPr>
              <a:t>• </a:t>
            </a:r>
            <a:r>
              <a:rPr lang="en-US" sz="1600" dirty="0" smtClean="0">
                <a:solidFill>
                  <a:schemeClr val="bg2">
                    <a:lumMod val="50000"/>
                  </a:schemeClr>
                </a:solidFill>
              </a:rPr>
              <a:t>ANSI Style</a:t>
            </a:r>
            <a:r>
              <a:rPr lang="en-US" sz="1600" dirty="0" smtClean="0">
                <a:solidFill>
                  <a:schemeClr val="bg2">
                    <a:lumMod val="50000"/>
                  </a:schemeClr>
                </a:solidFill>
              </a:rPr>
              <a:t>: </a:t>
            </a:r>
            <a:r>
              <a:rPr lang="en-US" sz="1600" dirty="0" smtClean="0"/>
              <a:t/>
            </a:r>
            <a:br>
              <a:rPr lang="en-US" sz="1600" dirty="0" smtClean="0"/>
            </a:br>
            <a:r>
              <a:rPr lang="en-US" sz="1600" b="1" dirty="0" smtClean="0"/>
              <a:t/>
            </a:r>
            <a:br>
              <a:rPr lang="en-US" sz="1600" b="1" dirty="0" smtClean="0"/>
            </a:br>
            <a:r>
              <a:rPr lang="en-US" sz="1600" b="1" dirty="0" smtClean="0"/>
              <a:t/>
            </a:r>
            <a:br>
              <a:rPr lang="en-US" sz="1600" b="1" dirty="0" smtClean="0"/>
            </a:br>
            <a:endParaRPr lang="en-US" sz="1600" dirty="0" smtClean="0"/>
          </a:p>
          <a:p>
            <a:pPr>
              <a:lnSpc>
                <a:spcPct val="170000"/>
              </a:lnSpc>
              <a:buNone/>
            </a:pPr>
            <a:endParaRPr lang="en-US" sz="1600" dirty="0" smtClean="0">
              <a:solidFill>
                <a:schemeClr val="bg2">
                  <a:lumMod val="50000"/>
                </a:schemeClr>
              </a:solidFill>
              <a:latin typeface="Times New Roman" pitchFamily="18" charset="0"/>
              <a:cs typeface="Times New Roman" pitchFamily="18" charset="0"/>
            </a:endParaRPr>
          </a:p>
        </p:txBody>
      </p:sp>
      <p:graphicFrame>
        <p:nvGraphicFramePr>
          <p:cNvPr id="5" name="Diagram 4"/>
          <p:cNvGraphicFramePr/>
          <p:nvPr/>
        </p:nvGraphicFramePr>
        <p:xfrm>
          <a:off x="1524000" y="5029200"/>
          <a:ext cx="71628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20227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514352"/>
            <a:ext cx="4953000" cy="857248"/>
          </a:xfrm>
        </p:spPr>
        <p:txBody>
          <a:bodyPr>
            <a:normAutofit/>
          </a:bodyPr>
          <a:lstStyle/>
          <a:p>
            <a:r>
              <a:rPr lang="en-US" sz="3600" dirty="0" smtClean="0">
                <a:latin typeface="Times New Roman" pitchFamily="18" charset="0"/>
                <a:cs typeface="Times New Roman" pitchFamily="18" charset="0"/>
              </a:rPr>
              <a:t>Session Objectives</a:t>
            </a:r>
            <a:endParaRPr lang="en-US" sz="3600" dirty="0">
              <a:latin typeface="Times New Roman" pitchFamily="18" charset="0"/>
              <a:cs typeface="Times New Roman" pitchFamily="18" charset="0"/>
            </a:endParaRPr>
          </a:p>
        </p:txBody>
      </p:sp>
      <p:sp>
        <p:nvSpPr>
          <p:cNvPr id="2" name="Content Placeholder 1"/>
          <p:cNvSpPr>
            <a:spLocks noGrp="1"/>
          </p:cNvSpPr>
          <p:nvPr>
            <p:ph type="body" idx="2"/>
          </p:nvPr>
        </p:nvSpPr>
        <p:spPr>
          <a:xfrm>
            <a:off x="228600" y="1447800"/>
            <a:ext cx="7315200" cy="4876800"/>
          </a:xfrm>
        </p:spPr>
        <p:txBody>
          <a:bodyPr>
            <a:noAutofit/>
          </a:bodyPr>
          <a:lstStyle/>
          <a:p>
            <a:pPr>
              <a:buFont typeface="Wingdings" pitchFamily="2" charset="2"/>
              <a:buChar char="Ø"/>
            </a:pPr>
            <a:r>
              <a:rPr lang="en-US" sz="1600" dirty="0" smtClean="0">
                <a:solidFill>
                  <a:schemeClr val="bg2">
                    <a:lumMod val="25000"/>
                  </a:schemeClr>
                </a:solidFill>
                <a:latin typeface="Times New Roman" pitchFamily="18" charset="0"/>
                <a:cs typeface="Times New Roman" pitchFamily="18" charset="0"/>
              </a:rPr>
              <a:t>At the end of the session you will be able to </a:t>
            </a:r>
          </a:p>
          <a:p>
            <a:pPr lvl="1">
              <a:buFont typeface="Wingdings" pitchFamily="2" charset="2"/>
              <a:buChar char="§"/>
            </a:pPr>
            <a:endParaRPr lang="en-US" sz="1600" dirty="0" smtClean="0">
              <a:solidFill>
                <a:schemeClr val="bg2">
                  <a:lumMod val="25000"/>
                </a:schemeClr>
              </a:solidFill>
              <a:latin typeface="Times New Roman" pitchFamily="18" charset="0"/>
              <a:cs typeface="Times New Roman" pitchFamily="18" charset="0"/>
            </a:endParaRPr>
          </a:p>
          <a:p>
            <a:pPr lvl="1">
              <a:buFont typeface="Wingdings" pitchFamily="2" charset="2"/>
              <a:buChar char="§"/>
            </a:pPr>
            <a:r>
              <a:rPr lang="en-US" sz="1600" dirty="0" smtClean="0">
                <a:solidFill>
                  <a:schemeClr val="bg2">
                    <a:lumMod val="25000"/>
                  </a:schemeClr>
                </a:solidFill>
                <a:latin typeface="Times New Roman" pitchFamily="18" charset="0"/>
                <a:cs typeface="Times New Roman" pitchFamily="18" charset="0"/>
              </a:rPr>
              <a:t>Define JOIN and JOIN </a:t>
            </a:r>
            <a:r>
              <a:rPr lang="en-US" sz="1600" dirty="0" smtClean="0">
                <a:solidFill>
                  <a:schemeClr val="bg2">
                    <a:lumMod val="25000"/>
                  </a:schemeClr>
                </a:solidFill>
                <a:latin typeface="Times New Roman" pitchFamily="18" charset="0"/>
                <a:cs typeface="Times New Roman" pitchFamily="18" charset="0"/>
              </a:rPr>
              <a:t>Style. </a:t>
            </a:r>
            <a:endParaRPr lang="en-US" sz="1600" dirty="0" smtClean="0">
              <a:solidFill>
                <a:schemeClr val="bg2">
                  <a:lumMod val="25000"/>
                </a:schemeClr>
              </a:solidFill>
              <a:latin typeface="Times New Roman" pitchFamily="18" charset="0"/>
              <a:cs typeface="Times New Roman" pitchFamily="18" charset="0"/>
            </a:endParaRPr>
          </a:p>
          <a:p>
            <a:pPr lvl="1">
              <a:buFont typeface="Wingdings" pitchFamily="2" charset="2"/>
              <a:buChar char="§"/>
            </a:pPr>
            <a:r>
              <a:rPr lang="en-US" sz="1600" dirty="0" smtClean="0">
                <a:solidFill>
                  <a:schemeClr val="bg2">
                    <a:lumMod val="25000"/>
                  </a:schemeClr>
                </a:solidFill>
                <a:latin typeface="Times New Roman" pitchFamily="18" charset="0"/>
                <a:cs typeface="Times New Roman" pitchFamily="18" charset="0"/>
              </a:rPr>
              <a:t> Identify Theta Style</a:t>
            </a:r>
            <a:r>
              <a:rPr lang="en-US" sz="1600" dirty="0" smtClean="0">
                <a:solidFill>
                  <a:schemeClr val="bg2">
                    <a:lumMod val="25000"/>
                  </a:schemeClr>
                </a:solidFill>
                <a:latin typeface="Times New Roman" pitchFamily="18" charset="0"/>
                <a:cs typeface="Times New Roman" pitchFamily="18" charset="0"/>
              </a:rPr>
              <a:t>. </a:t>
            </a:r>
            <a:endParaRPr lang="en-US" sz="1600" dirty="0" smtClean="0">
              <a:solidFill>
                <a:schemeClr val="bg2">
                  <a:lumMod val="25000"/>
                </a:schemeClr>
              </a:solidFill>
              <a:latin typeface="Times New Roman" pitchFamily="18" charset="0"/>
              <a:cs typeface="Times New Roman" pitchFamily="18" charset="0"/>
            </a:endParaRPr>
          </a:p>
          <a:p>
            <a:pPr lvl="1">
              <a:buFont typeface="Wingdings" pitchFamily="2" charset="2"/>
              <a:buChar char="§"/>
            </a:pPr>
            <a:r>
              <a:rPr lang="en-US" sz="1600" dirty="0" smtClean="0">
                <a:solidFill>
                  <a:schemeClr val="bg2">
                    <a:lumMod val="25000"/>
                  </a:schemeClr>
                </a:solidFill>
                <a:latin typeface="Times New Roman" pitchFamily="18" charset="0"/>
                <a:cs typeface="Times New Roman" pitchFamily="18" charset="0"/>
              </a:rPr>
              <a:t> </a:t>
            </a:r>
            <a:r>
              <a:rPr lang="en-US" sz="1600" dirty="0" smtClean="0">
                <a:solidFill>
                  <a:schemeClr val="bg2">
                    <a:lumMod val="25000"/>
                  </a:schemeClr>
                </a:solidFill>
                <a:latin typeface="Times New Roman" pitchFamily="18" charset="0"/>
                <a:cs typeface="Times New Roman" pitchFamily="18" charset="0"/>
              </a:rPr>
              <a:t>Describe ANSI Style JOIN ... ON and JOIN ... USING. </a:t>
            </a:r>
            <a:endParaRPr lang="en-US" sz="1600" dirty="0" smtClean="0">
              <a:solidFill>
                <a:schemeClr val="bg2">
                  <a:lumMod val="25000"/>
                </a:schemeClr>
              </a:solidFill>
              <a:latin typeface="Times New Roman" pitchFamily="18" charset="0"/>
              <a:cs typeface="Times New Roman" pitchFamily="18" charset="0"/>
            </a:endParaRPr>
          </a:p>
          <a:p>
            <a:pPr lvl="1">
              <a:buFont typeface="Wingdings" pitchFamily="2" charset="2"/>
              <a:buChar char="§"/>
            </a:pPr>
            <a:r>
              <a:rPr lang="en-US" sz="1600" dirty="0" smtClean="0">
                <a:solidFill>
                  <a:schemeClr val="bg2">
                    <a:lumMod val="25000"/>
                  </a:schemeClr>
                </a:solidFill>
                <a:latin typeface="Times New Roman" pitchFamily="18" charset="0"/>
                <a:cs typeface="Times New Roman" pitchFamily="18" charset="0"/>
              </a:rPr>
              <a:t> </a:t>
            </a:r>
            <a:r>
              <a:rPr lang="en-US" sz="1600" dirty="0" smtClean="0">
                <a:solidFill>
                  <a:schemeClr val="bg2">
                    <a:lumMod val="25000"/>
                  </a:schemeClr>
                </a:solidFill>
                <a:latin typeface="Times New Roman" pitchFamily="18" charset="0"/>
                <a:cs typeface="Times New Roman" pitchFamily="18" charset="0"/>
              </a:rPr>
              <a:t>Define CROSS JOIN. </a:t>
            </a:r>
            <a:endParaRPr lang="en-US" sz="1600" dirty="0" smtClean="0">
              <a:solidFill>
                <a:schemeClr val="bg2">
                  <a:lumMod val="25000"/>
                </a:schemeClr>
              </a:solidFill>
              <a:latin typeface="Times New Roman" pitchFamily="18" charset="0"/>
              <a:cs typeface="Times New Roman" pitchFamily="18" charset="0"/>
            </a:endParaRPr>
          </a:p>
          <a:p>
            <a:pPr lvl="1">
              <a:buFont typeface="Wingdings" pitchFamily="2" charset="2"/>
              <a:buChar char="§"/>
            </a:pPr>
            <a:r>
              <a:rPr lang="en-US" sz="1600" dirty="0" smtClean="0">
                <a:solidFill>
                  <a:schemeClr val="bg2">
                    <a:lumMod val="25000"/>
                  </a:schemeClr>
                </a:solidFill>
                <a:latin typeface="Times New Roman" pitchFamily="18" charset="0"/>
                <a:cs typeface="Times New Roman" pitchFamily="18" charset="0"/>
              </a:rPr>
              <a:t> Describe INNER JOIN</a:t>
            </a:r>
            <a:r>
              <a:rPr lang="en-US" sz="1600" dirty="0" smtClean="0">
                <a:solidFill>
                  <a:schemeClr val="bg2">
                    <a:lumMod val="25000"/>
                  </a:schemeClr>
                </a:solidFill>
                <a:latin typeface="Times New Roman" pitchFamily="18" charset="0"/>
                <a:cs typeface="Times New Roman" pitchFamily="18" charset="0"/>
              </a:rPr>
              <a:t>. </a:t>
            </a:r>
            <a:endParaRPr lang="en-US" sz="1600" dirty="0" smtClean="0">
              <a:solidFill>
                <a:schemeClr val="bg2">
                  <a:lumMod val="25000"/>
                </a:schemeClr>
              </a:solidFill>
              <a:latin typeface="Times New Roman" pitchFamily="18" charset="0"/>
              <a:cs typeface="Times New Roman" pitchFamily="18" charset="0"/>
            </a:endParaRPr>
          </a:p>
          <a:p>
            <a:pPr lvl="1">
              <a:buFont typeface="Wingdings" pitchFamily="2" charset="2"/>
              <a:buChar char="§"/>
            </a:pPr>
            <a:r>
              <a:rPr lang="en-US" sz="1600" dirty="0" smtClean="0">
                <a:solidFill>
                  <a:schemeClr val="bg2">
                    <a:lumMod val="25000"/>
                  </a:schemeClr>
                </a:solidFill>
                <a:latin typeface="Times New Roman" pitchFamily="18" charset="0"/>
                <a:cs typeface="Times New Roman" pitchFamily="18" charset="0"/>
              </a:rPr>
              <a:t> </a:t>
            </a:r>
            <a:r>
              <a:rPr lang="en-US" sz="1600" dirty="0" smtClean="0">
                <a:solidFill>
                  <a:schemeClr val="bg2">
                    <a:lumMod val="25000"/>
                  </a:schemeClr>
                </a:solidFill>
                <a:latin typeface="Times New Roman" pitchFamily="18" charset="0"/>
                <a:cs typeface="Times New Roman" pitchFamily="18" charset="0"/>
              </a:rPr>
              <a:t>Recognize EQU I-JOIN. </a:t>
            </a:r>
            <a:endParaRPr lang="en-US" sz="1600" dirty="0" smtClean="0">
              <a:solidFill>
                <a:schemeClr val="bg2">
                  <a:lumMod val="25000"/>
                </a:schemeClr>
              </a:solidFill>
              <a:latin typeface="Times New Roman" pitchFamily="18" charset="0"/>
              <a:cs typeface="Times New Roman" pitchFamily="18" charset="0"/>
            </a:endParaRPr>
          </a:p>
          <a:p>
            <a:pPr lvl="1">
              <a:buFont typeface="Wingdings" pitchFamily="2" charset="2"/>
              <a:buChar char="§"/>
            </a:pPr>
            <a:r>
              <a:rPr lang="en-US" sz="1600" dirty="0" smtClean="0">
                <a:solidFill>
                  <a:schemeClr val="bg2">
                    <a:lumMod val="25000"/>
                  </a:schemeClr>
                </a:solidFill>
                <a:latin typeface="Times New Roman" pitchFamily="18" charset="0"/>
                <a:cs typeface="Times New Roman" pitchFamily="18" charset="0"/>
              </a:rPr>
              <a:t> </a:t>
            </a:r>
            <a:r>
              <a:rPr lang="en-US" sz="1600" dirty="0" smtClean="0">
                <a:solidFill>
                  <a:schemeClr val="bg2">
                    <a:lumMod val="25000"/>
                  </a:schemeClr>
                </a:solidFill>
                <a:latin typeface="Times New Roman" pitchFamily="18" charset="0"/>
                <a:cs typeface="Times New Roman" pitchFamily="18" charset="0"/>
              </a:rPr>
              <a:t>Describe </a:t>
            </a:r>
            <a:r>
              <a:rPr lang="en-US" sz="1600" dirty="0" smtClean="0">
                <a:solidFill>
                  <a:schemeClr val="bg2">
                    <a:lumMod val="25000"/>
                  </a:schemeClr>
                </a:solidFill>
                <a:latin typeface="Times New Roman" pitchFamily="18" charset="0"/>
                <a:cs typeface="Times New Roman" pitchFamily="18" charset="0"/>
              </a:rPr>
              <a:t>NATURAL JOIN</a:t>
            </a:r>
            <a:r>
              <a:rPr lang="en-US" sz="1600" dirty="0" smtClean="0">
                <a:solidFill>
                  <a:schemeClr val="bg2">
                    <a:lumMod val="25000"/>
                  </a:schemeClr>
                </a:solidFill>
                <a:latin typeface="Times New Roman" pitchFamily="18" charset="0"/>
                <a:cs typeface="Times New Roman" pitchFamily="18" charset="0"/>
              </a:rPr>
              <a:t>. </a:t>
            </a:r>
            <a:endParaRPr lang="en-US" sz="1600" dirty="0" smtClean="0">
              <a:solidFill>
                <a:schemeClr val="bg2">
                  <a:lumMod val="25000"/>
                </a:schemeClr>
              </a:solidFill>
              <a:latin typeface="Times New Roman" pitchFamily="18" charset="0"/>
              <a:cs typeface="Times New Roman" pitchFamily="18" charset="0"/>
            </a:endParaRPr>
          </a:p>
          <a:p>
            <a:pPr lvl="1">
              <a:buFont typeface="Wingdings" pitchFamily="2" charset="2"/>
              <a:buChar char="§"/>
            </a:pPr>
            <a:r>
              <a:rPr lang="en-US" sz="1600" dirty="0" smtClean="0">
                <a:solidFill>
                  <a:schemeClr val="bg2">
                    <a:lumMod val="25000"/>
                  </a:schemeClr>
                </a:solidFill>
                <a:latin typeface="Times New Roman" pitchFamily="18" charset="0"/>
                <a:cs typeface="Times New Roman" pitchFamily="18" charset="0"/>
              </a:rPr>
              <a:t> Identify OUTER JOIN</a:t>
            </a:r>
            <a:r>
              <a:rPr lang="en-US" sz="1600" dirty="0" smtClean="0">
                <a:solidFill>
                  <a:schemeClr val="bg2">
                    <a:lumMod val="25000"/>
                  </a:schemeClr>
                </a:solidFill>
                <a:latin typeface="Times New Roman" pitchFamily="18" charset="0"/>
                <a:cs typeface="Times New Roman" pitchFamily="18" charset="0"/>
              </a:rPr>
              <a:t>. </a:t>
            </a:r>
            <a:endParaRPr lang="en-US" sz="1600" dirty="0" smtClean="0">
              <a:solidFill>
                <a:schemeClr val="bg2">
                  <a:lumMod val="25000"/>
                </a:schemeClr>
              </a:solidFill>
              <a:latin typeface="Times New Roman" pitchFamily="18" charset="0"/>
              <a:cs typeface="Times New Roman" pitchFamily="18" charset="0"/>
            </a:endParaRPr>
          </a:p>
          <a:p>
            <a:pPr lvl="1">
              <a:buFont typeface="Wingdings" pitchFamily="2" charset="2"/>
              <a:buChar char="§"/>
            </a:pPr>
            <a:r>
              <a:rPr lang="en-US" sz="1600" dirty="0" smtClean="0">
                <a:solidFill>
                  <a:schemeClr val="bg2">
                    <a:lumMod val="25000"/>
                  </a:schemeClr>
                </a:solidFill>
                <a:latin typeface="Times New Roman" pitchFamily="18" charset="0"/>
                <a:cs typeface="Times New Roman" pitchFamily="18" charset="0"/>
              </a:rPr>
              <a:t> </a:t>
            </a:r>
            <a:r>
              <a:rPr lang="en-US" sz="1600" dirty="0" smtClean="0">
                <a:solidFill>
                  <a:schemeClr val="bg2">
                    <a:lumMod val="25000"/>
                  </a:schemeClr>
                </a:solidFill>
                <a:latin typeface="Times New Roman" pitchFamily="18" charset="0"/>
                <a:cs typeface="Times New Roman" pitchFamily="18" charset="0"/>
              </a:rPr>
              <a:t>Define LEFT OUTER JOIN. </a:t>
            </a:r>
            <a:endParaRPr lang="en-US" sz="1600" dirty="0" smtClean="0">
              <a:solidFill>
                <a:schemeClr val="bg2">
                  <a:lumMod val="25000"/>
                </a:schemeClr>
              </a:solidFill>
              <a:latin typeface="Times New Roman" pitchFamily="18" charset="0"/>
              <a:cs typeface="Times New Roman" pitchFamily="18" charset="0"/>
            </a:endParaRPr>
          </a:p>
          <a:p>
            <a:pPr lvl="1">
              <a:buFont typeface="Wingdings" pitchFamily="2" charset="2"/>
              <a:buChar char="§"/>
            </a:pPr>
            <a:r>
              <a:rPr lang="en-US" sz="1600" dirty="0" smtClean="0">
                <a:solidFill>
                  <a:schemeClr val="bg2">
                    <a:lumMod val="25000"/>
                  </a:schemeClr>
                </a:solidFill>
                <a:latin typeface="Times New Roman" pitchFamily="18" charset="0"/>
                <a:cs typeface="Times New Roman" pitchFamily="18" charset="0"/>
              </a:rPr>
              <a:t> </a:t>
            </a:r>
            <a:r>
              <a:rPr lang="en-US" sz="1600" dirty="0" smtClean="0">
                <a:solidFill>
                  <a:schemeClr val="bg2">
                    <a:lumMod val="25000"/>
                  </a:schemeClr>
                </a:solidFill>
                <a:latin typeface="Times New Roman" pitchFamily="18" charset="0"/>
                <a:cs typeface="Times New Roman" pitchFamily="18" charset="0"/>
              </a:rPr>
              <a:t>Define </a:t>
            </a:r>
            <a:r>
              <a:rPr lang="en-US" sz="1600" dirty="0" smtClean="0">
                <a:solidFill>
                  <a:schemeClr val="bg2">
                    <a:lumMod val="25000"/>
                  </a:schemeClr>
                </a:solidFill>
                <a:latin typeface="Times New Roman" pitchFamily="18" charset="0"/>
                <a:cs typeface="Times New Roman" pitchFamily="18" charset="0"/>
              </a:rPr>
              <a:t>RIGHT OUTER </a:t>
            </a:r>
            <a:r>
              <a:rPr lang="en-US" sz="1600" dirty="0" smtClean="0">
                <a:solidFill>
                  <a:schemeClr val="bg2">
                    <a:lumMod val="25000"/>
                  </a:schemeClr>
                </a:solidFill>
                <a:latin typeface="Times New Roman" pitchFamily="18" charset="0"/>
                <a:cs typeface="Times New Roman" pitchFamily="18" charset="0"/>
              </a:rPr>
              <a:t>JOIN. </a:t>
            </a:r>
            <a:r>
              <a:rPr lang="en-US" sz="1600" dirty="0" smtClean="0">
                <a:solidFill>
                  <a:schemeClr val="bg2">
                    <a:lumMod val="25000"/>
                  </a:schemeClr>
                </a:solidFill>
                <a:latin typeface="Times New Roman" pitchFamily="18" charset="0"/>
                <a:cs typeface="Times New Roman" pitchFamily="18" charset="0"/>
              </a:rPr>
              <a:t> </a:t>
            </a:r>
          </a:p>
          <a:p>
            <a:pPr lvl="1">
              <a:buFont typeface="Wingdings" pitchFamily="2" charset="2"/>
              <a:buChar char="§"/>
            </a:pPr>
            <a:r>
              <a:rPr lang="en-US" sz="1600" dirty="0" smtClean="0">
                <a:solidFill>
                  <a:schemeClr val="bg2">
                    <a:lumMod val="25000"/>
                  </a:schemeClr>
                </a:solidFill>
                <a:latin typeface="Times New Roman" pitchFamily="18" charset="0"/>
                <a:cs typeface="Times New Roman" pitchFamily="18" charset="0"/>
              </a:rPr>
              <a:t> </a:t>
            </a:r>
            <a:r>
              <a:rPr lang="en-US" sz="1600" dirty="0" smtClean="0">
                <a:solidFill>
                  <a:schemeClr val="bg2">
                    <a:lumMod val="25000"/>
                  </a:schemeClr>
                </a:solidFill>
                <a:latin typeface="Times New Roman" pitchFamily="18" charset="0"/>
                <a:cs typeface="Times New Roman" pitchFamily="18" charset="0"/>
              </a:rPr>
              <a:t>Identify FULLOUTER JOIN. </a:t>
            </a:r>
            <a:endParaRPr lang="en-US" sz="1600" dirty="0" smtClean="0">
              <a:solidFill>
                <a:schemeClr val="bg2">
                  <a:lumMod val="25000"/>
                </a:schemeClr>
              </a:solidFill>
              <a:latin typeface="Times New Roman" pitchFamily="18" charset="0"/>
              <a:cs typeface="Times New Roman" pitchFamily="18" charset="0"/>
            </a:endParaRPr>
          </a:p>
          <a:p>
            <a:pPr lvl="1">
              <a:buFont typeface="Wingdings" pitchFamily="2" charset="2"/>
              <a:buChar char="§"/>
            </a:pPr>
            <a:r>
              <a:rPr lang="en-US" sz="1600" dirty="0" smtClean="0">
                <a:solidFill>
                  <a:schemeClr val="bg2">
                    <a:lumMod val="25000"/>
                  </a:schemeClr>
                </a:solidFill>
                <a:latin typeface="Times New Roman" pitchFamily="18" charset="0"/>
                <a:cs typeface="Times New Roman" pitchFamily="18" charset="0"/>
              </a:rPr>
              <a:t> Define SELF JOIN</a:t>
            </a:r>
            <a:r>
              <a:rPr lang="en-US" sz="1600" dirty="0" smtClean="0">
                <a:solidFill>
                  <a:schemeClr val="bg2">
                    <a:lumMod val="25000"/>
                  </a:schemeClr>
                </a:solidFill>
                <a:latin typeface="Times New Roman" pitchFamily="18" charset="0"/>
                <a:cs typeface="Times New Roman" pitchFamily="18" charset="0"/>
              </a:rPr>
              <a:t>. </a:t>
            </a:r>
            <a:br>
              <a:rPr lang="en-US" sz="1600" dirty="0" smtClean="0">
                <a:solidFill>
                  <a:schemeClr val="bg2">
                    <a:lumMod val="25000"/>
                  </a:schemeClr>
                </a:solidFill>
                <a:latin typeface="Times New Roman" pitchFamily="18" charset="0"/>
                <a:cs typeface="Times New Roman" pitchFamily="18" charset="0"/>
              </a:rPr>
            </a:br>
            <a:r>
              <a:rPr lang="en-US" sz="1600" dirty="0" smtClean="0">
                <a:solidFill>
                  <a:schemeClr val="bg2">
                    <a:lumMod val="25000"/>
                  </a:schemeClr>
                </a:solidFill>
                <a:latin typeface="Times New Roman" pitchFamily="18" charset="0"/>
                <a:cs typeface="Times New Roman" pitchFamily="18" charset="0"/>
              </a:rPr>
              <a:t/>
            </a:r>
            <a:br>
              <a:rPr lang="en-US" sz="1600" dirty="0" smtClean="0">
                <a:solidFill>
                  <a:schemeClr val="bg2">
                    <a:lumMod val="25000"/>
                  </a:schemeClr>
                </a:solidFill>
                <a:latin typeface="Times New Roman" pitchFamily="18" charset="0"/>
                <a:cs typeface="Times New Roman" pitchFamily="18" charset="0"/>
              </a:rPr>
            </a:br>
            <a:endParaRPr lang="en-US" sz="1600" dirty="0" smtClean="0">
              <a:solidFill>
                <a:schemeClr val="bg2">
                  <a:lumMod val="25000"/>
                </a:schemeClr>
              </a:solidFill>
              <a:latin typeface="Times New Roman" pitchFamily="18" charset="0"/>
              <a:cs typeface="Times New Roman" pitchFamily="18" charset="0"/>
            </a:endParaRPr>
          </a:p>
          <a:p>
            <a:pPr lvl="1">
              <a:buFont typeface="Wingdings" pitchFamily="2" charset="2"/>
              <a:buChar char="§"/>
            </a:pPr>
            <a:endParaRPr lang="en-US" sz="1600" dirty="0">
              <a:solidFill>
                <a:schemeClr val="bg2">
                  <a:lumMod val="25000"/>
                </a:schemeClr>
              </a:solidFill>
              <a:latin typeface="Times New Roman" pitchFamily="18" charset="0"/>
              <a:cs typeface="Times New Roman" pitchFamily="18" charset="0"/>
            </a:endParaRPr>
          </a:p>
          <a:p>
            <a:pPr lvl="1">
              <a:buFont typeface="Wingdings" pitchFamily="2" charset="2"/>
              <a:buChar char="§"/>
            </a:pPr>
            <a:endParaRPr lang="en-US" sz="1600" dirty="0">
              <a:solidFill>
                <a:schemeClr val="bg2">
                  <a:lumMod val="25000"/>
                </a:schemeClr>
              </a:solidFill>
              <a:latin typeface="Times New Roman" pitchFamily="18" charset="0"/>
              <a:cs typeface="Times New Roman" pitchFamily="18" charset="0"/>
            </a:endParaRPr>
          </a:p>
          <a:p>
            <a:pPr lvl="1">
              <a:buFont typeface="Wingdings" pitchFamily="2" charset="2"/>
              <a:buChar char="§"/>
            </a:pPr>
            <a:endParaRPr lang="en-US" sz="1600" dirty="0">
              <a:solidFill>
                <a:schemeClr val="bg2">
                  <a:lumMod val="25000"/>
                </a:schemeClr>
              </a:solidFill>
              <a:latin typeface="Times New Roman" pitchFamily="18" charset="0"/>
              <a:cs typeface="Times New Roman" pitchFamily="18" charset="0"/>
            </a:endParaRPr>
          </a:p>
          <a:p>
            <a:pPr lvl="1">
              <a:buFont typeface="Wingdings" pitchFamily="2" charset="2"/>
              <a:buChar char="§"/>
            </a:pPr>
            <a:endParaRPr lang="en-US" sz="1600" dirty="0">
              <a:solidFill>
                <a:schemeClr val="bg2">
                  <a:lumMod val="25000"/>
                </a:schemeClr>
              </a:solidFill>
              <a:latin typeface="Times New Roman" pitchFamily="18" charset="0"/>
              <a:cs typeface="Times New Roman" pitchFamily="18" charset="0"/>
            </a:endParaRPr>
          </a:p>
        </p:txBody>
      </p:sp>
      <p:pic>
        <p:nvPicPr>
          <p:cNvPr id="7" name="Content Placeholder 6" descr="sessionobjective.jpg"/>
          <p:cNvPicPr>
            <a:picLocks noGrp="1" noChangeAspect="1"/>
          </p:cNvPicPr>
          <p:nvPr>
            <p:ph sz="half" idx="1"/>
          </p:nvPr>
        </p:nvPicPr>
        <p:blipFill>
          <a:blip r:embed="rId2"/>
          <a:stretch>
            <a:fillRect/>
          </a:stretch>
        </p:blipFill>
        <p:spPr>
          <a:xfrm>
            <a:off x="6319837" y="1524000"/>
            <a:ext cx="2447925" cy="1457325"/>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4876800" cy="552448"/>
          </a:xfrm>
        </p:spPr>
        <p:txBody>
          <a:bodyPr>
            <a:normAutofit fontScale="90000"/>
          </a:bodyPr>
          <a:lstStyle/>
          <a:p>
            <a:r>
              <a:rPr lang="en-US" sz="3600" dirty="0" smtClean="0">
                <a:latin typeface="Times New Roman" pitchFamily="18" charset="0"/>
                <a:cs typeface="Times New Roman" pitchFamily="18" charset="0"/>
              </a:rPr>
              <a:t>Self Join</a:t>
            </a:r>
            <a:endParaRPr lang="en-US" sz="3600" dirty="0">
              <a:latin typeface="Times New Roman" pitchFamily="18" charset="0"/>
              <a:cs typeface="Times New Roman" pitchFamily="18" charset="0"/>
            </a:endParaRPr>
          </a:p>
        </p:txBody>
      </p:sp>
      <p:sp>
        <p:nvSpPr>
          <p:cNvPr id="4" name="Content Placeholder 3"/>
          <p:cNvSpPr>
            <a:spLocks noGrp="1"/>
          </p:cNvSpPr>
          <p:nvPr>
            <p:ph sz="half" idx="1"/>
          </p:nvPr>
        </p:nvSpPr>
        <p:spPr>
          <a:xfrm>
            <a:off x="838200" y="1143000"/>
            <a:ext cx="7848600" cy="5334000"/>
          </a:xfrm>
        </p:spPr>
        <p:txBody>
          <a:bodyPr>
            <a:noAutofit/>
          </a:bodyPr>
          <a:lstStyle/>
          <a:p>
            <a:pPr>
              <a:lnSpc>
                <a:spcPct val="170000"/>
              </a:lnSpc>
              <a:buNone/>
            </a:pPr>
            <a:r>
              <a:rPr lang="en-US" sz="1800" dirty="0" smtClean="0">
                <a:solidFill>
                  <a:schemeClr val="bg2">
                    <a:lumMod val="50000"/>
                  </a:schemeClr>
                </a:solidFill>
                <a:latin typeface="Times New Roman" pitchFamily="18" charset="0"/>
                <a:cs typeface="Times New Roman" pitchFamily="18" charset="0"/>
              </a:rPr>
              <a:t>• A SELF JOIN </a:t>
            </a:r>
            <a:r>
              <a:rPr lang="en-US" sz="1800" dirty="0" smtClean="0">
                <a:solidFill>
                  <a:schemeClr val="bg2">
                    <a:lumMod val="50000"/>
                  </a:schemeClr>
                </a:solidFill>
                <a:latin typeface="Times New Roman" pitchFamily="18" charset="0"/>
                <a:cs typeface="Times New Roman" pitchFamily="18" charset="0"/>
              </a:rPr>
              <a:t>is joining a table </a:t>
            </a:r>
            <a:r>
              <a:rPr lang="en-US" sz="1800" dirty="0" smtClean="0">
                <a:solidFill>
                  <a:schemeClr val="bg2">
                    <a:lumMod val="50000"/>
                  </a:schemeClr>
                </a:solidFill>
                <a:latin typeface="Times New Roman" pitchFamily="18" charset="0"/>
                <a:cs typeface="Times New Roman" pitchFamily="18" charset="0"/>
              </a:rPr>
              <a:t>to itself. </a:t>
            </a:r>
            <a:br>
              <a:rPr lang="en-US" sz="1800" dirty="0" smtClean="0">
                <a:solidFill>
                  <a:schemeClr val="bg2">
                    <a:lumMod val="50000"/>
                  </a:schemeClr>
                </a:solidFill>
                <a:latin typeface="Times New Roman" pitchFamily="18" charset="0"/>
                <a:cs typeface="Times New Roman" pitchFamily="18" charset="0"/>
              </a:rPr>
            </a:br>
            <a:r>
              <a:rPr lang="en-US" sz="1800" dirty="0" smtClean="0">
                <a:solidFill>
                  <a:schemeClr val="bg2">
                    <a:lumMod val="50000"/>
                  </a:schemeClr>
                </a:solidFill>
                <a:latin typeface="Times New Roman" pitchFamily="18" charset="0"/>
                <a:cs typeface="Times New Roman" pitchFamily="18" charset="0"/>
              </a:rPr>
              <a:t>• </a:t>
            </a:r>
            <a:r>
              <a:rPr lang="en-US" sz="1800" dirty="0" smtClean="0">
                <a:solidFill>
                  <a:schemeClr val="bg2">
                    <a:lumMod val="50000"/>
                  </a:schemeClr>
                </a:solidFill>
                <a:latin typeface="Times New Roman" pitchFamily="18" charset="0"/>
                <a:cs typeface="Times New Roman" pitchFamily="18" charset="0"/>
              </a:rPr>
              <a:t>Use a </a:t>
            </a:r>
            <a:r>
              <a:rPr lang="en-US" sz="1800" dirty="0" smtClean="0">
                <a:solidFill>
                  <a:schemeClr val="bg2">
                    <a:lumMod val="50000"/>
                  </a:schemeClr>
                </a:solidFill>
                <a:latin typeface="Times New Roman" pitchFamily="18" charset="0"/>
                <a:cs typeface="Times New Roman" pitchFamily="18" charset="0"/>
              </a:rPr>
              <a:t>SELF JOIN when you </a:t>
            </a:r>
            <a:r>
              <a:rPr lang="en-US" sz="1800" dirty="0" smtClean="0">
                <a:solidFill>
                  <a:schemeClr val="bg2">
                    <a:lumMod val="50000"/>
                  </a:schemeClr>
                </a:solidFill>
                <a:latin typeface="Times New Roman" pitchFamily="18" charset="0"/>
                <a:cs typeface="Times New Roman" pitchFamily="18" charset="0"/>
              </a:rPr>
              <a:t>want to </a:t>
            </a:r>
            <a:r>
              <a:rPr lang="en-US" sz="1800" dirty="0" smtClean="0">
                <a:solidFill>
                  <a:schemeClr val="bg2">
                    <a:lumMod val="50000"/>
                  </a:schemeClr>
                </a:solidFill>
                <a:latin typeface="Times New Roman" pitchFamily="18" charset="0"/>
                <a:cs typeface="Times New Roman" pitchFamily="18" charset="0"/>
              </a:rPr>
              <a:t>create a result set that joins records in a table with other records in the same table. </a:t>
            </a:r>
            <a:br>
              <a:rPr lang="en-US" sz="1800" dirty="0" smtClean="0">
                <a:solidFill>
                  <a:schemeClr val="bg2">
                    <a:lumMod val="50000"/>
                  </a:schemeClr>
                </a:solidFill>
                <a:latin typeface="Times New Roman" pitchFamily="18" charset="0"/>
                <a:cs typeface="Times New Roman" pitchFamily="18" charset="0"/>
              </a:rPr>
            </a:br>
            <a:r>
              <a:rPr lang="en-US" sz="1800" dirty="0" smtClean="0">
                <a:solidFill>
                  <a:schemeClr val="bg2">
                    <a:lumMod val="50000"/>
                  </a:schemeClr>
                </a:solidFill>
                <a:latin typeface="Times New Roman" pitchFamily="18" charset="0"/>
                <a:cs typeface="Times New Roman" pitchFamily="18" charset="0"/>
              </a:rPr>
              <a:t>• To list a table two times in the same query, you must provide a table alias for at least one of instance of the table name. </a:t>
            </a:r>
            <a:br>
              <a:rPr lang="en-US" sz="1800" dirty="0" smtClean="0">
                <a:solidFill>
                  <a:schemeClr val="bg2">
                    <a:lumMod val="50000"/>
                  </a:schemeClr>
                </a:solidFill>
                <a:latin typeface="Times New Roman" pitchFamily="18" charset="0"/>
                <a:cs typeface="Times New Roman" pitchFamily="18" charset="0"/>
              </a:rPr>
            </a:br>
            <a:r>
              <a:rPr lang="en-US" sz="1800" dirty="0" smtClean="0">
                <a:solidFill>
                  <a:schemeClr val="bg2">
                    <a:lumMod val="50000"/>
                  </a:schemeClr>
                </a:solidFill>
                <a:latin typeface="Times New Roman" pitchFamily="18" charset="0"/>
                <a:cs typeface="Times New Roman" pitchFamily="18" charset="0"/>
              </a:rPr>
              <a:t>• This table alias helps the query processor to determine whether columns should present data from the right or left version of the table. </a:t>
            </a:r>
            <a:br>
              <a:rPr lang="en-US" sz="1800" dirty="0" smtClean="0">
                <a:solidFill>
                  <a:schemeClr val="bg2">
                    <a:lumMod val="50000"/>
                  </a:schemeClr>
                </a:solidFill>
                <a:latin typeface="Times New Roman" pitchFamily="18" charset="0"/>
                <a:cs typeface="Times New Roman" pitchFamily="18" charset="0"/>
              </a:rPr>
            </a:br>
            <a:r>
              <a:rPr lang="en-US" sz="1800" dirty="0" smtClean="0">
                <a:solidFill>
                  <a:schemeClr val="bg2">
                    <a:lumMod val="50000"/>
                  </a:schemeClr>
                </a:solidFill>
                <a:latin typeface="Times New Roman" pitchFamily="18" charset="0"/>
                <a:cs typeface="Times New Roman" pitchFamily="18" charset="0"/>
              </a:rPr>
              <a:t>• </a:t>
            </a:r>
            <a:r>
              <a:rPr lang="en-US" sz="1800" dirty="0" smtClean="0">
                <a:solidFill>
                  <a:schemeClr val="bg2">
                    <a:lumMod val="50000"/>
                  </a:schemeClr>
                </a:solidFill>
                <a:latin typeface="Times New Roman" pitchFamily="18" charset="0"/>
                <a:cs typeface="Times New Roman" pitchFamily="18" charset="0"/>
              </a:rPr>
              <a:t>ANSI Style</a:t>
            </a:r>
            <a:r>
              <a:rPr lang="en-US" sz="1800" dirty="0" smtClean="0">
                <a:solidFill>
                  <a:schemeClr val="bg2">
                    <a:lumMod val="50000"/>
                  </a:schemeClr>
                </a:solidFill>
                <a:latin typeface="Times New Roman" pitchFamily="18" charset="0"/>
                <a:cs typeface="Times New Roman" pitchFamily="18" charset="0"/>
              </a:rPr>
              <a:t>: </a:t>
            </a:r>
            <a:r>
              <a:rPr lang="en-US" sz="1600" dirty="0" smtClean="0"/>
              <a:t/>
            </a:r>
            <a:br>
              <a:rPr lang="en-US" sz="1600" dirty="0" smtClean="0"/>
            </a:br>
            <a:r>
              <a:rPr lang="en-US" sz="1600" b="1" dirty="0" smtClean="0"/>
              <a:t/>
            </a:r>
            <a:br>
              <a:rPr lang="en-US" sz="1600" b="1" dirty="0" smtClean="0"/>
            </a:br>
            <a:r>
              <a:rPr lang="en-US" sz="1600" b="1" dirty="0" smtClean="0"/>
              <a:t/>
            </a:r>
            <a:br>
              <a:rPr lang="en-US" sz="1600" b="1" dirty="0" smtClean="0"/>
            </a:br>
            <a:endParaRPr lang="en-US" sz="1600" dirty="0" smtClean="0"/>
          </a:p>
          <a:p>
            <a:pPr>
              <a:lnSpc>
                <a:spcPct val="170000"/>
              </a:lnSpc>
              <a:buNone/>
            </a:pPr>
            <a:endParaRPr lang="en-US" sz="1600" dirty="0" smtClean="0">
              <a:solidFill>
                <a:schemeClr val="bg2">
                  <a:lumMod val="50000"/>
                </a:schemeClr>
              </a:solidFill>
              <a:latin typeface="Times New Roman" pitchFamily="18" charset="0"/>
              <a:cs typeface="Times New Roman" pitchFamily="18" charset="0"/>
            </a:endParaRPr>
          </a:p>
        </p:txBody>
      </p:sp>
      <p:graphicFrame>
        <p:nvGraphicFramePr>
          <p:cNvPr id="5" name="Diagram 4"/>
          <p:cNvGraphicFramePr/>
          <p:nvPr/>
        </p:nvGraphicFramePr>
        <p:xfrm>
          <a:off x="1524000" y="5029200"/>
          <a:ext cx="71628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20227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5" name="Rounded Rectangle 4"/>
          <p:cNvSpPr/>
          <p:nvPr/>
        </p:nvSpPr>
        <p:spPr>
          <a:xfrm>
            <a:off x="457200" y="2133600"/>
            <a:ext cx="8001000" cy="12954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You have completed </a:t>
            </a:r>
            <a:r>
              <a:rPr lang="en-US" sz="4000" dirty="0" smtClean="0"/>
              <a:t>SQL Joins and types</a:t>
            </a:r>
            <a:endParaRPr lang="en-US" sz="4000" dirty="0"/>
          </a:p>
        </p:txBody>
      </p:sp>
    </p:spTree>
    <p:extLst>
      <p:ext uri="{BB962C8B-B14F-4D97-AF65-F5344CB8AC3E}">
        <p14:creationId xmlns:p14="http://schemas.microsoft.com/office/powerpoint/2010/main" xmlns="" val="11457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4876800" cy="628648"/>
          </a:xfrm>
        </p:spPr>
        <p:txBody>
          <a:bodyPr>
            <a:normAutofit/>
          </a:bodyPr>
          <a:lstStyle/>
          <a:p>
            <a:r>
              <a:rPr lang="en-US" sz="3600" dirty="0" smtClean="0">
                <a:latin typeface="Times New Roman" pitchFamily="18" charset="0"/>
                <a:cs typeface="Times New Roman" pitchFamily="18" charset="0"/>
              </a:rPr>
              <a:t>Do You Know?</a:t>
            </a:r>
            <a:endParaRPr lang="en-US" sz="3600"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sz="half" idx="1"/>
          </p:nvPr>
        </p:nvGraphicFramePr>
        <p:xfrm>
          <a:off x="457200" y="1447800"/>
          <a:ext cx="5638800" cy="53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685800" y="2209800"/>
            <a:ext cx="7620000" cy="3693319"/>
          </a:xfrm>
          <a:prstGeom prst="rect">
            <a:avLst/>
          </a:prstGeom>
        </p:spPr>
        <p:txBody>
          <a:bodyPr wrap="square">
            <a:spAutoFit/>
          </a:bodyPr>
          <a:lstStyle/>
          <a:p>
            <a:pPr>
              <a:buFont typeface="Wingdings" pitchFamily="2" charset="2"/>
              <a:buChar char="§"/>
            </a:pPr>
            <a:r>
              <a:rPr lang="en-US" dirty="0" smtClean="0">
                <a:solidFill>
                  <a:schemeClr val="bg2">
                    <a:lumMod val="50000"/>
                  </a:schemeClr>
                </a:solidFill>
                <a:latin typeface="Times New Roman" pitchFamily="18" charset="0"/>
                <a:cs typeface="Times New Roman" pitchFamily="18" charset="0"/>
              </a:rPr>
              <a:t> </a:t>
            </a:r>
            <a:r>
              <a:rPr lang="en-US" dirty="0" smtClean="0">
                <a:solidFill>
                  <a:schemeClr val="bg2">
                    <a:lumMod val="50000"/>
                  </a:schemeClr>
                </a:solidFill>
                <a:latin typeface="Times New Roman" pitchFamily="18" charset="0"/>
                <a:cs typeface="Times New Roman" pitchFamily="18" charset="0"/>
              </a:rPr>
              <a:t>Why Join? </a:t>
            </a:r>
            <a:endParaRPr lang="en-US" dirty="0" smtClean="0">
              <a:solidFill>
                <a:schemeClr val="bg2">
                  <a:lumMod val="50000"/>
                </a:schemeClr>
              </a:solidFill>
              <a:latin typeface="Times New Roman" pitchFamily="18" charset="0"/>
              <a:cs typeface="Times New Roman" pitchFamily="18" charset="0"/>
            </a:endParaRPr>
          </a:p>
          <a:p>
            <a:pPr lvl="1">
              <a:buFont typeface="Wingdings" pitchFamily="2" charset="2"/>
              <a:buChar char="v"/>
            </a:pPr>
            <a:r>
              <a:rPr lang="en-US" dirty="0" smtClean="0">
                <a:solidFill>
                  <a:schemeClr val="bg2">
                    <a:lumMod val="50000"/>
                  </a:schemeClr>
                </a:solidFill>
                <a:latin typeface="Times New Roman" pitchFamily="18" charset="0"/>
                <a:cs typeface="Times New Roman" pitchFamily="18" charset="0"/>
              </a:rPr>
              <a:t> SQL JOINS are used to query data from two or more tables, based </a:t>
            </a:r>
            <a:r>
              <a:rPr lang="en-US" dirty="0" smtClean="0">
                <a:solidFill>
                  <a:schemeClr val="bg2">
                    <a:lumMod val="50000"/>
                  </a:schemeClr>
                </a:solidFill>
                <a:latin typeface="Times New Roman" pitchFamily="18" charset="0"/>
                <a:cs typeface="Times New Roman" pitchFamily="18" charset="0"/>
              </a:rPr>
              <a:t>on</a:t>
            </a:r>
            <a:r>
              <a:rPr lang="en-US" dirty="0" smtClean="0">
                <a:solidFill>
                  <a:schemeClr val="bg2">
                    <a:lumMod val="50000"/>
                  </a:schemeClr>
                </a:solidFill>
                <a:latin typeface="Times New Roman" pitchFamily="18" charset="0"/>
                <a:cs typeface="Times New Roman" pitchFamily="18" charset="0"/>
              </a:rPr>
              <a:t/>
            </a:r>
            <a:br>
              <a:rPr lang="en-US" dirty="0" smtClean="0">
                <a:solidFill>
                  <a:schemeClr val="bg2">
                    <a:lumMod val="50000"/>
                  </a:schemeClr>
                </a:solidFill>
                <a:latin typeface="Times New Roman" pitchFamily="18" charset="0"/>
                <a:cs typeface="Times New Roman" pitchFamily="18" charset="0"/>
              </a:rPr>
            </a:br>
            <a:r>
              <a:rPr lang="en-US" dirty="0" smtClean="0">
                <a:solidFill>
                  <a:schemeClr val="bg2">
                    <a:lumMod val="50000"/>
                  </a:schemeClr>
                </a:solidFill>
                <a:latin typeface="Times New Roman" pitchFamily="18" charset="0"/>
                <a:cs typeface="Times New Roman" pitchFamily="18" charset="0"/>
              </a:rPr>
              <a:t>   relationship between certain columns </a:t>
            </a:r>
            <a:r>
              <a:rPr lang="en-US" dirty="0" smtClean="0">
                <a:solidFill>
                  <a:schemeClr val="bg2">
                    <a:lumMod val="50000"/>
                  </a:schemeClr>
                </a:solidFill>
                <a:latin typeface="Times New Roman" pitchFamily="18" charset="0"/>
                <a:cs typeface="Times New Roman" pitchFamily="18" charset="0"/>
              </a:rPr>
              <a:t>in </a:t>
            </a:r>
            <a:r>
              <a:rPr lang="en-US" dirty="0" smtClean="0">
                <a:solidFill>
                  <a:schemeClr val="bg2">
                    <a:lumMod val="50000"/>
                  </a:schemeClr>
                </a:solidFill>
                <a:latin typeface="Times New Roman" pitchFamily="18" charset="0"/>
                <a:cs typeface="Times New Roman" pitchFamily="18" charset="0"/>
              </a:rPr>
              <a:t>these tables. </a:t>
            </a:r>
            <a:endParaRPr lang="en-US" dirty="0" smtClean="0">
              <a:solidFill>
                <a:schemeClr val="bg2">
                  <a:lumMod val="50000"/>
                </a:schemeClr>
              </a:solidFill>
              <a:latin typeface="Times New Roman" pitchFamily="18" charset="0"/>
              <a:cs typeface="Times New Roman" pitchFamily="18" charset="0"/>
            </a:endParaRPr>
          </a:p>
          <a:p>
            <a:pPr lvl="1">
              <a:buFont typeface="Wingdings" pitchFamily="2" charset="2"/>
              <a:buChar char="v"/>
            </a:pPr>
            <a:r>
              <a:rPr lang="en-US" dirty="0" smtClean="0">
                <a:solidFill>
                  <a:schemeClr val="bg2">
                    <a:lumMod val="50000"/>
                  </a:schemeClr>
                </a:solidFill>
                <a:latin typeface="Times New Roman" pitchFamily="18" charset="0"/>
                <a:cs typeface="Times New Roman" pitchFamily="18" charset="0"/>
              </a:rPr>
              <a:t> Using JOINS, you can fetch exactly the data you want from any number of tables with just one query, using any search parameter you chose to </a:t>
            </a:r>
            <a:r>
              <a:rPr lang="en-US" dirty="0" smtClean="0">
                <a:solidFill>
                  <a:schemeClr val="bg2">
                    <a:lumMod val="50000"/>
                  </a:schemeClr>
                </a:solidFill>
                <a:latin typeface="Times New Roman" pitchFamily="18" charset="0"/>
                <a:cs typeface="Times New Roman" pitchFamily="18" charset="0"/>
              </a:rPr>
              <a:t>filter </a:t>
            </a:r>
            <a:r>
              <a:rPr lang="en-US" dirty="0" smtClean="0">
                <a:solidFill>
                  <a:schemeClr val="bg2">
                    <a:lumMod val="50000"/>
                  </a:schemeClr>
                </a:solidFill>
                <a:latin typeface="Times New Roman" pitchFamily="18" charset="0"/>
                <a:cs typeface="Times New Roman" pitchFamily="18" charset="0"/>
              </a:rPr>
              <a:t>the results. </a:t>
            </a:r>
            <a:endParaRPr lang="en-US" dirty="0" smtClean="0">
              <a:solidFill>
                <a:schemeClr val="bg2">
                  <a:lumMod val="50000"/>
                </a:schemeClr>
              </a:solidFill>
              <a:latin typeface="Times New Roman" pitchFamily="18" charset="0"/>
              <a:cs typeface="Times New Roman" pitchFamily="18" charset="0"/>
            </a:endParaRPr>
          </a:p>
          <a:p>
            <a:pPr lvl="1">
              <a:buFont typeface="Wingdings" pitchFamily="2" charset="2"/>
              <a:buChar char="v"/>
            </a:pPr>
            <a:r>
              <a:rPr lang="en-US" dirty="0" smtClean="0">
                <a:solidFill>
                  <a:schemeClr val="bg2">
                    <a:lumMod val="50000"/>
                  </a:schemeClr>
                </a:solidFill>
                <a:latin typeface="Times New Roman" pitchFamily="18" charset="0"/>
                <a:cs typeface="Times New Roman" pitchFamily="18" charset="0"/>
              </a:rPr>
              <a:t>Different vendors allow varying numbers of tables to join in a single </a:t>
            </a:r>
            <a:br>
              <a:rPr lang="en-US" dirty="0" smtClean="0">
                <a:solidFill>
                  <a:schemeClr val="bg2">
                    <a:lumMod val="50000"/>
                  </a:schemeClr>
                </a:solidFill>
                <a:latin typeface="Times New Roman" pitchFamily="18" charset="0"/>
                <a:cs typeface="Times New Roman" pitchFamily="18" charset="0"/>
              </a:rPr>
            </a:br>
            <a:r>
              <a:rPr lang="en-US" dirty="0" smtClean="0">
                <a:solidFill>
                  <a:schemeClr val="bg2">
                    <a:lumMod val="50000"/>
                  </a:schemeClr>
                </a:solidFill>
                <a:latin typeface="Times New Roman" pitchFamily="18" charset="0"/>
                <a:cs typeface="Times New Roman" pitchFamily="18" charset="0"/>
              </a:rPr>
              <a:t>join operation.</a:t>
            </a:r>
            <a:endParaRPr lang="en-US" dirty="0" smtClean="0">
              <a:solidFill>
                <a:schemeClr val="bg2">
                  <a:lumMod val="50000"/>
                </a:schemeClr>
              </a:solidFill>
              <a:latin typeface="Times New Roman" pitchFamily="18" charset="0"/>
              <a:cs typeface="Times New Roman" pitchFamily="18" charset="0"/>
            </a:endParaRPr>
          </a:p>
          <a:p>
            <a:pPr>
              <a:buFont typeface="Wingdings" pitchFamily="2" charset="2"/>
              <a:buChar char="§"/>
            </a:pPr>
            <a:r>
              <a:rPr lang="en-US" dirty="0" smtClean="0">
                <a:solidFill>
                  <a:schemeClr val="bg2">
                    <a:lumMod val="50000"/>
                  </a:schemeClr>
                </a:solidFill>
                <a:latin typeface="Times New Roman" pitchFamily="18" charset="0"/>
                <a:cs typeface="Times New Roman" pitchFamily="18" charset="0"/>
              </a:rPr>
              <a:t>For example</a:t>
            </a:r>
          </a:p>
          <a:p>
            <a:pPr lvl="1">
              <a:buFont typeface="Wingdings" pitchFamily="2" charset="2"/>
              <a:buChar char="v"/>
            </a:pPr>
            <a:r>
              <a:rPr lang="en-US" dirty="0" smtClean="0">
                <a:solidFill>
                  <a:schemeClr val="bg2">
                    <a:lumMod val="50000"/>
                  </a:schemeClr>
                </a:solidFill>
                <a:latin typeface="Times New Roman" pitchFamily="18" charset="0"/>
                <a:cs typeface="Times New Roman" pitchFamily="18" charset="0"/>
              </a:rPr>
              <a:t> </a:t>
            </a:r>
            <a:r>
              <a:rPr lang="en-US" dirty="0" smtClean="0">
                <a:solidFill>
                  <a:schemeClr val="bg2">
                    <a:lumMod val="50000"/>
                  </a:schemeClr>
                </a:solidFill>
                <a:latin typeface="Times New Roman" pitchFamily="18" charset="0"/>
                <a:cs typeface="Times New Roman" pitchFamily="18" charset="0"/>
              </a:rPr>
              <a:t>Oracle Is unlimited In the number of </a:t>
            </a:r>
            <a:r>
              <a:rPr lang="en-US" dirty="0" smtClean="0">
                <a:solidFill>
                  <a:schemeClr val="bg2">
                    <a:lumMod val="50000"/>
                  </a:schemeClr>
                </a:solidFill>
                <a:latin typeface="Times New Roman" pitchFamily="18" charset="0"/>
                <a:cs typeface="Times New Roman" pitchFamily="18" charset="0"/>
              </a:rPr>
              <a:t>allowable joins </a:t>
            </a:r>
            <a:r>
              <a:rPr lang="en-US" dirty="0" smtClean="0">
                <a:solidFill>
                  <a:schemeClr val="bg2">
                    <a:lumMod val="50000"/>
                  </a:schemeClr>
                </a:solidFill>
                <a:latin typeface="Times New Roman" pitchFamily="18" charset="0"/>
                <a:cs typeface="Times New Roman" pitchFamily="18" charset="0"/>
              </a:rPr>
              <a:t>Microsoft SQL Server allows up to 256 tables in a join operation </a:t>
            </a:r>
            <a:br>
              <a:rPr lang="en-US" dirty="0" smtClean="0">
                <a:solidFill>
                  <a:schemeClr val="bg2">
                    <a:lumMod val="50000"/>
                  </a:schemeClr>
                </a:solidFill>
                <a:latin typeface="Times New Roman" pitchFamily="18" charset="0"/>
                <a:cs typeface="Times New Roman" pitchFamily="18" charset="0"/>
              </a:rPr>
            </a:br>
            <a:r>
              <a:rPr lang="en-US" dirty="0" smtClean="0">
                <a:solidFill>
                  <a:schemeClr val="bg2">
                    <a:lumMod val="50000"/>
                  </a:schemeClr>
                </a:solidFill>
                <a:latin typeface="Times New Roman" pitchFamily="18" charset="0"/>
                <a:cs typeface="Times New Roman" pitchFamily="18" charset="0"/>
              </a:rPr>
              <a:t/>
            </a:r>
            <a:br>
              <a:rPr lang="en-US" dirty="0" smtClean="0">
                <a:solidFill>
                  <a:schemeClr val="bg2">
                    <a:lumMod val="50000"/>
                  </a:schemeClr>
                </a:solidFill>
                <a:latin typeface="Times New Roman" pitchFamily="18" charset="0"/>
                <a:cs typeface="Times New Roman" pitchFamily="18" charset="0"/>
              </a:rPr>
            </a:br>
            <a:endParaRPr lang="en-US" dirty="0">
              <a:solidFill>
                <a:schemeClr val="bg2">
                  <a:lumMod val="50000"/>
                </a:schemeClr>
              </a:solidFill>
              <a:latin typeface="Times New Roman" pitchFamily="18" charset="0"/>
              <a:cs typeface="Times New Roman" pitchFamily="18" charset="0"/>
            </a:endParaRPr>
          </a:p>
        </p:txBody>
      </p:sp>
      <p:graphicFrame>
        <p:nvGraphicFramePr>
          <p:cNvPr id="9" name="Diagram 8"/>
          <p:cNvGraphicFramePr/>
          <p:nvPr/>
        </p:nvGraphicFramePr>
        <p:xfrm>
          <a:off x="6172200" y="1447800"/>
          <a:ext cx="2667000" cy="381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4876800" cy="628648"/>
          </a:xfrm>
        </p:spPr>
        <p:txBody>
          <a:bodyPr>
            <a:normAutofit/>
          </a:bodyPr>
          <a:lstStyle/>
          <a:p>
            <a:r>
              <a:rPr lang="en-US" sz="3600" dirty="0" smtClean="0">
                <a:latin typeface="Times New Roman" pitchFamily="18" charset="0"/>
                <a:cs typeface="Times New Roman" pitchFamily="18" charset="0"/>
              </a:rPr>
              <a:t>Join Styles</a:t>
            </a:r>
            <a:endParaRPr lang="en-US" sz="3600" dirty="0">
              <a:latin typeface="Times New Roman" pitchFamily="18" charset="0"/>
              <a:cs typeface="Times New Roman" pitchFamily="18" charset="0"/>
            </a:endParaRPr>
          </a:p>
        </p:txBody>
      </p:sp>
      <p:sp>
        <p:nvSpPr>
          <p:cNvPr id="4" name="Content Placeholder 3"/>
          <p:cNvSpPr>
            <a:spLocks noGrp="1"/>
          </p:cNvSpPr>
          <p:nvPr>
            <p:ph sz="half" idx="1"/>
          </p:nvPr>
        </p:nvSpPr>
        <p:spPr>
          <a:xfrm>
            <a:off x="838200" y="1524000"/>
            <a:ext cx="7848600" cy="4724400"/>
          </a:xfrm>
        </p:spPr>
        <p:txBody>
          <a:bodyPr/>
          <a:lstStyle/>
          <a:p>
            <a:r>
              <a:rPr lang="en-US" dirty="0" smtClean="0">
                <a:solidFill>
                  <a:schemeClr val="bg2">
                    <a:lumMod val="50000"/>
                  </a:schemeClr>
                </a:solidFill>
                <a:latin typeface="Times New Roman" pitchFamily="18" charset="0"/>
                <a:cs typeface="Times New Roman" pitchFamily="18" charset="0"/>
              </a:rPr>
              <a:t>Which join style can be used?</a:t>
            </a:r>
          </a:p>
          <a:p>
            <a:pPr lvl="1">
              <a:buNone/>
            </a:pPr>
            <a:r>
              <a:rPr lang="en-US" sz="1800" dirty="0" smtClean="0">
                <a:solidFill>
                  <a:schemeClr val="bg2">
                    <a:lumMod val="50000"/>
                  </a:schemeClr>
                </a:solidFill>
                <a:latin typeface="Times New Roman" pitchFamily="18" charset="0"/>
                <a:cs typeface="Times New Roman" pitchFamily="18" charset="0"/>
              </a:rPr>
              <a:t>SQL joins can be written in using any of the two styles mentioned below:</a:t>
            </a:r>
          </a:p>
          <a:p>
            <a:pPr lvl="2">
              <a:buFont typeface="Wingdings" pitchFamily="2" charset="2"/>
              <a:buChar char="§"/>
            </a:pPr>
            <a:r>
              <a:rPr lang="en-US" sz="1800" dirty="0" smtClean="0">
                <a:solidFill>
                  <a:schemeClr val="bg2">
                    <a:lumMod val="50000"/>
                  </a:schemeClr>
                </a:solidFill>
                <a:latin typeface="Times New Roman" pitchFamily="18" charset="0"/>
                <a:cs typeface="Times New Roman" pitchFamily="18" charset="0"/>
              </a:rPr>
              <a:t>Theta Style</a:t>
            </a:r>
          </a:p>
          <a:p>
            <a:pPr lvl="2">
              <a:buFont typeface="Wingdings" pitchFamily="2" charset="2"/>
              <a:buChar char="§"/>
            </a:pPr>
            <a:r>
              <a:rPr lang="en-US" sz="1800" dirty="0" smtClean="0">
                <a:solidFill>
                  <a:schemeClr val="bg2">
                    <a:lumMod val="50000"/>
                  </a:schemeClr>
                </a:solidFill>
                <a:latin typeface="Times New Roman" pitchFamily="18" charset="0"/>
                <a:cs typeface="Times New Roman" pitchFamily="18" charset="0"/>
              </a:rPr>
              <a:t>ANSI Style(Preferred by industry)</a:t>
            </a:r>
          </a:p>
          <a:p>
            <a:pPr>
              <a:buNone/>
            </a:pPr>
            <a:endParaRPr lang="en-US" dirty="0">
              <a:solidFill>
                <a:schemeClr val="bg2">
                  <a:lumMod val="50000"/>
                </a:schemeClr>
              </a:solidFill>
            </a:endParaRPr>
          </a:p>
        </p:txBody>
      </p:sp>
    </p:spTree>
    <p:extLst>
      <p:ext uri="{BB962C8B-B14F-4D97-AF65-F5344CB8AC3E}">
        <p14:creationId xmlns:p14="http://schemas.microsoft.com/office/powerpoint/2010/main" xmlns="" val="4220227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4876800" cy="628648"/>
          </a:xfrm>
        </p:spPr>
        <p:txBody>
          <a:bodyPr>
            <a:normAutofit/>
          </a:bodyPr>
          <a:lstStyle/>
          <a:p>
            <a:r>
              <a:rPr lang="en-US" sz="3600" dirty="0" smtClean="0">
                <a:latin typeface="Times New Roman" pitchFamily="18" charset="0"/>
                <a:cs typeface="Times New Roman" pitchFamily="18" charset="0"/>
              </a:rPr>
              <a:t>Theta Style</a:t>
            </a:r>
            <a:endParaRPr lang="en-US" sz="3600" dirty="0">
              <a:latin typeface="Times New Roman" pitchFamily="18" charset="0"/>
              <a:cs typeface="Times New Roman" pitchFamily="18" charset="0"/>
            </a:endParaRPr>
          </a:p>
        </p:txBody>
      </p:sp>
      <p:sp>
        <p:nvSpPr>
          <p:cNvPr id="4" name="Content Placeholder 3"/>
          <p:cNvSpPr>
            <a:spLocks noGrp="1"/>
          </p:cNvSpPr>
          <p:nvPr>
            <p:ph sz="half" idx="1"/>
          </p:nvPr>
        </p:nvSpPr>
        <p:spPr>
          <a:xfrm>
            <a:off x="838200" y="1524000"/>
            <a:ext cx="7848600" cy="4724400"/>
          </a:xfrm>
        </p:spPr>
        <p:txBody>
          <a:bodyPr>
            <a:normAutofit fontScale="92500" lnSpcReduction="10000"/>
          </a:bodyPr>
          <a:lstStyle/>
          <a:p>
            <a:pPr>
              <a:buNone/>
            </a:pPr>
            <a:r>
              <a:rPr lang="en-US" dirty="0" smtClean="0">
                <a:solidFill>
                  <a:schemeClr val="bg2">
                    <a:lumMod val="50000"/>
                  </a:schemeClr>
                </a:solidFill>
                <a:latin typeface="Times New Roman" pitchFamily="18" charset="0"/>
                <a:cs typeface="Times New Roman" pitchFamily="18" charset="0"/>
              </a:rPr>
              <a:t>• Theta Style: </a:t>
            </a:r>
            <a:endParaRPr lang="en-US" dirty="0" smtClean="0">
              <a:solidFill>
                <a:schemeClr val="bg2">
                  <a:lumMod val="50000"/>
                </a:schemeClr>
              </a:solidFill>
              <a:latin typeface="Times New Roman" pitchFamily="18" charset="0"/>
              <a:cs typeface="Times New Roman" pitchFamily="18" charset="0"/>
            </a:endParaRPr>
          </a:p>
          <a:p>
            <a:pPr lvl="1">
              <a:buFont typeface="Wingdings" pitchFamily="2" charset="2"/>
              <a:buChar char="§"/>
            </a:pPr>
            <a:r>
              <a:rPr lang="en-US" dirty="0" smtClean="0">
                <a:solidFill>
                  <a:schemeClr val="bg2">
                    <a:lumMod val="50000"/>
                  </a:schemeClr>
                </a:solidFill>
                <a:latin typeface="Times New Roman" pitchFamily="18" charset="0"/>
                <a:cs typeface="Times New Roman" pitchFamily="18" charset="0"/>
              </a:rPr>
              <a:t> </a:t>
            </a:r>
            <a:r>
              <a:rPr lang="en-US" dirty="0" smtClean="0">
                <a:solidFill>
                  <a:schemeClr val="bg2">
                    <a:lumMod val="50000"/>
                  </a:schemeClr>
                </a:solidFill>
                <a:latin typeface="Times New Roman" pitchFamily="18" charset="0"/>
                <a:cs typeface="Times New Roman" pitchFamily="18" charset="0"/>
              </a:rPr>
              <a:t>In non-ANSI standard implementation, the join operation is performed in the WHERE clause In the query. </a:t>
            </a:r>
            <a:endParaRPr lang="en-US" dirty="0" smtClean="0">
              <a:solidFill>
                <a:schemeClr val="bg2">
                  <a:lumMod val="50000"/>
                </a:schemeClr>
              </a:solidFill>
              <a:latin typeface="Times New Roman" pitchFamily="18" charset="0"/>
              <a:cs typeface="Times New Roman" pitchFamily="18" charset="0"/>
            </a:endParaRPr>
          </a:p>
          <a:p>
            <a:pPr lvl="1">
              <a:buFont typeface="Wingdings" pitchFamily="2" charset="2"/>
              <a:buChar char="§"/>
            </a:pPr>
            <a:r>
              <a:rPr lang="en-US" dirty="0" smtClean="0">
                <a:solidFill>
                  <a:schemeClr val="bg2">
                    <a:lumMod val="50000"/>
                  </a:schemeClr>
                </a:solidFill>
                <a:latin typeface="Times New Roman" pitchFamily="18" charset="0"/>
                <a:cs typeface="Times New Roman" pitchFamily="18" charset="0"/>
              </a:rPr>
              <a:t> </a:t>
            </a:r>
            <a:r>
              <a:rPr lang="en-US" dirty="0" smtClean="0">
                <a:solidFill>
                  <a:schemeClr val="bg2">
                    <a:lumMod val="50000"/>
                  </a:schemeClr>
                </a:solidFill>
                <a:latin typeface="Times New Roman" pitchFamily="18" charset="0"/>
                <a:cs typeface="Times New Roman" pitchFamily="18" charset="0"/>
              </a:rPr>
              <a:t>This join method is known as the theta style. </a:t>
            </a:r>
            <a:endParaRPr lang="en-US" dirty="0" smtClean="0">
              <a:solidFill>
                <a:schemeClr val="bg2">
                  <a:lumMod val="50000"/>
                </a:schemeClr>
              </a:solidFill>
              <a:latin typeface="Times New Roman" pitchFamily="18" charset="0"/>
              <a:cs typeface="Times New Roman" pitchFamily="18" charset="0"/>
            </a:endParaRPr>
          </a:p>
          <a:p>
            <a:pPr lvl="1">
              <a:buFont typeface="Wingdings" pitchFamily="2" charset="2"/>
              <a:buChar char="§"/>
            </a:pPr>
            <a:r>
              <a:rPr lang="en-US" dirty="0" smtClean="0">
                <a:solidFill>
                  <a:schemeClr val="bg2">
                    <a:lumMod val="50000"/>
                  </a:schemeClr>
                </a:solidFill>
                <a:latin typeface="Times New Roman" pitchFamily="18" charset="0"/>
                <a:cs typeface="Times New Roman" pitchFamily="18" charset="0"/>
              </a:rPr>
              <a:t> </a:t>
            </a:r>
            <a:r>
              <a:rPr lang="en-US" dirty="0" smtClean="0">
                <a:solidFill>
                  <a:schemeClr val="bg2">
                    <a:lumMod val="50000"/>
                  </a:schemeClr>
                </a:solidFill>
                <a:latin typeface="Times New Roman" pitchFamily="18" charset="0"/>
                <a:cs typeface="Times New Roman" pitchFamily="18" charset="0"/>
              </a:rPr>
              <a:t>In the FROM clause, tables are listed as if with Cartesian products. </a:t>
            </a:r>
            <a:endParaRPr lang="en-US" dirty="0" smtClean="0">
              <a:solidFill>
                <a:schemeClr val="bg2">
                  <a:lumMod val="50000"/>
                </a:schemeClr>
              </a:solidFill>
              <a:latin typeface="Times New Roman" pitchFamily="18" charset="0"/>
              <a:cs typeface="Times New Roman" pitchFamily="18" charset="0"/>
            </a:endParaRPr>
          </a:p>
          <a:p>
            <a:pPr lvl="1">
              <a:buFont typeface="Wingdings" pitchFamily="2" charset="2"/>
              <a:buChar char="§"/>
            </a:pPr>
            <a:r>
              <a:rPr lang="en-US" dirty="0" smtClean="0">
                <a:solidFill>
                  <a:schemeClr val="bg2">
                    <a:lumMod val="50000"/>
                  </a:schemeClr>
                </a:solidFill>
                <a:latin typeface="Times New Roman" pitchFamily="18" charset="0"/>
                <a:cs typeface="Times New Roman" pitchFamily="18" charset="0"/>
              </a:rPr>
              <a:t> </a:t>
            </a:r>
            <a:r>
              <a:rPr lang="en-US" dirty="0" smtClean="0">
                <a:solidFill>
                  <a:schemeClr val="bg2">
                    <a:lumMod val="50000"/>
                  </a:schemeClr>
                </a:solidFill>
                <a:latin typeface="Times New Roman" pitchFamily="18" charset="0"/>
                <a:cs typeface="Times New Roman" pitchFamily="18" charset="0"/>
              </a:rPr>
              <a:t>The WHERE clause specifies how the join should take place. </a:t>
            </a:r>
            <a:endParaRPr lang="en-US" dirty="0" smtClean="0">
              <a:solidFill>
                <a:schemeClr val="bg2">
                  <a:lumMod val="50000"/>
                </a:schemeClr>
              </a:solidFill>
              <a:latin typeface="Times New Roman" pitchFamily="18" charset="0"/>
              <a:cs typeface="Times New Roman" pitchFamily="18" charset="0"/>
            </a:endParaRPr>
          </a:p>
          <a:p>
            <a:pPr lvl="1">
              <a:buFont typeface="Wingdings" pitchFamily="2" charset="2"/>
              <a:buChar char="§"/>
            </a:pPr>
            <a:r>
              <a:rPr lang="en-US" dirty="0" smtClean="0">
                <a:solidFill>
                  <a:schemeClr val="bg2">
                    <a:lumMod val="50000"/>
                  </a:schemeClr>
                </a:solidFill>
                <a:latin typeface="Times New Roman" pitchFamily="18" charset="0"/>
                <a:cs typeface="Times New Roman" pitchFamily="18" charset="0"/>
              </a:rPr>
              <a:t> </a:t>
            </a:r>
            <a:r>
              <a:rPr lang="en-US" dirty="0" smtClean="0">
                <a:solidFill>
                  <a:schemeClr val="bg2">
                    <a:lumMod val="50000"/>
                  </a:schemeClr>
                </a:solidFill>
                <a:latin typeface="Times New Roman" pitchFamily="18" charset="0"/>
                <a:cs typeface="Times New Roman" pitchFamily="18" charset="0"/>
              </a:rPr>
              <a:t>This is considered to be the “old” style. </a:t>
            </a:r>
            <a:r>
              <a:rPr lang="en-US" dirty="0" smtClean="0">
                <a:solidFill>
                  <a:schemeClr val="bg2">
                    <a:lumMod val="50000"/>
                  </a:schemeClr>
                </a:solidFill>
                <a:latin typeface="Times New Roman" pitchFamily="18" charset="0"/>
                <a:cs typeface="Times New Roman" pitchFamily="18" charset="0"/>
              </a:rPr>
              <a:t>It </a:t>
            </a:r>
            <a:r>
              <a:rPr lang="en-US" dirty="0" smtClean="0">
                <a:solidFill>
                  <a:schemeClr val="bg2">
                    <a:lumMod val="50000"/>
                  </a:schemeClr>
                </a:solidFill>
                <a:latin typeface="Times New Roman" pitchFamily="18" charset="0"/>
                <a:cs typeface="Times New Roman" pitchFamily="18" charset="0"/>
              </a:rPr>
              <a:t>is somewhat confusing to read. </a:t>
            </a:r>
            <a:r>
              <a:rPr lang="en-US" dirty="0" smtClean="0">
                <a:solidFill>
                  <a:schemeClr val="bg2">
                    <a:lumMod val="50000"/>
                  </a:schemeClr>
                </a:solidFill>
              </a:rPr>
              <a:t/>
            </a:r>
            <a:br>
              <a:rPr lang="en-US" dirty="0" smtClean="0">
                <a:solidFill>
                  <a:schemeClr val="bg2">
                    <a:lumMod val="50000"/>
                  </a:schemeClr>
                </a:solidFill>
              </a:rPr>
            </a:br>
            <a:r>
              <a:rPr lang="en-US" dirty="0" smtClean="0">
                <a:solidFill>
                  <a:schemeClr val="bg2">
                    <a:lumMod val="50000"/>
                  </a:schemeClr>
                </a:solidFill>
              </a:rPr>
              <a:t/>
            </a:r>
            <a:br>
              <a:rPr lang="en-US" dirty="0" smtClean="0">
                <a:solidFill>
                  <a:schemeClr val="bg2">
                    <a:lumMod val="50000"/>
                  </a:schemeClr>
                </a:solidFill>
              </a:rPr>
            </a:br>
            <a:endParaRPr lang="en-US" dirty="0" smtClean="0">
              <a:solidFill>
                <a:schemeClr val="bg2">
                  <a:lumMod val="50000"/>
                </a:schemeClr>
              </a:solidFill>
            </a:endParaRPr>
          </a:p>
          <a:p>
            <a:endParaRPr lang="en-US" dirty="0">
              <a:solidFill>
                <a:schemeClr val="bg2">
                  <a:lumMod val="50000"/>
                </a:schemeClr>
              </a:solidFill>
            </a:endParaRPr>
          </a:p>
        </p:txBody>
      </p:sp>
    </p:spTree>
    <p:extLst>
      <p:ext uri="{BB962C8B-B14F-4D97-AF65-F5344CB8AC3E}">
        <p14:creationId xmlns:p14="http://schemas.microsoft.com/office/powerpoint/2010/main" xmlns="" val="4220227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4876800" cy="628648"/>
          </a:xfrm>
        </p:spPr>
        <p:txBody>
          <a:bodyPr>
            <a:normAutofit/>
          </a:bodyPr>
          <a:lstStyle/>
          <a:p>
            <a:r>
              <a:rPr lang="en-US" sz="3600" dirty="0" smtClean="0">
                <a:latin typeface="Times New Roman" pitchFamily="18" charset="0"/>
                <a:cs typeface="Times New Roman" pitchFamily="18" charset="0"/>
              </a:rPr>
              <a:t>Theta Style(</a:t>
            </a:r>
            <a:r>
              <a:rPr lang="en-US" sz="3600" dirty="0" err="1" smtClean="0">
                <a:latin typeface="Times New Roman" pitchFamily="18" charset="0"/>
                <a:cs typeface="Times New Roman" pitchFamily="18" charset="0"/>
              </a:rPr>
              <a:t>Contd</a:t>
            </a:r>
            <a:r>
              <a:rPr lang="en-US" sz="3600" dirty="0" smtClean="0">
                <a:latin typeface="Times New Roman" pitchFamily="18" charset="0"/>
                <a:cs typeface="Times New Roman" pitchFamily="18" charset="0"/>
              </a:rPr>
              <a:t>)</a:t>
            </a:r>
            <a:endParaRPr lang="en-US" sz="3600" dirty="0">
              <a:latin typeface="Times New Roman" pitchFamily="18" charset="0"/>
              <a:cs typeface="Times New Roman" pitchFamily="18" charset="0"/>
            </a:endParaRPr>
          </a:p>
        </p:txBody>
      </p:sp>
      <p:sp>
        <p:nvSpPr>
          <p:cNvPr id="4" name="Content Placeholder 3"/>
          <p:cNvSpPr>
            <a:spLocks noGrp="1"/>
          </p:cNvSpPr>
          <p:nvPr>
            <p:ph sz="half" idx="1"/>
          </p:nvPr>
        </p:nvSpPr>
        <p:spPr>
          <a:xfrm>
            <a:off x="838200" y="1524000"/>
            <a:ext cx="7848600" cy="4724400"/>
          </a:xfrm>
        </p:spPr>
        <p:txBody>
          <a:bodyPr>
            <a:normAutofit fontScale="70000" lnSpcReduction="20000"/>
          </a:bodyPr>
          <a:lstStyle/>
          <a:p>
            <a:pPr>
              <a:buNone/>
            </a:pPr>
            <a:r>
              <a:rPr lang="en-US" dirty="0" smtClean="0">
                <a:solidFill>
                  <a:schemeClr val="bg2">
                    <a:lumMod val="50000"/>
                  </a:schemeClr>
                </a:solidFill>
                <a:latin typeface="Times New Roman" pitchFamily="18" charset="0"/>
                <a:cs typeface="Times New Roman" pitchFamily="18" charset="0"/>
              </a:rPr>
              <a:t>• Syntax: </a:t>
            </a:r>
            <a:endParaRPr lang="en-US" dirty="0" smtClean="0">
              <a:solidFill>
                <a:schemeClr val="bg2">
                  <a:lumMod val="50000"/>
                </a:schemeClr>
              </a:solidFill>
              <a:latin typeface="Times New Roman" pitchFamily="18" charset="0"/>
              <a:cs typeface="Times New Roman" pitchFamily="18" charset="0"/>
            </a:endParaRPr>
          </a:p>
          <a:p>
            <a:pPr>
              <a:buNone/>
            </a:pPr>
            <a:endParaRPr lang="en-US" dirty="0" smtClean="0">
              <a:solidFill>
                <a:schemeClr val="bg2">
                  <a:lumMod val="50000"/>
                </a:schemeClr>
              </a:solidFill>
              <a:latin typeface="Times New Roman" pitchFamily="18" charset="0"/>
              <a:cs typeface="Times New Roman" pitchFamily="18" charset="0"/>
            </a:endParaRPr>
          </a:p>
          <a:p>
            <a:pPr>
              <a:buNone/>
            </a:pPr>
            <a:r>
              <a:rPr lang="en-US" dirty="0" smtClean="0">
                <a:solidFill>
                  <a:schemeClr val="bg2">
                    <a:lumMod val="50000"/>
                  </a:schemeClr>
                </a:solidFill>
                <a:latin typeface="Times New Roman" pitchFamily="18" charset="0"/>
                <a:cs typeface="Times New Roman" pitchFamily="18" charset="0"/>
              </a:rPr>
              <a:t/>
            </a:r>
            <a:br>
              <a:rPr lang="en-US" dirty="0" smtClean="0">
                <a:solidFill>
                  <a:schemeClr val="bg2">
                    <a:lumMod val="50000"/>
                  </a:schemeClr>
                </a:solidFill>
                <a:latin typeface="Times New Roman" pitchFamily="18" charset="0"/>
                <a:cs typeface="Times New Roman" pitchFamily="18" charset="0"/>
              </a:rPr>
            </a:br>
            <a:r>
              <a:rPr lang="en-US" dirty="0" smtClean="0">
                <a:solidFill>
                  <a:schemeClr val="bg2">
                    <a:lumMod val="50000"/>
                  </a:schemeClr>
                </a:solidFill>
                <a:latin typeface="Times New Roman" pitchFamily="18" charset="0"/>
                <a:cs typeface="Times New Roman" pitchFamily="18" charset="0"/>
              </a:rPr>
              <a:t/>
            </a:r>
            <a:br>
              <a:rPr lang="en-US" dirty="0" smtClean="0">
                <a:solidFill>
                  <a:schemeClr val="bg2">
                    <a:lumMod val="50000"/>
                  </a:schemeClr>
                </a:solidFill>
                <a:latin typeface="Times New Roman" pitchFamily="18" charset="0"/>
                <a:cs typeface="Times New Roman" pitchFamily="18" charset="0"/>
              </a:rPr>
            </a:br>
            <a:r>
              <a:rPr lang="en-US" dirty="0" smtClean="0">
                <a:solidFill>
                  <a:schemeClr val="bg2">
                    <a:lumMod val="50000"/>
                  </a:schemeClr>
                </a:solidFill>
                <a:latin typeface="Times New Roman" pitchFamily="18" charset="0"/>
                <a:cs typeface="Times New Roman" pitchFamily="18" charset="0"/>
              </a:rPr>
              <a:t/>
            </a:r>
            <a:br>
              <a:rPr lang="en-US" dirty="0" smtClean="0">
                <a:solidFill>
                  <a:schemeClr val="bg2">
                    <a:lumMod val="50000"/>
                  </a:schemeClr>
                </a:solidFill>
                <a:latin typeface="Times New Roman" pitchFamily="18" charset="0"/>
                <a:cs typeface="Times New Roman" pitchFamily="18" charset="0"/>
              </a:rPr>
            </a:br>
            <a:endParaRPr lang="en-US" dirty="0" smtClean="0">
              <a:solidFill>
                <a:schemeClr val="bg2">
                  <a:lumMod val="50000"/>
                </a:schemeClr>
              </a:solidFill>
              <a:latin typeface="Times New Roman" pitchFamily="18" charset="0"/>
              <a:cs typeface="Times New Roman" pitchFamily="18" charset="0"/>
            </a:endParaRPr>
          </a:p>
          <a:p>
            <a:pPr>
              <a:buNone/>
            </a:pPr>
            <a:r>
              <a:rPr lang="en-US" dirty="0" smtClean="0">
                <a:solidFill>
                  <a:schemeClr val="bg2">
                    <a:lumMod val="50000"/>
                  </a:schemeClr>
                </a:solidFill>
              </a:rPr>
              <a:t/>
            </a:r>
            <a:br>
              <a:rPr lang="en-US" dirty="0" smtClean="0">
                <a:solidFill>
                  <a:schemeClr val="bg2">
                    <a:lumMod val="50000"/>
                  </a:schemeClr>
                </a:solidFill>
              </a:rPr>
            </a:br>
            <a:r>
              <a:rPr lang="en-US" dirty="0" smtClean="0">
                <a:solidFill>
                  <a:schemeClr val="bg2">
                    <a:lumMod val="50000"/>
                  </a:schemeClr>
                </a:solidFill>
              </a:rPr>
              <a:t/>
            </a:r>
            <a:br>
              <a:rPr lang="en-US" dirty="0" smtClean="0">
                <a:solidFill>
                  <a:schemeClr val="bg2">
                    <a:lumMod val="50000"/>
                  </a:schemeClr>
                </a:solidFill>
              </a:rPr>
            </a:br>
            <a:endParaRPr lang="en-US" dirty="0" smtClean="0">
              <a:solidFill>
                <a:schemeClr val="bg2">
                  <a:lumMod val="50000"/>
                </a:schemeClr>
              </a:solidFill>
            </a:endParaRPr>
          </a:p>
          <a:p>
            <a:pPr>
              <a:buNone/>
            </a:pPr>
            <a:r>
              <a:rPr lang="en-US" dirty="0" smtClean="0">
                <a:solidFill>
                  <a:schemeClr val="bg2">
                    <a:lumMod val="50000"/>
                  </a:schemeClr>
                </a:solidFill>
              </a:rPr>
              <a:t> </a:t>
            </a:r>
            <a:r>
              <a:rPr lang="en-US" dirty="0" smtClean="0">
                <a:solidFill>
                  <a:schemeClr val="bg2">
                    <a:lumMod val="50000"/>
                  </a:schemeClr>
                </a:solidFill>
              </a:rPr>
              <a:t>• </a:t>
            </a:r>
            <a:r>
              <a:rPr lang="en-US" dirty="0" smtClean="0">
                <a:solidFill>
                  <a:schemeClr val="bg2">
                    <a:lumMod val="50000"/>
                  </a:schemeClr>
                </a:solidFill>
              </a:rPr>
              <a:t>Where</a:t>
            </a:r>
            <a:r>
              <a:rPr lang="en-US" dirty="0" smtClean="0">
                <a:solidFill>
                  <a:schemeClr val="bg2">
                    <a:lumMod val="50000"/>
                  </a:schemeClr>
                </a:solidFill>
              </a:rPr>
              <a:t>: </a:t>
            </a:r>
            <a:endParaRPr lang="en-US" dirty="0" smtClean="0">
              <a:solidFill>
                <a:schemeClr val="bg2">
                  <a:lumMod val="50000"/>
                </a:schemeClr>
              </a:solidFill>
            </a:endParaRPr>
          </a:p>
          <a:p>
            <a:pPr lvl="1">
              <a:buFont typeface="Wingdings" pitchFamily="2" charset="2"/>
              <a:buChar char="v"/>
            </a:pPr>
            <a:r>
              <a:rPr lang="en-US" dirty="0" smtClean="0">
                <a:solidFill>
                  <a:schemeClr val="bg2">
                    <a:lumMod val="50000"/>
                  </a:schemeClr>
                </a:solidFill>
              </a:rPr>
              <a:t> </a:t>
            </a:r>
            <a:r>
              <a:rPr lang="en-US" dirty="0" smtClean="0">
                <a:solidFill>
                  <a:schemeClr val="bg2">
                    <a:lumMod val="50000"/>
                  </a:schemeClr>
                </a:solidFill>
              </a:rPr>
              <a:t>ColumnName1 </a:t>
            </a:r>
            <a:r>
              <a:rPr lang="en-US" dirty="0" smtClean="0">
                <a:solidFill>
                  <a:schemeClr val="bg2">
                    <a:lumMod val="50000"/>
                  </a:schemeClr>
                </a:solidFill>
              </a:rPr>
              <a:t>in </a:t>
            </a:r>
            <a:r>
              <a:rPr lang="en-US" dirty="0" smtClean="0">
                <a:solidFill>
                  <a:schemeClr val="bg2">
                    <a:lumMod val="50000"/>
                  </a:schemeClr>
                </a:solidFill>
              </a:rPr>
              <a:t>TableName1 is </a:t>
            </a:r>
            <a:r>
              <a:rPr lang="en-US" dirty="0" smtClean="0">
                <a:solidFill>
                  <a:schemeClr val="bg2">
                    <a:lumMod val="50000"/>
                  </a:schemeClr>
                </a:solidFill>
              </a:rPr>
              <a:t>usually that table’s Primary Key </a:t>
            </a:r>
            <a:endParaRPr lang="en-US" dirty="0" smtClean="0">
              <a:solidFill>
                <a:schemeClr val="bg2">
                  <a:lumMod val="50000"/>
                </a:schemeClr>
              </a:solidFill>
            </a:endParaRPr>
          </a:p>
          <a:p>
            <a:pPr lvl="1">
              <a:buFont typeface="Wingdings" pitchFamily="2" charset="2"/>
              <a:buChar char="v"/>
            </a:pPr>
            <a:r>
              <a:rPr lang="en-US" dirty="0" smtClean="0">
                <a:solidFill>
                  <a:schemeClr val="bg2">
                    <a:lumMod val="50000"/>
                  </a:schemeClr>
                </a:solidFill>
              </a:rPr>
              <a:t> </a:t>
            </a:r>
            <a:r>
              <a:rPr lang="en-US" dirty="0" smtClean="0">
                <a:solidFill>
                  <a:schemeClr val="bg2">
                    <a:lumMod val="50000"/>
                  </a:schemeClr>
                </a:solidFill>
              </a:rPr>
              <a:t>ColumnName2 In TableName2 Is a Foreign Key </a:t>
            </a:r>
            <a:endParaRPr lang="en-US" dirty="0" smtClean="0">
              <a:solidFill>
                <a:schemeClr val="bg2">
                  <a:lumMod val="50000"/>
                </a:schemeClr>
              </a:solidFill>
            </a:endParaRPr>
          </a:p>
          <a:p>
            <a:pPr lvl="1">
              <a:buFont typeface="Wingdings" pitchFamily="2" charset="2"/>
              <a:buChar char="v"/>
            </a:pPr>
            <a:r>
              <a:rPr lang="en-US" dirty="0" smtClean="0">
                <a:solidFill>
                  <a:schemeClr val="bg2">
                    <a:lumMod val="50000"/>
                  </a:schemeClr>
                </a:solidFill>
              </a:rPr>
              <a:t>In </a:t>
            </a:r>
            <a:r>
              <a:rPr lang="en-US" dirty="0" smtClean="0">
                <a:solidFill>
                  <a:schemeClr val="bg2">
                    <a:lumMod val="50000"/>
                  </a:schemeClr>
                </a:solidFill>
              </a:rPr>
              <a:t>that table </a:t>
            </a:r>
            <a:r>
              <a:rPr lang="en-US" dirty="0" smtClean="0">
                <a:solidFill>
                  <a:schemeClr val="bg2">
                    <a:lumMod val="50000"/>
                  </a:schemeClr>
                </a:solidFill>
              </a:rPr>
              <a:t>ColumnName1 </a:t>
            </a:r>
            <a:r>
              <a:rPr lang="en-US" dirty="0" smtClean="0">
                <a:solidFill>
                  <a:schemeClr val="bg2">
                    <a:lumMod val="50000"/>
                  </a:schemeClr>
                </a:solidFill>
              </a:rPr>
              <a:t>and ColumnName2 must have the same data type and for certain data types, the same size </a:t>
            </a:r>
            <a:br>
              <a:rPr lang="en-US" dirty="0" smtClean="0">
                <a:solidFill>
                  <a:schemeClr val="bg2">
                    <a:lumMod val="50000"/>
                  </a:schemeClr>
                </a:solidFill>
              </a:rPr>
            </a:br>
            <a:r>
              <a:rPr lang="en-US" dirty="0" smtClean="0">
                <a:solidFill>
                  <a:schemeClr val="bg2">
                    <a:lumMod val="50000"/>
                  </a:schemeClr>
                </a:solidFill>
              </a:rPr>
              <a:t/>
            </a:r>
            <a:br>
              <a:rPr lang="en-US" dirty="0" smtClean="0">
                <a:solidFill>
                  <a:schemeClr val="bg2">
                    <a:lumMod val="50000"/>
                  </a:schemeClr>
                </a:solidFill>
              </a:rPr>
            </a:br>
            <a:endParaRPr lang="en-US" dirty="0" smtClean="0">
              <a:solidFill>
                <a:schemeClr val="bg2">
                  <a:lumMod val="50000"/>
                </a:schemeClr>
              </a:solidFill>
            </a:endParaRPr>
          </a:p>
          <a:p>
            <a:pPr>
              <a:buNone/>
            </a:pPr>
            <a:endParaRPr lang="en-US" dirty="0" smtClean="0">
              <a:solidFill>
                <a:schemeClr val="bg2">
                  <a:lumMod val="50000"/>
                </a:schemeClr>
              </a:solidFill>
            </a:endParaRPr>
          </a:p>
          <a:p>
            <a:endParaRPr lang="en-US" dirty="0">
              <a:solidFill>
                <a:schemeClr val="bg2">
                  <a:lumMod val="50000"/>
                </a:schemeClr>
              </a:solidFill>
            </a:endParaRPr>
          </a:p>
        </p:txBody>
      </p:sp>
      <p:sp>
        <p:nvSpPr>
          <p:cNvPr id="6" name="Rectangle 5"/>
          <p:cNvSpPr/>
          <p:nvPr/>
        </p:nvSpPr>
        <p:spPr>
          <a:xfrm>
            <a:off x="1676400" y="2209800"/>
            <a:ext cx="6629400" cy="1447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95000"/>
                    <a:lumOff val="5000"/>
                  </a:schemeClr>
                </a:solidFill>
                <a:latin typeface="Times New Roman" pitchFamily="18" charset="0"/>
                <a:cs typeface="Times New Roman" pitchFamily="18" charset="0"/>
              </a:rPr>
              <a:t>SELECT &lt;</a:t>
            </a:r>
            <a:r>
              <a:rPr lang="en-US" sz="1600" dirty="0" err="1" smtClean="0">
                <a:solidFill>
                  <a:schemeClr val="tx1">
                    <a:lumMod val="95000"/>
                    <a:lumOff val="5000"/>
                  </a:schemeClr>
                </a:solidFill>
                <a:latin typeface="Times New Roman" pitchFamily="18" charset="0"/>
                <a:cs typeface="Times New Roman" pitchFamily="18" charset="0"/>
              </a:rPr>
              <a:t>ColumnNamel</a:t>
            </a:r>
            <a:r>
              <a:rPr lang="en-US" sz="1600" dirty="0" smtClean="0">
                <a:solidFill>
                  <a:schemeClr val="tx1">
                    <a:lumMod val="95000"/>
                    <a:lumOff val="5000"/>
                  </a:schemeClr>
                </a:solidFill>
                <a:latin typeface="Times New Roman" pitchFamily="18" charset="0"/>
                <a:cs typeface="Times New Roman" pitchFamily="18" charset="0"/>
              </a:rPr>
              <a:t>&gt;, &lt;ColumnName2&gt;, </a:t>
            </a:r>
            <a:br>
              <a:rPr lang="en-US" sz="1600" dirty="0" smtClean="0">
                <a:solidFill>
                  <a:schemeClr val="tx1">
                    <a:lumMod val="95000"/>
                    <a:lumOff val="5000"/>
                  </a:schemeClr>
                </a:solidFill>
                <a:latin typeface="Times New Roman" pitchFamily="18" charset="0"/>
                <a:cs typeface="Times New Roman" pitchFamily="18" charset="0"/>
              </a:rPr>
            </a:br>
            <a:r>
              <a:rPr lang="en-US" sz="1600" dirty="0" smtClean="0">
                <a:solidFill>
                  <a:schemeClr val="tx1">
                    <a:lumMod val="95000"/>
                    <a:lumOff val="5000"/>
                  </a:schemeClr>
                </a:solidFill>
                <a:latin typeface="Times New Roman" pitchFamily="18" charset="0"/>
                <a:cs typeface="Times New Roman" pitchFamily="18" charset="0"/>
              </a:rPr>
              <a:t>FROM&lt;TableName1&gt;, &lt;TableName2&gt; </a:t>
            </a:r>
            <a:br>
              <a:rPr lang="en-US" sz="1600" dirty="0" smtClean="0">
                <a:solidFill>
                  <a:schemeClr val="tx1">
                    <a:lumMod val="95000"/>
                    <a:lumOff val="5000"/>
                  </a:schemeClr>
                </a:solidFill>
                <a:latin typeface="Times New Roman" pitchFamily="18" charset="0"/>
                <a:cs typeface="Times New Roman" pitchFamily="18" charset="0"/>
              </a:rPr>
            </a:br>
            <a:r>
              <a:rPr lang="en-US" sz="1600" dirty="0" smtClean="0">
                <a:solidFill>
                  <a:schemeClr val="tx1">
                    <a:lumMod val="95000"/>
                    <a:lumOff val="5000"/>
                  </a:schemeClr>
                </a:solidFill>
                <a:latin typeface="Times New Roman" pitchFamily="18" charset="0"/>
                <a:cs typeface="Times New Roman" pitchFamily="18" charset="0"/>
              </a:rPr>
              <a:t>WHERE&lt;</a:t>
            </a:r>
            <a:r>
              <a:rPr lang="en-US" sz="1600" dirty="0" err="1" smtClean="0">
                <a:solidFill>
                  <a:schemeClr val="tx1">
                    <a:lumMod val="95000"/>
                    <a:lumOff val="5000"/>
                  </a:schemeClr>
                </a:solidFill>
                <a:latin typeface="Times New Roman" pitchFamily="18" charset="0"/>
                <a:cs typeface="Times New Roman" pitchFamily="18" charset="0"/>
              </a:rPr>
              <a:t>TableNamel</a:t>
            </a:r>
            <a:r>
              <a:rPr lang="en-US" sz="1600" dirty="0" smtClean="0">
                <a:solidFill>
                  <a:schemeClr val="tx1">
                    <a:lumMod val="95000"/>
                    <a:lumOff val="5000"/>
                  </a:schemeClr>
                </a:solidFill>
                <a:latin typeface="Times New Roman" pitchFamily="18" charset="0"/>
                <a:cs typeface="Times New Roman" pitchFamily="18" charset="0"/>
              </a:rPr>
              <a:t>&gt;. &lt;</a:t>
            </a:r>
            <a:r>
              <a:rPr lang="en-US" sz="1600" dirty="0" err="1" smtClean="0">
                <a:solidFill>
                  <a:schemeClr val="tx1">
                    <a:lumMod val="95000"/>
                    <a:lumOff val="5000"/>
                  </a:schemeClr>
                </a:solidFill>
                <a:latin typeface="Times New Roman" pitchFamily="18" charset="0"/>
                <a:cs typeface="Times New Roman" pitchFamily="18" charset="0"/>
              </a:rPr>
              <a:t>ColumnNamel</a:t>
            </a:r>
            <a:r>
              <a:rPr lang="en-US" sz="1600" dirty="0" smtClean="0">
                <a:solidFill>
                  <a:schemeClr val="tx1">
                    <a:lumMod val="95000"/>
                    <a:lumOff val="5000"/>
                  </a:schemeClr>
                </a:solidFill>
                <a:latin typeface="Times New Roman" pitchFamily="18" charset="0"/>
                <a:cs typeface="Times New Roman" pitchFamily="18" charset="0"/>
              </a:rPr>
              <a:t>&gt;=&lt;TableName2&gt;.&lt;</a:t>
            </a:r>
            <a:r>
              <a:rPr lang="en-US" sz="1600" dirty="0" smtClean="0">
                <a:solidFill>
                  <a:schemeClr val="tx1">
                    <a:lumMod val="95000"/>
                    <a:lumOff val="5000"/>
                  </a:schemeClr>
                </a:solidFill>
                <a:latin typeface="Times New Roman" pitchFamily="18" charset="0"/>
                <a:cs typeface="Times New Roman" pitchFamily="18" charset="0"/>
              </a:rPr>
              <a:t>ColunnName2&gt; </a:t>
            </a:r>
            <a:br>
              <a:rPr lang="en-US" sz="1600" dirty="0" smtClean="0">
                <a:solidFill>
                  <a:schemeClr val="tx1">
                    <a:lumMod val="95000"/>
                    <a:lumOff val="5000"/>
                  </a:schemeClr>
                </a:solidFill>
                <a:latin typeface="Times New Roman" pitchFamily="18" charset="0"/>
                <a:cs typeface="Times New Roman" pitchFamily="18" charset="0"/>
              </a:rPr>
            </a:br>
            <a:r>
              <a:rPr lang="en-US" sz="1600" dirty="0" smtClean="0">
                <a:solidFill>
                  <a:schemeClr val="tx1">
                    <a:lumMod val="95000"/>
                    <a:lumOff val="5000"/>
                  </a:schemeClr>
                </a:solidFill>
                <a:latin typeface="Times New Roman" pitchFamily="18" charset="0"/>
                <a:cs typeface="Times New Roman" pitchFamily="18" charset="0"/>
              </a:rPr>
              <a:t>AND&lt;Condition&gt; </a:t>
            </a:r>
            <a:br>
              <a:rPr lang="en-US" sz="1600" dirty="0" smtClean="0">
                <a:solidFill>
                  <a:schemeClr val="tx1">
                    <a:lumMod val="95000"/>
                    <a:lumOff val="5000"/>
                  </a:schemeClr>
                </a:solidFill>
                <a:latin typeface="Times New Roman" pitchFamily="18" charset="0"/>
                <a:cs typeface="Times New Roman" pitchFamily="18" charset="0"/>
              </a:rPr>
            </a:br>
            <a:r>
              <a:rPr lang="en-US" sz="1600" dirty="0" smtClean="0">
                <a:solidFill>
                  <a:schemeClr val="tx1">
                    <a:lumMod val="95000"/>
                    <a:lumOff val="5000"/>
                  </a:schemeClr>
                </a:solidFill>
                <a:latin typeface="Times New Roman" pitchFamily="18" charset="0"/>
                <a:cs typeface="Times New Roman" pitchFamily="18" charset="0"/>
              </a:rPr>
              <a:t>ORDER </a:t>
            </a:r>
            <a:r>
              <a:rPr lang="en-US" sz="1600" dirty="0" smtClean="0">
                <a:solidFill>
                  <a:schemeClr val="tx1">
                    <a:lumMod val="95000"/>
                    <a:lumOff val="5000"/>
                  </a:schemeClr>
                </a:solidFill>
                <a:latin typeface="Times New Roman" pitchFamily="18" charset="0"/>
                <a:cs typeface="Times New Roman" pitchFamily="18" charset="0"/>
              </a:rPr>
              <a:t>BY&lt;</a:t>
            </a:r>
            <a:r>
              <a:rPr lang="en-US" sz="1600" dirty="0" err="1" smtClean="0">
                <a:solidFill>
                  <a:schemeClr val="tx1">
                    <a:lumMod val="95000"/>
                    <a:lumOff val="5000"/>
                  </a:schemeClr>
                </a:solidFill>
                <a:latin typeface="Times New Roman" pitchFamily="18" charset="0"/>
                <a:cs typeface="Times New Roman" pitchFamily="18" charset="0"/>
              </a:rPr>
              <a:t>ColumnNamel</a:t>
            </a:r>
            <a:r>
              <a:rPr lang="en-US" sz="1600" dirty="0" smtClean="0">
                <a:solidFill>
                  <a:schemeClr val="tx1">
                    <a:lumMod val="95000"/>
                    <a:lumOff val="5000"/>
                  </a:schemeClr>
                </a:solidFill>
                <a:latin typeface="Times New Roman" pitchFamily="18" charset="0"/>
                <a:cs typeface="Times New Roman" pitchFamily="18" charset="0"/>
              </a:rPr>
              <a:t>&gt;, &lt;ColumnName2&gt;, &lt;</a:t>
            </a:r>
            <a:r>
              <a:rPr lang="en-US" sz="1600" dirty="0" err="1" smtClean="0">
                <a:solidFill>
                  <a:schemeClr val="tx1">
                    <a:lumMod val="95000"/>
                    <a:lumOff val="5000"/>
                  </a:schemeClr>
                </a:solidFill>
                <a:latin typeface="Times New Roman" pitchFamily="18" charset="0"/>
                <a:cs typeface="Times New Roman" pitchFamily="18" charset="0"/>
              </a:rPr>
              <a:t>ColumnNameN</a:t>
            </a:r>
            <a:r>
              <a:rPr lang="en-US" sz="1600" dirty="0" smtClean="0">
                <a:solidFill>
                  <a:schemeClr val="tx1">
                    <a:lumMod val="95000"/>
                    <a:lumOff val="5000"/>
                  </a:schemeClr>
                </a:solidFill>
                <a:latin typeface="Times New Roman" pitchFamily="18" charset="0"/>
                <a:cs typeface="Times New Roman" pitchFamily="18" charset="0"/>
              </a:rPr>
              <a:t>&gt; </a:t>
            </a:r>
            <a:endParaRPr lang="en-US" sz="1600" dirty="0">
              <a:solidFill>
                <a:schemeClr val="tx1">
                  <a:lumMod val="95000"/>
                  <a:lumOff val="5000"/>
                </a:schemeClr>
              </a:solidFill>
            </a:endParaRPr>
          </a:p>
        </p:txBody>
      </p:sp>
    </p:spTree>
    <p:extLst>
      <p:ext uri="{BB962C8B-B14F-4D97-AF65-F5344CB8AC3E}">
        <p14:creationId xmlns:p14="http://schemas.microsoft.com/office/powerpoint/2010/main" xmlns="" val="4220227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4876800" cy="552448"/>
          </a:xfrm>
        </p:spPr>
        <p:txBody>
          <a:bodyPr>
            <a:normAutofit fontScale="90000"/>
          </a:bodyPr>
          <a:lstStyle/>
          <a:p>
            <a:r>
              <a:rPr lang="en-US" sz="3600" dirty="0" smtClean="0">
                <a:latin typeface="Times New Roman" pitchFamily="18" charset="0"/>
                <a:cs typeface="Times New Roman" pitchFamily="18" charset="0"/>
              </a:rPr>
              <a:t>ANSI Style</a:t>
            </a:r>
            <a:endParaRPr lang="en-US" sz="3600" dirty="0">
              <a:latin typeface="Times New Roman" pitchFamily="18" charset="0"/>
              <a:cs typeface="Times New Roman" pitchFamily="18" charset="0"/>
            </a:endParaRPr>
          </a:p>
        </p:txBody>
      </p:sp>
      <p:sp>
        <p:nvSpPr>
          <p:cNvPr id="4" name="Content Placeholder 3"/>
          <p:cNvSpPr>
            <a:spLocks noGrp="1"/>
          </p:cNvSpPr>
          <p:nvPr>
            <p:ph sz="half" idx="1"/>
          </p:nvPr>
        </p:nvSpPr>
        <p:spPr>
          <a:xfrm>
            <a:off x="838200" y="1143000"/>
            <a:ext cx="7848600" cy="5105400"/>
          </a:xfrm>
        </p:spPr>
        <p:txBody>
          <a:bodyPr>
            <a:noAutofit/>
          </a:bodyPr>
          <a:lstStyle/>
          <a:p>
            <a:pPr>
              <a:lnSpc>
                <a:spcPct val="170000"/>
              </a:lnSpc>
              <a:buNone/>
            </a:pPr>
            <a:r>
              <a:rPr lang="en-US" sz="1600" dirty="0" smtClean="0">
                <a:solidFill>
                  <a:schemeClr val="bg2">
                    <a:lumMod val="50000"/>
                  </a:schemeClr>
                </a:solidFill>
                <a:latin typeface="Times New Roman" pitchFamily="18" charset="0"/>
                <a:cs typeface="Times New Roman" pitchFamily="18" charset="0"/>
              </a:rPr>
              <a:t>     • </a:t>
            </a:r>
            <a:r>
              <a:rPr lang="en-US" sz="1600" dirty="0" smtClean="0">
                <a:solidFill>
                  <a:schemeClr val="bg2">
                    <a:lumMod val="50000"/>
                  </a:schemeClr>
                </a:solidFill>
                <a:latin typeface="Times New Roman" pitchFamily="18" charset="0"/>
                <a:cs typeface="Times New Roman" pitchFamily="18" charset="0"/>
              </a:rPr>
              <a:t>In the ANSI SQL-92 standards, joins are performed by incorporating JOIN clause in the query. This join method is known as ANSI style.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Syntax: </a:t>
            </a:r>
            <a:endParaRPr lang="en-US" sz="1600" dirty="0" smtClean="0">
              <a:solidFill>
                <a:schemeClr val="bg2">
                  <a:lumMod val="50000"/>
                </a:schemeClr>
              </a:solidFill>
              <a:latin typeface="Times New Roman" pitchFamily="18" charset="0"/>
              <a:cs typeface="Times New Roman" pitchFamily="18" charset="0"/>
            </a:endParaRPr>
          </a:p>
          <a:p>
            <a:pPr>
              <a:lnSpc>
                <a:spcPct val="170000"/>
              </a:lnSpc>
              <a:buNone/>
            </a:pPr>
            <a:endParaRPr lang="en-US" sz="1600" dirty="0" smtClean="0">
              <a:solidFill>
                <a:schemeClr val="bg2">
                  <a:lumMod val="50000"/>
                </a:schemeClr>
              </a:solidFill>
              <a:latin typeface="Times New Roman" pitchFamily="18" charset="0"/>
              <a:cs typeface="Times New Roman" pitchFamily="18" charset="0"/>
            </a:endParaRPr>
          </a:p>
          <a:p>
            <a:pPr>
              <a:lnSpc>
                <a:spcPct val="170000"/>
              </a:lnSpc>
              <a:buNone/>
            </a:pPr>
            <a:endParaRPr lang="en-US" sz="1600" dirty="0" smtClean="0">
              <a:solidFill>
                <a:schemeClr val="bg2">
                  <a:lumMod val="50000"/>
                </a:schemeClr>
              </a:solidFill>
              <a:latin typeface="Times New Roman" pitchFamily="18" charset="0"/>
              <a:cs typeface="Times New Roman" pitchFamily="18" charset="0"/>
            </a:endParaRPr>
          </a:p>
          <a:p>
            <a:pPr>
              <a:lnSpc>
                <a:spcPct val="170000"/>
              </a:lnSpc>
              <a:buNone/>
            </a:pP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t>
            </a:r>
            <a:r>
              <a:rPr lang="en-US" sz="1600" dirty="0" smtClean="0">
                <a:solidFill>
                  <a:schemeClr val="bg2">
                    <a:lumMod val="50000"/>
                  </a:schemeClr>
                </a:solidFill>
                <a:latin typeface="Times New Roman" pitchFamily="18" charset="0"/>
                <a:cs typeface="Times New Roman" pitchFamily="18" charset="0"/>
              </a:rPr>
              <a:t>Joins in the ANSI style are more readable than those in Theta style, since the query itself clearly indicates, which table is on the left in a LEFT JOIN and which table is on the right in a RIGHTJOIN, which we will see soon.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There are two variations of ANSI Style as JOIN ... ON (preferred by industry) and JOIN ... USING which will be covered in the next example.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endParaRPr lang="en-US" sz="1600" dirty="0" smtClean="0">
              <a:solidFill>
                <a:schemeClr val="bg2">
                  <a:lumMod val="50000"/>
                </a:schemeClr>
              </a:solidFill>
              <a:latin typeface="Times New Roman" pitchFamily="18" charset="0"/>
              <a:cs typeface="Times New Roman" pitchFamily="18" charset="0"/>
            </a:endParaRPr>
          </a:p>
          <a:p>
            <a:pPr>
              <a:lnSpc>
                <a:spcPct val="170000"/>
              </a:lnSpc>
            </a:pPr>
            <a:endParaRPr lang="en-US" sz="1600" dirty="0">
              <a:solidFill>
                <a:schemeClr val="bg2">
                  <a:lumMod val="50000"/>
                </a:schemeClr>
              </a:solidFill>
              <a:latin typeface="Times New Roman" pitchFamily="18" charset="0"/>
              <a:cs typeface="Times New Roman" pitchFamily="18" charset="0"/>
            </a:endParaRPr>
          </a:p>
        </p:txBody>
      </p:sp>
      <p:sp>
        <p:nvSpPr>
          <p:cNvPr id="5" name="Rectangle 4"/>
          <p:cNvSpPr/>
          <p:nvPr/>
        </p:nvSpPr>
        <p:spPr>
          <a:xfrm>
            <a:off x="1600200" y="2362200"/>
            <a:ext cx="6705600" cy="1447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85000"/>
                    <a:lumOff val="15000"/>
                  </a:schemeClr>
                </a:solidFill>
                <a:latin typeface="Times New Roman" pitchFamily="18" charset="0"/>
                <a:cs typeface="Times New Roman" pitchFamily="18" charset="0"/>
              </a:rPr>
              <a:t>SELECT &lt;</a:t>
            </a:r>
            <a:r>
              <a:rPr lang="en-US" sz="1600" dirty="0" err="1" smtClean="0">
                <a:solidFill>
                  <a:schemeClr val="tx1">
                    <a:lumMod val="85000"/>
                    <a:lumOff val="15000"/>
                  </a:schemeClr>
                </a:solidFill>
                <a:latin typeface="Times New Roman" pitchFamily="18" charset="0"/>
                <a:cs typeface="Times New Roman" pitchFamily="18" charset="0"/>
              </a:rPr>
              <a:t>ColumnNamel</a:t>
            </a:r>
            <a:r>
              <a:rPr lang="en-US" sz="1600" dirty="0" smtClean="0">
                <a:solidFill>
                  <a:schemeClr val="tx1">
                    <a:lumMod val="85000"/>
                    <a:lumOff val="15000"/>
                  </a:schemeClr>
                </a:solidFill>
                <a:latin typeface="Times New Roman" pitchFamily="18" charset="0"/>
                <a:cs typeface="Times New Roman" pitchFamily="18" charset="0"/>
              </a:rPr>
              <a:t>&gt;, &lt;</a:t>
            </a:r>
            <a:r>
              <a:rPr lang="en-US" sz="1600" dirty="0" smtClean="0">
                <a:solidFill>
                  <a:schemeClr val="tx1">
                    <a:lumMod val="85000"/>
                    <a:lumOff val="15000"/>
                  </a:schemeClr>
                </a:solidFill>
                <a:latin typeface="Times New Roman" pitchFamily="18" charset="0"/>
                <a:cs typeface="Times New Roman" pitchFamily="18" charset="0"/>
              </a:rPr>
              <a:t>Co1umnName2</a:t>
            </a:r>
            <a:r>
              <a:rPr lang="en-US" sz="1600" dirty="0" smtClean="0">
                <a:solidFill>
                  <a:schemeClr val="tx1">
                    <a:lumMod val="85000"/>
                    <a:lumOff val="15000"/>
                  </a:schemeClr>
                </a:solidFill>
                <a:latin typeface="Times New Roman" pitchFamily="18" charset="0"/>
                <a:cs typeface="Times New Roman" pitchFamily="18" charset="0"/>
              </a:rPr>
              <a:t>&gt;, </a:t>
            </a:r>
            <a:r>
              <a:rPr lang="en-US" sz="1600" dirty="0" smtClean="0">
                <a:solidFill>
                  <a:schemeClr val="tx1">
                    <a:lumMod val="85000"/>
                    <a:lumOff val="15000"/>
                  </a:schemeClr>
                </a:solidFill>
                <a:latin typeface="Times New Roman" pitchFamily="18" charset="0"/>
                <a:cs typeface="Times New Roman" pitchFamily="18" charset="0"/>
              </a:rPr>
              <a:t>&lt;</a:t>
            </a:r>
            <a:r>
              <a:rPr lang="en-US" sz="1600" dirty="0" err="1" smtClean="0">
                <a:solidFill>
                  <a:schemeClr val="tx1">
                    <a:lumMod val="85000"/>
                    <a:lumOff val="15000"/>
                  </a:schemeClr>
                </a:solidFill>
                <a:latin typeface="Times New Roman" pitchFamily="18" charset="0"/>
                <a:cs typeface="Times New Roman" pitchFamily="18" charset="0"/>
              </a:rPr>
              <a:t>ColumnNameN</a:t>
            </a:r>
            <a:r>
              <a:rPr lang="en-US" sz="1600" dirty="0" smtClean="0">
                <a:solidFill>
                  <a:schemeClr val="tx1">
                    <a:lumMod val="85000"/>
                    <a:lumOff val="15000"/>
                  </a:schemeClr>
                </a:solidFill>
                <a:latin typeface="Times New Roman" pitchFamily="18" charset="0"/>
                <a:cs typeface="Times New Roman" pitchFamily="18" charset="0"/>
              </a:rPr>
              <a:t>&gt;</a:t>
            </a:r>
            <a:r>
              <a:rPr lang="en-US" sz="1600" dirty="0" smtClean="0">
                <a:solidFill>
                  <a:schemeClr val="tx1">
                    <a:lumMod val="85000"/>
                    <a:lumOff val="15000"/>
                  </a:schemeClr>
                </a:solidFill>
                <a:latin typeface="Times New Roman" pitchFamily="18" charset="0"/>
                <a:cs typeface="Times New Roman" pitchFamily="18" charset="0"/>
              </a:rPr>
              <a:t/>
            </a:r>
            <a:br>
              <a:rPr lang="en-US" sz="1600" dirty="0" smtClean="0">
                <a:solidFill>
                  <a:schemeClr val="tx1">
                    <a:lumMod val="85000"/>
                    <a:lumOff val="15000"/>
                  </a:schemeClr>
                </a:solidFill>
                <a:latin typeface="Times New Roman" pitchFamily="18" charset="0"/>
                <a:cs typeface="Times New Roman" pitchFamily="18" charset="0"/>
              </a:rPr>
            </a:br>
            <a:r>
              <a:rPr lang="en-US" sz="1600" dirty="0" err="1" smtClean="0">
                <a:solidFill>
                  <a:schemeClr val="tx1">
                    <a:lumMod val="85000"/>
                    <a:lumOff val="15000"/>
                  </a:schemeClr>
                </a:solidFill>
                <a:latin typeface="Times New Roman" pitchFamily="18" charset="0"/>
                <a:cs typeface="Times New Roman" pitchFamily="18" charset="0"/>
              </a:rPr>
              <a:t>FROm</a:t>
            </a:r>
            <a:r>
              <a:rPr lang="en-US" sz="1600" dirty="0" smtClean="0">
                <a:solidFill>
                  <a:schemeClr val="tx1">
                    <a:lumMod val="85000"/>
                    <a:lumOff val="15000"/>
                  </a:schemeClr>
                </a:solidFill>
                <a:latin typeface="Times New Roman" pitchFamily="18" charset="0"/>
                <a:cs typeface="Times New Roman" pitchFamily="18" charset="0"/>
              </a:rPr>
              <a:t>&lt;TableName1&gt;&lt;</a:t>
            </a:r>
            <a:r>
              <a:rPr lang="en-US" sz="1600" dirty="0" smtClean="0">
                <a:solidFill>
                  <a:schemeClr val="tx1">
                    <a:lumMod val="85000"/>
                    <a:lumOff val="15000"/>
                  </a:schemeClr>
                </a:solidFill>
                <a:latin typeface="Times New Roman" pitchFamily="18" charset="0"/>
                <a:cs typeface="Times New Roman" pitchFamily="18" charset="0"/>
              </a:rPr>
              <a:t>JOIN TYPE&gt;&lt;</a:t>
            </a:r>
            <a:r>
              <a:rPr lang="en-US" sz="1600" dirty="0" smtClean="0">
                <a:solidFill>
                  <a:schemeClr val="tx1">
                    <a:lumMod val="85000"/>
                    <a:lumOff val="15000"/>
                  </a:schemeClr>
                </a:solidFill>
                <a:latin typeface="Times New Roman" pitchFamily="18" charset="0"/>
                <a:cs typeface="Times New Roman" pitchFamily="18" charset="0"/>
              </a:rPr>
              <a:t>TableName2</a:t>
            </a:r>
            <a:r>
              <a:rPr lang="en-US" sz="1600" dirty="0" smtClean="0">
                <a:solidFill>
                  <a:schemeClr val="tx1">
                    <a:lumMod val="85000"/>
                    <a:lumOff val="15000"/>
                  </a:schemeClr>
                </a:solidFill>
                <a:latin typeface="Times New Roman" pitchFamily="18" charset="0"/>
                <a:cs typeface="Times New Roman" pitchFamily="18" charset="0"/>
              </a:rPr>
              <a:t>&gt; </a:t>
            </a:r>
            <a:br>
              <a:rPr lang="en-US" sz="1600" dirty="0" smtClean="0">
                <a:solidFill>
                  <a:schemeClr val="tx1">
                    <a:lumMod val="85000"/>
                    <a:lumOff val="15000"/>
                  </a:schemeClr>
                </a:solidFill>
                <a:latin typeface="Times New Roman" pitchFamily="18" charset="0"/>
                <a:cs typeface="Times New Roman" pitchFamily="18" charset="0"/>
              </a:rPr>
            </a:br>
            <a:r>
              <a:rPr lang="en-US" sz="1600" dirty="0" smtClean="0">
                <a:solidFill>
                  <a:schemeClr val="tx1">
                    <a:lumMod val="85000"/>
                    <a:lumOff val="15000"/>
                  </a:schemeClr>
                </a:solidFill>
                <a:latin typeface="Times New Roman" pitchFamily="18" charset="0"/>
                <a:cs typeface="Times New Roman" pitchFamily="18" charset="0"/>
              </a:rPr>
              <a:t>ON &lt;</a:t>
            </a:r>
            <a:r>
              <a:rPr lang="en-US" sz="1600" dirty="0" err="1" smtClean="0">
                <a:solidFill>
                  <a:schemeClr val="tx1">
                    <a:lumMod val="85000"/>
                    <a:lumOff val="15000"/>
                  </a:schemeClr>
                </a:solidFill>
                <a:latin typeface="Times New Roman" pitchFamily="18" charset="0"/>
                <a:cs typeface="Times New Roman" pitchFamily="18" charset="0"/>
              </a:rPr>
              <a:t>tableNamel</a:t>
            </a:r>
            <a:r>
              <a:rPr lang="en-US" sz="1600" dirty="0" smtClean="0">
                <a:solidFill>
                  <a:schemeClr val="tx1">
                    <a:lumMod val="85000"/>
                    <a:lumOff val="15000"/>
                  </a:schemeClr>
                </a:solidFill>
                <a:latin typeface="Times New Roman" pitchFamily="18" charset="0"/>
                <a:cs typeface="Times New Roman" pitchFamily="18" charset="0"/>
              </a:rPr>
              <a:t>&gt;.&lt;</a:t>
            </a:r>
            <a:r>
              <a:rPr lang="en-US" sz="1600" dirty="0" err="1" smtClean="0">
                <a:solidFill>
                  <a:schemeClr val="tx1">
                    <a:lumMod val="85000"/>
                    <a:lumOff val="15000"/>
                  </a:schemeClr>
                </a:solidFill>
                <a:latin typeface="Times New Roman" pitchFamily="18" charset="0"/>
                <a:cs typeface="Times New Roman" pitchFamily="18" charset="0"/>
              </a:rPr>
              <a:t>ColumnNamel</a:t>
            </a:r>
            <a:r>
              <a:rPr lang="en-US" sz="1600" dirty="0" smtClean="0">
                <a:solidFill>
                  <a:schemeClr val="tx1">
                    <a:lumMod val="85000"/>
                    <a:lumOff val="15000"/>
                  </a:schemeClr>
                </a:solidFill>
                <a:latin typeface="Times New Roman" pitchFamily="18" charset="0"/>
                <a:cs typeface="Times New Roman" pitchFamily="18" charset="0"/>
              </a:rPr>
              <a:t>&gt;=&lt;</a:t>
            </a:r>
            <a:r>
              <a:rPr lang="en-US" sz="1600" dirty="0" smtClean="0">
                <a:solidFill>
                  <a:schemeClr val="tx1">
                    <a:lumMod val="85000"/>
                    <a:lumOff val="15000"/>
                  </a:schemeClr>
                </a:solidFill>
                <a:latin typeface="Times New Roman" pitchFamily="18" charset="0"/>
                <a:cs typeface="Times New Roman" pitchFamily="18" charset="0"/>
              </a:rPr>
              <a:t>TableName2&gt;.&lt;</a:t>
            </a:r>
            <a:r>
              <a:rPr lang="en-US" sz="1600" dirty="0" smtClean="0">
                <a:solidFill>
                  <a:schemeClr val="tx1">
                    <a:lumMod val="85000"/>
                    <a:lumOff val="15000"/>
                  </a:schemeClr>
                </a:solidFill>
                <a:latin typeface="Times New Roman" pitchFamily="18" charset="0"/>
                <a:cs typeface="Times New Roman" pitchFamily="18" charset="0"/>
              </a:rPr>
              <a:t>ColumnNAme2</a:t>
            </a:r>
            <a:r>
              <a:rPr lang="en-US" sz="1600" dirty="0" smtClean="0">
                <a:solidFill>
                  <a:schemeClr val="tx1">
                    <a:lumMod val="85000"/>
                    <a:lumOff val="15000"/>
                  </a:schemeClr>
                </a:solidFill>
                <a:latin typeface="Times New Roman" pitchFamily="18" charset="0"/>
                <a:cs typeface="Times New Roman" pitchFamily="18" charset="0"/>
              </a:rPr>
              <a:t>&gt; </a:t>
            </a:r>
            <a:br>
              <a:rPr lang="en-US" sz="1600" dirty="0" smtClean="0">
                <a:solidFill>
                  <a:schemeClr val="tx1">
                    <a:lumMod val="85000"/>
                    <a:lumOff val="15000"/>
                  </a:schemeClr>
                </a:solidFill>
                <a:latin typeface="Times New Roman" pitchFamily="18" charset="0"/>
                <a:cs typeface="Times New Roman" pitchFamily="18" charset="0"/>
              </a:rPr>
            </a:br>
            <a:r>
              <a:rPr lang="en-US" sz="1600" dirty="0" smtClean="0">
                <a:solidFill>
                  <a:schemeClr val="tx1">
                    <a:lumMod val="85000"/>
                    <a:lumOff val="15000"/>
                  </a:schemeClr>
                </a:solidFill>
                <a:latin typeface="Times New Roman" pitchFamily="18" charset="0"/>
                <a:cs typeface="Times New Roman" pitchFamily="18" charset="0"/>
              </a:rPr>
              <a:t>WHERE&lt;Condition</a:t>
            </a:r>
            <a:r>
              <a:rPr lang="en-US" sz="1600" dirty="0" smtClean="0">
                <a:solidFill>
                  <a:schemeClr val="tx1">
                    <a:lumMod val="85000"/>
                    <a:lumOff val="15000"/>
                  </a:schemeClr>
                </a:solidFill>
                <a:latin typeface="Times New Roman" pitchFamily="18" charset="0"/>
                <a:cs typeface="Times New Roman" pitchFamily="18" charset="0"/>
              </a:rPr>
              <a:t>&gt; </a:t>
            </a:r>
            <a:br>
              <a:rPr lang="en-US" sz="1600" dirty="0" smtClean="0">
                <a:solidFill>
                  <a:schemeClr val="tx1">
                    <a:lumMod val="85000"/>
                    <a:lumOff val="15000"/>
                  </a:schemeClr>
                </a:solidFill>
                <a:latin typeface="Times New Roman" pitchFamily="18" charset="0"/>
                <a:cs typeface="Times New Roman" pitchFamily="18" charset="0"/>
              </a:rPr>
            </a:br>
            <a:r>
              <a:rPr lang="en-US" sz="1600" dirty="0" smtClean="0">
                <a:solidFill>
                  <a:schemeClr val="tx1">
                    <a:lumMod val="85000"/>
                    <a:lumOff val="15000"/>
                  </a:schemeClr>
                </a:solidFill>
                <a:latin typeface="Times New Roman" pitchFamily="18" charset="0"/>
                <a:cs typeface="Times New Roman" pitchFamily="18" charset="0"/>
              </a:rPr>
              <a:t>ORDER BY&lt;Co1umnName1</a:t>
            </a:r>
            <a:r>
              <a:rPr lang="en-US" sz="1600" dirty="0" smtClean="0">
                <a:solidFill>
                  <a:schemeClr val="tx1">
                    <a:lumMod val="85000"/>
                    <a:lumOff val="15000"/>
                  </a:schemeClr>
                </a:solidFill>
                <a:latin typeface="Times New Roman" pitchFamily="18" charset="0"/>
                <a:cs typeface="Times New Roman" pitchFamily="18" charset="0"/>
              </a:rPr>
              <a:t>&gt;, &lt;</a:t>
            </a:r>
            <a:r>
              <a:rPr lang="en-US" sz="1600" dirty="0" smtClean="0">
                <a:solidFill>
                  <a:schemeClr val="tx1">
                    <a:lumMod val="85000"/>
                    <a:lumOff val="15000"/>
                  </a:schemeClr>
                </a:solidFill>
                <a:latin typeface="Times New Roman" pitchFamily="18" charset="0"/>
                <a:cs typeface="Times New Roman" pitchFamily="18" charset="0"/>
              </a:rPr>
              <a:t>ColumnName2</a:t>
            </a:r>
            <a:r>
              <a:rPr lang="en-US" sz="1600" dirty="0" smtClean="0">
                <a:solidFill>
                  <a:schemeClr val="tx1">
                    <a:lumMod val="85000"/>
                    <a:lumOff val="15000"/>
                  </a:schemeClr>
                </a:solidFill>
                <a:latin typeface="Times New Roman" pitchFamily="18" charset="0"/>
                <a:cs typeface="Times New Roman" pitchFamily="18" charset="0"/>
              </a:rPr>
              <a:t>&gt;, &lt;</a:t>
            </a:r>
            <a:r>
              <a:rPr lang="en-US" sz="1600" dirty="0" smtClean="0">
                <a:solidFill>
                  <a:schemeClr val="tx1">
                    <a:lumMod val="85000"/>
                    <a:lumOff val="15000"/>
                  </a:schemeClr>
                </a:solidFill>
                <a:latin typeface="Times New Roman" pitchFamily="18" charset="0"/>
                <a:cs typeface="Times New Roman" pitchFamily="18" charset="0"/>
              </a:rPr>
              <a:t>Co1umnNameN&gt; </a:t>
            </a:r>
            <a:endParaRPr lang="en-US" sz="1600" dirty="0">
              <a:solidFill>
                <a:schemeClr val="tx1">
                  <a:lumMod val="85000"/>
                  <a:lumOff val="1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220227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4876800" cy="552448"/>
          </a:xfrm>
        </p:spPr>
        <p:txBody>
          <a:bodyPr>
            <a:normAutofit fontScale="90000"/>
          </a:bodyPr>
          <a:lstStyle/>
          <a:p>
            <a:r>
              <a:rPr lang="en-US" sz="3600" dirty="0" smtClean="0">
                <a:latin typeface="Times New Roman" pitchFamily="18" charset="0"/>
                <a:cs typeface="Times New Roman" pitchFamily="18" charset="0"/>
              </a:rPr>
              <a:t>Join..On</a:t>
            </a:r>
            <a:endParaRPr lang="en-US" sz="3600" dirty="0">
              <a:latin typeface="Times New Roman" pitchFamily="18" charset="0"/>
              <a:cs typeface="Times New Roman" pitchFamily="18" charset="0"/>
            </a:endParaRPr>
          </a:p>
        </p:txBody>
      </p:sp>
      <p:sp>
        <p:nvSpPr>
          <p:cNvPr id="4" name="Content Placeholder 3"/>
          <p:cNvSpPr>
            <a:spLocks noGrp="1"/>
          </p:cNvSpPr>
          <p:nvPr>
            <p:ph sz="half" idx="1"/>
          </p:nvPr>
        </p:nvSpPr>
        <p:spPr>
          <a:xfrm>
            <a:off x="838200" y="1143000"/>
            <a:ext cx="7848600" cy="3429000"/>
          </a:xfrm>
        </p:spPr>
        <p:txBody>
          <a:bodyPr>
            <a:noAutofit/>
          </a:bodyPr>
          <a:lstStyle/>
          <a:p>
            <a:pPr>
              <a:lnSpc>
                <a:spcPct val="170000"/>
              </a:lnSpc>
              <a:buNone/>
            </a:pPr>
            <a:r>
              <a:rPr lang="en-US" sz="1600" dirty="0" smtClean="0">
                <a:solidFill>
                  <a:schemeClr val="bg2">
                    <a:lumMod val="50000"/>
                  </a:schemeClr>
                </a:solidFill>
                <a:latin typeface="Times New Roman" pitchFamily="18" charset="0"/>
                <a:cs typeface="Times New Roman" pitchFamily="18" charset="0"/>
              </a:rPr>
              <a:t>	• ANSI Style: JOIN</a:t>
            </a:r>
            <a:r>
              <a:rPr lang="en-US" sz="1600" dirty="0" smtClean="0">
                <a:solidFill>
                  <a:schemeClr val="bg2">
                    <a:lumMod val="50000"/>
                  </a:schemeClr>
                </a:solidFill>
                <a:latin typeface="Times New Roman" pitchFamily="18" charset="0"/>
                <a:cs typeface="Times New Roman" pitchFamily="18" charset="0"/>
              </a:rPr>
              <a:t>... ON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 </a:t>
            </a:r>
            <a:r>
              <a:rPr lang="en-US" sz="1600" dirty="0" smtClean="0">
                <a:solidFill>
                  <a:schemeClr val="bg2">
                    <a:lumMod val="50000"/>
                  </a:schemeClr>
                </a:solidFill>
                <a:latin typeface="Times New Roman" pitchFamily="18" charset="0"/>
                <a:cs typeface="Times New Roman" pitchFamily="18" charset="0"/>
              </a:rPr>
              <a:t>With JOIN ... ON, one separates the join terms from the filtering terms.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Example: </a:t>
            </a:r>
            <a:endParaRPr lang="en-US" sz="1600" dirty="0" smtClean="0">
              <a:solidFill>
                <a:schemeClr val="bg2">
                  <a:lumMod val="50000"/>
                </a:schemeClr>
              </a:solidFill>
              <a:latin typeface="Times New Roman" pitchFamily="18" charset="0"/>
              <a:cs typeface="Times New Roman" pitchFamily="18" charset="0"/>
            </a:endParaRPr>
          </a:p>
          <a:p>
            <a:pPr>
              <a:lnSpc>
                <a:spcPct val="170000"/>
              </a:lnSpc>
              <a:buNone/>
            </a:pPr>
            <a:endParaRPr lang="en-US" sz="1600" dirty="0" smtClean="0">
              <a:solidFill>
                <a:schemeClr val="bg2">
                  <a:lumMod val="50000"/>
                </a:schemeClr>
              </a:solidFill>
              <a:latin typeface="Times New Roman" pitchFamily="18" charset="0"/>
              <a:cs typeface="Times New Roman" pitchFamily="18" charset="0"/>
            </a:endParaRPr>
          </a:p>
          <a:p>
            <a:pPr>
              <a:lnSpc>
                <a:spcPct val="170000"/>
              </a:lnSpc>
              <a:buNone/>
            </a:pP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It is quite clear now what belongs to what.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endParaRPr lang="en-US" sz="1600" dirty="0" smtClean="0">
              <a:solidFill>
                <a:schemeClr val="bg2">
                  <a:lumMod val="50000"/>
                </a:schemeClr>
              </a:solidFill>
              <a:latin typeface="Times New Roman" pitchFamily="18" charset="0"/>
              <a:cs typeface="Times New Roman" pitchFamily="18" charset="0"/>
            </a:endParaRPr>
          </a:p>
          <a:p>
            <a:pPr>
              <a:lnSpc>
                <a:spcPct val="170000"/>
              </a:lnSpc>
            </a:pPr>
            <a:endParaRPr lang="en-US" sz="1600" dirty="0">
              <a:solidFill>
                <a:schemeClr val="bg2">
                  <a:lumMod val="50000"/>
                </a:schemeClr>
              </a:solidFill>
              <a:latin typeface="Times New Roman" pitchFamily="18" charset="0"/>
              <a:cs typeface="Times New Roman" pitchFamily="18" charset="0"/>
            </a:endParaRPr>
          </a:p>
        </p:txBody>
      </p:sp>
      <p:sp>
        <p:nvSpPr>
          <p:cNvPr id="6" name="Rectangle 5"/>
          <p:cNvSpPr/>
          <p:nvPr/>
        </p:nvSpPr>
        <p:spPr>
          <a:xfrm>
            <a:off x="1828800" y="2438400"/>
            <a:ext cx="6248400" cy="1219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50000"/>
                  </a:schemeClr>
                </a:solidFill>
                <a:latin typeface="Times New Roman" pitchFamily="18" charset="0"/>
                <a:cs typeface="Times New Roman" pitchFamily="18" charset="0"/>
              </a:rPr>
              <a:t>SELECT </a:t>
            </a:r>
            <a:r>
              <a:rPr lang="en-US" sz="1600" dirty="0" err="1" smtClean="0">
                <a:solidFill>
                  <a:schemeClr val="bg2">
                    <a:lumMod val="50000"/>
                  </a:schemeClr>
                </a:solidFill>
                <a:latin typeface="Times New Roman" pitchFamily="18" charset="0"/>
                <a:cs typeface="Times New Roman" pitchFamily="18" charset="0"/>
              </a:rPr>
              <a:t>o.city,o.country,e.jobtitle</a:t>
            </a: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FROM offices o INNER JOIN employees e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ON (</a:t>
            </a:r>
            <a:r>
              <a:rPr lang="en-US" sz="1600" dirty="0" err="1" smtClean="0">
                <a:solidFill>
                  <a:schemeClr val="bg2">
                    <a:lumMod val="50000"/>
                  </a:schemeClr>
                </a:solidFill>
                <a:latin typeface="Times New Roman" pitchFamily="18" charset="0"/>
                <a:cs typeface="Times New Roman" pitchFamily="18" charset="0"/>
              </a:rPr>
              <a:t>o.officecode</a:t>
            </a:r>
            <a:r>
              <a:rPr lang="en-US" sz="1600" dirty="0" smtClean="0">
                <a:solidFill>
                  <a:schemeClr val="bg2">
                    <a:lumMod val="50000"/>
                  </a:schemeClr>
                </a:solidFill>
                <a:latin typeface="Times New Roman" pitchFamily="18" charset="0"/>
                <a:cs typeface="Times New Roman" pitchFamily="18" charset="0"/>
              </a:rPr>
              <a:t>=</a:t>
            </a:r>
            <a:r>
              <a:rPr lang="en-US" sz="1600" dirty="0" err="1" smtClean="0">
                <a:solidFill>
                  <a:schemeClr val="bg2">
                    <a:lumMod val="50000"/>
                  </a:schemeClr>
                </a:solidFill>
                <a:latin typeface="Times New Roman" pitchFamily="18" charset="0"/>
                <a:cs typeface="Times New Roman" pitchFamily="18" charset="0"/>
              </a:rPr>
              <a:t>e.officecode</a:t>
            </a:r>
            <a:r>
              <a:rPr lang="en-US" sz="1600" dirty="0" smtClean="0">
                <a:solidFill>
                  <a:schemeClr val="bg2">
                    <a:lumMod val="50000"/>
                  </a:schemeClr>
                </a:solidFill>
                <a:latin typeface="Times New Roman" pitchFamily="18" charset="0"/>
                <a:cs typeface="Times New Roman" pitchFamily="18" charset="0"/>
              </a:rPr>
              <a:t>)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WHERE </a:t>
            </a:r>
            <a:r>
              <a:rPr lang="en-US" sz="1600" dirty="0" err="1" smtClean="0">
                <a:solidFill>
                  <a:schemeClr val="bg2">
                    <a:lumMod val="50000"/>
                  </a:schemeClr>
                </a:solidFill>
                <a:latin typeface="Times New Roman" pitchFamily="18" charset="0"/>
                <a:cs typeface="Times New Roman" pitchFamily="18" charset="0"/>
              </a:rPr>
              <a:t>o.country</a:t>
            </a:r>
            <a:r>
              <a:rPr lang="en-US" sz="1600" dirty="0" smtClean="0">
                <a:solidFill>
                  <a:schemeClr val="bg2">
                    <a:lumMod val="50000"/>
                  </a:schemeClr>
                </a:solidFill>
                <a:latin typeface="Times New Roman" pitchFamily="18" charset="0"/>
                <a:cs typeface="Times New Roman" pitchFamily="18" charset="0"/>
              </a:rPr>
              <a:t> LIKE ‘%USA%’; </a:t>
            </a:r>
            <a:endParaRPr lang="en-US" sz="1600" dirty="0"/>
          </a:p>
        </p:txBody>
      </p:sp>
      <p:graphicFrame>
        <p:nvGraphicFramePr>
          <p:cNvPr id="9" name="Diagram 8"/>
          <p:cNvGraphicFramePr/>
          <p:nvPr/>
        </p:nvGraphicFramePr>
        <p:xfrm>
          <a:off x="1447800" y="4724400"/>
          <a:ext cx="6400800" cy="45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20227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14352"/>
            <a:ext cx="4876800" cy="552448"/>
          </a:xfrm>
        </p:spPr>
        <p:txBody>
          <a:bodyPr>
            <a:normAutofit fontScale="90000"/>
          </a:bodyPr>
          <a:lstStyle/>
          <a:p>
            <a:r>
              <a:rPr lang="en-US" sz="3600" dirty="0" smtClean="0">
                <a:latin typeface="Times New Roman" pitchFamily="18" charset="0"/>
                <a:cs typeface="Times New Roman" pitchFamily="18" charset="0"/>
              </a:rPr>
              <a:t>Join..Using</a:t>
            </a:r>
            <a:endParaRPr lang="en-US" sz="3600" dirty="0">
              <a:latin typeface="Times New Roman" pitchFamily="18" charset="0"/>
              <a:cs typeface="Times New Roman" pitchFamily="18" charset="0"/>
            </a:endParaRPr>
          </a:p>
        </p:txBody>
      </p:sp>
      <p:sp>
        <p:nvSpPr>
          <p:cNvPr id="4" name="Content Placeholder 3"/>
          <p:cNvSpPr>
            <a:spLocks noGrp="1"/>
          </p:cNvSpPr>
          <p:nvPr>
            <p:ph sz="half" idx="1"/>
          </p:nvPr>
        </p:nvSpPr>
        <p:spPr>
          <a:xfrm>
            <a:off x="838200" y="1143000"/>
            <a:ext cx="7848600" cy="3733800"/>
          </a:xfrm>
        </p:spPr>
        <p:txBody>
          <a:bodyPr>
            <a:noAutofit/>
          </a:bodyPr>
          <a:lstStyle/>
          <a:p>
            <a:endParaRPr lang="en-US" sz="1800" dirty="0" smtClean="0">
              <a:solidFill>
                <a:schemeClr val="bg2">
                  <a:lumMod val="50000"/>
                </a:schemeClr>
              </a:solidFill>
              <a:latin typeface="Times New Roman" pitchFamily="18" charset="0"/>
              <a:cs typeface="Times New Roman" pitchFamily="18" charset="0"/>
            </a:endParaRPr>
          </a:p>
          <a:p>
            <a:r>
              <a:rPr lang="en-US" sz="1800" dirty="0" smtClean="0">
                <a:solidFill>
                  <a:schemeClr val="bg2">
                    <a:lumMod val="50000"/>
                  </a:schemeClr>
                </a:solidFill>
                <a:latin typeface="Times New Roman" pitchFamily="18" charset="0"/>
                <a:cs typeface="Times New Roman" pitchFamily="18" charset="0"/>
              </a:rPr>
              <a:t>ANSI Style: JOIN</a:t>
            </a:r>
            <a:r>
              <a:rPr lang="en-US" sz="1800" dirty="0" smtClean="0">
                <a:solidFill>
                  <a:schemeClr val="bg2">
                    <a:lumMod val="50000"/>
                  </a:schemeClr>
                </a:solidFill>
                <a:latin typeface="Times New Roman" pitchFamily="18" charset="0"/>
                <a:cs typeface="Times New Roman" pitchFamily="18" charset="0"/>
              </a:rPr>
              <a:t>... </a:t>
            </a:r>
            <a:r>
              <a:rPr lang="en-US" sz="1800" dirty="0" smtClean="0">
                <a:solidFill>
                  <a:schemeClr val="bg2">
                    <a:lumMod val="50000"/>
                  </a:schemeClr>
                </a:solidFill>
                <a:latin typeface="Times New Roman" pitchFamily="18" charset="0"/>
                <a:cs typeface="Times New Roman" pitchFamily="18" charset="0"/>
              </a:rPr>
              <a:t>Using </a:t>
            </a:r>
            <a:r>
              <a:rPr lang="en-US" sz="1800" dirty="0" smtClean="0">
                <a:solidFill>
                  <a:schemeClr val="bg2">
                    <a:lumMod val="50000"/>
                  </a:schemeClr>
                </a:solidFill>
                <a:latin typeface="Times New Roman" pitchFamily="18" charset="0"/>
                <a:cs typeface="Times New Roman" pitchFamily="18" charset="0"/>
              </a:rPr>
              <a:t/>
            </a:r>
            <a:br>
              <a:rPr lang="en-US" sz="1800" dirty="0" smtClean="0">
                <a:solidFill>
                  <a:schemeClr val="bg2">
                    <a:lumMod val="50000"/>
                  </a:schemeClr>
                </a:solidFill>
                <a:latin typeface="Times New Roman" pitchFamily="18" charset="0"/>
                <a:cs typeface="Times New Roman" pitchFamily="18" charset="0"/>
              </a:rPr>
            </a:br>
            <a:r>
              <a:rPr lang="en-US" sz="1800" dirty="0" smtClean="0">
                <a:solidFill>
                  <a:schemeClr val="bg2">
                    <a:lumMod val="50000"/>
                  </a:schemeClr>
                </a:solidFill>
                <a:latin typeface="Times New Roman" pitchFamily="18" charset="0"/>
                <a:cs typeface="Times New Roman" pitchFamily="18" charset="0"/>
              </a:rPr>
              <a:t>— It is the special case where we join tables on columns of the same name. We can make a shortcut and use USING. </a:t>
            </a:r>
            <a:br>
              <a:rPr lang="en-US" sz="1800" dirty="0" smtClean="0">
                <a:solidFill>
                  <a:schemeClr val="bg2">
                    <a:lumMod val="50000"/>
                  </a:schemeClr>
                </a:solidFill>
                <a:latin typeface="Times New Roman" pitchFamily="18" charset="0"/>
                <a:cs typeface="Times New Roman" pitchFamily="18" charset="0"/>
              </a:rPr>
            </a:br>
            <a:endParaRPr lang="en-US" sz="1800" dirty="0" smtClean="0">
              <a:solidFill>
                <a:schemeClr val="bg2">
                  <a:lumMod val="50000"/>
                </a:schemeClr>
              </a:solidFill>
              <a:latin typeface="Times New Roman" pitchFamily="18" charset="0"/>
              <a:cs typeface="Times New Roman" pitchFamily="18" charset="0"/>
            </a:endParaRPr>
          </a:p>
          <a:p>
            <a:r>
              <a:rPr lang="en-US" sz="1800" dirty="0" smtClean="0">
                <a:solidFill>
                  <a:schemeClr val="bg2">
                    <a:lumMod val="50000"/>
                  </a:schemeClr>
                </a:solidFill>
                <a:latin typeface="Times New Roman" pitchFamily="18" charset="0"/>
                <a:cs typeface="Times New Roman" pitchFamily="18" charset="0"/>
              </a:rPr>
              <a:t>Rewriting </a:t>
            </a:r>
            <a:r>
              <a:rPr lang="en-US" sz="1800" dirty="0" smtClean="0">
                <a:solidFill>
                  <a:schemeClr val="bg2">
                    <a:lumMod val="50000"/>
                  </a:schemeClr>
                </a:solidFill>
                <a:latin typeface="Times New Roman" pitchFamily="18" charset="0"/>
                <a:cs typeface="Times New Roman" pitchFamily="18" charset="0"/>
              </a:rPr>
              <a:t>the previous example: </a:t>
            </a:r>
            <a:endParaRPr lang="en-US" sz="1800" dirty="0" smtClean="0">
              <a:solidFill>
                <a:schemeClr val="bg2">
                  <a:lumMod val="50000"/>
                </a:schemeClr>
              </a:solidFill>
              <a:latin typeface="Times New Roman" pitchFamily="18" charset="0"/>
              <a:cs typeface="Times New Roman" pitchFamily="18" charset="0"/>
            </a:endParaRPr>
          </a:p>
          <a:p>
            <a:endParaRPr lang="en-US" sz="1800" dirty="0" smtClean="0">
              <a:solidFill>
                <a:schemeClr val="bg2">
                  <a:lumMod val="50000"/>
                </a:schemeClr>
              </a:solidFill>
              <a:latin typeface="Times New Roman" pitchFamily="18" charset="0"/>
              <a:cs typeface="Times New Roman" pitchFamily="18" charset="0"/>
            </a:endParaRPr>
          </a:p>
          <a:p>
            <a:endParaRPr lang="en-US" sz="1800" dirty="0" smtClean="0">
              <a:solidFill>
                <a:schemeClr val="bg2">
                  <a:lumMod val="50000"/>
                </a:schemeClr>
              </a:solidFill>
              <a:latin typeface="Times New Roman" pitchFamily="18" charset="0"/>
              <a:cs typeface="Times New Roman" pitchFamily="18" charset="0"/>
            </a:endParaRPr>
          </a:p>
          <a:p>
            <a:endParaRPr lang="en-US" sz="1800" dirty="0" smtClean="0">
              <a:solidFill>
                <a:schemeClr val="bg2">
                  <a:lumMod val="50000"/>
                </a:schemeClr>
              </a:solidFill>
              <a:latin typeface="Times New Roman" pitchFamily="18" charset="0"/>
              <a:cs typeface="Times New Roman" pitchFamily="18" charset="0"/>
            </a:endParaRPr>
          </a:p>
          <a:p>
            <a:endParaRPr lang="en-US" sz="1800" dirty="0" smtClean="0">
              <a:solidFill>
                <a:schemeClr val="bg2">
                  <a:lumMod val="50000"/>
                </a:schemeClr>
              </a:solidFill>
              <a:latin typeface="Times New Roman" pitchFamily="18" charset="0"/>
              <a:cs typeface="Times New Roman" pitchFamily="18" charset="0"/>
            </a:endParaRPr>
          </a:p>
          <a:p>
            <a:r>
              <a:rPr lang="en-US" sz="1800" dirty="0" smtClean="0">
                <a:solidFill>
                  <a:schemeClr val="bg2">
                    <a:lumMod val="50000"/>
                  </a:schemeClr>
                </a:solidFill>
                <a:latin typeface="Times New Roman" pitchFamily="18" charset="0"/>
                <a:cs typeface="Times New Roman" pitchFamily="18" charset="0"/>
              </a:rPr>
              <a:t> This </a:t>
            </a:r>
            <a:r>
              <a:rPr lang="en-US" sz="1800" dirty="0" smtClean="0">
                <a:solidFill>
                  <a:schemeClr val="bg2">
                    <a:lumMod val="50000"/>
                  </a:schemeClr>
                </a:solidFill>
                <a:latin typeface="Times New Roman" pitchFamily="18" charset="0"/>
                <a:cs typeface="Times New Roman" pitchFamily="18" charset="0"/>
              </a:rPr>
              <a:t>time the parenthesis is required. </a:t>
            </a:r>
            <a:br>
              <a:rPr lang="en-US" sz="1800" dirty="0" smtClean="0">
                <a:solidFill>
                  <a:schemeClr val="bg2">
                    <a:lumMod val="50000"/>
                  </a:schemeClr>
                </a:solidFill>
                <a:latin typeface="Times New Roman" pitchFamily="18" charset="0"/>
                <a:cs typeface="Times New Roman" pitchFamily="18" charset="0"/>
              </a:rPr>
            </a:br>
            <a:r>
              <a:rPr lang="en-US" sz="1800" dirty="0" smtClean="0">
                <a:solidFill>
                  <a:schemeClr val="bg2">
                    <a:lumMod val="50000"/>
                  </a:schemeClr>
                </a:solidFill>
                <a:latin typeface="Times New Roman" pitchFamily="18" charset="0"/>
                <a:cs typeface="Times New Roman" pitchFamily="18" charset="0"/>
              </a:rPr>
              <a:t/>
            </a:r>
            <a:br>
              <a:rPr lang="en-US" sz="1800" dirty="0" smtClean="0">
                <a:solidFill>
                  <a:schemeClr val="bg2">
                    <a:lumMod val="50000"/>
                  </a:schemeClr>
                </a:solidFill>
                <a:latin typeface="Times New Roman" pitchFamily="18" charset="0"/>
                <a:cs typeface="Times New Roman" pitchFamily="18" charset="0"/>
              </a:rPr>
            </a:br>
            <a:endParaRPr lang="en-US" sz="1800" dirty="0" smtClean="0">
              <a:solidFill>
                <a:schemeClr val="bg2">
                  <a:lumMod val="50000"/>
                </a:schemeClr>
              </a:solidFill>
              <a:latin typeface="Times New Roman" pitchFamily="18" charset="0"/>
              <a:cs typeface="Times New Roman" pitchFamily="18" charset="0"/>
            </a:endParaRPr>
          </a:p>
          <a:p>
            <a:pPr>
              <a:buNone/>
            </a:pPr>
            <a:r>
              <a:rPr lang="en-US" sz="1800" dirty="0" smtClean="0"/>
              <a:t/>
            </a:r>
            <a:br>
              <a:rPr lang="en-US" sz="1800" dirty="0" smtClean="0"/>
            </a:br>
            <a:r>
              <a:rPr lang="en-US" sz="1800" dirty="0" smtClean="0"/>
              <a:t/>
            </a:r>
            <a:br>
              <a:rPr lang="en-US" sz="1800" dirty="0" smtClean="0"/>
            </a:br>
            <a:endParaRPr lang="en-US" sz="1800" dirty="0" smtClean="0"/>
          </a:p>
          <a:p>
            <a:pPr>
              <a:lnSpc>
                <a:spcPct val="170000"/>
              </a:lnSpc>
              <a:buNone/>
            </a:pPr>
            <a:r>
              <a:rPr lang="en-US" sz="1800" dirty="0" smtClean="0">
                <a:solidFill>
                  <a:schemeClr val="bg2">
                    <a:lumMod val="50000"/>
                  </a:schemeClr>
                </a:solidFill>
                <a:latin typeface="Times New Roman" pitchFamily="18" charset="0"/>
                <a:cs typeface="Times New Roman" pitchFamily="18" charset="0"/>
              </a:rPr>
              <a:t/>
            </a:r>
            <a:br>
              <a:rPr lang="en-US" sz="1800" dirty="0" smtClean="0">
                <a:solidFill>
                  <a:schemeClr val="bg2">
                    <a:lumMod val="50000"/>
                  </a:schemeClr>
                </a:solidFill>
                <a:latin typeface="Times New Roman" pitchFamily="18" charset="0"/>
                <a:cs typeface="Times New Roman" pitchFamily="18" charset="0"/>
              </a:rPr>
            </a:br>
            <a:endParaRPr lang="en-US" sz="1800" dirty="0" smtClean="0">
              <a:solidFill>
                <a:schemeClr val="bg2">
                  <a:lumMod val="50000"/>
                </a:schemeClr>
              </a:solidFill>
              <a:latin typeface="Times New Roman" pitchFamily="18" charset="0"/>
              <a:cs typeface="Times New Roman" pitchFamily="18" charset="0"/>
            </a:endParaRPr>
          </a:p>
          <a:p>
            <a:pPr>
              <a:lnSpc>
                <a:spcPct val="170000"/>
              </a:lnSpc>
            </a:pPr>
            <a:endParaRPr lang="en-US" sz="1800" dirty="0">
              <a:solidFill>
                <a:schemeClr val="bg2">
                  <a:lumMod val="50000"/>
                </a:schemeClr>
              </a:solidFill>
              <a:latin typeface="Times New Roman" pitchFamily="18" charset="0"/>
              <a:cs typeface="Times New Roman" pitchFamily="18" charset="0"/>
            </a:endParaRPr>
          </a:p>
        </p:txBody>
      </p:sp>
      <p:graphicFrame>
        <p:nvGraphicFramePr>
          <p:cNvPr id="9" name="Diagram 8"/>
          <p:cNvGraphicFramePr/>
          <p:nvPr/>
        </p:nvGraphicFramePr>
        <p:xfrm>
          <a:off x="1371600" y="5105400"/>
          <a:ext cx="7010400" cy="60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1752600" y="2971800"/>
            <a:ext cx="6248400" cy="1219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50000"/>
                  </a:schemeClr>
                </a:solidFill>
                <a:latin typeface="Times New Roman" pitchFamily="18" charset="0"/>
                <a:cs typeface="Times New Roman" pitchFamily="18" charset="0"/>
              </a:rPr>
              <a:t>SELECT </a:t>
            </a:r>
            <a:r>
              <a:rPr lang="en-US" sz="1600" dirty="0" err="1" smtClean="0">
                <a:solidFill>
                  <a:schemeClr val="bg2">
                    <a:lumMod val="50000"/>
                  </a:schemeClr>
                </a:solidFill>
                <a:latin typeface="Times New Roman" pitchFamily="18" charset="0"/>
                <a:cs typeface="Times New Roman" pitchFamily="18" charset="0"/>
              </a:rPr>
              <a:t>o.city,o.country,e.jobtitle</a:t>
            </a: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FROM offices o INNER JOIN employees e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USING(</a:t>
            </a:r>
            <a:r>
              <a:rPr lang="en-US" sz="1600" dirty="0" err="1" smtClean="0">
                <a:solidFill>
                  <a:schemeClr val="bg2">
                    <a:lumMod val="50000"/>
                  </a:schemeClr>
                </a:solidFill>
                <a:latin typeface="Times New Roman" pitchFamily="18" charset="0"/>
                <a:cs typeface="Times New Roman" pitchFamily="18" charset="0"/>
              </a:rPr>
              <a:t>officecode</a:t>
            </a:r>
            <a:r>
              <a:rPr lang="en-US" sz="1600" dirty="0" smtClean="0">
                <a:solidFill>
                  <a:schemeClr val="bg2">
                    <a:lumMod val="50000"/>
                  </a:schemeClr>
                </a:solidFill>
                <a:latin typeface="Times New Roman" pitchFamily="18" charset="0"/>
                <a:cs typeface="Times New Roman" pitchFamily="18" charset="0"/>
              </a:rPr>
              <a:t>) </a:t>
            </a:r>
            <a:r>
              <a:rPr lang="en-US" sz="1600" dirty="0" smtClean="0">
                <a:solidFill>
                  <a:schemeClr val="bg2">
                    <a:lumMod val="50000"/>
                  </a:schemeClr>
                </a:solidFill>
                <a:latin typeface="Times New Roman" pitchFamily="18" charset="0"/>
                <a:cs typeface="Times New Roman" pitchFamily="18" charset="0"/>
              </a:rPr>
              <a:t/>
            </a:r>
            <a:br>
              <a:rPr lang="en-US" sz="1600" dirty="0" smtClean="0">
                <a:solidFill>
                  <a:schemeClr val="bg2">
                    <a:lumMod val="50000"/>
                  </a:schemeClr>
                </a:solidFill>
                <a:latin typeface="Times New Roman" pitchFamily="18" charset="0"/>
                <a:cs typeface="Times New Roman" pitchFamily="18" charset="0"/>
              </a:rPr>
            </a:br>
            <a:r>
              <a:rPr lang="en-US" sz="1600" dirty="0" smtClean="0">
                <a:solidFill>
                  <a:schemeClr val="bg2">
                    <a:lumMod val="50000"/>
                  </a:schemeClr>
                </a:solidFill>
                <a:latin typeface="Times New Roman" pitchFamily="18" charset="0"/>
                <a:cs typeface="Times New Roman" pitchFamily="18" charset="0"/>
              </a:rPr>
              <a:t>WHERE </a:t>
            </a:r>
            <a:r>
              <a:rPr lang="en-US" sz="1600" dirty="0" err="1" smtClean="0">
                <a:solidFill>
                  <a:schemeClr val="bg2">
                    <a:lumMod val="50000"/>
                  </a:schemeClr>
                </a:solidFill>
                <a:latin typeface="Times New Roman" pitchFamily="18" charset="0"/>
                <a:cs typeface="Times New Roman" pitchFamily="18" charset="0"/>
              </a:rPr>
              <a:t>o.country</a:t>
            </a:r>
            <a:r>
              <a:rPr lang="en-US" sz="1600" dirty="0" smtClean="0">
                <a:solidFill>
                  <a:schemeClr val="bg2">
                    <a:lumMod val="50000"/>
                  </a:schemeClr>
                </a:solidFill>
                <a:latin typeface="Times New Roman" pitchFamily="18" charset="0"/>
                <a:cs typeface="Times New Roman" pitchFamily="18" charset="0"/>
              </a:rPr>
              <a:t> LIKE ‘%USA%’; </a:t>
            </a:r>
            <a:endParaRPr lang="en-US" sz="1600" dirty="0"/>
          </a:p>
        </p:txBody>
      </p:sp>
    </p:spTree>
    <p:extLst>
      <p:ext uri="{BB962C8B-B14F-4D97-AF65-F5344CB8AC3E}">
        <p14:creationId xmlns:p14="http://schemas.microsoft.com/office/powerpoint/2010/main" xmlns="" val="42202274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670</TotalTime>
  <Words>600</Words>
  <Application>Microsoft Office PowerPoint</Application>
  <PresentationFormat>On-screen Show (4:3)</PresentationFormat>
  <Paragraphs>118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ANSI SQL</vt:lpstr>
      <vt:lpstr>Session Objectives</vt:lpstr>
      <vt:lpstr>Do You Know?</vt:lpstr>
      <vt:lpstr>Join Styles</vt:lpstr>
      <vt:lpstr>Theta Style</vt:lpstr>
      <vt:lpstr>Theta Style(Contd)</vt:lpstr>
      <vt:lpstr>ANSI Style</vt:lpstr>
      <vt:lpstr>Join..On</vt:lpstr>
      <vt:lpstr>Join..Using</vt:lpstr>
      <vt:lpstr>Join Types</vt:lpstr>
      <vt:lpstr>Cross Join</vt:lpstr>
      <vt:lpstr>Inner Join</vt:lpstr>
      <vt:lpstr>Inner Join (Contd)</vt:lpstr>
      <vt:lpstr>Inner Join (Contd)</vt:lpstr>
      <vt:lpstr>EQUI-Join</vt:lpstr>
      <vt:lpstr>Natural Join</vt:lpstr>
      <vt:lpstr>Left Outer Join</vt:lpstr>
      <vt:lpstr>Right Outer Join</vt:lpstr>
      <vt:lpstr>Full Outer Join</vt:lpstr>
      <vt:lpstr>Self Join</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Fundamentals</dc:title>
  <dc:creator>test</dc:creator>
  <cp:lastModifiedBy>Administrator</cp:lastModifiedBy>
  <cp:revision>59</cp:revision>
  <dcterms:created xsi:type="dcterms:W3CDTF">2018-04-17T04:49:58Z</dcterms:created>
  <dcterms:modified xsi:type="dcterms:W3CDTF">2018-04-21T09:25:11Z</dcterms:modified>
</cp:coreProperties>
</file>