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7"/>
  </p:notesMasterIdLst>
  <p:sldIdLst>
    <p:sldId id="256" r:id="rId3"/>
    <p:sldId id="257" r:id="rId4"/>
    <p:sldId id="271" r:id="rId5"/>
    <p:sldId id="272" r:id="rId6"/>
    <p:sldId id="273" r:id="rId7"/>
    <p:sldId id="274" r:id="rId8"/>
    <p:sldId id="275" r:id="rId9"/>
    <p:sldId id="260" r:id="rId10"/>
    <p:sldId id="349" r:id="rId11"/>
    <p:sldId id="279" r:id="rId12"/>
    <p:sldId id="337" r:id="rId13"/>
    <p:sldId id="278" r:id="rId14"/>
    <p:sldId id="280" r:id="rId15"/>
    <p:sldId id="281" r:id="rId16"/>
    <p:sldId id="282" r:id="rId17"/>
    <p:sldId id="283" r:id="rId18"/>
    <p:sldId id="284" r:id="rId19"/>
    <p:sldId id="285" r:id="rId20"/>
    <p:sldId id="286" r:id="rId21"/>
    <p:sldId id="287" r:id="rId22"/>
    <p:sldId id="291" r:id="rId23"/>
    <p:sldId id="339" r:id="rId24"/>
    <p:sldId id="366" r:id="rId25"/>
    <p:sldId id="29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18" autoAdjust="0"/>
  </p:normalViewPr>
  <p:slideViewPr>
    <p:cSldViewPr>
      <p:cViewPr varScale="1">
        <p:scale>
          <a:sx n="71" d="100"/>
          <a:sy n="71" d="100"/>
        </p:scale>
        <p:origin x="114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505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506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08CC992B-DF85-450E-BCED-AA0C22CFCAFD}" type="slidenum">
              <a:rPr lang="en-US"/>
              <a:pPr algn="l" eaLnBrk="1" hangingPunct="1"/>
              <a:t>3</a:t>
            </a:fld>
            <a:endParaRPr lang="en-US"/>
          </a:p>
        </p:txBody>
      </p:sp>
      <p:sp>
        <p:nvSpPr>
          <p:cNvPr id="45061"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extLst>
      <p:ext uri="{BB962C8B-B14F-4D97-AF65-F5344CB8AC3E}">
        <p14:creationId xmlns:p14="http://schemas.microsoft.com/office/powerpoint/2010/main" val="182674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608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608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A4EDBF82-CC3B-4200-9D57-5BBD0AA22A1D}" type="slidenum">
              <a:rPr lang="en-US"/>
              <a:pPr algn="l" eaLnBrk="1" hangingPunct="1"/>
              <a:t>4</a:t>
            </a:fld>
            <a:endParaRPr lang="en-US"/>
          </a:p>
        </p:txBody>
      </p:sp>
      <p:sp>
        <p:nvSpPr>
          <p:cNvPr id="46085"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extLst>
      <p:ext uri="{BB962C8B-B14F-4D97-AF65-F5344CB8AC3E}">
        <p14:creationId xmlns:p14="http://schemas.microsoft.com/office/powerpoint/2010/main" val="38309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710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710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4C975B17-5C6A-4F42-9331-8FE2D398E9C2}" type="slidenum">
              <a:rPr lang="en-US"/>
              <a:pPr algn="l" eaLnBrk="1" hangingPunct="1"/>
              <a:t>5</a:t>
            </a:fld>
            <a:endParaRPr lang="en-US"/>
          </a:p>
        </p:txBody>
      </p:sp>
      <p:sp>
        <p:nvSpPr>
          <p:cNvPr id="47109"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1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extLst>
      <p:ext uri="{BB962C8B-B14F-4D97-AF65-F5344CB8AC3E}">
        <p14:creationId xmlns:p14="http://schemas.microsoft.com/office/powerpoint/2010/main" val="108356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813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813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DE8CABBF-9F6C-4839-94F5-4F9D2D00A300}" type="slidenum">
              <a:rPr lang="en-US"/>
              <a:pPr algn="l" eaLnBrk="1" hangingPunct="1"/>
              <a:t>6</a:t>
            </a:fld>
            <a:endParaRPr lang="en-US"/>
          </a:p>
        </p:txBody>
      </p:sp>
      <p:sp>
        <p:nvSpPr>
          <p:cNvPr id="4813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extLst>
      <p:ext uri="{BB962C8B-B14F-4D97-AF65-F5344CB8AC3E}">
        <p14:creationId xmlns:p14="http://schemas.microsoft.com/office/powerpoint/2010/main" val="62310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MGB 2003</a:t>
            </a:r>
          </a:p>
        </p:txBody>
      </p:sp>
      <p:sp>
        <p:nvSpPr>
          <p:cNvPr id="4915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 2003 Microsoft Corporation. All rights reserved.</a:t>
            </a:r>
          </a:p>
          <a:p>
            <a:r>
              <a:rPr lang="en-US" smtClean="0"/>
              <a:t>This presentation is for informational purposes only. Microsoft makes no warranties, express or implied, in this summary.</a:t>
            </a:r>
          </a:p>
        </p:txBody>
      </p:sp>
      <p:sp>
        <p:nvSpPr>
          <p:cNvPr id="4915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r" rtl="1" eaLnBrk="0" hangingPunct="0">
              <a:defRPr>
                <a:solidFill>
                  <a:schemeClr val="tx1"/>
                </a:solidFill>
                <a:latin typeface="Arial" pitchFamily="34" charset="0"/>
                <a:cs typeface="Arial" pitchFamily="34" charset="0"/>
              </a:defRPr>
            </a:lvl1pPr>
            <a:lvl2pPr marL="742950" indent="-285750" algn="r" rtl="1" eaLnBrk="0" hangingPunct="0">
              <a:defRPr>
                <a:solidFill>
                  <a:schemeClr val="tx1"/>
                </a:solidFill>
                <a:latin typeface="Arial" pitchFamily="34" charset="0"/>
                <a:cs typeface="Arial" pitchFamily="34" charset="0"/>
              </a:defRPr>
            </a:lvl2pPr>
            <a:lvl3pPr marL="1143000" indent="-228600" algn="r" rtl="1" eaLnBrk="0" hangingPunct="0">
              <a:defRPr>
                <a:solidFill>
                  <a:schemeClr val="tx1"/>
                </a:solidFill>
                <a:latin typeface="Arial" pitchFamily="34" charset="0"/>
                <a:cs typeface="Arial" pitchFamily="34" charset="0"/>
              </a:defRPr>
            </a:lvl3pPr>
            <a:lvl4pPr marL="1600200" indent="-228600" algn="r" rtl="1" eaLnBrk="0" hangingPunct="0">
              <a:defRPr>
                <a:solidFill>
                  <a:schemeClr val="tx1"/>
                </a:solidFill>
                <a:latin typeface="Arial" pitchFamily="34" charset="0"/>
                <a:cs typeface="Arial" pitchFamily="34" charset="0"/>
              </a:defRPr>
            </a:lvl4pPr>
            <a:lvl5pPr marL="2057400" indent="-228600" algn="r" rtl="1"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fld id="{1BEB97FD-54E7-45EC-B4AF-38A78E854FB7}" type="slidenum">
              <a:rPr lang="en-US"/>
              <a:pPr algn="l" eaLnBrk="1" hangingPunct="1"/>
              <a:t>7</a:t>
            </a:fld>
            <a:endParaRPr lang="en-US"/>
          </a:p>
        </p:txBody>
      </p:sp>
      <p:sp>
        <p:nvSpPr>
          <p:cNvPr id="4915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spcBef>
                <a:spcPct val="0"/>
              </a:spcBef>
            </a:pPr>
            <a:endParaRPr lang="en-US" smtClean="0">
              <a:cs typeface="Arial" pitchFamily="34" charset="0"/>
            </a:endParaRPr>
          </a:p>
        </p:txBody>
      </p:sp>
    </p:spTree>
    <p:extLst>
      <p:ext uri="{BB962C8B-B14F-4D97-AF65-F5344CB8AC3E}">
        <p14:creationId xmlns:p14="http://schemas.microsoft.com/office/powerpoint/2010/main" val="1679781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Release </a:t>
            </a:r>
            <a:r>
              <a:rPr lang="en-US" dirty="0" err="1" smtClean="0"/>
              <a:t>Condidate</a:t>
            </a:r>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8</a:t>
            </a:fld>
            <a:endParaRPr lang="en-US"/>
          </a:p>
        </p:txBody>
      </p:sp>
    </p:spTree>
    <p:extLst>
      <p:ext uri="{BB962C8B-B14F-4D97-AF65-F5344CB8AC3E}">
        <p14:creationId xmlns:p14="http://schemas.microsoft.com/office/powerpoint/2010/main" val="292908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2/8/2021</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4" y="395288"/>
            <a:ext cx="7813675"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87413" y="1576388"/>
            <a:ext cx="3608387"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576388"/>
            <a:ext cx="3608388" cy="468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362095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2/8/2021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2/8/2021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2/8/2021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2/8/2021</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2/8/2021</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8"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MVC Overview</a:t>
            </a:r>
            <a:endParaRPr lang="en-US" dirty="0"/>
          </a:p>
        </p:txBody>
      </p:sp>
      <p:sp>
        <p:nvSpPr>
          <p:cNvPr id="5" name="Content Placeholder 4"/>
          <p:cNvSpPr>
            <a:spLocks noGrp="1"/>
          </p:cNvSpPr>
          <p:nvPr>
            <p:ph sz="quarter" idx="1"/>
          </p:nvPr>
        </p:nvSpPr>
        <p:spPr/>
        <p:txBody>
          <a:bodyPr>
            <a:normAutofit/>
          </a:bodyPr>
          <a:lstStyle/>
          <a:p>
            <a:r>
              <a:rPr lang="en-US" sz="1800" dirty="0" smtClean="0"/>
              <a:t>ASP.NET </a:t>
            </a:r>
            <a:r>
              <a:rPr lang="en-US" sz="1800" dirty="0"/>
              <a:t>MVC is a new web application framework from Microsoft. </a:t>
            </a:r>
            <a:endParaRPr lang="en-US" sz="1800" dirty="0" smtClean="0"/>
          </a:p>
          <a:p>
            <a:r>
              <a:rPr lang="en-US" sz="1800" dirty="0" smtClean="0"/>
              <a:t>MVC </a:t>
            </a:r>
            <a:r>
              <a:rPr lang="en-US" sz="1800" dirty="0"/>
              <a:t>stands for Model-View-Controller, a pattern that’s becoming increasingly popular with web development frameworks. </a:t>
            </a:r>
            <a:endParaRPr lang="en-US" sz="1800" dirty="0" smtClean="0"/>
          </a:p>
          <a:p>
            <a:r>
              <a:rPr lang="en-US" sz="1800" dirty="0" smtClean="0"/>
              <a:t>MVC </a:t>
            </a:r>
            <a:r>
              <a:rPr lang="en-US" sz="1800" dirty="0"/>
              <a:t>is a framework for building web </a:t>
            </a:r>
            <a:r>
              <a:rPr lang="en-US" sz="1800" dirty="0" smtClean="0"/>
              <a:t>applications.</a:t>
            </a:r>
          </a:p>
          <a:p>
            <a:r>
              <a:rPr lang="en-US" sz="1600" dirty="0" smtClean="0"/>
              <a:t>MVC divides </a:t>
            </a:r>
            <a:r>
              <a:rPr lang="en-US" sz="1600" dirty="0"/>
              <a:t>an application's implementation into three </a:t>
            </a:r>
            <a:r>
              <a:rPr lang="en-US" sz="1600" dirty="0" smtClean="0"/>
              <a:t>components models</a:t>
            </a:r>
            <a:r>
              <a:rPr lang="en-US" sz="1600" dirty="0"/>
              <a:t>, </a:t>
            </a:r>
            <a:r>
              <a:rPr lang="en-US" sz="1600" dirty="0" smtClean="0"/>
              <a:t>views and controller.</a:t>
            </a:r>
          </a:p>
          <a:p>
            <a:r>
              <a:rPr lang="en-US" sz="1600" b="1" dirty="0" smtClean="0"/>
              <a:t>Model</a:t>
            </a:r>
            <a:r>
              <a:rPr lang="en-US" sz="1600" dirty="0" smtClean="0"/>
              <a:t>: Model represents shape of the data and business logic. It maintains the data of the application. Model objects retrieve and store model state in a database. </a:t>
            </a:r>
          </a:p>
          <a:p>
            <a:r>
              <a:rPr lang="en-US" sz="1800" b="1" dirty="0" smtClean="0"/>
              <a:t>View</a:t>
            </a:r>
            <a:r>
              <a:rPr lang="en-US" sz="1800" dirty="0" smtClean="0"/>
              <a:t>: View is a user interface. View display data using model to the user and also enables them to modify the data.</a:t>
            </a:r>
          </a:p>
          <a:p>
            <a:r>
              <a:rPr lang="en-US" sz="1800" b="1" dirty="0" smtClean="0"/>
              <a:t>Controller</a:t>
            </a:r>
            <a:r>
              <a:rPr lang="en-US" sz="1800" dirty="0" smtClean="0"/>
              <a:t>: Controller handles the user request. It is the bridge between the Model and the </a:t>
            </a:r>
            <a:r>
              <a:rPr lang="en-US" sz="1800" dirty="0" err="1" smtClean="0"/>
              <a:t>View.Typically</a:t>
            </a:r>
            <a:r>
              <a:rPr lang="en-US" sz="1800" dirty="0" smtClean="0"/>
              <a:t>, user interact with View, which in-tern raises appropriate URL request, this request will be handled by a controller. The controller renders the appropriate view with the model data as a response.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Features</a:t>
            </a:r>
            <a:endParaRPr lang="en-US" dirty="0"/>
          </a:p>
        </p:txBody>
      </p:sp>
      <p:sp>
        <p:nvSpPr>
          <p:cNvPr id="3" name="Content Placeholder 2"/>
          <p:cNvSpPr>
            <a:spLocks noGrp="1"/>
          </p:cNvSpPr>
          <p:nvPr>
            <p:ph sz="quarter" idx="1"/>
          </p:nvPr>
        </p:nvSpPr>
        <p:spPr/>
        <p:txBody>
          <a:bodyPr>
            <a:normAutofit/>
          </a:bodyPr>
          <a:lstStyle/>
          <a:p>
            <a:r>
              <a:rPr lang="en-US" sz="1600" dirty="0" smtClean="0"/>
              <a:t>MVC 3.0</a:t>
            </a:r>
          </a:p>
          <a:p>
            <a:pPr lvl="1"/>
            <a:r>
              <a:rPr lang="en-US" sz="1600" dirty="0" smtClean="0"/>
              <a:t>New Project Templates having support for HTML 5 and CSS 3.</a:t>
            </a:r>
          </a:p>
          <a:p>
            <a:pPr lvl="1"/>
            <a:r>
              <a:rPr lang="en-US" sz="1600" dirty="0" smtClean="0"/>
              <a:t>Improved Model validation.</a:t>
            </a:r>
          </a:p>
          <a:p>
            <a:pPr lvl="1"/>
            <a:r>
              <a:rPr lang="en-US" sz="1600" dirty="0" smtClean="0"/>
              <a:t>Razor View Engine introduced with a bundle of new features.</a:t>
            </a:r>
          </a:p>
          <a:p>
            <a:pPr lvl="1"/>
            <a:r>
              <a:rPr lang="en-US" sz="1600" dirty="0" smtClean="0"/>
              <a:t>Razor view engine</a:t>
            </a:r>
          </a:p>
          <a:p>
            <a:pPr lvl="1"/>
            <a:r>
              <a:rPr lang="en-US" sz="1600" dirty="0" smtClean="0"/>
              <a:t>Global filters</a:t>
            </a:r>
          </a:p>
          <a:p>
            <a:pPr lvl="1"/>
            <a:r>
              <a:rPr lang="en-US" sz="1600" dirty="0" smtClean="0"/>
              <a:t>Partial page output caching.</a:t>
            </a:r>
          </a:p>
          <a:p>
            <a:pPr lvl="1"/>
            <a:r>
              <a:rPr lang="en-US" sz="1600" dirty="0" smtClean="0"/>
              <a:t>Controller improvements like </a:t>
            </a:r>
            <a:r>
              <a:rPr lang="en-US" sz="1600" dirty="0" err="1" smtClean="0"/>
              <a:t>ViewBag</a:t>
            </a:r>
            <a:r>
              <a:rPr lang="en-US" sz="1600" dirty="0" smtClean="0"/>
              <a:t> dynamic property and </a:t>
            </a:r>
            <a:r>
              <a:rPr lang="en-US" sz="1600" dirty="0" err="1" smtClean="0"/>
              <a:t>ActionResults</a:t>
            </a:r>
            <a:r>
              <a:rPr lang="en-US" sz="1600" dirty="0" smtClean="0"/>
              <a:t> Types etc.</a:t>
            </a:r>
          </a:p>
          <a:p>
            <a:r>
              <a:rPr lang="en-US" sz="1600" dirty="0" smtClean="0"/>
              <a:t>MVC 4.0</a:t>
            </a:r>
          </a:p>
          <a:p>
            <a:pPr lvl="1"/>
            <a:r>
              <a:rPr lang="en-US" sz="1600" dirty="0" smtClean="0"/>
              <a:t>ASP.NET Web API, a framework that simplifies the creation of HTTP services and serving a wide range of clients</a:t>
            </a:r>
          </a:p>
          <a:p>
            <a:pPr lvl="1"/>
            <a:r>
              <a:rPr lang="en-US" sz="1600" dirty="0" smtClean="0"/>
              <a:t>Based on </a:t>
            </a:r>
            <a:r>
              <a:rPr lang="en-US" sz="1600" dirty="0" err="1" smtClean="0"/>
              <a:t>jQuery</a:t>
            </a:r>
            <a:r>
              <a:rPr lang="en-US" sz="1600" dirty="0" smtClean="0"/>
              <a:t> Mobile, new Mobile Project Template introduced.</a:t>
            </a:r>
          </a:p>
          <a:p>
            <a:pPr lvl="1"/>
            <a:r>
              <a:rPr lang="en-US" sz="1600" dirty="0" smtClean="0"/>
              <a:t>Bundling and </a:t>
            </a:r>
            <a:r>
              <a:rPr lang="en-US" sz="1600" dirty="0" err="1" smtClean="0"/>
              <a:t>minification</a:t>
            </a:r>
            <a:endParaRPr lang="en-US" sz="1600" dirty="0" smtClean="0"/>
          </a:p>
          <a:p>
            <a:pPr lvl="1"/>
            <a:r>
              <a:rPr lang="en-US" sz="1600" dirty="0" smtClean="0"/>
              <a:t>Support for Windows Azure SDK</a:t>
            </a:r>
          </a:p>
          <a:p>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Features</a:t>
            </a:r>
            <a:endParaRPr lang="en-US" dirty="0"/>
          </a:p>
        </p:txBody>
      </p:sp>
      <p:sp>
        <p:nvSpPr>
          <p:cNvPr id="3" name="Content Placeholder 2"/>
          <p:cNvSpPr>
            <a:spLocks noGrp="1"/>
          </p:cNvSpPr>
          <p:nvPr>
            <p:ph sz="quarter" idx="1"/>
          </p:nvPr>
        </p:nvSpPr>
        <p:spPr/>
        <p:txBody>
          <a:bodyPr>
            <a:normAutofit/>
          </a:bodyPr>
          <a:lstStyle/>
          <a:p>
            <a:r>
              <a:rPr lang="en-US" sz="1600" dirty="0" smtClean="0"/>
              <a:t>MVC 5.0</a:t>
            </a:r>
          </a:p>
          <a:p>
            <a:pPr lvl="1"/>
            <a:r>
              <a:rPr lang="en-US" sz="1600" dirty="0" smtClean="0"/>
              <a:t>Authentication filters</a:t>
            </a:r>
          </a:p>
          <a:p>
            <a:pPr lvl="1"/>
            <a:r>
              <a:rPr lang="en-US" sz="1600" dirty="0" smtClean="0"/>
              <a:t>Bootstrap support</a:t>
            </a:r>
          </a:p>
          <a:p>
            <a:pPr lvl="1"/>
            <a:r>
              <a:rPr lang="en-US" sz="1600" dirty="0" smtClean="0"/>
              <a:t>New scaffolding items</a:t>
            </a:r>
          </a:p>
          <a:p>
            <a:pPr lvl="1"/>
            <a:r>
              <a:rPr lang="en-US" sz="1600" dirty="0" smtClean="0"/>
              <a:t>Attribute based routing</a:t>
            </a:r>
          </a:p>
          <a:p>
            <a:r>
              <a:rPr lang="en-US" sz="1600" dirty="0" smtClean="0"/>
              <a:t>MVC 6.0</a:t>
            </a:r>
          </a:p>
          <a:p>
            <a:pPr lvl="1"/>
            <a:r>
              <a:rPr lang="en-US" sz="1600" dirty="0" smtClean="0"/>
              <a:t>Single Programming Model for ASP.NET MVC and ASP.NET Web API.</a:t>
            </a:r>
          </a:p>
          <a:p>
            <a:pPr lvl="1"/>
            <a:r>
              <a:rPr lang="en-US" sz="1600" dirty="0" smtClean="0"/>
              <a:t>Optimized for Cloud Computing.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endParaRPr lang="en-US" sz="1600" dirty="0"/>
          </a:p>
        </p:txBody>
      </p:sp>
      <p:pic>
        <p:nvPicPr>
          <p:cNvPr id="3074" name="Picture 2" descr="C:\Users\Santu\Desktop\c1.PNG"/>
          <p:cNvPicPr>
            <a:picLocks noChangeAspect="1" noChangeArrowheads="1"/>
          </p:cNvPicPr>
          <p:nvPr/>
        </p:nvPicPr>
        <p:blipFill>
          <a:blip r:embed="rId2"/>
          <a:srcRect/>
          <a:stretch>
            <a:fillRect/>
          </a:stretch>
        </p:blipFill>
        <p:spPr bwMode="auto">
          <a:xfrm>
            <a:off x="152402" y="1734189"/>
            <a:ext cx="8991599" cy="481901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err="1" smtClean="0"/>
              <a:t>App_Data</a:t>
            </a:r>
            <a:r>
              <a:rPr lang="en-US" sz="1600" dirty="0" smtClean="0"/>
              <a:t>:</a:t>
            </a:r>
          </a:p>
          <a:p>
            <a:r>
              <a:rPr lang="en-US" sz="1600" dirty="0" err="1" smtClean="0"/>
              <a:t>App_Data</a:t>
            </a:r>
            <a:r>
              <a:rPr lang="en-US" sz="1600" dirty="0" smtClean="0"/>
              <a:t> folder can contain application data files like </a:t>
            </a:r>
            <a:r>
              <a:rPr lang="en-US" sz="1600" dirty="0" err="1" smtClean="0"/>
              <a:t>LocalDB</a:t>
            </a:r>
            <a:r>
              <a:rPr lang="en-US" sz="1600" dirty="0" smtClean="0"/>
              <a:t>, .</a:t>
            </a:r>
            <a:r>
              <a:rPr lang="en-US" sz="1600" dirty="0" err="1" smtClean="0"/>
              <a:t>mdf</a:t>
            </a:r>
            <a:r>
              <a:rPr lang="en-US" sz="1600" dirty="0" smtClean="0"/>
              <a:t> files, xml files and other data related files. IIS will never serve files from </a:t>
            </a:r>
            <a:r>
              <a:rPr lang="en-US" sz="1600" dirty="0" err="1" smtClean="0"/>
              <a:t>App_Data</a:t>
            </a:r>
            <a:r>
              <a:rPr lang="en-US" sz="1600" dirty="0" smtClean="0"/>
              <a:t> folder.</a:t>
            </a:r>
          </a:p>
          <a:p>
            <a:r>
              <a:rPr lang="en-US" sz="1600" dirty="0" err="1" smtClean="0"/>
              <a:t>App_Start</a:t>
            </a:r>
            <a:r>
              <a:rPr lang="en-US" sz="1600" dirty="0" smtClean="0"/>
              <a:t>:</a:t>
            </a:r>
          </a:p>
          <a:p>
            <a:r>
              <a:rPr lang="en-US" sz="1600" dirty="0" err="1" smtClean="0"/>
              <a:t>App_Start</a:t>
            </a:r>
            <a:r>
              <a:rPr lang="en-US" sz="1600" dirty="0" smtClean="0"/>
              <a:t> folder can contain class files which will be executed when the application starts. Typically, these would be </a:t>
            </a:r>
            <a:r>
              <a:rPr lang="en-US" sz="1600" dirty="0" err="1" smtClean="0"/>
              <a:t>config</a:t>
            </a:r>
            <a:r>
              <a:rPr lang="en-US" sz="1600" dirty="0" smtClean="0"/>
              <a:t> files like </a:t>
            </a:r>
            <a:r>
              <a:rPr lang="en-US" sz="1600" dirty="0" err="1" smtClean="0"/>
              <a:t>AuthConfig.cs</a:t>
            </a:r>
            <a:r>
              <a:rPr lang="en-US" sz="1600" dirty="0" smtClean="0"/>
              <a:t>, </a:t>
            </a:r>
            <a:r>
              <a:rPr lang="en-US" sz="1600" dirty="0" err="1" smtClean="0"/>
              <a:t>BundleConfig.cs</a:t>
            </a:r>
            <a:r>
              <a:rPr lang="en-US" sz="1600" dirty="0" smtClean="0"/>
              <a:t>, </a:t>
            </a:r>
            <a:r>
              <a:rPr lang="en-US" sz="1600" dirty="0" err="1" smtClean="0"/>
              <a:t>FilterConfig.cs</a:t>
            </a:r>
            <a:r>
              <a:rPr lang="en-US" sz="1600" dirty="0" smtClean="0"/>
              <a:t>, </a:t>
            </a:r>
            <a:r>
              <a:rPr lang="en-US" sz="1600" dirty="0" err="1" smtClean="0"/>
              <a:t>RouteConfig.cs</a:t>
            </a:r>
            <a:r>
              <a:rPr lang="en-US" sz="1600" dirty="0" smtClean="0"/>
              <a:t> etc. MVC 5 includes </a:t>
            </a:r>
            <a:r>
              <a:rPr lang="en-US" sz="1600" dirty="0" err="1" smtClean="0"/>
              <a:t>BundleConfig.cs</a:t>
            </a:r>
            <a:r>
              <a:rPr lang="en-US" sz="1600" dirty="0" smtClean="0"/>
              <a:t>, </a:t>
            </a:r>
            <a:r>
              <a:rPr lang="en-US" sz="1600" dirty="0" err="1" smtClean="0"/>
              <a:t>FilterConfig.cs</a:t>
            </a:r>
            <a:r>
              <a:rPr lang="en-US" sz="1600" dirty="0" smtClean="0"/>
              <a:t> and </a:t>
            </a:r>
            <a:r>
              <a:rPr lang="en-US" sz="1600" dirty="0" err="1" smtClean="0"/>
              <a:t>RouteConfig.cs</a:t>
            </a:r>
            <a:r>
              <a:rPr lang="en-US" sz="1600" dirty="0" smtClean="0"/>
              <a:t> by default. We will see significance of these files later.</a:t>
            </a:r>
          </a:p>
          <a:p>
            <a:endParaRPr lang="en-US" sz="1600" dirty="0"/>
          </a:p>
        </p:txBody>
      </p:sp>
      <p:pic>
        <p:nvPicPr>
          <p:cNvPr id="4098" name="Picture 2" descr="C:\Users\Santu\Desktop\c2.PNG"/>
          <p:cNvPicPr>
            <a:picLocks noChangeAspect="1" noChangeArrowheads="1"/>
          </p:cNvPicPr>
          <p:nvPr/>
        </p:nvPicPr>
        <p:blipFill>
          <a:blip r:embed="rId2"/>
          <a:srcRect/>
          <a:stretch>
            <a:fillRect/>
          </a:stretch>
        </p:blipFill>
        <p:spPr bwMode="auto">
          <a:xfrm>
            <a:off x="1600201" y="4038601"/>
            <a:ext cx="5075899" cy="199548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Content:</a:t>
            </a:r>
          </a:p>
          <a:p>
            <a:r>
              <a:rPr lang="en-US" sz="1600" dirty="0" smtClean="0"/>
              <a:t>Content folder contains static files like </a:t>
            </a:r>
            <a:r>
              <a:rPr lang="en-US" sz="1600" dirty="0" err="1" smtClean="0"/>
              <a:t>css</a:t>
            </a:r>
            <a:r>
              <a:rPr lang="en-US" sz="1600" dirty="0" smtClean="0"/>
              <a:t> files, images and icons files. MVC 5 application includes bootstrap.css, </a:t>
            </a:r>
            <a:r>
              <a:rPr lang="en-US" sz="1600" dirty="0" err="1" smtClean="0"/>
              <a:t>bootstrap.min.css</a:t>
            </a:r>
            <a:r>
              <a:rPr lang="en-US" sz="1600" dirty="0" smtClean="0"/>
              <a:t> and Site.css by default.</a:t>
            </a:r>
          </a:p>
          <a:p>
            <a:endParaRPr lang="en-US" sz="1600" dirty="0" smtClean="0"/>
          </a:p>
          <a:p>
            <a:endParaRPr lang="en-US" sz="1600" dirty="0" smtClean="0"/>
          </a:p>
          <a:p>
            <a:endParaRPr lang="en-US" sz="1600" dirty="0" smtClean="0"/>
          </a:p>
          <a:p>
            <a:pPr>
              <a:buNone/>
            </a:pPr>
            <a:endParaRPr lang="en-US" sz="1600" dirty="0" smtClean="0"/>
          </a:p>
          <a:p>
            <a:r>
              <a:rPr lang="en-US" sz="1600" dirty="0" smtClean="0"/>
              <a:t>Controllers:</a:t>
            </a:r>
          </a:p>
          <a:p>
            <a:r>
              <a:rPr lang="en-US" sz="1600" dirty="0" smtClean="0"/>
              <a:t>Controllers folder contains class files for the controllers. Controllers handles users' request and returns a response. MVC requires the name of all controller files to end with "Controller". </a:t>
            </a:r>
          </a:p>
          <a:p>
            <a:endParaRPr lang="en-US" sz="1600" dirty="0" smtClean="0"/>
          </a:p>
          <a:p>
            <a:endParaRPr lang="en-US" sz="1600" dirty="0"/>
          </a:p>
        </p:txBody>
      </p:sp>
      <p:pic>
        <p:nvPicPr>
          <p:cNvPr id="5122" name="Picture 2" descr="C:\Users\Santu\Desktop\c3.PNG"/>
          <p:cNvPicPr>
            <a:picLocks noChangeAspect="1" noChangeArrowheads="1"/>
          </p:cNvPicPr>
          <p:nvPr/>
        </p:nvPicPr>
        <p:blipFill>
          <a:blip r:embed="rId2"/>
          <a:srcRect/>
          <a:stretch>
            <a:fillRect/>
          </a:stretch>
        </p:blipFill>
        <p:spPr bwMode="auto">
          <a:xfrm>
            <a:off x="3200400" y="2743200"/>
            <a:ext cx="2950464" cy="1219200"/>
          </a:xfrm>
          <a:prstGeom prst="rect">
            <a:avLst/>
          </a:prstGeom>
          <a:noFill/>
        </p:spPr>
      </p:pic>
      <p:pic>
        <p:nvPicPr>
          <p:cNvPr id="5123" name="Picture 3" descr="C:\Users\Santu\Desktop\c5.PNG"/>
          <p:cNvPicPr>
            <a:picLocks noChangeAspect="1" noChangeArrowheads="1"/>
          </p:cNvPicPr>
          <p:nvPr/>
        </p:nvPicPr>
        <p:blipFill>
          <a:blip r:embed="rId3"/>
          <a:srcRect/>
          <a:stretch>
            <a:fillRect/>
          </a:stretch>
        </p:blipFill>
        <p:spPr bwMode="auto">
          <a:xfrm>
            <a:off x="2705101" y="4953001"/>
            <a:ext cx="3714751" cy="9429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fonts:</a:t>
            </a:r>
          </a:p>
          <a:p>
            <a:r>
              <a:rPr lang="en-US" sz="1600" dirty="0" smtClean="0"/>
              <a:t>Fonts folder contains custom font files for your application.</a:t>
            </a:r>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Models:</a:t>
            </a:r>
          </a:p>
          <a:p>
            <a:r>
              <a:rPr lang="en-US" sz="1600" dirty="0" smtClean="0"/>
              <a:t>Models folder contains model class files. Typically model class includes public properties, which will be used by application to hold and manipulate application data.</a:t>
            </a:r>
          </a:p>
          <a:p>
            <a:endParaRPr lang="en-US" sz="1600" dirty="0"/>
          </a:p>
        </p:txBody>
      </p:sp>
      <p:pic>
        <p:nvPicPr>
          <p:cNvPr id="6146" name="Picture 2" descr="C:\Users\Santu\Desktop\c6.PNG"/>
          <p:cNvPicPr>
            <a:picLocks noChangeAspect="1" noChangeArrowheads="1"/>
          </p:cNvPicPr>
          <p:nvPr/>
        </p:nvPicPr>
        <p:blipFill>
          <a:blip r:embed="rId2"/>
          <a:srcRect/>
          <a:stretch>
            <a:fillRect/>
          </a:stretch>
        </p:blipFill>
        <p:spPr bwMode="auto">
          <a:xfrm>
            <a:off x="1881189" y="2405064"/>
            <a:ext cx="3605727" cy="155733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Scripts:</a:t>
            </a:r>
          </a:p>
          <a:p>
            <a:r>
              <a:rPr lang="en-US" sz="1600" dirty="0" smtClean="0"/>
              <a:t>Scripts folder contains JavaScript or VBScript files for the application. MVC 5 includes </a:t>
            </a:r>
            <a:r>
              <a:rPr lang="en-US" sz="1600" dirty="0" err="1" smtClean="0"/>
              <a:t>javascript</a:t>
            </a:r>
            <a:r>
              <a:rPr lang="en-US" sz="1600" dirty="0" smtClean="0"/>
              <a:t> files for bootstrap, </a:t>
            </a:r>
            <a:r>
              <a:rPr lang="en-US" sz="1600" dirty="0" err="1" smtClean="0"/>
              <a:t>jquery</a:t>
            </a:r>
            <a:r>
              <a:rPr lang="en-US" sz="1600" dirty="0" smtClean="0"/>
              <a:t> 1.10 by default.</a:t>
            </a:r>
          </a:p>
          <a:p>
            <a:endParaRPr lang="en-US" sz="1600" dirty="0"/>
          </a:p>
        </p:txBody>
      </p:sp>
      <p:pic>
        <p:nvPicPr>
          <p:cNvPr id="7170" name="Picture 2" descr="C:\Users\Santu\Desktop\c7.PNG"/>
          <p:cNvPicPr>
            <a:picLocks noChangeAspect="1" noChangeArrowheads="1"/>
          </p:cNvPicPr>
          <p:nvPr/>
        </p:nvPicPr>
        <p:blipFill>
          <a:blip r:embed="rId2"/>
          <a:srcRect/>
          <a:stretch>
            <a:fillRect/>
          </a:stretch>
        </p:blipFill>
        <p:spPr bwMode="auto">
          <a:xfrm>
            <a:off x="2362200" y="2743200"/>
            <a:ext cx="3733800" cy="4114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Views:</a:t>
            </a:r>
          </a:p>
          <a:p>
            <a:r>
              <a:rPr lang="en-US" sz="1600" dirty="0" smtClean="0"/>
              <a:t>Views folder contains html files for the application. Typically view file is a .</a:t>
            </a:r>
            <a:r>
              <a:rPr lang="en-US" sz="1600" dirty="0" err="1" smtClean="0"/>
              <a:t>cshtml</a:t>
            </a:r>
            <a:r>
              <a:rPr lang="en-US" sz="1600" dirty="0" smtClean="0"/>
              <a:t> file where you write html and C# or VB.NET code.</a:t>
            </a:r>
          </a:p>
          <a:p>
            <a:r>
              <a:rPr lang="en-US" sz="1600" dirty="0" smtClean="0"/>
              <a:t>Views folder includes separate folder for each controllers. For example, all the .</a:t>
            </a:r>
            <a:r>
              <a:rPr lang="en-US" sz="1600" dirty="0" err="1" smtClean="0"/>
              <a:t>cshtml</a:t>
            </a:r>
            <a:r>
              <a:rPr lang="en-US" sz="1600" dirty="0" smtClean="0"/>
              <a:t> files, which will be rendered by </a:t>
            </a:r>
            <a:r>
              <a:rPr lang="en-US" sz="1600" dirty="0" err="1" smtClean="0"/>
              <a:t>HomeController</a:t>
            </a:r>
            <a:r>
              <a:rPr lang="en-US" sz="1600" dirty="0" smtClean="0"/>
              <a:t> will be in View &gt; Home folder.</a:t>
            </a:r>
          </a:p>
          <a:p>
            <a:r>
              <a:rPr lang="en-US" sz="1600" dirty="0" smtClean="0"/>
              <a:t>Shared folder under View folder contains all the views which will be shared among different controllers e.g. layout files.</a:t>
            </a:r>
          </a:p>
          <a:p>
            <a:endParaRPr lang="en-US" sz="1600" dirty="0"/>
          </a:p>
        </p:txBody>
      </p:sp>
      <p:pic>
        <p:nvPicPr>
          <p:cNvPr id="8194" name="Picture 2" descr="C:\Users\Santu\Desktop\c8.PNG"/>
          <p:cNvPicPr>
            <a:picLocks noChangeAspect="1" noChangeArrowheads="1"/>
          </p:cNvPicPr>
          <p:nvPr/>
        </p:nvPicPr>
        <p:blipFill>
          <a:blip r:embed="rId2"/>
          <a:srcRect/>
          <a:stretch>
            <a:fillRect/>
          </a:stretch>
        </p:blipFill>
        <p:spPr bwMode="auto">
          <a:xfrm>
            <a:off x="2947988" y="3910013"/>
            <a:ext cx="2524125" cy="18573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MVC Folder Structure</a:t>
            </a:r>
            <a:endParaRPr lang="en-US" dirty="0"/>
          </a:p>
        </p:txBody>
      </p:sp>
      <p:sp>
        <p:nvSpPr>
          <p:cNvPr id="3" name="Content Placeholder 2"/>
          <p:cNvSpPr>
            <a:spLocks noGrp="1"/>
          </p:cNvSpPr>
          <p:nvPr>
            <p:ph sz="quarter" idx="1"/>
          </p:nvPr>
        </p:nvSpPr>
        <p:spPr/>
        <p:txBody>
          <a:bodyPr>
            <a:normAutofit/>
          </a:bodyPr>
          <a:lstStyle/>
          <a:p>
            <a:r>
              <a:rPr lang="en-US" sz="1600" dirty="0" smtClean="0"/>
              <a:t>MVC project also includes following configuration files:</a:t>
            </a:r>
          </a:p>
          <a:p>
            <a:r>
              <a:rPr lang="en-US" sz="1600" dirty="0" err="1" smtClean="0"/>
              <a:t>Global.asax</a:t>
            </a:r>
            <a:r>
              <a:rPr lang="en-US" sz="1600" dirty="0" smtClean="0"/>
              <a:t>:</a:t>
            </a:r>
          </a:p>
          <a:p>
            <a:r>
              <a:rPr lang="en-US" sz="1600" dirty="0" err="1" smtClean="0"/>
              <a:t>Global.asax</a:t>
            </a:r>
            <a:r>
              <a:rPr lang="en-US" sz="1600" dirty="0" smtClean="0"/>
              <a:t> allows you to write code that runs in response to application level events, such as </a:t>
            </a:r>
            <a:r>
              <a:rPr lang="en-US" sz="1600" dirty="0" err="1" smtClean="0"/>
              <a:t>Application_BeginRequest</a:t>
            </a:r>
            <a:r>
              <a:rPr lang="en-US" sz="1600" dirty="0" smtClean="0"/>
              <a:t>, </a:t>
            </a:r>
            <a:r>
              <a:rPr lang="en-US" sz="1600" dirty="0" err="1" smtClean="0"/>
              <a:t>application_start</a:t>
            </a:r>
            <a:r>
              <a:rPr lang="en-US" sz="1600" dirty="0" smtClean="0"/>
              <a:t>, </a:t>
            </a:r>
            <a:r>
              <a:rPr lang="en-US" sz="1600" dirty="0" err="1" smtClean="0"/>
              <a:t>application_error</a:t>
            </a:r>
            <a:r>
              <a:rPr lang="en-US" sz="1600" dirty="0" smtClean="0"/>
              <a:t>, </a:t>
            </a:r>
            <a:r>
              <a:rPr lang="en-US" sz="1600" dirty="0" err="1" smtClean="0"/>
              <a:t>session_start</a:t>
            </a:r>
            <a:r>
              <a:rPr lang="en-US" sz="1600" dirty="0" smtClean="0"/>
              <a:t>, </a:t>
            </a:r>
            <a:r>
              <a:rPr lang="en-US" sz="1600" dirty="0" err="1" smtClean="0"/>
              <a:t>session_end</a:t>
            </a:r>
            <a:r>
              <a:rPr lang="en-US" sz="1600" dirty="0" smtClean="0"/>
              <a:t> etc.</a:t>
            </a:r>
          </a:p>
          <a:p>
            <a:r>
              <a:rPr lang="en-US" sz="1600" dirty="0" err="1" smtClean="0"/>
              <a:t>Packages.config</a:t>
            </a:r>
            <a:r>
              <a:rPr lang="en-US" sz="1600" dirty="0" smtClean="0"/>
              <a:t>:</a:t>
            </a:r>
          </a:p>
          <a:p>
            <a:r>
              <a:rPr lang="en-US" sz="1600" dirty="0" err="1" smtClean="0"/>
              <a:t>Packages.config</a:t>
            </a:r>
            <a:r>
              <a:rPr lang="en-US" sz="1600" dirty="0" smtClean="0"/>
              <a:t> file is managed by </a:t>
            </a:r>
            <a:r>
              <a:rPr lang="en-US" sz="1600" dirty="0" err="1" smtClean="0"/>
              <a:t>NuGet</a:t>
            </a:r>
            <a:r>
              <a:rPr lang="en-US" sz="1600" dirty="0" smtClean="0"/>
              <a:t> to keep track of what packages and versions you have installed in the application.</a:t>
            </a:r>
          </a:p>
          <a:p>
            <a:r>
              <a:rPr lang="en-US" sz="1600" dirty="0" err="1" smtClean="0"/>
              <a:t>Web.config</a:t>
            </a:r>
            <a:r>
              <a:rPr lang="en-US" sz="1600" dirty="0" smtClean="0"/>
              <a:t>:</a:t>
            </a:r>
          </a:p>
          <a:p>
            <a:r>
              <a:rPr lang="en-US" sz="1600" dirty="0" err="1" smtClean="0"/>
              <a:t>Web.config</a:t>
            </a:r>
            <a:r>
              <a:rPr lang="en-US" sz="1600" dirty="0" smtClean="0"/>
              <a:t> file contains application level configurations.</a:t>
            </a:r>
          </a:p>
          <a:p>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a:t>
            </a:r>
            <a:endParaRPr lang="en-US" dirty="0"/>
          </a:p>
        </p:txBody>
      </p:sp>
      <p:sp>
        <p:nvSpPr>
          <p:cNvPr id="3" name="Content Placeholder 2"/>
          <p:cNvSpPr>
            <a:spLocks noGrp="1"/>
          </p:cNvSpPr>
          <p:nvPr>
            <p:ph sz="quarter" idx="1"/>
          </p:nvPr>
        </p:nvSpPr>
        <p:spPr/>
        <p:txBody>
          <a:bodyPr>
            <a:normAutofit lnSpcReduction="10000"/>
          </a:bodyPr>
          <a:lstStyle/>
          <a:p>
            <a:r>
              <a:rPr lang="en-US" sz="1600" dirty="0" smtClean="0"/>
              <a:t>The Controller in MVC architecture handles any incoming URL request. Controller is a class, derived from the base class </a:t>
            </a:r>
            <a:r>
              <a:rPr lang="en-US" sz="1600" i="1" dirty="0" err="1" smtClean="0"/>
              <a:t>System.Web.Mvc.Controller</a:t>
            </a:r>
            <a:r>
              <a:rPr lang="en-US" sz="1600" dirty="0" smtClean="0"/>
              <a:t>. Controller class contains public methods called </a:t>
            </a:r>
            <a:r>
              <a:rPr lang="en-US" sz="1600" b="1" dirty="0" smtClean="0"/>
              <a:t>Action</a:t>
            </a:r>
            <a:r>
              <a:rPr lang="en-US" sz="1600" dirty="0" smtClean="0"/>
              <a:t> methods. Controller and its action method handles incoming browser requests, retrieves necessary model data and returns appropriate responses.</a:t>
            </a:r>
          </a:p>
          <a:p>
            <a:r>
              <a:rPr lang="en-US" sz="1600" dirty="0" smtClean="0"/>
              <a:t>In ASP.NET MVC, every controller class name must end with a word "Controller". For example, controller for home page must be </a:t>
            </a:r>
            <a:r>
              <a:rPr lang="en-US" sz="1600" dirty="0" err="1" smtClean="0"/>
              <a:t>HomeController</a:t>
            </a:r>
            <a:r>
              <a:rPr lang="en-US" sz="1600" dirty="0" smtClean="0"/>
              <a:t> and controller for student must be </a:t>
            </a:r>
            <a:r>
              <a:rPr lang="en-US" sz="1600" dirty="0" err="1" smtClean="0"/>
              <a:t>StudentController</a:t>
            </a:r>
            <a:r>
              <a:rPr lang="en-US" sz="1600" dirty="0" smtClean="0"/>
              <a:t>. Also, every controller class must be located in Controller folder of MVC folder structure.</a:t>
            </a:r>
          </a:p>
          <a:p>
            <a:r>
              <a:rPr lang="en-US" sz="1600" dirty="0" smtClean="0"/>
              <a:t>In the Visual Studio, right click on the </a:t>
            </a:r>
            <a:r>
              <a:rPr lang="en-US" sz="1600" b="1" dirty="0" smtClean="0"/>
              <a:t>Controller</a:t>
            </a:r>
            <a:r>
              <a:rPr lang="en-US" sz="1600" dirty="0" smtClean="0"/>
              <a:t> folder -&gt; select </a:t>
            </a:r>
            <a:r>
              <a:rPr lang="en-US" sz="1600" b="1" dirty="0" smtClean="0"/>
              <a:t>Add</a:t>
            </a:r>
            <a:r>
              <a:rPr lang="en-US" sz="1600" dirty="0" smtClean="0"/>
              <a:t> -&gt; click on </a:t>
            </a:r>
            <a:r>
              <a:rPr lang="en-US" sz="1600" b="1" dirty="0" smtClean="0"/>
              <a:t>Controller</a:t>
            </a:r>
          </a:p>
          <a:p>
            <a:r>
              <a:rPr lang="en-US" sz="1600" b="1" dirty="0" smtClean="0"/>
              <a:t>Note: </a:t>
            </a:r>
            <a:r>
              <a:rPr lang="en-US" sz="1600" dirty="0" smtClean="0"/>
              <a:t>MVC will throw "The resource cannot be found" error when you do not append "Controller" to the controller class name.</a:t>
            </a:r>
          </a:p>
          <a:p>
            <a:r>
              <a:rPr lang="en-US" sz="1600" dirty="0" smtClean="0"/>
              <a:t>New controller can be created using different scaffolding templates. You can create custom scaffolding template also.</a:t>
            </a:r>
          </a:p>
          <a:p>
            <a:r>
              <a:rPr lang="en-US" sz="1600" b="1" dirty="0" err="1" smtClean="0"/>
              <a:t>Note:</a:t>
            </a:r>
            <a:r>
              <a:rPr lang="en-US" sz="1600" dirty="0" err="1" smtClean="0"/>
              <a:t>Scaffolding</a:t>
            </a:r>
            <a:r>
              <a:rPr lang="en-US" sz="1600" dirty="0" smtClean="0"/>
              <a:t> is an automatic code generation framework for ASP.NET web applications. Scaffolding reduces the time taken to develop a controller, view etc. in MVC framework.</a:t>
            </a:r>
          </a:p>
          <a:p>
            <a:r>
              <a:rPr lang="en-US" sz="1600" dirty="0" err="1" smtClean="0"/>
              <a:t>Note:This</a:t>
            </a:r>
            <a:r>
              <a:rPr lang="en-US" sz="1600" dirty="0" smtClean="0"/>
              <a:t> base Controller class contains helper methods that can be used for various purposes.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Overview</a:t>
            </a:r>
            <a:endParaRPr lang="en-US" dirty="0"/>
          </a:p>
        </p:txBody>
      </p:sp>
      <p:sp>
        <p:nvSpPr>
          <p:cNvPr id="3" name="Content Placeholder 2"/>
          <p:cNvSpPr>
            <a:spLocks noGrp="1"/>
          </p:cNvSpPr>
          <p:nvPr>
            <p:ph sz="quarter" idx="1"/>
          </p:nvPr>
        </p:nvSpPr>
        <p:spPr/>
        <p:txBody>
          <a:bodyPr>
            <a:normAutofit lnSpcReduction="10000"/>
          </a:bodyPr>
          <a:lstStyle/>
          <a:p>
            <a:r>
              <a:rPr lang="en-US" sz="1800" dirty="0" smtClean="0"/>
              <a:t>Asp.Net MVC request flow</a:t>
            </a:r>
          </a:p>
          <a:p>
            <a:r>
              <a:rPr lang="en-US" sz="1800" dirty="0" smtClean="0"/>
              <a:t>Step 1:- The first hit comes to the controller.</a:t>
            </a:r>
          </a:p>
          <a:p>
            <a:r>
              <a:rPr lang="en-US" sz="1800" dirty="0" smtClean="0"/>
              <a:t>Step 2:- Depending on the action controller creates the object of the model. Model in turn calls the data access layer which fetches data in the model.</a:t>
            </a:r>
          </a:p>
          <a:p>
            <a:r>
              <a:rPr lang="en-US" sz="1800" dirty="0" smtClean="0"/>
              <a:t>Step 3:- This data filled model is then passed to the view for display purpose.</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when the user enters a URL in the browser, it goes to the server and calls appropriate controller. Then, the Controller uses the appropriate View and Model and creates the response and sends it back to the user.</a:t>
            </a:r>
          </a:p>
          <a:p>
            <a:endParaRPr lang="en-US" sz="1800" dirty="0" smtClean="0"/>
          </a:p>
          <a:p>
            <a:endParaRPr lang="en-US" dirty="0"/>
          </a:p>
        </p:txBody>
      </p:sp>
      <p:pic>
        <p:nvPicPr>
          <p:cNvPr id="3074" name="Picture 2" descr="C:\Users\Santu\Desktop\lab_1.13.png"/>
          <p:cNvPicPr>
            <a:picLocks noChangeAspect="1" noChangeArrowheads="1"/>
          </p:cNvPicPr>
          <p:nvPr/>
        </p:nvPicPr>
        <p:blipFill>
          <a:blip r:embed="rId2"/>
          <a:srcRect/>
          <a:stretch>
            <a:fillRect/>
          </a:stretch>
        </p:blipFill>
        <p:spPr bwMode="auto">
          <a:xfrm>
            <a:off x="1676400" y="3124200"/>
            <a:ext cx="4953000" cy="210206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method</a:t>
            </a:r>
            <a:endParaRPr lang="en-US" dirty="0"/>
          </a:p>
        </p:txBody>
      </p:sp>
      <p:sp>
        <p:nvSpPr>
          <p:cNvPr id="3" name="Content Placeholder 2"/>
          <p:cNvSpPr>
            <a:spLocks noGrp="1"/>
          </p:cNvSpPr>
          <p:nvPr>
            <p:ph sz="quarter" idx="1"/>
          </p:nvPr>
        </p:nvSpPr>
        <p:spPr/>
        <p:txBody>
          <a:bodyPr>
            <a:normAutofit/>
          </a:bodyPr>
          <a:lstStyle/>
          <a:p>
            <a:r>
              <a:rPr lang="en-US" sz="1600" dirty="0" smtClean="0"/>
              <a:t>All the public methods of a Controller class are called Action methods. They are like any other normal methods with the following restrictions:</a:t>
            </a:r>
          </a:p>
          <a:p>
            <a:r>
              <a:rPr lang="en-US" sz="1600" dirty="0" smtClean="0"/>
              <a:t>Action method must be public. It cannot be private or protected</a:t>
            </a:r>
          </a:p>
          <a:p>
            <a:r>
              <a:rPr lang="en-US" sz="1600" dirty="0" smtClean="0"/>
              <a:t>Action method cannot be a static method.</a:t>
            </a:r>
          </a:p>
          <a:p>
            <a:endParaRPr lang="en-US" sz="1600" dirty="0"/>
          </a:p>
        </p:txBody>
      </p:sp>
      <p:pic>
        <p:nvPicPr>
          <p:cNvPr id="1027" name="Picture 3" descr="C:\Users\Santu\Desktop\action-method.png"/>
          <p:cNvPicPr>
            <a:picLocks noChangeAspect="1" noChangeArrowheads="1"/>
          </p:cNvPicPr>
          <p:nvPr/>
        </p:nvPicPr>
        <p:blipFill>
          <a:blip r:embed="rId2"/>
          <a:srcRect/>
          <a:stretch>
            <a:fillRect/>
          </a:stretch>
        </p:blipFill>
        <p:spPr bwMode="auto">
          <a:xfrm>
            <a:off x="990601" y="3276600"/>
            <a:ext cx="6664036" cy="28194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Passing Data from Controller to View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1800" dirty="0" smtClean="0"/>
              <a:t>In ASP.NET MVC offers us three options - </a:t>
            </a:r>
            <a:r>
              <a:rPr lang="en-US" sz="1800" dirty="0" err="1" smtClean="0"/>
              <a:t>ViewData</a:t>
            </a:r>
            <a:r>
              <a:rPr lang="en-US" sz="1800" dirty="0" smtClean="0"/>
              <a:t>, </a:t>
            </a:r>
            <a:r>
              <a:rPr lang="en-US" sz="1800" dirty="0" err="1" smtClean="0"/>
              <a:t>ViewBag</a:t>
            </a:r>
            <a:r>
              <a:rPr lang="en-US" sz="1800" dirty="0" smtClean="0"/>
              <a:t> and </a:t>
            </a:r>
            <a:r>
              <a:rPr lang="en-US" sz="1800" dirty="0" err="1" smtClean="0"/>
              <a:t>TempData</a:t>
            </a:r>
            <a:r>
              <a:rPr lang="en-US" sz="1800" dirty="0" smtClean="0"/>
              <a:t> to pass data from controller to view and in next request.</a:t>
            </a:r>
          </a:p>
          <a:p>
            <a:r>
              <a:rPr lang="en-US" sz="1800" dirty="0" err="1" smtClean="0"/>
              <a:t>ViewData</a:t>
            </a:r>
            <a:endParaRPr lang="en-US" sz="1800" dirty="0" smtClean="0"/>
          </a:p>
          <a:p>
            <a:pPr lvl="1"/>
            <a:r>
              <a:rPr lang="en-US" sz="1800" dirty="0" err="1" smtClean="0"/>
              <a:t>ViewData</a:t>
            </a:r>
            <a:r>
              <a:rPr lang="en-US" sz="1800" dirty="0" smtClean="0"/>
              <a:t> is used to pass data from controller to corresponding view.</a:t>
            </a:r>
          </a:p>
          <a:p>
            <a:pPr lvl="1"/>
            <a:r>
              <a:rPr lang="en-US" sz="1800" dirty="0" err="1" smtClean="0"/>
              <a:t>ViewData</a:t>
            </a:r>
            <a:r>
              <a:rPr lang="en-US" sz="1800" dirty="0" smtClean="0"/>
              <a:t> is Key-Value Dictionary collection.</a:t>
            </a:r>
          </a:p>
          <a:p>
            <a:pPr lvl="1"/>
            <a:r>
              <a:rPr lang="en-US" sz="1800" dirty="0" err="1" smtClean="0"/>
              <a:t>ViewData</a:t>
            </a:r>
            <a:r>
              <a:rPr lang="en-US" sz="1800" dirty="0" smtClean="0"/>
              <a:t> is a dictionary object and it is property of </a:t>
            </a:r>
            <a:r>
              <a:rPr lang="en-US" sz="1800" dirty="0" err="1" smtClean="0"/>
              <a:t>ControllerBase</a:t>
            </a:r>
            <a:r>
              <a:rPr lang="en-US" sz="1800" dirty="0" smtClean="0"/>
              <a:t> class.</a:t>
            </a:r>
          </a:p>
          <a:p>
            <a:pPr lvl="1"/>
            <a:r>
              <a:rPr lang="en-US" sz="1800" dirty="0" err="1" smtClean="0"/>
              <a:t>ViewData</a:t>
            </a:r>
            <a:r>
              <a:rPr lang="en-US" sz="1800" dirty="0" smtClean="0"/>
              <a:t> requires typecasting for complex data type and check for null values to avoid error.</a:t>
            </a:r>
          </a:p>
          <a:p>
            <a:r>
              <a:rPr lang="en-US" sz="1800" dirty="0" err="1" smtClean="0"/>
              <a:t>ViewBag</a:t>
            </a:r>
            <a:endParaRPr lang="en-US" sz="1800" dirty="0" smtClean="0"/>
          </a:p>
          <a:p>
            <a:pPr lvl="1"/>
            <a:r>
              <a:rPr lang="en-US" sz="1800" dirty="0" err="1" smtClean="0"/>
              <a:t>ViewBag</a:t>
            </a:r>
            <a:r>
              <a:rPr lang="en-US" sz="1800" dirty="0" smtClean="0"/>
              <a:t> is also used to pass data from controller to corresponding view.</a:t>
            </a:r>
          </a:p>
          <a:p>
            <a:pPr lvl="1"/>
            <a:r>
              <a:rPr lang="en-US" sz="1800" dirty="0" err="1" smtClean="0"/>
              <a:t>ViewBag</a:t>
            </a:r>
            <a:r>
              <a:rPr lang="en-US" sz="1800" dirty="0" smtClean="0"/>
              <a:t> is a dynamic property that takes advantage of the new dynamic features in C# 4.0.</a:t>
            </a:r>
          </a:p>
          <a:p>
            <a:pPr lvl="1"/>
            <a:r>
              <a:rPr lang="en-US" sz="1800" dirty="0" err="1" smtClean="0"/>
              <a:t>ViewBag</a:t>
            </a:r>
            <a:r>
              <a:rPr lang="en-US" sz="1800" dirty="0" smtClean="0"/>
              <a:t> is Dynamic property of </a:t>
            </a:r>
            <a:r>
              <a:rPr lang="en-US" sz="1800" dirty="0" err="1" smtClean="0"/>
              <a:t>ControllerBase</a:t>
            </a:r>
            <a:r>
              <a:rPr lang="en-US" sz="1800" dirty="0" smtClean="0"/>
              <a:t> class.</a:t>
            </a:r>
          </a:p>
          <a:p>
            <a:pPr lvl="1"/>
            <a:r>
              <a:rPr lang="en-US" sz="1800" dirty="0" smtClean="0"/>
              <a:t>It doesn’t required typecasting for getting complex data type.</a:t>
            </a:r>
          </a:p>
          <a:p>
            <a:pPr lvl="1"/>
            <a:r>
              <a:rPr lang="en-US" sz="1800" dirty="0" smtClean="0"/>
              <a:t>Note: Can we pass </a:t>
            </a:r>
            <a:r>
              <a:rPr lang="en-US" sz="1800" dirty="0" err="1" smtClean="0"/>
              <a:t>ViewData</a:t>
            </a:r>
            <a:r>
              <a:rPr lang="en-US" sz="1800" dirty="0" smtClean="0"/>
              <a:t> and get it as </a:t>
            </a:r>
            <a:r>
              <a:rPr lang="en-US" sz="1800" dirty="0" err="1" smtClean="0"/>
              <a:t>ViewBag</a:t>
            </a:r>
            <a:r>
              <a:rPr lang="en-US" sz="1800" dirty="0" smtClean="0"/>
              <a:t>?</a:t>
            </a:r>
          </a:p>
          <a:p>
            <a:pPr lvl="1">
              <a:buNone/>
            </a:pPr>
            <a:r>
              <a:rPr lang="en-US" sz="1800" dirty="0" smtClean="0"/>
              <a:t>    Yes, We can. Vice versa is also possible.</a:t>
            </a:r>
          </a:p>
          <a:p>
            <a:pPr lvl="1"/>
            <a:endParaRPr lang="en-US" sz="1800" dirty="0" smtClean="0"/>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
          </p:nvPr>
        </p:nvSpPr>
        <p:spPr/>
        <p:txBody>
          <a:bodyPr>
            <a:normAutofit/>
          </a:bodyPr>
          <a:lstStyle/>
          <a:p>
            <a:r>
              <a:rPr lang="en-US" sz="1800" dirty="0" err="1" smtClean="0"/>
              <a:t>TempData</a:t>
            </a:r>
            <a:endParaRPr lang="en-US" sz="1800" dirty="0" smtClean="0"/>
          </a:p>
          <a:p>
            <a:pPr lvl="1"/>
            <a:r>
              <a:rPr lang="en-US" sz="1500" dirty="0" err="1" smtClean="0"/>
              <a:t>TempData</a:t>
            </a:r>
            <a:r>
              <a:rPr lang="en-US" sz="1500" dirty="0" smtClean="0"/>
              <a:t> is also Key-Value Dictionary collection.</a:t>
            </a:r>
          </a:p>
          <a:p>
            <a:pPr lvl="1"/>
            <a:r>
              <a:rPr lang="en-US" sz="1500" dirty="0" err="1" smtClean="0"/>
              <a:t>TempData</a:t>
            </a:r>
            <a:r>
              <a:rPr lang="en-US" sz="1500" dirty="0" smtClean="0"/>
              <a:t> is used to pass data from current request to subsequent request (pass data from controller to controller).</a:t>
            </a:r>
          </a:p>
          <a:p>
            <a:pPr lvl="1"/>
            <a:r>
              <a:rPr lang="en-US" sz="1500" dirty="0" err="1" smtClean="0"/>
              <a:t>TempData</a:t>
            </a:r>
            <a:r>
              <a:rPr lang="en-US" sz="1500" dirty="0" smtClean="0"/>
              <a:t> requires typecasting for complex data type and check for null values to avoid error.</a:t>
            </a:r>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pic>
        <p:nvPicPr>
          <p:cNvPr id="2050" name="Picture 2" descr="C:\Users\Santu\Desktop\Capture.PNG"/>
          <p:cNvPicPr>
            <a:picLocks noChangeAspect="1" noChangeArrowheads="1"/>
          </p:cNvPicPr>
          <p:nvPr/>
        </p:nvPicPr>
        <p:blipFill>
          <a:blip r:embed="rId2"/>
          <a:srcRect/>
          <a:stretch>
            <a:fillRect/>
          </a:stretch>
        </p:blipFill>
        <p:spPr bwMode="auto">
          <a:xfrm>
            <a:off x="1066800" y="3505200"/>
            <a:ext cx="6859588" cy="234315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a:t>
            </a:r>
            <a:r>
              <a:rPr lang="en-US" dirty="0" err="1" smtClean="0"/>
              <a:t>ViewData</a:t>
            </a:r>
            <a:r>
              <a:rPr lang="en-US" dirty="0" smtClean="0"/>
              <a:t> and </a:t>
            </a:r>
            <a:r>
              <a:rPr lang="en-US" dirty="0" err="1" smtClean="0"/>
              <a:t>ViewBag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sz="1900" dirty="0" err="1" smtClean="0"/>
              <a:t>ViewData</a:t>
            </a:r>
            <a:r>
              <a:rPr lang="en-US" sz="1900" dirty="0" smtClean="0"/>
              <a:t> and </a:t>
            </a:r>
            <a:r>
              <a:rPr lang="en-US" sz="1900" dirty="0" err="1" smtClean="0"/>
              <a:t>ViewBag</a:t>
            </a:r>
            <a:r>
              <a:rPr lang="en-US" sz="1900" dirty="0" smtClean="0"/>
              <a:t> is a good option for passing values between Controller and View. But in real time </a:t>
            </a:r>
            <a:r>
              <a:rPr lang="en-US" sz="1900" smtClean="0"/>
              <a:t>projects couple </a:t>
            </a:r>
            <a:r>
              <a:rPr lang="en-US" sz="1900" dirty="0" smtClean="0"/>
              <a:t>of disadvantages of using </a:t>
            </a:r>
            <a:r>
              <a:rPr lang="en-US" sz="1900" dirty="0" err="1" smtClean="0"/>
              <a:t>ViewData</a:t>
            </a:r>
            <a:r>
              <a:rPr lang="en-US" sz="1900" dirty="0" smtClean="0"/>
              <a:t> and </a:t>
            </a:r>
            <a:r>
              <a:rPr lang="en-US" sz="1900" dirty="0" err="1" smtClean="0"/>
              <a:t>ViewBag</a:t>
            </a:r>
            <a:r>
              <a:rPr lang="en-US" sz="1900" dirty="0" smtClean="0"/>
              <a:t>.</a:t>
            </a:r>
          </a:p>
          <a:p>
            <a:r>
              <a:rPr lang="en-US" sz="2400" b="1" dirty="0" smtClean="0"/>
              <a:t>Performance issues</a:t>
            </a:r>
          </a:p>
          <a:p>
            <a:r>
              <a:rPr lang="en-US" sz="1900" dirty="0" smtClean="0"/>
              <a:t>Values inside the </a:t>
            </a:r>
            <a:r>
              <a:rPr lang="en-US" sz="1900" dirty="0" err="1" smtClean="0"/>
              <a:t>ViewData</a:t>
            </a:r>
            <a:r>
              <a:rPr lang="en-US" sz="1900" dirty="0" smtClean="0"/>
              <a:t> are of type Object. We have to cast the value to correct type before using it. It adds additional overhead on performance.</a:t>
            </a:r>
          </a:p>
          <a:p>
            <a:r>
              <a:rPr lang="en-US" sz="2400" b="1" dirty="0" smtClean="0"/>
              <a:t>No Type safety and no compile time errors</a:t>
            </a:r>
          </a:p>
          <a:p>
            <a:r>
              <a:rPr lang="en-US" sz="1900" dirty="0" smtClean="0"/>
              <a:t>If we try to cast values to wrong type or if we use wrong keys while retrieving the values, we will get runtime error. As a good programming practice, error should be tackled in compiled time.</a:t>
            </a:r>
          </a:p>
          <a:p>
            <a:r>
              <a:rPr lang="en-US" sz="2400" b="1" dirty="0" smtClean="0"/>
              <a:t>No Proper connection between Data sent and Data Received</a:t>
            </a:r>
          </a:p>
          <a:p>
            <a:r>
              <a:rPr lang="en-US" sz="1900" dirty="0" smtClean="0"/>
              <a:t>In MVC, controller and View are loosely connected to each other. Controller is completely unaware about what’s happening in View and View is unaware about what’s happening in Controller.</a:t>
            </a:r>
          </a:p>
          <a:p>
            <a:r>
              <a:rPr lang="en-US" sz="1900" dirty="0" smtClean="0"/>
              <a:t>From Controller we can pass one or more </a:t>
            </a:r>
            <a:r>
              <a:rPr lang="en-US" sz="1900" dirty="0" err="1" smtClean="0"/>
              <a:t>ViewData</a:t>
            </a:r>
            <a:r>
              <a:rPr lang="en-US" sz="1900" dirty="0" smtClean="0"/>
              <a:t>/</a:t>
            </a:r>
            <a:r>
              <a:rPr lang="en-US" sz="1900" dirty="0" err="1" smtClean="0"/>
              <a:t>ViewBag</a:t>
            </a:r>
            <a:r>
              <a:rPr lang="en-US" sz="1900" dirty="0" smtClean="0"/>
              <a:t> values. Now when Developer writes a View, he/she have to remember what is coming from the controller. If Controller developer is different from View developer then it becomes even more difficult. Complete unawareness. It leads to many run time issues and inefficiency in development.</a:t>
            </a:r>
          </a:p>
          <a:p>
            <a:endParaRPr lang="en-US" sz="1800" dirty="0" smtClean="0"/>
          </a:p>
          <a:p>
            <a:endParaRPr lang="en-US" sz="1800" dirty="0" smtClean="0">
              <a:solidFill>
                <a:srgbClr val="333333"/>
              </a:solidFill>
              <a:latin typeface="Helvetica Neue"/>
            </a:endParaRPr>
          </a:p>
          <a:p>
            <a:endParaRPr lang="en-US" sz="1600" dirty="0" smtClean="0">
              <a:solidFill>
                <a:srgbClr val="333333"/>
              </a:solidFill>
              <a:latin typeface="Helvetica Neue"/>
            </a:endParaRPr>
          </a:p>
          <a:p>
            <a:endParaRPr lang="en-US"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4" name="Content Placeholder 3"/>
          <p:cNvSpPr>
            <a:spLocks noGrp="1"/>
          </p:cNvSpPr>
          <p:nvPr>
            <p:ph sz="quarter" idx="1"/>
          </p:nvPr>
        </p:nvSpPr>
        <p:spPr/>
        <p:txBody>
          <a:bodyPr>
            <a:normAutofit fontScale="85000" lnSpcReduction="20000"/>
          </a:bodyPr>
          <a:lstStyle/>
          <a:p>
            <a:r>
              <a:rPr lang="en-US" sz="2000" dirty="0" smtClean="0"/>
              <a:t>Model represents domain specific data and business logic in MVC architecture. It maintains the data of the application. Model objects retrieve and store model state in the </a:t>
            </a:r>
            <a:r>
              <a:rPr lang="en-US" sz="2000" dirty="0" err="1" smtClean="0"/>
              <a:t>persistance</a:t>
            </a:r>
            <a:r>
              <a:rPr lang="en-US" sz="2000" dirty="0" smtClean="0"/>
              <a:t> store like a database.</a:t>
            </a:r>
          </a:p>
          <a:p>
            <a:r>
              <a:rPr lang="en-US" sz="2000" dirty="0" smtClean="0"/>
              <a:t>Model class holds data in public properties. All the Model classes reside in the Model folder in MVC folder structure.</a:t>
            </a:r>
          </a:p>
          <a:p>
            <a:pPr>
              <a:buNone/>
            </a:pPr>
            <a:r>
              <a:rPr lang="en-US" sz="2600" dirty="0" smtClean="0">
                <a:solidFill>
                  <a:srgbClr val="0000FF"/>
                </a:solidFill>
              </a:rPr>
              <a:t>namespace</a:t>
            </a:r>
            <a:r>
              <a:rPr lang="en-US" sz="2600" dirty="0" smtClean="0"/>
              <a:t> </a:t>
            </a:r>
            <a:r>
              <a:rPr lang="en-US" sz="2600" dirty="0" err="1" smtClean="0"/>
              <a:t>MVC_BasicTutorials.Models</a:t>
            </a:r>
            <a:r>
              <a:rPr lang="en-US" sz="2600" dirty="0" smtClean="0"/>
              <a:t> </a:t>
            </a:r>
          </a:p>
          <a:p>
            <a:pPr>
              <a:buNone/>
            </a:pPr>
            <a:r>
              <a:rPr lang="en-US" sz="2600" dirty="0" smtClean="0"/>
              <a:t>{ </a:t>
            </a:r>
          </a:p>
          <a:p>
            <a:pPr>
              <a:buNone/>
            </a:pPr>
            <a:r>
              <a:rPr lang="en-US" sz="2600" dirty="0" smtClean="0">
                <a:solidFill>
                  <a:srgbClr val="0000FF"/>
                </a:solidFill>
              </a:rPr>
              <a:t>public</a:t>
            </a:r>
            <a:r>
              <a:rPr lang="en-US" sz="2600" dirty="0" smtClean="0"/>
              <a:t> </a:t>
            </a:r>
            <a:r>
              <a:rPr lang="en-US" sz="2600" dirty="0" smtClean="0">
                <a:solidFill>
                  <a:srgbClr val="0000FF"/>
                </a:solidFill>
              </a:rPr>
              <a:t>class</a:t>
            </a:r>
            <a:r>
              <a:rPr lang="en-US" sz="2600" dirty="0" smtClean="0"/>
              <a:t> </a:t>
            </a:r>
            <a:r>
              <a:rPr lang="en-US" sz="2600" dirty="0" smtClean="0">
                <a:solidFill>
                  <a:srgbClr val="2B91AF"/>
                </a:solidFill>
              </a:rPr>
              <a:t>Student</a:t>
            </a:r>
            <a:r>
              <a:rPr lang="en-US" sz="2600" dirty="0" smtClean="0"/>
              <a:t> </a:t>
            </a:r>
          </a:p>
          <a:p>
            <a:pPr>
              <a:buNone/>
            </a:pPr>
            <a:r>
              <a:rPr lang="en-US" sz="2600" dirty="0" smtClean="0"/>
              <a:t>{ </a:t>
            </a:r>
          </a:p>
          <a:p>
            <a:pPr>
              <a:buNone/>
            </a:pPr>
            <a:r>
              <a:rPr lang="en-US" sz="2600" dirty="0" smtClean="0">
                <a:solidFill>
                  <a:srgbClr val="0000FF"/>
                </a:solidFill>
              </a:rPr>
              <a:t>public</a:t>
            </a:r>
            <a:r>
              <a:rPr lang="en-US" sz="2600" dirty="0" smtClean="0"/>
              <a:t> </a:t>
            </a:r>
            <a:r>
              <a:rPr lang="en-US" sz="2600" dirty="0" err="1" smtClean="0">
                <a:solidFill>
                  <a:srgbClr val="0000FF"/>
                </a:solidFill>
              </a:rPr>
              <a:t>int</a:t>
            </a:r>
            <a:r>
              <a:rPr lang="en-US" sz="2600" dirty="0" smtClean="0"/>
              <a:t> </a:t>
            </a:r>
            <a:r>
              <a:rPr lang="en-US" sz="2600" dirty="0" err="1" smtClean="0"/>
              <a:t>StudentId</a:t>
            </a:r>
            <a:r>
              <a:rPr lang="en-US" sz="2600" dirty="0" smtClean="0"/>
              <a:t> { </a:t>
            </a:r>
            <a:r>
              <a:rPr lang="en-US" sz="2600" dirty="0" smtClean="0">
                <a:solidFill>
                  <a:srgbClr val="0000FF"/>
                </a:solidFill>
              </a:rPr>
              <a:t>get</a:t>
            </a:r>
            <a:r>
              <a:rPr lang="en-US" sz="2600" dirty="0" smtClean="0"/>
              <a:t>; </a:t>
            </a:r>
            <a:r>
              <a:rPr lang="en-US" sz="2600" dirty="0" smtClean="0">
                <a:solidFill>
                  <a:srgbClr val="0000FF"/>
                </a:solidFill>
              </a:rPr>
              <a:t>set</a:t>
            </a:r>
            <a:r>
              <a:rPr lang="en-US" sz="2600" dirty="0" smtClean="0"/>
              <a:t>; } </a:t>
            </a:r>
          </a:p>
          <a:p>
            <a:pPr>
              <a:buNone/>
            </a:pPr>
            <a:r>
              <a:rPr lang="en-US" sz="2600" dirty="0" smtClean="0">
                <a:solidFill>
                  <a:srgbClr val="0000FF"/>
                </a:solidFill>
              </a:rPr>
              <a:t>public</a:t>
            </a:r>
            <a:r>
              <a:rPr lang="en-US" sz="2600" dirty="0" smtClean="0"/>
              <a:t> </a:t>
            </a:r>
            <a:r>
              <a:rPr lang="en-US" sz="2600" dirty="0" smtClean="0">
                <a:solidFill>
                  <a:srgbClr val="0000FF"/>
                </a:solidFill>
              </a:rPr>
              <a:t>string</a:t>
            </a:r>
            <a:r>
              <a:rPr lang="en-US" sz="2600" dirty="0" smtClean="0"/>
              <a:t> </a:t>
            </a:r>
            <a:r>
              <a:rPr lang="en-US" sz="2600" dirty="0" err="1" smtClean="0"/>
              <a:t>StudentName</a:t>
            </a:r>
            <a:r>
              <a:rPr lang="en-US" sz="2600" dirty="0" smtClean="0"/>
              <a:t> { </a:t>
            </a:r>
            <a:r>
              <a:rPr lang="en-US" sz="2600" dirty="0" smtClean="0">
                <a:solidFill>
                  <a:srgbClr val="0000FF"/>
                </a:solidFill>
              </a:rPr>
              <a:t>get</a:t>
            </a:r>
            <a:r>
              <a:rPr lang="en-US" sz="2600" dirty="0" smtClean="0"/>
              <a:t>; </a:t>
            </a:r>
            <a:r>
              <a:rPr lang="en-US" sz="2600" dirty="0" smtClean="0">
                <a:solidFill>
                  <a:srgbClr val="0000FF"/>
                </a:solidFill>
              </a:rPr>
              <a:t>set</a:t>
            </a:r>
            <a:r>
              <a:rPr lang="en-US" sz="2600" dirty="0" smtClean="0"/>
              <a:t>; } </a:t>
            </a:r>
          </a:p>
          <a:p>
            <a:pPr>
              <a:buNone/>
            </a:pPr>
            <a:r>
              <a:rPr lang="en-US" sz="2600" dirty="0" smtClean="0">
                <a:solidFill>
                  <a:srgbClr val="0000FF"/>
                </a:solidFill>
              </a:rPr>
              <a:t>public</a:t>
            </a:r>
            <a:r>
              <a:rPr lang="en-US" sz="2600" dirty="0" smtClean="0"/>
              <a:t> </a:t>
            </a:r>
            <a:r>
              <a:rPr lang="en-US" sz="2600" dirty="0" err="1" smtClean="0">
                <a:solidFill>
                  <a:srgbClr val="0000FF"/>
                </a:solidFill>
              </a:rPr>
              <a:t>int</a:t>
            </a:r>
            <a:r>
              <a:rPr lang="en-US" sz="2600" dirty="0" smtClean="0"/>
              <a:t> Age { </a:t>
            </a:r>
            <a:r>
              <a:rPr lang="en-US" sz="2600" dirty="0" smtClean="0">
                <a:solidFill>
                  <a:srgbClr val="0000FF"/>
                </a:solidFill>
              </a:rPr>
              <a:t>get</a:t>
            </a:r>
            <a:r>
              <a:rPr lang="en-US" sz="2600" dirty="0" smtClean="0"/>
              <a:t>; </a:t>
            </a:r>
            <a:r>
              <a:rPr lang="en-US" sz="2600" dirty="0" smtClean="0">
                <a:solidFill>
                  <a:srgbClr val="0000FF"/>
                </a:solidFill>
              </a:rPr>
              <a:t>set</a:t>
            </a:r>
            <a:r>
              <a:rPr lang="en-US" sz="2600" dirty="0" smtClean="0"/>
              <a:t>; } </a:t>
            </a:r>
          </a:p>
          <a:p>
            <a:pPr>
              <a:buNone/>
            </a:pPr>
            <a:r>
              <a:rPr lang="en-US" sz="2600" dirty="0" smtClean="0"/>
              <a:t>} </a:t>
            </a:r>
          </a:p>
          <a:p>
            <a:pPr>
              <a:buNone/>
            </a:pPr>
            <a:r>
              <a:rPr lang="en-US" sz="26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85751" y="285750"/>
            <a:ext cx="7813675" cy="609600"/>
          </a:xfrm>
        </p:spPr>
        <p:txBody>
          <a:bodyPr rtlCol="1">
            <a:noAutofit/>
          </a:bodyPr>
          <a:lstStyle/>
          <a:p>
            <a:pPr fontAlgn="auto">
              <a:spcAft>
                <a:spcPts val="0"/>
              </a:spcAft>
              <a:defRPr/>
            </a:pPr>
            <a:r>
              <a:rPr lang="en-US" dirty="0" smtClean="0"/>
              <a:t>MVC Flow </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2400" b="1" dirty="0">
              <a:solidFill>
                <a:schemeClr val="tx1"/>
              </a:solidFill>
            </a:endParaRPr>
          </a:p>
          <a:p>
            <a:pPr algn="ctr" eaLnBrk="0" hangingPunct="0">
              <a:defRPr/>
            </a:pPr>
            <a:endParaRPr lang="en-US" sz="2400" dirty="0">
              <a:solidFill>
                <a:schemeClr val="tx1"/>
              </a:solidFill>
            </a:endParaRPr>
          </a:p>
          <a:p>
            <a:pPr algn="ctr" eaLnBrk="0" hangingPunct="0">
              <a:defRPr/>
            </a:pPr>
            <a:r>
              <a:rPr lang="en-US" sz="2400" b="1" dirty="0">
                <a:solidFill>
                  <a:schemeClr val="tx1"/>
                </a:solidFill>
              </a:rPr>
              <a:t>Request</a:t>
            </a:r>
            <a:endParaRPr lang="en-US" sz="2800" b="1" dirty="0">
              <a:solidFill>
                <a:schemeClr val="tx1"/>
              </a:solidFill>
            </a:endParaRP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eaLnBrk="0" hangingPunct="0">
              <a:defRPr/>
            </a:pPr>
            <a:r>
              <a:rPr lang="en-US" sz="3200" b="1" dirty="0">
                <a:solidFill>
                  <a:schemeClr val="bg1"/>
                </a:solidFill>
                <a:effectLst>
                  <a:outerShdw blurRad="38100" dist="38100" dir="2700000" algn="tl">
                    <a:srgbClr val="000000">
                      <a:alpha val="43137"/>
                    </a:srgbClr>
                  </a:outerShdw>
                </a:effectLst>
              </a:rPr>
              <a:t>Controller</a:t>
            </a:r>
            <a:endParaRPr lang="en-US" sz="1600" b="1" dirty="0">
              <a:solidFill>
                <a:schemeClr val="bg1"/>
              </a:solidFill>
              <a:effectLst>
                <a:outerShdw blurRad="38100" dist="38100" dir="2700000" algn="tl">
                  <a:srgbClr val="000000">
                    <a:alpha val="43137"/>
                  </a:srgbClr>
                </a:outerShdw>
              </a:effectLst>
            </a:endParaRPr>
          </a:p>
        </p:txBody>
      </p:sp>
      <p:sp>
        <p:nvSpPr>
          <p:cNvPr id="34" name="Rectangle 3"/>
          <p:cNvSpPr>
            <a:spLocks noGrp="1" noChangeArrowheads="1"/>
          </p:cNvSpPr>
          <p:nvPr>
            <p:ph type="body" sz="half" idx="1"/>
          </p:nvPr>
        </p:nvSpPr>
        <p:spPr>
          <a:xfrm>
            <a:off x="571500" y="4500564"/>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smtClean="0"/>
              <a:t>Step 1</a:t>
            </a:r>
          </a:p>
          <a:p>
            <a:pPr fontAlgn="auto">
              <a:lnSpc>
                <a:spcPct val="90000"/>
              </a:lnSpc>
              <a:spcAft>
                <a:spcPts val="0"/>
              </a:spcAft>
              <a:buFont typeface="Arial" pitchFamily="34" charset="0"/>
              <a:buNone/>
              <a:defRPr/>
            </a:pPr>
            <a:r>
              <a:rPr lang="en-US" sz="2800" dirty="0" smtClean="0"/>
              <a:t>Incoming request directed to </a:t>
            </a:r>
            <a:r>
              <a:rPr lang="en-US" sz="2800" b="1" dirty="0" smtClean="0">
                <a:solidFill>
                  <a:srgbClr val="FF9933"/>
                </a:solidFill>
              </a:rPr>
              <a:t>Controller</a:t>
            </a:r>
          </a:p>
        </p:txBody>
      </p:sp>
    </p:spTree>
    <p:extLst>
      <p:ext uri="{BB962C8B-B14F-4D97-AF65-F5344CB8AC3E}">
        <p14:creationId xmlns:p14="http://schemas.microsoft.com/office/powerpoint/2010/main" val="12873286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5" y="1600201"/>
            <a:ext cx="2452687"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grpSp>
        <p:nvGrpSpPr>
          <p:cNvPr id="14343" name="Group 32"/>
          <p:cNvGrpSpPr>
            <a:grpSpLocks/>
          </p:cNvGrpSpPr>
          <p:nvPr/>
        </p:nvGrpSpPr>
        <p:grpSpPr bwMode="auto">
          <a:xfrm>
            <a:off x="5018088" y="1460501"/>
            <a:ext cx="1226618" cy="1399163"/>
            <a:chOff x="5595257" y="1406231"/>
            <a:chExt cx="1226490" cy="1398218"/>
          </a:xfrm>
        </p:grpSpPr>
        <p:pic>
          <p:nvPicPr>
            <p:cNvPr id="3088"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5841293" y="1406231"/>
              <a:ext cx="696840" cy="783696"/>
            </a:xfrm>
            <a:prstGeom prst="rect">
              <a:avLst/>
            </a:prstGeom>
            <a:noFill/>
            <a:ln>
              <a:noFill/>
            </a:ln>
          </p:spPr>
          <p:style>
            <a:lnRef idx="1">
              <a:schemeClr val="accent2"/>
            </a:lnRef>
            <a:fillRef idx="3">
              <a:schemeClr val="accent2"/>
            </a:fillRef>
            <a:effectRef idx="2">
              <a:schemeClr val="accent2"/>
            </a:effectRef>
            <a:fontRef idx="minor">
              <a:schemeClr val="lt1"/>
            </a:fontRef>
          </p:style>
        </p:pic>
        <p:sp>
          <p:nvSpPr>
            <p:cNvPr id="32" name="TextBox 31"/>
            <p:cNvSpPr txBox="1"/>
            <p:nvPr/>
          </p:nvSpPr>
          <p:spPr>
            <a:xfrm>
              <a:off x="5595257" y="2220069"/>
              <a:ext cx="1226490" cy="58438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none">
              <a:spAutoFit/>
            </a:bodyPr>
            <a:lstStyle/>
            <a:p>
              <a:pPr algn="ctr" rtl="1">
                <a:defRPr/>
              </a:pPr>
              <a:r>
                <a:rPr lang="en-US" sz="3200" dirty="0">
                  <a:solidFill>
                    <a:schemeClr val="tx1"/>
                  </a:solidFill>
                </a:rPr>
                <a:t>Model</a:t>
              </a:r>
            </a:p>
          </p:txBody>
        </p:sp>
      </p:grpSp>
      <p:sp>
        <p:nvSpPr>
          <p:cNvPr id="14344" name="Rectangle 3"/>
          <p:cNvSpPr>
            <a:spLocks noGrp="1" noChangeArrowheads="1"/>
          </p:cNvSpPr>
          <p:nvPr>
            <p:ph type="body" sz="half" idx="1"/>
          </p:nvPr>
        </p:nvSpPr>
        <p:spPr>
          <a:xfrm>
            <a:off x="571501" y="4000500"/>
            <a:ext cx="8012113" cy="1360488"/>
          </a:xfrm>
        </p:spPr>
        <p:txBody>
          <a:bodyPr/>
          <a:lstStyle/>
          <a:p>
            <a:pPr>
              <a:lnSpc>
                <a:spcPct val="90000"/>
              </a:lnSpc>
              <a:buFont typeface="Arial" pitchFamily="34" charset="0"/>
              <a:buNone/>
            </a:pPr>
            <a:r>
              <a:rPr lang="en-US" smtClean="0">
                <a:cs typeface="Arial" pitchFamily="34" charset="0"/>
              </a:rPr>
              <a:t>Step 2</a:t>
            </a:r>
          </a:p>
          <a:p>
            <a:pPr>
              <a:lnSpc>
                <a:spcPct val="90000"/>
              </a:lnSpc>
              <a:buFont typeface="Arial" pitchFamily="34" charset="0"/>
              <a:buNone/>
            </a:pPr>
            <a:r>
              <a:rPr lang="en-US" sz="2800" b="1" smtClean="0">
                <a:solidFill>
                  <a:srgbClr val="FF9933"/>
                </a:solidFill>
                <a:cs typeface="Arial" pitchFamily="34" charset="0"/>
              </a:rPr>
              <a:t>Controller</a:t>
            </a:r>
            <a:r>
              <a:rPr lang="en-US" sz="2800" smtClean="0">
                <a:cs typeface="Arial" pitchFamily="34" charset="0"/>
              </a:rPr>
              <a:t> processes request and forms a data </a:t>
            </a:r>
            <a:r>
              <a:rPr lang="en-US" sz="2800" b="1" smtClean="0">
                <a:solidFill>
                  <a:srgbClr val="FF9933"/>
                </a:solidFill>
                <a:cs typeface="Arial" pitchFamily="34" charset="0"/>
              </a:rPr>
              <a:t>Model</a:t>
            </a:r>
          </a:p>
        </p:txBody>
      </p:sp>
    </p:spTree>
    <p:extLst>
      <p:ext uri="{BB962C8B-B14F-4D97-AF65-F5344CB8AC3E}">
        <p14:creationId xmlns:p14="http://schemas.microsoft.com/office/powerpoint/2010/main" val="114005043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3" y="1600201"/>
            <a:ext cx="2595563"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786315" y="392906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785813" y="4714876"/>
            <a:ext cx="7442200" cy="1039813"/>
          </a:xfrm>
        </p:spPr>
        <p:txBody>
          <a:bodyPr rtlCol="1">
            <a:normAutofit/>
          </a:bodyPr>
          <a:lstStyle/>
          <a:p>
            <a:pPr fontAlgn="auto">
              <a:lnSpc>
                <a:spcPct val="90000"/>
              </a:lnSpc>
              <a:spcAft>
                <a:spcPts val="0"/>
              </a:spcAft>
              <a:buFont typeface="Arial" pitchFamily="34" charset="0"/>
              <a:buNone/>
              <a:defRPr/>
            </a:pPr>
            <a:r>
              <a:rPr lang="en-US" dirty="0" smtClean="0"/>
              <a:t>Step 3</a:t>
            </a:r>
          </a:p>
          <a:p>
            <a:pPr fontAlgn="auto">
              <a:lnSpc>
                <a:spcPct val="90000"/>
              </a:lnSpc>
              <a:spcAft>
                <a:spcPts val="0"/>
              </a:spcAft>
              <a:buFont typeface="Arial" pitchFamily="34" charset="0"/>
              <a:buNone/>
              <a:defRPr/>
            </a:pPr>
            <a:r>
              <a:rPr lang="en-US" b="1" dirty="0" smtClean="0">
                <a:solidFill>
                  <a:srgbClr val="FF9933"/>
                </a:solidFill>
              </a:rPr>
              <a:t>Model</a:t>
            </a:r>
            <a:r>
              <a:rPr lang="en-US" dirty="0" smtClean="0"/>
              <a:t> is passed to </a:t>
            </a:r>
            <a:r>
              <a:rPr lang="en-US" b="1" dirty="0" smtClean="0">
                <a:solidFill>
                  <a:srgbClr val="FF9933"/>
                </a:solidFill>
              </a:rPr>
              <a:t>View</a:t>
            </a:r>
          </a:p>
        </p:txBody>
      </p:sp>
      <p:cxnSp>
        <p:nvCxnSpPr>
          <p:cNvPr id="15371" name="Curved Connector 22"/>
          <p:cNvCxnSpPr>
            <a:cxnSpLocks noChangeShapeType="1"/>
            <a:stCxn id="26" idx="2"/>
          </p:cNvCxnSpPr>
          <p:nvPr/>
        </p:nvCxnSpPr>
        <p:spPr bwMode="auto">
          <a:xfrm rot="16200000" flipH="1">
            <a:off x="4131469" y="2177257"/>
            <a:ext cx="1322388" cy="2181225"/>
          </a:xfrm>
          <a:prstGeom prst="curvedConnector3">
            <a:avLst>
              <a:gd name="adj1" fmla="val 50000"/>
            </a:avLst>
          </a:prstGeom>
          <a:noFill/>
          <a:ln w="63500" algn="ctr">
            <a:solidFill>
              <a:schemeClr val="tx1"/>
            </a:solidFill>
            <a:round/>
            <a:headEnd/>
            <a:tailEnd type="triangle" w="med" len="med"/>
          </a:ln>
        </p:spPr>
      </p:cxnSp>
      <p:pic>
        <p:nvPicPr>
          <p:cNvPr id="10" name="Picture 16" descr="C:\Users\Levi\AppData\Local\Microsoft\Windows\Temporary Internet Files\Content.IE5\9BQEC2CV\MCj04315300000[1].png"/>
          <p:cNvPicPr>
            <a:picLocks noChangeAspect="1" noChangeArrowheads="1"/>
          </p:cNvPicPr>
          <p:nvPr/>
        </p:nvPicPr>
        <p:blipFill>
          <a:blip r:embed="rId3"/>
          <a:srcRect/>
          <a:stretch>
            <a:fillRect/>
          </a:stretch>
        </p:blipFill>
        <p:spPr bwMode="auto">
          <a:xfrm>
            <a:off x="4357688" y="2857501"/>
            <a:ext cx="696912" cy="784225"/>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15713656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6" name="Rounded Rectangle 25"/>
          <p:cNvSpPr/>
          <p:nvPr/>
        </p:nvSpPr>
        <p:spPr bwMode="auto">
          <a:xfrm>
            <a:off x="2405064" y="1600201"/>
            <a:ext cx="2524125"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572000" y="3357562"/>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lstStyle/>
          <a:p>
            <a:pPr algn="ctr" eaLnBrk="0" hangingPunct="0">
              <a:defRPr/>
            </a:pPr>
            <a:r>
              <a:rPr lang="en-US" sz="32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357188" y="4572001"/>
            <a:ext cx="8139112" cy="1304925"/>
          </a:xfrm>
        </p:spPr>
        <p:txBody>
          <a:bodyPr rtlCol="1">
            <a:normAutofit/>
          </a:bodyPr>
          <a:lstStyle/>
          <a:p>
            <a:pPr fontAlgn="auto">
              <a:lnSpc>
                <a:spcPct val="90000"/>
              </a:lnSpc>
              <a:spcAft>
                <a:spcPts val="0"/>
              </a:spcAft>
              <a:buFont typeface="Arial" pitchFamily="34" charset="0"/>
              <a:buNone/>
              <a:defRPr/>
            </a:pPr>
            <a:r>
              <a:rPr lang="en-US" dirty="0" smtClean="0"/>
              <a:t>Step 4</a:t>
            </a:r>
          </a:p>
          <a:p>
            <a:pPr fontAlgn="auto">
              <a:lnSpc>
                <a:spcPct val="90000"/>
              </a:lnSpc>
              <a:spcAft>
                <a:spcPts val="0"/>
              </a:spcAft>
              <a:buFont typeface="Arial" pitchFamily="34" charset="0"/>
              <a:buNone/>
              <a:defRPr/>
            </a:pPr>
            <a:r>
              <a:rPr lang="en-US" sz="2800" b="1" dirty="0" smtClean="0">
                <a:solidFill>
                  <a:srgbClr val="FF9933"/>
                </a:solidFill>
              </a:rPr>
              <a:t>View</a:t>
            </a:r>
            <a:r>
              <a:rPr lang="en-US" sz="2800" dirty="0" smtClean="0"/>
              <a:t> transforms </a:t>
            </a:r>
            <a:r>
              <a:rPr lang="en-US" sz="2800" b="1" dirty="0" smtClean="0">
                <a:solidFill>
                  <a:srgbClr val="FF9933"/>
                </a:solidFill>
              </a:rPr>
              <a:t>Model</a:t>
            </a:r>
            <a:r>
              <a:rPr lang="en-US" sz="2800" dirty="0" smtClean="0"/>
              <a:t> into appropriate output format</a:t>
            </a:r>
            <a:endParaRPr lang="en-US" sz="2800" b="1" dirty="0" smtClean="0">
              <a:solidFill>
                <a:srgbClr val="FF9933"/>
              </a:solidFill>
            </a:endParaRPr>
          </a:p>
        </p:txBody>
      </p:sp>
      <p:pic>
        <p:nvPicPr>
          <p:cNvPr id="16395"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789" y="3963989"/>
            <a:ext cx="846137"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6" descr="C:\Users\Levi\AppData\Local\Microsoft\Windows\Temporary Internet Files\Content.IE5\9BQEC2CV\MCj0431530000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4005263"/>
            <a:ext cx="69691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ight Arrow 16"/>
          <p:cNvSpPr/>
          <p:nvPr/>
        </p:nvSpPr>
        <p:spPr bwMode="auto">
          <a:xfrm>
            <a:off x="5546726" y="4222750"/>
            <a:ext cx="358775" cy="293688"/>
          </a:xfrm>
          <a:prstGeom prst="rightArrow">
            <a:avLst/>
          </a:prstGeom>
          <a:ln w="9525" cap="flat" cmpd="sng" algn="ctr">
            <a:solidFill>
              <a:schemeClr val="tx1"/>
            </a:solidFill>
            <a:prstDash val="solid"/>
            <a:round/>
            <a:headEnd type="triangle" w="med" len="med"/>
            <a:tailEnd type="triangle" w="med" len="med"/>
          </a:ln>
          <a:effectLst/>
        </p:spPr>
        <p:style>
          <a:lnRef idx="0">
            <a:scrgbClr r="0" g="0" b="0"/>
          </a:lnRef>
          <a:fillRef idx="1001">
            <a:schemeClr val="lt2"/>
          </a:fillRef>
          <a:effectRef idx="0">
            <a:scrgbClr r="0" g="0" b="0"/>
          </a:effectRef>
          <a:fontRef idx="major"/>
        </p:style>
        <p:txBody>
          <a:bodyPr/>
          <a:lstStyle/>
          <a:p>
            <a:pPr eaLnBrk="0" hangingPunct="0">
              <a:defRPr/>
            </a:pPr>
            <a:endParaRPr lang="en-US" sz="1600" b="1">
              <a:latin typeface="Lucida Console" pitchFamily="49" charset="0"/>
            </a:endParaRPr>
          </a:p>
        </p:txBody>
      </p:sp>
      <p:pic>
        <p:nvPicPr>
          <p:cNvPr id="11" name="Picture 16" descr="C:\Users\Levi\AppData\Local\Microsoft\Windows\Temporary Internet Files\Content.IE5\9BQEC2CV\MCj04315300000[1].png"/>
          <p:cNvPicPr>
            <a:picLocks noChangeAspect="1" noChangeArrowheads="1"/>
          </p:cNvPicPr>
          <p:nvPr/>
        </p:nvPicPr>
        <p:blipFill>
          <a:blip r:embed="rId4"/>
          <a:srcRect/>
          <a:stretch>
            <a:fillRect/>
          </a:stretch>
        </p:blipFill>
        <p:spPr bwMode="auto">
          <a:xfrm>
            <a:off x="4827588" y="3979864"/>
            <a:ext cx="696912" cy="782637"/>
          </a:xfrm>
          <a:prstGeom prst="rect">
            <a:avLst/>
          </a:prstGeom>
          <a:noFill/>
          <a:ln>
            <a:noFill/>
          </a:ln>
        </p:spPr>
        <p:style>
          <a:lnRef idx="1">
            <a:schemeClr val="accent2"/>
          </a:lnRef>
          <a:fillRef idx="3">
            <a:schemeClr val="accent2"/>
          </a:fillRef>
          <a:effectRef idx="2">
            <a:schemeClr val="accent2"/>
          </a:effectRef>
          <a:fontRef idx="minor">
            <a:schemeClr val="lt1"/>
          </a:fontRef>
        </p:style>
      </p:pic>
    </p:spTree>
    <p:extLst>
      <p:ext uri="{BB962C8B-B14F-4D97-AF65-F5344CB8AC3E}">
        <p14:creationId xmlns:p14="http://schemas.microsoft.com/office/powerpoint/2010/main" val="42649253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14313" y="357188"/>
            <a:ext cx="7813675" cy="609600"/>
          </a:xfrm>
        </p:spPr>
        <p:txBody>
          <a:bodyPr rtlCol="1">
            <a:noAutofit/>
          </a:bodyPr>
          <a:lstStyle/>
          <a:p>
            <a:pPr fontAlgn="auto">
              <a:spcAft>
                <a:spcPts val="0"/>
              </a:spcAft>
              <a:defRPr/>
            </a:pPr>
            <a:r>
              <a:rPr lang="en-US" dirty="0" smtClean="0"/>
              <a:t>MVC Flow</a:t>
            </a:r>
            <a:endParaRPr lang="en-US" dirty="0"/>
          </a:p>
        </p:txBody>
      </p:sp>
      <p:sp>
        <p:nvSpPr>
          <p:cNvPr id="24" name="Right Arrow 23"/>
          <p:cNvSpPr/>
          <p:nvPr/>
        </p:nvSpPr>
        <p:spPr bwMode="auto">
          <a:xfrm>
            <a:off x="621792" y="1673352"/>
            <a:ext cx="1618488" cy="859536"/>
          </a:xfrm>
          <a:prstGeom prst="rightArrow">
            <a:avLst/>
          </a:prstGeom>
          <a:ln>
            <a:headEnd type="triangle" w="med" len="med"/>
            <a:tailEnd type="triangl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sz="1400" b="1" dirty="0">
              <a:solidFill>
                <a:schemeClr val="tx1"/>
              </a:solidFill>
            </a:endParaRPr>
          </a:p>
          <a:p>
            <a:pPr algn="ctr" eaLnBrk="0" hangingPunct="0">
              <a:defRPr/>
            </a:pPr>
            <a:endParaRPr lang="en-US" sz="1400" dirty="0">
              <a:solidFill>
                <a:schemeClr val="tx1"/>
              </a:solidFill>
            </a:endParaRPr>
          </a:p>
          <a:p>
            <a:pPr algn="ctr" eaLnBrk="0" hangingPunct="0">
              <a:defRPr/>
            </a:pPr>
            <a:endParaRPr lang="en-US" sz="1600" b="1" dirty="0">
              <a:solidFill>
                <a:schemeClr val="tx1"/>
              </a:solidFill>
            </a:endParaRPr>
          </a:p>
        </p:txBody>
      </p:sp>
      <p:sp>
        <p:nvSpPr>
          <p:cNvPr id="25" name="Right Arrow 24"/>
          <p:cNvSpPr/>
          <p:nvPr/>
        </p:nvSpPr>
        <p:spPr bwMode="auto">
          <a:xfrm>
            <a:off x="6598920" y="3745992"/>
            <a:ext cx="1902171" cy="859536"/>
          </a:xfrm>
          <a:prstGeom prst="rightArrow">
            <a:avLst/>
          </a:prstGeom>
          <a:ln>
            <a:headEnd type="triangle" w="med" len="med"/>
            <a:tailEnd type="triangl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2400" b="1" dirty="0">
              <a:solidFill>
                <a:schemeClr val="tx1"/>
              </a:solidFill>
              <a:effectLst>
                <a:outerShdw blurRad="38100" dist="38100" dir="2700000" algn="tl">
                  <a:srgbClr val="000000">
                    <a:alpha val="43137"/>
                  </a:srgbClr>
                </a:outerShdw>
              </a:effectLst>
            </a:endParaRPr>
          </a:p>
          <a:p>
            <a:pPr algn="ctr" eaLnBrk="0" hangingPunct="0">
              <a:defRPr/>
            </a:pPr>
            <a:endParaRPr lang="en-US" sz="2400" dirty="0">
              <a:solidFill>
                <a:schemeClr val="tx1"/>
              </a:solidFill>
              <a:effectLst>
                <a:outerShdw blurRad="38100" dist="38100" dir="2700000" algn="tl">
                  <a:srgbClr val="000000">
                    <a:alpha val="43137"/>
                  </a:srgbClr>
                </a:outerShdw>
              </a:effectLst>
            </a:endParaRPr>
          </a:p>
          <a:p>
            <a:pPr algn="ctr" eaLnBrk="0" hangingPunct="0">
              <a:defRPr/>
            </a:pPr>
            <a:r>
              <a:rPr lang="en-US" sz="2400" b="1" dirty="0">
                <a:solidFill>
                  <a:schemeClr val="tx1"/>
                </a:solidFill>
                <a:effectLst>
                  <a:outerShdw blurRad="38100" dist="38100" dir="2700000" algn="tl">
                    <a:srgbClr val="000000">
                      <a:alpha val="43137"/>
                    </a:srgbClr>
                  </a:outerShdw>
                </a:effectLst>
              </a:rPr>
              <a:t>Response</a:t>
            </a:r>
          </a:p>
        </p:txBody>
      </p:sp>
      <p:sp>
        <p:nvSpPr>
          <p:cNvPr id="26" name="Rounded Rectangle 25"/>
          <p:cNvSpPr/>
          <p:nvPr/>
        </p:nvSpPr>
        <p:spPr bwMode="auto">
          <a:xfrm>
            <a:off x="2405063" y="1600201"/>
            <a:ext cx="2381251" cy="1006475"/>
          </a:xfrm>
          <a:prstGeom prst="roundRect">
            <a:avLst/>
          </a:prstGeom>
          <a:ln>
            <a:headEnd type="triangle" w="med" len="med"/>
            <a:tailEnd type="triangle" w="med" len="med"/>
          </a:ln>
        </p:spPr>
        <p:style>
          <a:lnRef idx="1">
            <a:schemeClr val="accent4"/>
          </a:lnRef>
          <a:fillRef idx="3">
            <a:schemeClr val="accent4"/>
          </a:fillRef>
          <a:effectRef idx="2">
            <a:schemeClr val="accent4"/>
          </a:effectRef>
          <a:fontRef idx="minor">
            <a:schemeClr val="lt1"/>
          </a:fontRef>
        </p:style>
        <p:txBody>
          <a:bodyPr anchor="ctr"/>
          <a:lstStyle/>
          <a:p>
            <a:pPr algn="ctr" rtl="1" eaLnBrk="0" hangingPunct="0">
              <a:defRPr/>
            </a:pPr>
            <a:r>
              <a:rPr lang="en-US" sz="3200" b="1" dirty="0">
                <a:solidFill>
                  <a:schemeClr val="bg1"/>
                </a:solidFill>
                <a:effectLst>
                  <a:outerShdw blurRad="38100" dist="38100" dir="2700000" algn="tl">
                    <a:srgbClr val="000000">
                      <a:alpha val="43137"/>
                    </a:srgbClr>
                  </a:outerShdw>
                </a:effectLst>
              </a:rPr>
              <a:t>Controller</a:t>
            </a:r>
          </a:p>
        </p:txBody>
      </p:sp>
      <p:sp>
        <p:nvSpPr>
          <p:cNvPr id="27" name="Rounded Rectangle 26"/>
          <p:cNvSpPr/>
          <p:nvPr/>
        </p:nvSpPr>
        <p:spPr bwMode="auto">
          <a:xfrm>
            <a:off x="4184904" y="3663696"/>
            <a:ext cx="2194560" cy="1005840"/>
          </a:xfrm>
          <a:prstGeom prst="roundRect">
            <a:avLst/>
          </a:prstGeom>
          <a:ln>
            <a:headEnd type="triangle" w="med" len="med"/>
            <a:tailEnd type="triangle" w="med" len="med"/>
          </a:ln>
        </p:spPr>
        <p:style>
          <a:lnRef idx="0">
            <a:schemeClr val="accent1"/>
          </a:lnRef>
          <a:fillRef idx="3">
            <a:schemeClr val="accent1"/>
          </a:fillRef>
          <a:effectRef idx="3">
            <a:schemeClr val="accent1"/>
          </a:effectRef>
          <a:fontRef idx="minor">
            <a:schemeClr val="lt1"/>
          </a:fontRef>
        </p:style>
        <p:txBody>
          <a:bodyPr anchor="ctr"/>
          <a:lstStyle/>
          <a:p>
            <a:pPr algn="ctr" rtl="1" eaLnBrk="0" hangingPunct="0">
              <a:defRPr/>
            </a:pPr>
            <a:r>
              <a:rPr lang="en-US" sz="3600" b="1" dirty="0">
                <a:solidFill>
                  <a:schemeClr val="bg1"/>
                </a:solidFill>
                <a:effectLst>
                  <a:outerShdw blurRad="38100" dist="38100" dir="2700000" algn="tl">
                    <a:srgbClr val="000000">
                      <a:alpha val="43137"/>
                    </a:srgbClr>
                  </a:outerShdw>
                </a:effectLst>
              </a:rPr>
              <a:t>View</a:t>
            </a:r>
          </a:p>
        </p:txBody>
      </p:sp>
      <p:sp>
        <p:nvSpPr>
          <p:cNvPr id="34" name="Rectangle 3"/>
          <p:cNvSpPr>
            <a:spLocks noGrp="1" noChangeArrowheads="1"/>
          </p:cNvSpPr>
          <p:nvPr>
            <p:ph type="body" sz="half" idx="1"/>
          </p:nvPr>
        </p:nvSpPr>
        <p:spPr>
          <a:xfrm>
            <a:off x="571500" y="4929189"/>
            <a:ext cx="7442200" cy="917575"/>
          </a:xfrm>
        </p:spPr>
        <p:txBody>
          <a:bodyPr rtlCol="1">
            <a:normAutofit lnSpcReduction="10000"/>
          </a:bodyPr>
          <a:lstStyle/>
          <a:p>
            <a:pPr fontAlgn="auto">
              <a:lnSpc>
                <a:spcPct val="90000"/>
              </a:lnSpc>
              <a:spcAft>
                <a:spcPts val="0"/>
              </a:spcAft>
              <a:buFont typeface="Arial" pitchFamily="34" charset="0"/>
              <a:buNone/>
              <a:defRPr/>
            </a:pPr>
            <a:r>
              <a:rPr lang="en-US" dirty="0" smtClean="0"/>
              <a:t>Step 5</a:t>
            </a:r>
          </a:p>
          <a:p>
            <a:pPr fontAlgn="auto">
              <a:lnSpc>
                <a:spcPct val="90000"/>
              </a:lnSpc>
              <a:spcAft>
                <a:spcPts val="0"/>
              </a:spcAft>
              <a:buFont typeface="Arial" pitchFamily="34" charset="0"/>
              <a:buNone/>
              <a:defRPr/>
            </a:pPr>
            <a:r>
              <a:rPr lang="en-US" sz="2800" dirty="0" smtClean="0"/>
              <a:t>Response is rendered</a:t>
            </a:r>
            <a:endParaRPr lang="en-US" sz="2800" b="1" dirty="0" smtClean="0">
              <a:solidFill>
                <a:srgbClr val="FF9933"/>
              </a:solidFill>
            </a:endParaRPr>
          </a:p>
        </p:txBody>
      </p:sp>
      <p:pic>
        <p:nvPicPr>
          <p:cNvPr id="17422" name="Picture 2" descr="C:\Users\Levi\AppData\Local\Microsoft\Windows\Temporary Internet Files\Content.IE5\HDERI5K3\MCj043162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4040" y="3300413"/>
            <a:ext cx="8461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5630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History</a:t>
            </a:r>
            <a:endParaRPr lang="en-US" dirty="0"/>
          </a:p>
        </p:txBody>
      </p:sp>
      <p:graphicFrame>
        <p:nvGraphicFramePr>
          <p:cNvPr id="4" name="Content Placeholder 3"/>
          <p:cNvGraphicFramePr>
            <a:graphicFrameLocks noGrp="1"/>
          </p:cNvGraphicFramePr>
          <p:nvPr>
            <p:ph sz="quarter" idx="1"/>
          </p:nvPr>
        </p:nvGraphicFramePr>
        <p:xfrm>
          <a:off x="457200" y="1905001"/>
          <a:ext cx="7921628" cy="4887217"/>
        </p:xfrm>
        <a:graphic>
          <a:graphicData uri="http://schemas.openxmlformats.org/drawingml/2006/table">
            <a:tbl>
              <a:tblPr firstRow="1" bandRow="1">
                <a:tableStyleId>{5C22544A-7EE6-4342-B048-85BDC9FD1C3A}</a:tableStyleId>
              </a:tblPr>
              <a:tblGrid>
                <a:gridCol w="1980407"/>
                <a:gridCol w="1980407"/>
                <a:gridCol w="1980407"/>
                <a:gridCol w="1980407"/>
              </a:tblGrid>
              <a:tr h="643890">
                <a:tc>
                  <a:txBody>
                    <a:bodyPr/>
                    <a:lstStyle/>
                    <a:p>
                      <a:pPr algn="l" fontAlgn="b"/>
                      <a:r>
                        <a:rPr lang="en-US" sz="1800" dirty="0"/>
                        <a:t>MVC Version</a:t>
                      </a:r>
                    </a:p>
                  </a:txBody>
                  <a:tcPr marL="47625" marR="47625" marT="47625" marB="47625" anchor="b"/>
                </a:tc>
                <a:tc>
                  <a:txBody>
                    <a:bodyPr/>
                    <a:lstStyle/>
                    <a:p>
                      <a:pPr algn="l" fontAlgn="b"/>
                      <a:r>
                        <a:rPr lang="en-US" sz="1800"/>
                        <a:t>Visual Studio</a:t>
                      </a:r>
                    </a:p>
                  </a:txBody>
                  <a:tcPr marL="47625" marR="47625" marT="47625" marB="47625" anchor="b"/>
                </a:tc>
                <a:tc>
                  <a:txBody>
                    <a:bodyPr/>
                    <a:lstStyle/>
                    <a:p>
                      <a:pPr algn="l" fontAlgn="b"/>
                      <a:r>
                        <a:rPr lang="en-US" sz="1800"/>
                        <a:t>.Net Version</a:t>
                      </a:r>
                    </a:p>
                  </a:txBody>
                  <a:tcPr marL="47625" marR="47625" marT="47625" marB="47625" anchor="b"/>
                </a:tc>
                <a:tc>
                  <a:txBody>
                    <a:bodyPr/>
                    <a:lstStyle/>
                    <a:p>
                      <a:pPr algn="l" fontAlgn="b"/>
                      <a:r>
                        <a:rPr lang="en-US" sz="1800"/>
                        <a:t>Release date</a:t>
                      </a:r>
                    </a:p>
                  </a:txBody>
                  <a:tcPr marL="47625" marR="47625" marT="47625" marB="47625" anchor="b"/>
                </a:tc>
              </a:tr>
              <a:tr h="643890">
                <a:tc>
                  <a:txBody>
                    <a:bodyPr/>
                    <a:lstStyle/>
                    <a:p>
                      <a:pPr fontAlgn="t"/>
                      <a:r>
                        <a:rPr lang="en-US" sz="1800"/>
                        <a:t>MVC 1.0</a:t>
                      </a:r>
                    </a:p>
                  </a:txBody>
                  <a:tcPr marL="47625" marR="47625" marT="47625" marB="47625"/>
                </a:tc>
                <a:tc>
                  <a:txBody>
                    <a:bodyPr/>
                    <a:lstStyle/>
                    <a:p>
                      <a:pPr fontAlgn="t"/>
                      <a:r>
                        <a:rPr lang="en-US" sz="1800"/>
                        <a:t>VS2008</a:t>
                      </a:r>
                    </a:p>
                  </a:txBody>
                  <a:tcPr marL="47625" marR="47625" marT="47625" marB="47625"/>
                </a:tc>
                <a:tc>
                  <a:txBody>
                    <a:bodyPr/>
                    <a:lstStyle/>
                    <a:p>
                      <a:pPr fontAlgn="t"/>
                      <a:r>
                        <a:rPr lang="en-US" sz="1800"/>
                        <a:t>.Net 3.5</a:t>
                      </a:r>
                    </a:p>
                  </a:txBody>
                  <a:tcPr marL="47625" marR="47625" marT="47625" marB="47625"/>
                </a:tc>
                <a:tc>
                  <a:txBody>
                    <a:bodyPr/>
                    <a:lstStyle/>
                    <a:p>
                      <a:pPr fontAlgn="t"/>
                      <a:r>
                        <a:rPr lang="en-US" sz="1800"/>
                        <a:t>13-Mar-2009</a:t>
                      </a:r>
                    </a:p>
                  </a:txBody>
                  <a:tcPr marL="47625" marR="47625" marT="47625" marB="47625"/>
                </a:tc>
              </a:tr>
              <a:tr h="643890">
                <a:tc>
                  <a:txBody>
                    <a:bodyPr/>
                    <a:lstStyle/>
                    <a:p>
                      <a:pPr fontAlgn="t"/>
                      <a:r>
                        <a:rPr lang="en-US" sz="1800"/>
                        <a:t>MVC 2.0</a:t>
                      </a:r>
                    </a:p>
                  </a:txBody>
                  <a:tcPr marL="47625" marR="47625" marT="47625" marB="47625"/>
                </a:tc>
                <a:tc>
                  <a:txBody>
                    <a:bodyPr/>
                    <a:lstStyle/>
                    <a:p>
                      <a:pPr fontAlgn="t"/>
                      <a:r>
                        <a:rPr lang="en-US" sz="1800"/>
                        <a:t>VS 2008,</a:t>
                      </a:r>
                    </a:p>
                  </a:txBody>
                  <a:tcPr marL="47625" marR="47625" marT="47625" marB="47625"/>
                </a:tc>
                <a:tc>
                  <a:txBody>
                    <a:bodyPr/>
                    <a:lstStyle/>
                    <a:p>
                      <a:pPr fontAlgn="t"/>
                      <a:r>
                        <a:rPr lang="en-US" sz="1800"/>
                        <a:t>.Net 3.5/4.0</a:t>
                      </a:r>
                    </a:p>
                  </a:txBody>
                  <a:tcPr marL="47625" marR="47625" marT="47625" marB="47625"/>
                </a:tc>
                <a:tc>
                  <a:txBody>
                    <a:bodyPr/>
                    <a:lstStyle/>
                    <a:p>
                      <a:pPr fontAlgn="t"/>
                      <a:r>
                        <a:rPr lang="en-US" sz="1800"/>
                        <a:t>10-Mar-2010</a:t>
                      </a:r>
                    </a:p>
                  </a:txBody>
                  <a:tcPr marL="47625" marR="47625" marT="47625" marB="47625"/>
                </a:tc>
              </a:tr>
              <a:tr h="643890">
                <a:tc>
                  <a:txBody>
                    <a:bodyPr/>
                    <a:lstStyle/>
                    <a:p>
                      <a:pPr fontAlgn="t"/>
                      <a:r>
                        <a:rPr lang="en-US" sz="1800"/>
                        <a:t>MVC 3.0</a:t>
                      </a:r>
                    </a:p>
                  </a:txBody>
                  <a:tcPr marL="47625" marR="47625" marT="47625" marB="47625"/>
                </a:tc>
                <a:tc>
                  <a:txBody>
                    <a:bodyPr/>
                    <a:lstStyle/>
                    <a:p>
                      <a:pPr fontAlgn="t"/>
                      <a:r>
                        <a:rPr lang="en-US" sz="1800"/>
                        <a:t>VS 2010</a:t>
                      </a:r>
                    </a:p>
                  </a:txBody>
                  <a:tcPr marL="47625" marR="47625" marT="47625" marB="47625"/>
                </a:tc>
                <a:tc>
                  <a:txBody>
                    <a:bodyPr/>
                    <a:lstStyle/>
                    <a:p>
                      <a:pPr fontAlgn="t"/>
                      <a:r>
                        <a:rPr lang="en-US" sz="1800"/>
                        <a:t>.Net 4.0</a:t>
                      </a:r>
                    </a:p>
                  </a:txBody>
                  <a:tcPr marL="47625" marR="47625" marT="47625" marB="47625"/>
                </a:tc>
                <a:tc>
                  <a:txBody>
                    <a:bodyPr/>
                    <a:lstStyle/>
                    <a:p>
                      <a:pPr fontAlgn="t"/>
                      <a:r>
                        <a:rPr lang="en-US" sz="1800"/>
                        <a:t>13-Jan-2011</a:t>
                      </a:r>
                    </a:p>
                  </a:txBody>
                  <a:tcPr marL="47625" marR="47625" marT="47625" marB="47625"/>
                </a:tc>
              </a:tr>
              <a:tr h="918210">
                <a:tc>
                  <a:txBody>
                    <a:bodyPr/>
                    <a:lstStyle/>
                    <a:p>
                      <a:pPr fontAlgn="t"/>
                      <a:r>
                        <a:rPr lang="en-US" sz="1800"/>
                        <a:t>MVC 4.0</a:t>
                      </a:r>
                    </a:p>
                  </a:txBody>
                  <a:tcPr marL="47625" marR="47625" marT="47625" marB="47625"/>
                </a:tc>
                <a:tc>
                  <a:txBody>
                    <a:bodyPr/>
                    <a:lstStyle/>
                    <a:p>
                      <a:pPr fontAlgn="t"/>
                      <a:r>
                        <a:rPr lang="sv-SE" sz="1800"/>
                        <a:t>VS 2010 SP1,</a:t>
                      </a:r>
                      <a:br>
                        <a:rPr lang="sv-SE" sz="1800"/>
                      </a:br>
                      <a:r>
                        <a:rPr lang="sv-SE" sz="1800"/>
                        <a:t>VS 2012</a:t>
                      </a:r>
                    </a:p>
                  </a:txBody>
                  <a:tcPr marL="47625" marR="47625" marT="47625" marB="47625"/>
                </a:tc>
                <a:tc>
                  <a:txBody>
                    <a:bodyPr/>
                    <a:lstStyle/>
                    <a:p>
                      <a:pPr fontAlgn="t"/>
                      <a:r>
                        <a:rPr lang="en-US" sz="1800"/>
                        <a:t>.NET 4.0/4.5</a:t>
                      </a:r>
                    </a:p>
                  </a:txBody>
                  <a:tcPr marL="47625" marR="47625" marT="47625" marB="47625"/>
                </a:tc>
                <a:tc>
                  <a:txBody>
                    <a:bodyPr/>
                    <a:lstStyle/>
                    <a:p>
                      <a:pPr fontAlgn="t"/>
                      <a:r>
                        <a:rPr lang="en-US" sz="1800"/>
                        <a:t>15-Aug-2012</a:t>
                      </a:r>
                    </a:p>
                  </a:txBody>
                  <a:tcPr marL="47625" marR="47625" marT="47625" marB="47625"/>
                </a:tc>
              </a:tr>
              <a:tr h="643890">
                <a:tc>
                  <a:txBody>
                    <a:bodyPr/>
                    <a:lstStyle/>
                    <a:p>
                      <a:pPr fontAlgn="t"/>
                      <a:r>
                        <a:rPr lang="en-US" sz="1800"/>
                        <a:t>MVC 5.0</a:t>
                      </a:r>
                    </a:p>
                  </a:txBody>
                  <a:tcPr marL="47625" marR="47625" marT="47625" marB="47625"/>
                </a:tc>
                <a:tc>
                  <a:txBody>
                    <a:bodyPr/>
                    <a:lstStyle/>
                    <a:p>
                      <a:pPr fontAlgn="t"/>
                      <a:r>
                        <a:rPr lang="en-US" sz="1800"/>
                        <a:t>VS 2013</a:t>
                      </a:r>
                    </a:p>
                  </a:txBody>
                  <a:tcPr marL="47625" marR="47625" marT="47625" marB="47625"/>
                </a:tc>
                <a:tc>
                  <a:txBody>
                    <a:bodyPr/>
                    <a:lstStyle/>
                    <a:p>
                      <a:pPr fontAlgn="t"/>
                      <a:r>
                        <a:rPr lang="en-US" sz="1800"/>
                        <a:t>.NET 4.5</a:t>
                      </a:r>
                    </a:p>
                  </a:txBody>
                  <a:tcPr marL="47625" marR="47625" marT="47625" marB="47625"/>
                </a:tc>
                <a:tc>
                  <a:txBody>
                    <a:bodyPr/>
                    <a:lstStyle/>
                    <a:p>
                      <a:pPr fontAlgn="t"/>
                      <a:r>
                        <a:rPr lang="en-US" sz="1800"/>
                        <a:t>17-oct-2013</a:t>
                      </a:r>
                    </a:p>
                  </a:txBody>
                  <a:tcPr marL="47625" marR="47625" marT="47625" marB="47625"/>
                </a:tc>
              </a:tr>
              <a:tr h="749557">
                <a:tc>
                  <a:txBody>
                    <a:bodyPr/>
                    <a:lstStyle/>
                    <a:p>
                      <a:pPr fontAlgn="t"/>
                      <a:r>
                        <a:rPr lang="en-US" sz="1800" b="0" dirty="0"/>
                        <a:t>MVC </a:t>
                      </a:r>
                      <a:r>
                        <a:rPr lang="en-US" sz="1800" b="0" dirty="0" smtClean="0"/>
                        <a:t>6.0 rc1</a:t>
                      </a:r>
                      <a:endParaRPr lang="en-US" sz="1800" b="0" dirty="0"/>
                    </a:p>
                  </a:txBody>
                  <a:tcPr marL="47625" marR="47625" marT="47625" marB="47625"/>
                </a:tc>
                <a:tc>
                  <a:txBody>
                    <a:bodyPr/>
                    <a:lstStyle/>
                    <a:p>
                      <a:pPr fontAlgn="t"/>
                      <a:r>
                        <a:rPr lang="en-US" sz="1800" dirty="0"/>
                        <a:t>VS </a:t>
                      </a:r>
                      <a:r>
                        <a:rPr lang="en-US" sz="1800" dirty="0" smtClean="0"/>
                        <a:t>2015</a:t>
                      </a:r>
                      <a:endParaRPr lang="en-US" sz="1800" dirty="0"/>
                    </a:p>
                  </a:txBody>
                  <a:tcPr marL="47625" marR="47625" marT="47625" marB="47625"/>
                </a:tc>
                <a:tc>
                  <a:txBody>
                    <a:bodyPr/>
                    <a:lstStyle/>
                    <a:p>
                      <a:pPr fontAlgn="t"/>
                      <a:r>
                        <a:rPr lang="en-US" sz="1800"/>
                        <a:t>.NET 4.5</a:t>
                      </a:r>
                    </a:p>
                  </a:txBody>
                  <a:tcPr marL="47625" marR="47625" marT="47625" marB="47625"/>
                </a:tc>
                <a:tc>
                  <a:txBody>
                    <a:bodyPr/>
                    <a:lstStyle/>
                    <a:p>
                      <a:pPr fontAlgn="t"/>
                      <a:r>
                        <a:rPr lang="en-US" sz="1800" dirty="0" smtClean="0"/>
                        <a:t>18-nov-2015</a:t>
                      </a:r>
                      <a:endParaRPr lang="en-US" sz="1800" dirty="0"/>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ASP.NET MVC Version Features</a:t>
            </a:r>
            <a:endParaRPr lang="en-US" dirty="0"/>
          </a:p>
        </p:txBody>
      </p:sp>
      <p:sp>
        <p:nvSpPr>
          <p:cNvPr id="3" name="Content Placeholder 2"/>
          <p:cNvSpPr>
            <a:spLocks noGrp="1"/>
          </p:cNvSpPr>
          <p:nvPr>
            <p:ph sz="quarter" idx="1"/>
          </p:nvPr>
        </p:nvSpPr>
        <p:spPr/>
        <p:txBody>
          <a:bodyPr>
            <a:normAutofit/>
          </a:bodyPr>
          <a:lstStyle/>
          <a:p>
            <a:r>
              <a:rPr lang="en-US" sz="1600" dirty="0" smtClean="0"/>
              <a:t>MVC 1.0</a:t>
            </a:r>
          </a:p>
          <a:p>
            <a:pPr lvl="1"/>
            <a:r>
              <a:rPr lang="en-US" sz="1600" dirty="0" smtClean="0"/>
              <a:t>MVC architecture with </a:t>
            </a:r>
            <a:r>
              <a:rPr lang="en-US" sz="1600" dirty="0" err="1" smtClean="0"/>
              <a:t>webform</a:t>
            </a:r>
            <a:r>
              <a:rPr lang="en-US" sz="1600" dirty="0" smtClean="0"/>
              <a:t> engine</a:t>
            </a:r>
          </a:p>
          <a:p>
            <a:pPr lvl="1"/>
            <a:r>
              <a:rPr lang="en-US" sz="1600" dirty="0" smtClean="0"/>
              <a:t>Routing</a:t>
            </a:r>
          </a:p>
          <a:p>
            <a:pPr lvl="1"/>
            <a:r>
              <a:rPr lang="en-US" sz="1600" dirty="0" smtClean="0"/>
              <a:t>HTML Helpers</a:t>
            </a:r>
          </a:p>
          <a:p>
            <a:pPr lvl="1"/>
            <a:r>
              <a:rPr lang="en-US" sz="1600" dirty="0" smtClean="0"/>
              <a:t>Ajax Helpers</a:t>
            </a:r>
          </a:p>
          <a:p>
            <a:r>
              <a:rPr lang="en-US" sz="1600" dirty="0" smtClean="0"/>
              <a:t>MVC 2.0</a:t>
            </a:r>
          </a:p>
          <a:p>
            <a:pPr lvl="1"/>
            <a:r>
              <a:rPr lang="en-US" sz="1600" dirty="0" smtClean="0"/>
              <a:t>Html helper methods with lambda expression</a:t>
            </a:r>
          </a:p>
          <a:p>
            <a:pPr lvl="1"/>
            <a:r>
              <a:rPr lang="en-US" sz="1600" dirty="0" err="1" smtClean="0"/>
              <a:t>DataAnnotations</a:t>
            </a:r>
            <a:r>
              <a:rPr lang="en-US" sz="1600" dirty="0" smtClean="0"/>
              <a:t> attributes</a:t>
            </a:r>
          </a:p>
          <a:p>
            <a:pPr lvl="1"/>
            <a:r>
              <a:rPr lang="en-US" sz="1600" dirty="0" smtClean="0"/>
              <a:t>Client side validation</a:t>
            </a:r>
          </a:p>
          <a:p>
            <a:pPr lvl="1"/>
            <a:r>
              <a:rPr lang="en-US" sz="1600" dirty="0" smtClean="0"/>
              <a:t>Custom template</a:t>
            </a:r>
          </a:p>
          <a:p>
            <a:pPr lvl="1"/>
            <a:r>
              <a:rPr lang="en-US" sz="1600" dirty="0" smtClean="0"/>
              <a:t>Scaffolding</a:t>
            </a:r>
          </a:p>
          <a:p>
            <a:endParaRPr lang="en-US" sz="1600" dirty="0" smtClean="0"/>
          </a:p>
          <a:p>
            <a:endParaRPr 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2713</TotalTime>
  <Words>1297</Words>
  <Application>Microsoft Office PowerPoint</Application>
  <PresentationFormat>On-screen Show (4:3)</PresentationFormat>
  <Paragraphs>238</Paragraphs>
  <Slides>24</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Helvetica Neue</vt:lpstr>
      <vt:lpstr>Lucida Console</vt:lpstr>
      <vt:lpstr>Times New Roman</vt:lpstr>
      <vt:lpstr>Tw Cen MT</vt:lpstr>
      <vt:lpstr>Wingdings</vt:lpstr>
      <vt:lpstr>Wingdings 2</vt:lpstr>
      <vt:lpstr>Median</vt:lpstr>
      <vt:lpstr>Custom Design</vt:lpstr>
      <vt:lpstr>MVC Overview</vt:lpstr>
      <vt:lpstr>MVC Overview</vt:lpstr>
      <vt:lpstr>MVC Flow </vt:lpstr>
      <vt:lpstr>MVC Flow</vt:lpstr>
      <vt:lpstr>MVC Flow</vt:lpstr>
      <vt:lpstr>MVC Flow</vt:lpstr>
      <vt:lpstr>MVC Flow</vt:lpstr>
      <vt:lpstr>ASP.NET MVC Version History</vt:lpstr>
      <vt:lpstr>ASP.NET MVC Version Features</vt:lpstr>
      <vt:lpstr>ASP.NET MVC Version Features</vt:lpstr>
      <vt:lpstr>ASP.NET MVC Version Features</vt:lpstr>
      <vt:lpstr>ASP.NET MVC Folder Structure</vt:lpstr>
      <vt:lpstr>ASP.NET MVC Folder Structure</vt:lpstr>
      <vt:lpstr>ASP.NET MVC Folder Structure</vt:lpstr>
      <vt:lpstr>ASP.NET MVC Folder Structure</vt:lpstr>
      <vt:lpstr>ASP.NET MVC Folder Structure</vt:lpstr>
      <vt:lpstr>ASP.NET MVC Folder Structure</vt:lpstr>
      <vt:lpstr>ASP.NET MVC Folder Structure</vt:lpstr>
      <vt:lpstr>Controller</vt:lpstr>
      <vt:lpstr>Action method</vt:lpstr>
      <vt:lpstr>Passing Data from Controller to View </vt:lpstr>
      <vt:lpstr>Controllers</vt:lpstr>
      <vt:lpstr>Problems with ViewData and ViewBag</vt:lpstr>
      <vt:lpstr>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RIHANNA MIRIAM BABU</cp:lastModifiedBy>
  <cp:revision>69</cp:revision>
  <dcterms:created xsi:type="dcterms:W3CDTF">2006-08-16T00:00:00Z</dcterms:created>
  <dcterms:modified xsi:type="dcterms:W3CDTF">2021-02-08T17:32:36Z</dcterms:modified>
</cp:coreProperties>
</file>