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46BF52-89BA-4B04-BD12-A2293A4298B9}">
          <p14:sldIdLst/>
        </p14:section>
        <p14:section name="Untitled Section" id="{73DCF43D-0D87-459E-AA83-1C6A10A10955}">
          <p14:sldIdLst>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Energy Operating Margin </a:t>
            </a:r>
          </a:p>
        </c:rich>
      </c:tx>
      <c:layout>
        <c:manualLayout>
          <c:xMode val="edge"/>
          <c:yMode val="edge"/>
          <c:x val="0.2920323007069372"/>
          <c:y val="1.804850215196412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stats of sectors '!$B$3:$F$3</c:f>
              <c:strCache>
                <c:ptCount val="5"/>
                <c:pt idx="0">
                  <c:v>overall</c:v>
                </c:pt>
                <c:pt idx="1">
                  <c:v>year 1</c:v>
                </c:pt>
                <c:pt idx="2">
                  <c:v>year 2</c:v>
                </c:pt>
                <c:pt idx="3">
                  <c:v>year 3</c:v>
                </c:pt>
                <c:pt idx="4">
                  <c:v>year 4 </c:v>
                </c:pt>
              </c:strCache>
            </c:strRef>
          </c:cat>
          <c:val>
            <c:numRef>
              <c:f>'summary stats of sectors '!$B$4:$F$4</c:f>
              <c:numCache>
                <c:formatCode>0.00%</c:formatCode>
                <c:ptCount val="5"/>
                <c:pt idx="0">
                  <c:v>0.1087287501146699</c:v>
                </c:pt>
                <c:pt idx="1">
                  <c:v>0.23634781285202969</c:v>
                </c:pt>
                <c:pt idx="2">
                  <c:v>0.24485414316996373</c:v>
                </c:pt>
                <c:pt idx="3">
                  <c:v>0.16873354696885773</c:v>
                </c:pt>
                <c:pt idx="4">
                  <c:v>-0.21502050253217167</c:v>
                </c:pt>
              </c:numCache>
            </c:numRef>
          </c:val>
          <c:extLst>
            <c:ext xmlns:c16="http://schemas.microsoft.com/office/drawing/2014/chart" uri="{C3380CC4-5D6E-409C-BE32-E72D297353CC}">
              <c16:uniqueId val="{00000000-14E3-4F10-9942-4FBFAF51DC0A}"/>
            </c:ext>
          </c:extLst>
        </c:ser>
        <c:dLbls>
          <c:showLegendKey val="0"/>
          <c:showVal val="0"/>
          <c:showCatName val="0"/>
          <c:showSerName val="0"/>
          <c:showPercent val="0"/>
          <c:showBubbleSize val="0"/>
        </c:dLbls>
        <c:gapWidth val="100"/>
        <c:overlap val="-24"/>
        <c:axId val="291846480"/>
        <c:axId val="291847312"/>
      </c:barChart>
      <c:catAx>
        <c:axId val="2918464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1847312"/>
        <c:crosses val="autoZero"/>
        <c:auto val="1"/>
        <c:lblAlgn val="ctr"/>
        <c:lblOffset val="100"/>
        <c:noMultiLvlLbl val="0"/>
      </c:catAx>
      <c:valAx>
        <c:axId val="2918473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Operating</a:t>
                </a:r>
                <a:r>
                  <a:rPr lang="en-US" baseline="0"/>
                  <a:t> margin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1846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Real</a:t>
            </a:r>
            <a:r>
              <a:rPr lang="en-US" baseline="0"/>
              <a:t> Estate Operating Margin</a:t>
            </a:r>
            <a:endParaRPr lang="en-US"/>
          </a:p>
        </c:rich>
      </c:tx>
      <c:layout>
        <c:manualLayout>
          <c:xMode val="edge"/>
          <c:yMode val="edge"/>
          <c:x val="0.18369444444444441"/>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stats of sectors '!$B$10:$F$10</c:f>
              <c:strCache>
                <c:ptCount val="5"/>
                <c:pt idx="0">
                  <c:v>overall</c:v>
                </c:pt>
                <c:pt idx="1">
                  <c:v>year 1</c:v>
                </c:pt>
                <c:pt idx="2">
                  <c:v>year 2</c:v>
                </c:pt>
                <c:pt idx="3">
                  <c:v>year 3</c:v>
                </c:pt>
                <c:pt idx="4">
                  <c:v>year 4 </c:v>
                </c:pt>
              </c:strCache>
            </c:strRef>
          </c:cat>
          <c:val>
            <c:numRef>
              <c:f>'summary stats of sectors '!$B$11:$F$11</c:f>
              <c:numCache>
                <c:formatCode>0.00%</c:formatCode>
                <c:ptCount val="5"/>
                <c:pt idx="0">
                  <c:v>0.29323712041782313</c:v>
                </c:pt>
                <c:pt idx="1">
                  <c:v>0.29866042279363464</c:v>
                </c:pt>
                <c:pt idx="2">
                  <c:v>0.28574715506558246</c:v>
                </c:pt>
                <c:pt idx="3">
                  <c:v>0.29498888847524385</c:v>
                </c:pt>
                <c:pt idx="4">
                  <c:v>0.29355201533683167</c:v>
                </c:pt>
              </c:numCache>
            </c:numRef>
          </c:val>
          <c:extLst>
            <c:ext xmlns:c16="http://schemas.microsoft.com/office/drawing/2014/chart" uri="{C3380CC4-5D6E-409C-BE32-E72D297353CC}">
              <c16:uniqueId val="{00000000-50AE-4822-AA56-49E8ACEB0AEE}"/>
            </c:ext>
          </c:extLst>
        </c:ser>
        <c:dLbls>
          <c:showLegendKey val="0"/>
          <c:showVal val="0"/>
          <c:showCatName val="0"/>
          <c:showSerName val="0"/>
          <c:showPercent val="0"/>
          <c:showBubbleSize val="0"/>
        </c:dLbls>
        <c:gapWidth val="100"/>
        <c:overlap val="-24"/>
        <c:axId val="1988866592"/>
        <c:axId val="1988863680"/>
      </c:barChart>
      <c:catAx>
        <c:axId val="19888665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8863680"/>
        <c:crosses val="autoZero"/>
        <c:auto val="1"/>
        <c:lblAlgn val="ctr"/>
        <c:lblOffset val="100"/>
        <c:noMultiLvlLbl val="0"/>
      </c:catAx>
      <c:valAx>
        <c:axId val="1988863680"/>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operating margin</a:t>
                </a:r>
                <a:r>
                  <a:rPr lang="en-US" baseline="0"/>
                  <a:t>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8866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0FDF-575D-541F-EE65-1B18753B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66BD0-B611-1B0C-F9C2-F501635B0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B5F3D-CD2C-0576-DEE0-9BF654B18A89}"/>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2A888E42-F2AB-294F-8CA2-3E249F76F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6229D-D3BF-94C0-00B1-E6A1C297080B}"/>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96077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2CB-2BAF-D863-E98E-AF6D3707B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75F84-FD34-948E-6BBD-27B9D047F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51C0C-CA98-D99E-74F6-71ADF2EC9659}"/>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C4CF1E42-F2FF-3A76-6198-FE6505E5B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3622E-9906-122A-A072-E93F225991F7}"/>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382447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5945A5-A5FC-E3A2-BEB0-718884D8C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BE129-CE22-22A6-BF4C-42ECFF89C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25A36-D837-FF89-CCEC-4E581698A515}"/>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CE8F0F56-1CA0-9E18-D8A5-CC2B8EA6F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C944-D8E7-AC00-80A6-404B36F67C02}"/>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94334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46C5-DD6B-C308-45B5-5555E26E1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FD4BE-1536-FFB2-CB31-9381AFF7F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7A965-6E1E-2A29-E757-A0633211AAF4}"/>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5EC5954A-053D-31A2-7804-37264164B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C476F-A375-E59A-4BCD-E4D16E6FEC28}"/>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331667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60D-40F1-F2E6-8A68-0833AA3D83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E88DC-222C-D13B-CC40-295227124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56BC3-0F8F-BE21-393D-7E699FAE1AB3}"/>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B04CA04A-6840-0DF8-207B-C4E67EC2A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071D2-5925-B7BE-39FE-18A15F38B3F7}"/>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8353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1705-0A5D-3029-C3E6-F59033C41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89099-9AAE-A616-38DB-34BD391A4F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1B13E-20D3-D38E-B1C4-5EF638F0A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B1382-E9EA-FD8A-A219-FE50C9785324}"/>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6" name="Footer Placeholder 5">
            <a:extLst>
              <a:ext uri="{FF2B5EF4-FFF2-40B4-BE49-F238E27FC236}">
                <a16:creationId xmlns:a16="http://schemas.microsoft.com/office/drawing/2014/main" id="{1C3ECE05-D1B7-C4C1-1893-9DFC4E13F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BAB84-62FD-07D8-8033-17E1F3B16AD3}"/>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33419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F9B9-8080-79C6-8B72-05931D5F1C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E89B9-192A-3468-E460-1AB40CC7C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77D2A-218D-F522-07D2-725CF9332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D7065-5D68-B37E-541C-5B8547F27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BA781-F90D-8D1F-FEE3-B6CCD62FF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91B879-39D6-7D29-C4B1-88AC85A92E6A}"/>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8" name="Footer Placeholder 7">
            <a:extLst>
              <a:ext uri="{FF2B5EF4-FFF2-40B4-BE49-F238E27FC236}">
                <a16:creationId xmlns:a16="http://schemas.microsoft.com/office/drawing/2014/main" id="{24F808B3-CF6E-C13A-132D-E9F5ACE0A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1A474-BB23-E9CA-02EF-15BAADF2A6DB}"/>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20064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6984-804D-0281-799E-65C4904E7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CE89D-B516-FEF9-89B3-56778E134480}"/>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4" name="Footer Placeholder 3">
            <a:extLst>
              <a:ext uri="{FF2B5EF4-FFF2-40B4-BE49-F238E27FC236}">
                <a16:creationId xmlns:a16="http://schemas.microsoft.com/office/drawing/2014/main" id="{8587A5E4-EAA3-5BF4-C846-7352B11B80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A66BE8-E713-638C-198C-01522BDC3387}"/>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154265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9F659-C652-4A92-C03C-1ABAECAAABC6}"/>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3" name="Footer Placeholder 2">
            <a:extLst>
              <a:ext uri="{FF2B5EF4-FFF2-40B4-BE49-F238E27FC236}">
                <a16:creationId xmlns:a16="http://schemas.microsoft.com/office/drawing/2014/main" id="{C181DCB5-62A1-FE67-072E-AD161D386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472307-9609-B224-D08F-DDDC12438033}"/>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91464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FF8D-E589-C0DC-9147-7D8063E15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A6D81C-FD36-46EF-CBE1-995ABA7CD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5C411-9A89-8E38-3F62-98303606D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C8AE7-ADD9-3B6C-54E8-137D1F988792}"/>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6" name="Footer Placeholder 5">
            <a:extLst>
              <a:ext uri="{FF2B5EF4-FFF2-40B4-BE49-F238E27FC236}">
                <a16:creationId xmlns:a16="http://schemas.microsoft.com/office/drawing/2014/main" id="{3A2ED082-2116-0D8E-636F-DD961B708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835B9-F945-CC9E-A37B-EF03A48AF742}"/>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265849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BC60-4B2B-699C-F339-E47A4E4C1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9CDEE-5975-0873-5A02-58E5BF571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FA594-9915-1552-7AFC-904C33315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478B3-7595-7FA3-D1D9-D65EE9B498CE}"/>
              </a:ext>
            </a:extLst>
          </p:cNvPr>
          <p:cNvSpPr>
            <a:spLocks noGrp="1"/>
          </p:cNvSpPr>
          <p:nvPr>
            <p:ph type="dt" sz="half" idx="10"/>
          </p:nvPr>
        </p:nvSpPr>
        <p:spPr/>
        <p:txBody>
          <a:bodyPr/>
          <a:lstStyle/>
          <a:p>
            <a:fld id="{2732CF9B-A87A-4338-88E8-7501C984FBA0}" type="datetimeFigureOut">
              <a:rPr lang="en-US" smtClean="0"/>
              <a:t>9/20/2022</a:t>
            </a:fld>
            <a:endParaRPr lang="en-US"/>
          </a:p>
        </p:txBody>
      </p:sp>
      <p:sp>
        <p:nvSpPr>
          <p:cNvPr id="6" name="Footer Placeholder 5">
            <a:extLst>
              <a:ext uri="{FF2B5EF4-FFF2-40B4-BE49-F238E27FC236}">
                <a16:creationId xmlns:a16="http://schemas.microsoft.com/office/drawing/2014/main" id="{ACFA0D35-FB0B-B874-857D-878614840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2AA62-ACD7-F1B5-9725-DD7D24B02CD6}"/>
              </a:ext>
            </a:extLst>
          </p:cNvPr>
          <p:cNvSpPr>
            <a:spLocks noGrp="1"/>
          </p:cNvSpPr>
          <p:nvPr>
            <p:ph type="sldNum" sz="quarter" idx="12"/>
          </p:nvPr>
        </p:nvSpPr>
        <p:spPr/>
        <p:txBody>
          <a:bodyPr/>
          <a:lstStyle/>
          <a:p>
            <a:fld id="{B6000DF1-2562-47AF-86E8-591778B8D127}" type="slidenum">
              <a:rPr lang="en-US" smtClean="0"/>
              <a:t>‹#›</a:t>
            </a:fld>
            <a:endParaRPr lang="en-US"/>
          </a:p>
        </p:txBody>
      </p:sp>
    </p:spTree>
    <p:extLst>
      <p:ext uri="{BB962C8B-B14F-4D97-AF65-F5344CB8AC3E}">
        <p14:creationId xmlns:p14="http://schemas.microsoft.com/office/powerpoint/2010/main" val="334433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D61E5-2C0B-A7BB-35DE-D5CB49BEE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FAD41-D3B2-005B-F0EC-F5D7C3C54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29A33-4A66-7530-ED23-8A4257CCA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2CF9B-A87A-4338-88E8-7501C984FBA0}" type="datetimeFigureOut">
              <a:rPr lang="en-US" smtClean="0"/>
              <a:t>9/20/2022</a:t>
            </a:fld>
            <a:endParaRPr lang="en-US"/>
          </a:p>
        </p:txBody>
      </p:sp>
      <p:sp>
        <p:nvSpPr>
          <p:cNvPr id="5" name="Footer Placeholder 4">
            <a:extLst>
              <a:ext uri="{FF2B5EF4-FFF2-40B4-BE49-F238E27FC236}">
                <a16:creationId xmlns:a16="http://schemas.microsoft.com/office/drawing/2014/main" id="{698A8010-DF72-93A4-90F7-8F56CB7E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8DDD8-0F2E-2587-8E9C-CEB3A53AE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00DF1-2562-47AF-86E8-591778B8D127}" type="slidenum">
              <a:rPr lang="en-US" smtClean="0"/>
              <a:t>‹#›</a:t>
            </a:fld>
            <a:endParaRPr lang="en-US"/>
          </a:p>
        </p:txBody>
      </p:sp>
    </p:spTree>
    <p:extLst>
      <p:ext uri="{BB962C8B-B14F-4D97-AF65-F5344CB8AC3E}">
        <p14:creationId xmlns:p14="http://schemas.microsoft.com/office/powerpoint/2010/main" val="216763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34F6-1C8F-6BFF-4BFF-9F493F5C8162}"/>
              </a:ext>
            </a:extLst>
          </p:cNvPr>
          <p:cNvSpPr>
            <a:spLocks noGrp="1"/>
          </p:cNvSpPr>
          <p:nvPr>
            <p:ph type="title"/>
          </p:nvPr>
        </p:nvSpPr>
        <p:spPr>
          <a:xfrm>
            <a:off x="839788" y="457200"/>
            <a:ext cx="10515600" cy="530225"/>
          </a:xfrm>
        </p:spPr>
        <p:txBody>
          <a:bodyPr>
            <a:normAutofit fontScale="90000"/>
          </a:bodyPr>
          <a:lstStyle/>
          <a:p>
            <a:r>
              <a:rPr lang="en-US" dirty="0"/>
              <a:t>Does size of total revenue impact operating margin and what does that say about risk in investing? </a:t>
            </a:r>
          </a:p>
        </p:txBody>
      </p:sp>
      <p:sp>
        <p:nvSpPr>
          <p:cNvPr id="4" name="Text Placeholder 3">
            <a:extLst>
              <a:ext uri="{FF2B5EF4-FFF2-40B4-BE49-F238E27FC236}">
                <a16:creationId xmlns:a16="http://schemas.microsoft.com/office/drawing/2014/main" id="{4A78F125-6C6A-761D-43E9-F79D5FCB16ED}"/>
              </a:ext>
            </a:extLst>
          </p:cNvPr>
          <p:cNvSpPr>
            <a:spLocks noGrp="1"/>
          </p:cNvSpPr>
          <p:nvPr>
            <p:ph type="body" sz="half" idx="2"/>
          </p:nvPr>
        </p:nvSpPr>
        <p:spPr>
          <a:xfrm>
            <a:off x="839788" y="987425"/>
            <a:ext cx="3932237" cy="4881563"/>
          </a:xfrm>
        </p:spPr>
        <p:txBody>
          <a:bodyPr>
            <a:normAutofit lnSpcReduction="10000"/>
          </a:bodyPr>
          <a:lstStyle/>
          <a:p>
            <a:r>
              <a:rPr lang="en-US" dirty="0"/>
              <a:t>Here are two charts containing the operating margins by year for two sectors, energy and real estate. </a:t>
            </a:r>
          </a:p>
          <a:p>
            <a:r>
              <a:rPr lang="en-US" dirty="0"/>
              <a:t>When comparing two sectors operating margin, it is easier to see the relative risk of buying into these markets. Although Energy has one of the largest revenues and dwarfs Real Estate by a significant margin, the statistic give another story. </a:t>
            </a:r>
          </a:p>
          <a:p>
            <a:r>
              <a:rPr lang="en-US" dirty="0"/>
              <a:t>The mean operating margin of the Real Estate sector over the four years sampled was 29.32%, whereas the mean operating margin in Energy is only 10.87%. When separating by years, we see an even better look as all statistic stay regular for Real Estate throughout the four years, whereas Energy varies drastically. For instance, in year 2, the mean operating margin was 24.49% whereas year 4 was -21.50%. The overall range when divided by sub industries for energy is 77.88% whereas the range for real estate was 30.39%. </a:t>
            </a:r>
          </a:p>
        </p:txBody>
      </p:sp>
      <p:graphicFrame>
        <p:nvGraphicFramePr>
          <p:cNvPr id="5" name="Chart 4">
            <a:extLst>
              <a:ext uri="{FF2B5EF4-FFF2-40B4-BE49-F238E27FC236}">
                <a16:creationId xmlns:a16="http://schemas.microsoft.com/office/drawing/2014/main" id="{3A2D40CD-A7F2-5180-3205-5D0657795B5E}"/>
              </a:ext>
            </a:extLst>
          </p:cNvPr>
          <p:cNvGraphicFramePr>
            <a:graphicFrameLocks/>
          </p:cNvGraphicFramePr>
          <p:nvPr>
            <p:extLst>
              <p:ext uri="{D42A27DB-BD31-4B8C-83A1-F6EECF244321}">
                <p14:modId xmlns:p14="http://schemas.microsoft.com/office/powerpoint/2010/main" val="3506999540"/>
              </p:ext>
            </p:extLst>
          </p:nvPr>
        </p:nvGraphicFramePr>
        <p:xfrm>
          <a:off x="6626915" y="613568"/>
          <a:ext cx="5286789" cy="29667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Picture Placeholder 5">
            <a:extLst>
              <a:ext uri="{FF2B5EF4-FFF2-40B4-BE49-F238E27FC236}">
                <a16:creationId xmlns:a16="http://schemas.microsoft.com/office/drawing/2014/main" id="{D0C27097-5B77-5299-6FAB-A4E18575E49B}"/>
              </a:ext>
            </a:extLst>
          </p:cNvPr>
          <p:cNvGraphicFramePr>
            <a:graphicFrameLocks noGrp="1"/>
          </p:cNvGraphicFramePr>
          <p:nvPr>
            <p:ph type="pic" idx="1"/>
            <p:extLst>
              <p:ext uri="{D42A27DB-BD31-4B8C-83A1-F6EECF244321}">
                <p14:modId xmlns:p14="http://schemas.microsoft.com/office/powerpoint/2010/main" val="2772231625"/>
              </p:ext>
            </p:extLst>
          </p:nvPr>
        </p:nvGraphicFramePr>
        <p:xfrm>
          <a:off x="4772025" y="3584574"/>
          <a:ext cx="5454996" cy="29667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235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Does size of total revenue impact operating margin and what does that say about risk in investing?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size of total revenue impact operating margin and what does that say about risk in investing? </dc:title>
  <dc:creator>Annie Newcomb</dc:creator>
  <cp:lastModifiedBy>Annie Newcomb</cp:lastModifiedBy>
  <cp:revision>1</cp:revision>
  <dcterms:created xsi:type="dcterms:W3CDTF">2022-09-20T20:39:05Z</dcterms:created>
  <dcterms:modified xsi:type="dcterms:W3CDTF">2022-09-20T20:39:31Z</dcterms:modified>
</cp:coreProperties>
</file>