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B8700-7466-40F1-8E8B-16329660CD2C}"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B8700-7466-40F1-8E8B-16329660CD2C}"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B8700-7466-40F1-8E8B-16329660CD2C}"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B8700-7466-40F1-8E8B-16329660CD2C}"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0B8700-7466-40F1-8E8B-16329660CD2C}"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0B8700-7466-40F1-8E8B-16329660CD2C}"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0B8700-7466-40F1-8E8B-16329660CD2C}"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B8700-7466-40F1-8E8B-16329660CD2C}"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B8700-7466-40F1-8E8B-16329660CD2C}"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B8700-7466-40F1-8E8B-16329660CD2C}"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B8700-7466-40F1-8E8B-16329660CD2C}"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B6A6C-9BCE-4C03-A792-77E1730E0A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B8700-7466-40F1-8E8B-16329660CD2C}" type="datetimeFigureOut">
              <a:rPr lang="en-US" smtClean="0"/>
              <a:t>4/23/2022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B6A6C-9BCE-4C03-A792-77E1730E0A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Lead Score Case Study</a:t>
            </a:r>
            <a:endParaRPr lang="en-US" dirty="0"/>
          </a:p>
        </p:txBody>
      </p:sp>
      <p:sp>
        <p:nvSpPr>
          <p:cNvPr id="3" name="Subtitle 2"/>
          <p:cNvSpPr>
            <a:spLocks noGrp="1"/>
          </p:cNvSpPr>
          <p:nvPr>
            <p:ph type="subTitle" idx="1"/>
          </p:nvPr>
        </p:nvSpPr>
        <p:spPr/>
        <p:txBody>
          <a:bodyPr/>
          <a:lstStyle/>
          <a:p>
            <a:r>
              <a:rPr lang="en-US" dirty="0" smtClean="0"/>
              <a:t>Submitted by:</a:t>
            </a:r>
          </a:p>
          <a:p>
            <a:r>
              <a:rPr lang="en-US" dirty="0" err="1" smtClean="0"/>
              <a:t>Anantika</a:t>
            </a:r>
            <a:r>
              <a:rPr lang="en-US" dirty="0" smtClean="0"/>
              <a:t> Singh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affecting Conversion Rate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Do not email</a:t>
            </a:r>
          </a:p>
          <a:p>
            <a:r>
              <a:rPr lang="en-US" dirty="0" smtClean="0"/>
              <a:t>2) Total Visits</a:t>
            </a:r>
          </a:p>
          <a:p>
            <a:r>
              <a:rPr lang="en-US" dirty="0" smtClean="0"/>
              <a:t>3) Total time spent on website</a:t>
            </a:r>
          </a:p>
          <a:p>
            <a:r>
              <a:rPr lang="en-US" dirty="0" smtClean="0"/>
              <a:t>4) Lead Origin : Lead Page Submission</a:t>
            </a:r>
          </a:p>
          <a:p>
            <a:r>
              <a:rPr lang="en-US" dirty="0" smtClean="0"/>
              <a:t>5) Lead Source : Lead Add Form</a:t>
            </a:r>
          </a:p>
          <a:p>
            <a:r>
              <a:rPr lang="en-US" dirty="0" smtClean="0"/>
              <a:t>6) Last Activity : </a:t>
            </a:r>
            <a:r>
              <a:rPr lang="en-US" dirty="0" err="1" smtClean="0"/>
              <a:t>Welingak</a:t>
            </a:r>
            <a:r>
              <a:rPr lang="en-US" dirty="0" smtClean="0"/>
              <a:t> Website</a:t>
            </a:r>
          </a:p>
          <a:p>
            <a:r>
              <a:rPr lang="en-US" dirty="0" smtClean="0"/>
              <a:t>7) Last Activity : Email Bounced</a:t>
            </a:r>
          </a:p>
          <a:p>
            <a:r>
              <a:rPr lang="en-US" dirty="0" smtClean="0"/>
              <a:t>8) Last Activity : Not Sure</a:t>
            </a:r>
          </a:p>
          <a:p>
            <a:r>
              <a:rPr lang="en-US" dirty="0" smtClean="0"/>
              <a:t>9) Last Activity : </a:t>
            </a:r>
            <a:r>
              <a:rPr lang="en-US" dirty="0" err="1" smtClean="0"/>
              <a:t>Olark</a:t>
            </a:r>
            <a:r>
              <a:rPr lang="en-US" dirty="0" smtClean="0"/>
              <a:t> Chat Conversion</a:t>
            </a:r>
          </a:p>
          <a:p>
            <a:r>
              <a:rPr lang="en-US" dirty="0" smtClean="0"/>
              <a:t>10) Current Occupation : SMS sent</a:t>
            </a:r>
          </a:p>
          <a:p>
            <a:r>
              <a:rPr lang="en-US" dirty="0" smtClean="0"/>
              <a:t>11) Current Occupation: No information</a:t>
            </a:r>
          </a:p>
          <a:p>
            <a:r>
              <a:rPr lang="en-US" dirty="0" smtClean="0"/>
              <a:t>12) Last </a:t>
            </a:r>
            <a:r>
              <a:rPr lang="en-US" smtClean="0"/>
              <a:t>Not Activity :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47500" lnSpcReduction="20000"/>
          </a:bodyPr>
          <a:lstStyle/>
          <a:p>
            <a:r>
              <a:rPr lang="en-US" b="1" dirty="0"/>
              <a:t>Problem Statement :</a:t>
            </a:r>
            <a:r>
              <a:rPr lang="en-US" dirty="0"/>
              <a:t> An education company named X Education sells online courses to industry professionals. On any given day, many professionals who are interested in the courses land on their website and browse for courses.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 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Case Study</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1)To</a:t>
            </a:r>
            <a:r>
              <a:rPr lang="en-US" dirty="0"/>
              <a:t> </a:t>
            </a:r>
            <a:r>
              <a:rPr lang="en-US" b="1" dirty="0"/>
              <a:t>build a logistic regression model to </a:t>
            </a:r>
            <a:r>
              <a:rPr lang="en-US" b="1" dirty="0" smtClean="0"/>
              <a:t>a </a:t>
            </a:r>
            <a:r>
              <a:rPr lang="en-US" b="1" dirty="0"/>
              <a:t>lead score</a:t>
            </a:r>
            <a:r>
              <a:rPr lang="en-US" dirty="0"/>
              <a:t> between 0 and 100 to each of the leads which can be used by the company to target potential leads.</a:t>
            </a:r>
          </a:p>
          <a:p>
            <a:pPr>
              <a:buNone/>
            </a:pPr>
            <a:r>
              <a:rPr lang="en-US" dirty="0" smtClean="0"/>
              <a:t>2) To</a:t>
            </a:r>
            <a:r>
              <a:rPr lang="en-US" dirty="0"/>
              <a:t> </a:t>
            </a:r>
            <a:r>
              <a:rPr lang="en-US" b="1" dirty="0"/>
              <a:t>adjust to if the company's requirement changes</a:t>
            </a:r>
            <a:r>
              <a:rPr lang="en-US" dirty="0"/>
              <a:t> in the future so you will need to handle these as well.</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for Analysis</a:t>
            </a:r>
            <a:br>
              <a:rPr lang="en-US" dirty="0" smtClean="0"/>
            </a:br>
            <a:endParaRPr lang="en-US" dirty="0"/>
          </a:p>
        </p:txBody>
      </p:sp>
      <p:sp>
        <p:nvSpPr>
          <p:cNvPr id="3" name="Content Placeholder 2"/>
          <p:cNvSpPr>
            <a:spLocks noGrp="1"/>
          </p:cNvSpPr>
          <p:nvPr>
            <p:ph idx="1"/>
          </p:nvPr>
        </p:nvSpPr>
        <p:spPr/>
        <p:txBody>
          <a:bodyPr/>
          <a:lstStyle/>
          <a:p>
            <a:r>
              <a:rPr lang="en-US" dirty="0" smtClean="0"/>
              <a:t>1) Reading and Understanding the data</a:t>
            </a:r>
          </a:p>
          <a:p>
            <a:r>
              <a:rPr lang="en-US" dirty="0" smtClean="0"/>
              <a:t>2)  Cleaning the data</a:t>
            </a:r>
          </a:p>
          <a:p>
            <a:r>
              <a:rPr lang="en-US" dirty="0" smtClean="0"/>
              <a:t>3) Preparing the data for model building</a:t>
            </a:r>
          </a:p>
          <a:p>
            <a:r>
              <a:rPr lang="en-US" dirty="0" smtClean="0"/>
              <a:t>4) Model Building</a:t>
            </a:r>
          </a:p>
          <a:p>
            <a:r>
              <a:rPr lang="en-US" dirty="0" smtClean="0"/>
              <a:t>5) Model Evaluation</a:t>
            </a:r>
          </a:p>
          <a:p>
            <a:r>
              <a:rPr lang="en-US" dirty="0" smtClean="0"/>
              <a:t>6) Making predictions on the data set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and Understanding the data</a:t>
            </a:r>
            <a:endParaRPr lang="en-US" dirty="0"/>
          </a:p>
        </p:txBody>
      </p:sp>
      <p:sp>
        <p:nvSpPr>
          <p:cNvPr id="3" name="Content Placeholder 2"/>
          <p:cNvSpPr>
            <a:spLocks noGrp="1"/>
          </p:cNvSpPr>
          <p:nvPr>
            <p:ph idx="1"/>
          </p:nvPr>
        </p:nvSpPr>
        <p:spPr/>
        <p:txBody>
          <a:bodyPr/>
          <a:lstStyle/>
          <a:p>
            <a:r>
              <a:rPr lang="en-US" dirty="0" smtClean="0"/>
              <a:t>1) Data was read from Leads </a:t>
            </a:r>
            <a:r>
              <a:rPr lang="en-US" dirty="0" err="1" smtClean="0"/>
              <a:t>Csv</a:t>
            </a:r>
            <a:r>
              <a:rPr lang="en-US" dirty="0" smtClean="0"/>
              <a:t> source.</a:t>
            </a:r>
          </a:p>
          <a:p>
            <a:r>
              <a:rPr lang="en-US" dirty="0" smtClean="0"/>
              <a:t>2)  Data was converted into clean format</a:t>
            </a:r>
          </a:p>
          <a:p>
            <a:pPr>
              <a:buNone/>
            </a:pPr>
            <a:r>
              <a:rPr lang="en-US" dirty="0"/>
              <a:t> </a:t>
            </a:r>
            <a:r>
              <a:rPr lang="en-US" dirty="0" smtClean="0"/>
              <a:t>     suitable for analysis.</a:t>
            </a:r>
          </a:p>
          <a:p>
            <a:r>
              <a:rPr lang="en-US" dirty="0" smtClean="0"/>
              <a:t>3)  Duplicate data was removed.</a:t>
            </a:r>
          </a:p>
          <a:p>
            <a:r>
              <a:rPr lang="en-US" dirty="0" smtClean="0"/>
              <a:t>4) Exploratory Data Analysis</a:t>
            </a:r>
          </a:p>
          <a:p>
            <a:r>
              <a:rPr lang="en-US" dirty="0" smtClean="0"/>
              <a:t>5) Feature </a:t>
            </a:r>
            <a:r>
              <a:rPr lang="en-US" dirty="0" err="1" smtClean="0"/>
              <a:t>Standardisation</a:t>
            </a:r>
            <a:endParaRPr lang="en-US" dirty="0" smtClean="0"/>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Conversion Rates</a:t>
            </a:r>
            <a:endParaRPr lang="en-US" dirty="0"/>
          </a:p>
        </p:txBody>
      </p:sp>
      <p:sp>
        <p:nvSpPr>
          <p:cNvPr id="3" name="Content Placeholder 2"/>
          <p:cNvSpPr>
            <a:spLocks noGrp="1"/>
          </p:cNvSpPr>
          <p:nvPr>
            <p:ph idx="1"/>
          </p:nvPr>
        </p:nvSpPr>
        <p:spPr/>
        <p:txBody>
          <a:bodyPr/>
          <a:lstStyle/>
          <a:p>
            <a:r>
              <a:rPr lang="en-US" dirty="0" smtClean="0"/>
              <a:t>39% conversion rates in total.</a:t>
            </a:r>
          </a:p>
          <a:p>
            <a:r>
              <a:rPr lang="en-US" dirty="0" smtClean="0"/>
              <a:t>Conversion rates were high for total visits,</a:t>
            </a:r>
          </a:p>
          <a:p>
            <a:r>
              <a:rPr lang="en-US" dirty="0" smtClean="0"/>
              <a:t>Total time spent on Website and Page views per visit.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Conversion Rates</a:t>
            </a:r>
            <a:endParaRPr lang="en-US" dirty="0"/>
          </a:p>
        </p:txBody>
      </p:sp>
      <p:sp>
        <p:nvSpPr>
          <p:cNvPr id="3" name="Content Placeholder 2"/>
          <p:cNvSpPr>
            <a:spLocks noGrp="1"/>
          </p:cNvSpPr>
          <p:nvPr>
            <p:ph idx="1"/>
          </p:nvPr>
        </p:nvSpPr>
        <p:spPr/>
        <p:txBody>
          <a:bodyPr/>
          <a:lstStyle/>
          <a:p>
            <a:r>
              <a:rPr lang="en-US" dirty="0" smtClean="0"/>
              <a:t>In lead origin, maximum conversion rate is from landing page submission.</a:t>
            </a:r>
          </a:p>
          <a:p>
            <a:r>
              <a:rPr lang="en-US" dirty="0" smtClean="0"/>
              <a:t>Major conversion was from emails and calls made.</a:t>
            </a:r>
          </a:p>
          <a:p>
            <a:r>
              <a:rPr lang="en-US" dirty="0" smtClean="0"/>
              <a:t>Major conversion in Lead is Google.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Least Concern factors for conversion rate</a:t>
            </a:r>
            <a:endParaRPr lang="en-US" dirty="0"/>
          </a:p>
        </p:txBody>
      </p:sp>
      <p:sp>
        <p:nvSpPr>
          <p:cNvPr id="3" name="Content Placeholder 2"/>
          <p:cNvSpPr>
            <a:spLocks noGrp="1"/>
          </p:cNvSpPr>
          <p:nvPr>
            <p:ph idx="1"/>
          </p:nvPr>
        </p:nvSpPr>
        <p:spPr/>
        <p:txBody>
          <a:bodyPr/>
          <a:lstStyle/>
          <a:p>
            <a:r>
              <a:rPr lang="en-US" dirty="0" smtClean="0"/>
              <a:t>Not much impact on Conversion Rates through </a:t>
            </a:r>
          </a:p>
          <a:p>
            <a:r>
              <a:rPr lang="en-US" dirty="0" smtClean="0"/>
              <a:t>1) Search engine, </a:t>
            </a:r>
          </a:p>
          <a:p>
            <a:r>
              <a:rPr lang="en-US" dirty="0" smtClean="0"/>
              <a:t>2) digital advertisement </a:t>
            </a:r>
          </a:p>
          <a:p>
            <a:r>
              <a:rPr lang="en-US" dirty="0" smtClean="0"/>
              <a:t>3) through recommendations.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Crucial Factors for Conversion</a:t>
            </a:r>
            <a:endParaRPr lang="en-US" dirty="0"/>
          </a:p>
        </p:txBody>
      </p:sp>
      <p:sp>
        <p:nvSpPr>
          <p:cNvPr id="3" name="Content Placeholder 2"/>
          <p:cNvSpPr>
            <a:spLocks noGrp="1"/>
          </p:cNvSpPr>
          <p:nvPr>
            <p:ph idx="1"/>
          </p:nvPr>
        </p:nvSpPr>
        <p:spPr/>
        <p:txBody>
          <a:bodyPr/>
          <a:lstStyle/>
          <a:p>
            <a:r>
              <a:rPr lang="en-US" dirty="0" smtClean="0"/>
              <a:t>More Conversion was obtained from people who were unemployed.</a:t>
            </a:r>
          </a:p>
          <a:p>
            <a:r>
              <a:rPr lang="en-US" dirty="0" smtClean="0"/>
              <a:t>Last Activity Value of SMS </a:t>
            </a:r>
            <a:r>
              <a:rPr lang="en-US" dirty="0"/>
              <a:t>S</a:t>
            </a:r>
            <a:r>
              <a:rPr lang="en-US" dirty="0" smtClean="0"/>
              <a:t>ent had more conversion.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301</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Lead Score Case Study</vt:lpstr>
      <vt:lpstr>Problem Statement</vt:lpstr>
      <vt:lpstr>Goals of the Case Study</vt:lpstr>
      <vt:lpstr>Steps for Analysis </vt:lpstr>
      <vt:lpstr>Reading and Understanding the data</vt:lpstr>
      <vt:lpstr>Summary of Conversion Rates</vt:lpstr>
      <vt:lpstr>Maximum Conversion Rates</vt:lpstr>
      <vt:lpstr>Least Concern factors for conversion rate</vt:lpstr>
      <vt:lpstr>Crucial Factors for Conversion</vt:lpstr>
      <vt:lpstr>Variables affecting Conversion Rate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Windows User</dc:creator>
  <cp:lastModifiedBy>Windows User</cp:lastModifiedBy>
  <cp:revision>9</cp:revision>
  <dcterms:created xsi:type="dcterms:W3CDTF">2022-04-23T11:17:54Z</dcterms:created>
  <dcterms:modified xsi:type="dcterms:W3CDTF">2022-04-23T12:42:46Z</dcterms:modified>
</cp:coreProperties>
</file>