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96" r:id="rId2"/>
    <p:sldId id="379" r:id="rId3"/>
    <p:sldId id="348" r:id="rId4"/>
    <p:sldId id="297" r:id="rId5"/>
    <p:sldId id="380" r:id="rId6"/>
    <p:sldId id="382" r:id="rId7"/>
    <p:sldId id="381" r:id="rId8"/>
    <p:sldId id="383" r:id="rId9"/>
    <p:sldId id="384" r:id="rId10"/>
    <p:sldId id="385" r:id="rId11"/>
    <p:sldId id="386" r:id="rId12"/>
    <p:sldId id="387" r:id="rId13"/>
    <p:sldId id="350" r:id="rId14"/>
    <p:sldId id="351" r:id="rId15"/>
    <p:sldId id="352" r:id="rId16"/>
    <p:sldId id="354" r:id="rId17"/>
    <p:sldId id="388" r:id="rId18"/>
    <p:sldId id="369" r:id="rId19"/>
    <p:sldId id="390" r:id="rId20"/>
    <p:sldId id="361" r:id="rId21"/>
    <p:sldId id="391" r:id="rId22"/>
    <p:sldId id="392" r:id="rId23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71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6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5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5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8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3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HDL</a:t>
            </a:r>
            <a:r>
              <a:rPr lang="zh-TW" altLang="en-US"/>
              <a:t>介紹建議到</a:t>
            </a:r>
            <a:r>
              <a:rPr lang="en-US" altLang="zh-TW" dirty="0"/>
              <a:t>part V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2203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71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1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HDL</a:t>
            </a:r>
            <a:r>
              <a:rPr lang="zh-TW" altLang="en-US"/>
              <a:t>介紹建議到</a:t>
            </a:r>
            <a:r>
              <a:rPr lang="en-US" altLang="zh-TW" dirty="0"/>
              <a:t>part V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441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91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4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HDL</a:t>
            </a:r>
            <a:r>
              <a:rPr lang="zh-TW" altLang="en-US"/>
              <a:t>介紹建議到</a:t>
            </a:r>
            <a:r>
              <a:rPr lang="en-US" altLang="zh-TW" dirty="0"/>
              <a:t>part V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712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60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53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3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63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5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execute-verilog-onlin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i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10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又稱作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procedural assignment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，會依照條件來觸發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當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always block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sensitivity list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裡的訊號發生改變，就會執行一次該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block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的程式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設計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combination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電路時，可用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* 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取代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sensitivity list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內容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78DB5B9-9122-41CD-9BB0-075859359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26" y="3478160"/>
            <a:ext cx="6772147" cy="2797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2B5E12-60A4-45CC-A1F1-55CFB920139E}"/>
              </a:ext>
            </a:extLst>
          </p:cNvPr>
          <p:cNvSpPr/>
          <p:nvPr/>
        </p:nvSpPr>
        <p:spPr bwMode="auto">
          <a:xfrm>
            <a:off x="3905774" y="4756073"/>
            <a:ext cx="697626" cy="2481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4C6BD9C-AFC2-48CB-8697-D06E71BCE73C}"/>
              </a:ext>
            </a:extLst>
          </p:cNvPr>
          <p:cNvCxnSpPr/>
          <p:nvPr/>
        </p:nvCxnSpPr>
        <p:spPr bwMode="auto">
          <a:xfrm>
            <a:off x="4603400" y="4882425"/>
            <a:ext cx="543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B46F9F-3F58-479D-9D76-8475E52B1066}"/>
              </a:ext>
            </a:extLst>
          </p:cNvPr>
          <p:cNvSpPr txBox="1"/>
          <p:nvPr/>
        </p:nvSpPr>
        <p:spPr>
          <a:xfrm>
            <a:off x="5147011" y="4695164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Sensitivity list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32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 vs Behavior description: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中，運算結果須接至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wire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變數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(input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output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預設為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wire)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Behavior description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中，運算結果須存至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C290B0E-744C-4909-8249-BA1640E36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657"/>
          <a:stretch/>
        </p:blipFill>
        <p:spPr>
          <a:xfrm>
            <a:off x="1659830" y="3324224"/>
            <a:ext cx="3871913" cy="2124075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11</a:t>
            </a:fld>
            <a:endParaRPr kumimoji="0"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78DB5B9-9122-41CD-9BB0-075859359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39"/>
          <a:stretch/>
        </p:blipFill>
        <p:spPr>
          <a:xfrm>
            <a:off x="6096000" y="2920805"/>
            <a:ext cx="3674647" cy="2797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2B5E12-60A4-45CC-A1F1-55CFB920139E}"/>
              </a:ext>
            </a:extLst>
          </p:cNvPr>
          <p:cNvSpPr/>
          <p:nvPr/>
        </p:nvSpPr>
        <p:spPr bwMode="auto">
          <a:xfrm>
            <a:off x="2008117" y="4032173"/>
            <a:ext cx="2076539" cy="2481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B46F9F-3F58-479D-9D76-8475E52B1066}"/>
              </a:ext>
            </a:extLst>
          </p:cNvPr>
          <p:cNvSpPr txBox="1"/>
          <p:nvPr/>
        </p:nvSpPr>
        <p:spPr>
          <a:xfrm>
            <a:off x="8019822" y="3730864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宣告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sum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及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carry</a:t>
            </a:r>
          </a:p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為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reg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C5D9C9-1CA3-430D-A05B-EA1908C6CF38}"/>
              </a:ext>
            </a:extLst>
          </p:cNvPr>
          <p:cNvSpPr/>
          <p:nvPr/>
        </p:nvSpPr>
        <p:spPr bwMode="auto">
          <a:xfrm>
            <a:off x="6465818" y="3776072"/>
            <a:ext cx="1539898" cy="2481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17ED5E-F8C2-46AE-8950-7410C418E339}"/>
              </a:ext>
            </a:extLst>
          </p:cNvPr>
          <p:cNvSpPr txBox="1"/>
          <p:nvPr/>
        </p:nvSpPr>
        <p:spPr>
          <a:xfrm>
            <a:off x="4084656" y="39869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wire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9817CB-747F-4C0B-91D3-44DEB677E1D2}"/>
              </a:ext>
            </a:extLst>
          </p:cNvPr>
          <p:cNvSpPr txBox="1"/>
          <p:nvPr/>
        </p:nvSpPr>
        <p:spPr>
          <a:xfrm>
            <a:off x="2612183" y="5483602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ea typeface="標楷體" panose="03000509000000000000" pitchFamily="65" charset="-120"/>
              </a:rPr>
              <a:t>Data flow description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46E696-5B40-48AB-A013-C6F2921CFF33}"/>
              </a:ext>
            </a:extLst>
          </p:cNvPr>
          <p:cNvSpPr txBox="1"/>
          <p:nvPr/>
        </p:nvSpPr>
        <p:spPr>
          <a:xfrm>
            <a:off x="6980978" y="5782469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ea typeface="標楷體" panose="03000509000000000000" pitchFamily="65" charset="-120"/>
              </a:rPr>
              <a:t>Behavior description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34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 vs Behavior description: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中，條件判斷以三元運算子進行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Behavior description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中，可使用三元運算子、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進行條件判斷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12</a:t>
            </a:fld>
            <a:endParaRPr kumimoji="0" lang="en-US" altLang="zh-TW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D2A021-E18F-4E02-A249-770DB77B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78" y="3343274"/>
            <a:ext cx="3695700" cy="19335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DBCF348-C802-4411-B52A-D91126D2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87" y="2909888"/>
            <a:ext cx="3705225" cy="33337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907CCE-54FF-41AC-A1D3-0990FF4F7888}"/>
              </a:ext>
            </a:extLst>
          </p:cNvPr>
          <p:cNvSpPr txBox="1"/>
          <p:nvPr/>
        </p:nvSpPr>
        <p:spPr>
          <a:xfrm>
            <a:off x="2510325" y="5276849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ea typeface="標楷體" panose="03000509000000000000" pitchFamily="65" charset="-120"/>
              </a:rPr>
              <a:t>Data flow description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3AA347-B07E-4558-92F5-BCD1E255637F}"/>
              </a:ext>
            </a:extLst>
          </p:cNvPr>
          <p:cNvSpPr txBox="1"/>
          <p:nvPr/>
        </p:nvSpPr>
        <p:spPr>
          <a:xfrm>
            <a:off x="6667654" y="6243638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ea typeface="標楷體" panose="03000509000000000000" pitchFamily="65" charset="-120"/>
              </a:rPr>
              <a:t>Behavior description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58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80" y="1894630"/>
            <a:ext cx="8949612" cy="37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ECB8722-C1C2-43A4-A98C-8919561C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進行算數運算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(+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F959A05-7A49-4BC9-B9FE-A19A2851C9F1}" type="slidenum">
              <a:rPr kumimoji="0" lang="en-US" altLang="zh-TW" smtClean="0"/>
              <a:pPr eaLnBrk="1" hangingPunct="1">
                <a:defRPr/>
              </a:pPr>
              <a:t>13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9770" y="306685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介紹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– Example (1/4)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20151B-13E5-4D17-8687-719B2D69C474}"/>
              </a:ext>
            </a:extLst>
          </p:cNvPr>
          <p:cNvSpPr/>
          <p:nvPr/>
        </p:nvSpPr>
        <p:spPr bwMode="auto">
          <a:xfrm>
            <a:off x="2055742" y="3354445"/>
            <a:ext cx="2163833" cy="2936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E49A7F-CC2D-4379-9D8B-C5A8D39AA71C}"/>
              </a:ext>
            </a:extLst>
          </p:cNvPr>
          <p:cNvSpPr txBox="1"/>
          <p:nvPr/>
        </p:nvSpPr>
        <p:spPr>
          <a:xfrm>
            <a:off x="4219575" y="3331983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2 bits wire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172255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5D40EF1-4C6B-4338-898B-11780461A7EA}" type="slidenum">
              <a:rPr kumimoji="0" lang="en-US" altLang="zh-TW" smtClean="0"/>
              <a:pPr eaLnBrk="1" hangingPunct="1">
                <a:defRPr/>
              </a:pPr>
              <a:t>14</a:t>
            </a:fld>
            <a:endParaRPr kumimoji="0" lang="en-US" altLang="zh-TW" dirty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95" y="1845791"/>
            <a:ext cx="7852610" cy="416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744B22A6-76E3-43FE-9B1D-508F96F3DA6D}"/>
              </a:ext>
            </a:extLst>
          </p:cNvPr>
          <p:cNvSpPr txBox="1">
            <a:spLocks/>
          </p:cNvSpPr>
          <p:nvPr/>
        </p:nvSpPr>
        <p:spPr bwMode="auto">
          <a:xfrm>
            <a:off x="699770" y="306685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介紹 </a:t>
            </a: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– Example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(2/4)</a:t>
            </a:r>
            <a:endParaRPr lang="zh-TW" altLang="en-US" sz="320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4D43FC0-D540-4AF5-A44E-6F27489D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進行算數運算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(+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F7640C-7028-44AD-8737-164FD2EC1503}"/>
              </a:ext>
            </a:extLst>
          </p:cNvPr>
          <p:cNvSpPr/>
          <p:nvPr/>
        </p:nvSpPr>
        <p:spPr bwMode="auto">
          <a:xfrm>
            <a:off x="1607995" y="3964045"/>
            <a:ext cx="2163833" cy="2936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3704A6-F549-49BD-A515-D6A85C58CB33}"/>
              </a:ext>
            </a:extLst>
          </p:cNvPr>
          <p:cNvSpPr txBox="1"/>
          <p:nvPr/>
        </p:nvSpPr>
        <p:spPr>
          <a:xfrm>
            <a:off x="3771828" y="394158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2 bits reg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104579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10184027-CFA1-4DCB-BB05-712C13B0A01B}" type="slidenum">
              <a:rPr kumimoji="0" lang="en-US" altLang="zh-TW" smtClean="0"/>
              <a:pPr eaLnBrk="1" hangingPunct="1">
                <a:defRPr/>
              </a:pPr>
              <a:t>15</a:t>
            </a:fld>
            <a:endParaRPr kumimoji="0" lang="en-US" altLang="zh-TW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1312" y="14421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86" y="2176211"/>
            <a:ext cx="7645281" cy="318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9115CCE-1D9B-49B5-8FBF-1E6D3F05FA09}"/>
              </a:ext>
            </a:extLst>
          </p:cNvPr>
          <p:cNvSpPr txBox="1">
            <a:spLocks/>
          </p:cNvSpPr>
          <p:nvPr/>
        </p:nvSpPr>
        <p:spPr bwMode="auto">
          <a:xfrm>
            <a:off x="699770" y="306685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介紹 </a:t>
            </a: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– Example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(3/4)</a:t>
            </a:r>
            <a:endParaRPr lang="zh-TW" altLang="en-US" sz="320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F7D772-ADF9-431C-B14C-80DBE455F34A}"/>
              </a:ext>
            </a:extLst>
          </p:cNvPr>
          <p:cNvSpPr/>
          <p:nvPr/>
        </p:nvSpPr>
        <p:spPr bwMode="auto">
          <a:xfrm>
            <a:off x="2817671" y="3935470"/>
            <a:ext cx="497030" cy="2936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7B7DEA-07A1-4D28-955D-A88C4EB32FD4}"/>
              </a:ext>
            </a:extLst>
          </p:cNvPr>
          <p:cNvSpPr txBox="1"/>
          <p:nvPr/>
        </p:nvSpPr>
        <p:spPr>
          <a:xfrm>
            <a:off x="329968" y="4248150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將兩個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1 bit wire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  <a:endParaRPr lang="en-US" altLang="zh-TW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串接為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bits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1F0380D-256A-4E51-B346-C17D7F4E2FF3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2263424" y="4229100"/>
            <a:ext cx="802762" cy="162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F9BEE3D-FDCD-4D82-ADC6-EA4327FA92F2}"/>
              </a:ext>
            </a:extLst>
          </p:cNvPr>
          <p:cNvSpPr/>
          <p:nvPr/>
        </p:nvSpPr>
        <p:spPr bwMode="auto">
          <a:xfrm>
            <a:off x="6875321" y="2440222"/>
            <a:ext cx="1459054" cy="22841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1C5CD7-65B3-4BD5-B114-C45909A97D40}"/>
              </a:ext>
            </a:extLst>
          </p:cNvPr>
          <p:cNvSpPr txBox="1"/>
          <p:nvPr/>
        </p:nvSpPr>
        <p:spPr>
          <a:xfrm>
            <a:off x="6984325" y="473633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2-bit 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加法器</a:t>
            </a:r>
          </a:p>
        </p:txBody>
      </p:sp>
    </p:spTree>
    <p:extLst>
      <p:ext uri="{BB962C8B-B14F-4D97-AF65-F5344CB8AC3E}">
        <p14:creationId xmlns:p14="http://schemas.microsoft.com/office/powerpoint/2010/main" val="413092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2EF7671-61CA-4316-9530-10A325866965}" type="slidenum">
              <a:rPr kumimoji="0" lang="en-US" altLang="zh-TW" smtClean="0"/>
              <a:pPr eaLnBrk="1" hangingPunct="1">
                <a:defRPr/>
              </a:pPr>
              <a:t>16</a:t>
            </a:fld>
            <a:endParaRPr kumimoji="0" lang="en-US" altLang="zh-TW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61" y="1928398"/>
            <a:ext cx="6844278" cy="45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F09BF58-F74D-4C62-94EF-81D04B9F1F11}"/>
              </a:ext>
            </a:extLst>
          </p:cNvPr>
          <p:cNvSpPr txBox="1">
            <a:spLocks/>
          </p:cNvSpPr>
          <p:nvPr/>
        </p:nvSpPr>
        <p:spPr bwMode="auto">
          <a:xfrm>
            <a:off x="699770" y="306685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介紹 </a:t>
            </a:r>
            <a:r>
              <a:rPr lang="en-US" altLang="zh-TW" sz="3200" kern="0" dirty="0">
                <a:latin typeface="Arial" panose="020B0604020202020204" pitchFamily="34" charset="0"/>
                <a:cs typeface="Arial" panose="020B0604020202020204" pitchFamily="34" charset="0"/>
              </a:rPr>
              <a:t>– Example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(4/4)</a:t>
            </a:r>
            <a:endParaRPr lang="zh-TW" altLang="en-US" sz="320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05D598-D601-4273-8726-299B5CF0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78" y="1148141"/>
            <a:ext cx="932582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搭配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truth table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完成功能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8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Times New Roman"/>
                <a:cs typeface="Times New Roman"/>
                <a:sym typeface="Times New Roman"/>
              </a:rPr>
              <a:t>Combinational circuit</a:t>
            </a:r>
            <a:endParaRPr lang="en-US" altLang="zh-TW" dirty="0">
              <a:solidFill>
                <a:schemeClr val="bg1">
                  <a:lumMod val="75000"/>
                </a:schemeClr>
              </a:solidFill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  <a:cs typeface="Times New Roman"/>
                <a:sym typeface="Times New Roman"/>
              </a:rPr>
              <a:t>介紹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Lab I – Full adder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3456AD9F-6553-4461-ACDF-F38FE5916315}"/>
              </a:ext>
            </a:extLst>
          </p:cNvPr>
          <p:cNvSpPr txBox="1">
            <a:spLocks/>
          </p:cNvSpPr>
          <p:nvPr/>
        </p:nvSpPr>
        <p:spPr bwMode="auto">
          <a:xfrm>
            <a:off x="666751" y="277813"/>
            <a:ext cx="9217025" cy="120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ker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74342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1 – Full Adder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Full Adder</a:t>
            </a:r>
          </a:p>
          <a:p>
            <a:pPr lvl="1"/>
            <a:r>
              <a:rPr lang="zh-TW" altLang="en-US" dirty="0"/>
              <a:t>由 </a:t>
            </a:r>
            <a:r>
              <a:rPr lang="en-US" altLang="zh-TW" dirty="0"/>
              <a:t>2</a:t>
            </a:r>
            <a:r>
              <a:rPr lang="zh-TW" altLang="en-US" dirty="0"/>
              <a:t> 個 </a:t>
            </a:r>
            <a:r>
              <a:rPr lang="en-US" altLang="zh-TW" dirty="0"/>
              <a:t>half adder </a:t>
            </a:r>
            <a:r>
              <a:rPr lang="zh-TW" altLang="en-US" dirty="0"/>
              <a:t>可組成一個</a:t>
            </a:r>
            <a:r>
              <a:rPr lang="en-US" altLang="zh-TW" dirty="0"/>
              <a:t>full adder</a:t>
            </a:r>
          </a:p>
          <a:p>
            <a:pPr lvl="1"/>
            <a:r>
              <a:rPr lang="zh-TW" altLang="en-US" sz="2400" dirty="0"/>
              <a:t>輸入兩個數及</a:t>
            </a:r>
            <a:r>
              <a:rPr lang="en-US" altLang="zh-TW" sz="2400" dirty="0" err="1"/>
              <a:t>carry</a:t>
            </a:r>
            <a:r>
              <a:rPr lang="en-US" altLang="zh-TW" sz="2400" baseline="-25000" dirty="0" err="1"/>
              <a:t>in</a:t>
            </a:r>
            <a:r>
              <a:rPr lang="zh-TW" altLang="en-US" sz="2400" dirty="0"/>
              <a:t>；輸出</a:t>
            </a:r>
            <a:r>
              <a:rPr lang="en-US" altLang="zh-TW" sz="2400" dirty="0"/>
              <a:t>sum</a:t>
            </a:r>
            <a:r>
              <a:rPr lang="zh-TW" altLang="en-US" sz="2400" dirty="0"/>
              <a:t>及</a:t>
            </a:r>
            <a:r>
              <a:rPr lang="en-US" altLang="zh-TW" sz="2400" dirty="0"/>
              <a:t>carry</a:t>
            </a:r>
            <a:r>
              <a:rPr lang="en-US" altLang="zh-TW" sz="2400" baseline="-25000" dirty="0"/>
              <a:t>out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09490"/>
            <a:ext cx="7496175" cy="2954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49" y="2596610"/>
            <a:ext cx="1809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1 – Full Adder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請分別以</a:t>
            </a:r>
            <a:r>
              <a:rPr lang="en-US" altLang="zh-TW" sz="2400" dirty="0"/>
              <a:t>Structural</a:t>
            </a:r>
            <a:r>
              <a:rPr lang="zh-TW" altLang="en-US" sz="2400" dirty="0"/>
              <a:t>、</a:t>
            </a:r>
            <a:r>
              <a:rPr lang="en-US" altLang="zh-TW" sz="2400" dirty="0"/>
              <a:t>Data Flow</a:t>
            </a:r>
            <a:r>
              <a:rPr lang="zh-TW" altLang="en-US" sz="2400" dirty="0"/>
              <a:t>、</a:t>
            </a:r>
            <a:r>
              <a:rPr lang="en-US" altLang="zh-TW" sz="2400" dirty="0"/>
              <a:t>Behavior</a:t>
            </a:r>
            <a:r>
              <a:rPr lang="zh-TW" altLang="en-US" sz="2400" dirty="0"/>
              <a:t>三種方式完成</a:t>
            </a:r>
            <a:r>
              <a:rPr lang="en-US" altLang="zh-TW" sz="2400" dirty="0"/>
              <a:t>full adder</a:t>
            </a:r>
          </a:p>
          <a:p>
            <a:pPr lvl="1"/>
            <a:r>
              <a:rPr lang="en-US" altLang="zh-TW" sz="2000" dirty="0"/>
              <a:t>Input</a:t>
            </a:r>
            <a:r>
              <a:rPr lang="zh-TW" altLang="en-US" sz="2000" dirty="0"/>
              <a:t>訊號為</a:t>
            </a:r>
            <a:r>
              <a:rPr lang="en-US" altLang="zh-TW" sz="2000" dirty="0"/>
              <a:t>x</a:t>
            </a:r>
            <a:r>
              <a:rPr lang="zh-TW" altLang="en-US" sz="2000" dirty="0"/>
              <a:t>、</a:t>
            </a:r>
            <a:r>
              <a:rPr lang="en-US" altLang="zh-TW" sz="2000" dirty="0"/>
              <a:t>y</a:t>
            </a:r>
            <a:r>
              <a:rPr lang="zh-TW" altLang="en-US" sz="2000" dirty="0"/>
              <a:t>及</a:t>
            </a:r>
            <a:r>
              <a:rPr lang="en-US" altLang="zh-TW" sz="2000" dirty="0" err="1"/>
              <a:t>c_in</a:t>
            </a:r>
            <a:r>
              <a:rPr lang="zh-TW" altLang="en-US" sz="2000" dirty="0"/>
              <a:t>；輸出訊號為</a:t>
            </a:r>
            <a:r>
              <a:rPr lang="en-US" altLang="zh-TW" sz="2000" dirty="0"/>
              <a:t>sum</a:t>
            </a:r>
            <a:r>
              <a:rPr lang="zh-TW" altLang="en-US" sz="2000" dirty="0"/>
              <a:t>及</a:t>
            </a:r>
            <a:r>
              <a:rPr lang="en-US" altLang="zh-TW" sz="2000" dirty="0" err="1"/>
              <a:t>c_out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輸入及輸出訊號皆為</a:t>
            </a:r>
            <a:r>
              <a:rPr lang="en-US" altLang="zh-TW" sz="2000" dirty="0"/>
              <a:t>1 bit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09490"/>
            <a:ext cx="7496175" cy="2954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49" y="2596610"/>
            <a:ext cx="1809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Combinational circuit</a:t>
            </a:r>
            <a:endParaRPr lang="en-US" altLang="zh-TW" dirty="0">
              <a:solidFill>
                <a:schemeClr val="bg1">
                  <a:lumMod val="75000"/>
                </a:schemeClr>
              </a:solidFill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cs typeface="Times New Roman"/>
                <a:sym typeface="Times New Roman"/>
              </a:rPr>
              <a:t>HDL</a:t>
            </a:r>
            <a:r>
              <a:rPr lang="zh-TW" altLang="en-US" dirty="0">
                <a:latin typeface="+mn-ea"/>
                <a:cs typeface="Times New Roman"/>
                <a:sym typeface="Times New Roman"/>
              </a:rPr>
              <a:t>介紹</a:t>
            </a:r>
            <a:endParaRPr lang="en-US" altLang="zh-TW" dirty="0"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Lab I – Full adder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3456AD9F-6553-4461-ACDF-F38FE5916315}"/>
              </a:ext>
            </a:extLst>
          </p:cNvPr>
          <p:cNvSpPr txBox="1">
            <a:spLocks/>
          </p:cNvSpPr>
          <p:nvPr/>
        </p:nvSpPr>
        <p:spPr bwMode="auto">
          <a:xfrm>
            <a:off x="666751" y="277813"/>
            <a:ext cx="9217025" cy="120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ker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791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Notice for 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86A3A86-73DE-4569-A63F-000AD788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4313"/>
            <a:ext cx="10567736" cy="4567237"/>
          </a:xfrm>
        </p:spPr>
        <p:txBody>
          <a:bodyPr/>
          <a:lstStyle/>
          <a:p>
            <a:r>
              <a:rPr lang="zh-TW" altLang="en-US" sz="2400" b="0" dirty="0"/>
              <a:t>使用</a:t>
            </a:r>
            <a:r>
              <a:rPr lang="en-US" altLang="zh-TW" sz="2400" b="0" dirty="0"/>
              <a:t>Structural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description</a:t>
            </a:r>
            <a:r>
              <a:rPr lang="zh-TW" altLang="en-US" sz="2400" b="0" dirty="0"/>
              <a:t>撰寫時，需呼叫已完成的</a:t>
            </a:r>
            <a:r>
              <a:rPr lang="en-US" altLang="zh-TW" sz="2400" b="0" dirty="0"/>
              <a:t>half adder</a:t>
            </a:r>
            <a:r>
              <a:rPr lang="zh-TW" altLang="en-US" sz="2400" b="0" dirty="0"/>
              <a:t>模組</a:t>
            </a:r>
            <a:endParaRPr lang="en-US" altLang="zh-TW" sz="2400" b="0" dirty="0"/>
          </a:p>
          <a:p>
            <a:pPr lvl="1"/>
            <a:r>
              <a:rPr lang="zh-TW" altLang="en-US" sz="2000" b="0" dirty="0"/>
              <a:t>呼叫方式分為兩種，可將訊號依據</a:t>
            </a:r>
            <a:r>
              <a:rPr lang="en-US" altLang="zh-TW" sz="2000" b="0" dirty="0"/>
              <a:t>half adder</a:t>
            </a:r>
            <a:r>
              <a:rPr lang="zh-TW" altLang="en-US" sz="2000" b="0" dirty="0"/>
              <a:t>模組腳位順序傳入，也可直接標明輸入訊號和腳位的對應方式</a:t>
            </a:r>
            <a:endParaRPr lang="en-US" altLang="zh-TW" sz="2000" b="0" dirty="0"/>
          </a:p>
          <a:p>
            <a:pPr lvl="1"/>
            <a:endParaRPr lang="en-US" altLang="zh-TW" sz="2000" b="0" dirty="0"/>
          </a:p>
          <a:p>
            <a:pPr lvl="1"/>
            <a:endParaRPr lang="en-US" altLang="zh-TW" sz="2000" b="0" dirty="0"/>
          </a:p>
          <a:p>
            <a:pPr lvl="1"/>
            <a:endParaRPr lang="en-US" altLang="zh-TW" sz="2000" b="0" dirty="0"/>
          </a:p>
          <a:p>
            <a:r>
              <a:rPr lang="zh-TW" altLang="en-US" sz="2200" b="0" dirty="0"/>
              <a:t>中間過程的結果可額外宣告</a:t>
            </a:r>
            <a:r>
              <a:rPr lang="en-US" altLang="zh-TW" sz="2200" b="0" dirty="0"/>
              <a:t>wire</a:t>
            </a:r>
            <a:r>
              <a:rPr lang="zh-TW" altLang="en-US" sz="2200" b="0" dirty="0"/>
              <a:t>變數儲存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17BFDF-63CA-4FFE-8B87-4399CB37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60" y="2690813"/>
            <a:ext cx="7124700" cy="5238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6696759-B058-4B9F-92AD-51B94584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0" y="4268913"/>
            <a:ext cx="4019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Notice for 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86A3A86-73DE-4569-A63F-000AD788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4313"/>
            <a:ext cx="10567736" cy="4567237"/>
          </a:xfrm>
        </p:spPr>
        <p:txBody>
          <a:bodyPr/>
          <a:lstStyle/>
          <a:p>
            <a:r>
              <a:rPr lang="zh-TW" altLang="en-US" sz="2400" b="0" dirty="0"/>
              <a:t>驗證方式</a:t>
            </a:r>
            <a:r>
              <a:rPr lang="en-US" altLang="zh-TW" sz="2400" b="0" dirty="0"/>
              <a:t>:</a:t>
            </a:r>
          </a:p>
          <a:p>
            <a:pPr lvl="1"/>
            <a:r>
              <a:rPr lang="en-US" altLang="zh-TW" sz="2000" b="0" dirty="0">
                <a:cs typeface="+mn-cs"/>
              </a:rPr>
              <a:t>Step 1: </a:t>
            </a:r>
            <a:r>
              <a:rPr lang="zh-TW" altLang="en-US" sz="2000" b="0" dirty="0">
                <a:cs typeface="+mn-cs"/>
              </a:rPr>
              <a:t>前往</a:t>
            </a:r>
            <a:r>
              <a:rPr lang="en-US" altLang="zh-TW" sz="2000" b="0" dirty="0" err="1">
                <a:cs typeface="+mn-cs"/>
              </a:rPr>
              <a:t>verilog</a:t>
            </a:r>
            <a:r>
              <a:rPr lang="zh-TW" altLang="en-US" sz="2000" b="0" dirty="0">
                <a:cs typeface="+mn-cs"/>
              </a:rPr>
              <a:t>線上模擬網站</a:t>
            </a:r>
            <a:r>
              <a:rPr lang="en-US" altLang="zh-TW" sz="2000" b="0" dirty="0">
                <a:cs typeface="+mn-cs"/>
              </a:rPr>
              <a:t>:</a:t>
            </a:r>
            <a:r>
              <a:rPr lang="zh-TW" altLang="en-US" sz="2000" b="0" dirty="0">
                <a:cs typeface="+mn-cs"/>
              </a:rPr>
              <a:t> </a:t>
            </a:r>
            <a:r>
              <a:rPr lang="en-US" altLang="zh-TW" sz="2000" b="0" dirty="0">
                <a:hlinkClick r:id="rId3"/>
              </a:rPr>
              <a:t>https://www.jdoodle.com/execute-verilog-online/</a:t>
            </a:r>
            <a:r>
              <a:rPr lang="en-US" altLang="zh-TW" sz="2000" b="0" dirty="0"/>
              <a:t> </a:t>
            </a:r>
          </a:p>
          <a:p>
            <a:pPr lvl="1"/>
            <a:r>
              <a:rPr lang="en-US" altLang="zh-TW" sz="2000" b="0" dirty="0"/>
              <a:t>Step 2: </a:t>
            </a:r>
            <a:r>
              <a:rPr lang="zh-TW" altLang="en-US" sz="2000" b="0" dirty="0">
                <a:cs typeface="+mn-cs"/>
              </a:rPr>
              <a:t>將</a:t>
            </a:r>
            <a:r>
              <a:rPr lang="en-US" altLang="zh-TW" sz="2000" b="0" dirty="0" err="1">
                <a:cs typeface="+mn-cs"/>
              </a:rPr>
              <a:t>moodle</a:t>
            </a:r>
            <a:r>
              <a:rPr lang="zh-TW" altLang="en-US" sz="2000" b="0" dirty="0">
                <a:cs typeface="+mn-cs"/>
              </a:rPr>
              <a:t>上的</a:t>
            </a:r>
            <a:r>
              <a:rPr lang="en-US" altLang="zh-TW" sz="2000" b="0" dirty="0">
                <a:cs typeface="+mn-cs"/>
              </a:rPr>
              <a:t>testbench code</a:t>
            </a:r>
            <a:r>
              <a:rPr lang="zh-TW" altLang="en-US" sz="2000" b="0" dirty="0">
                <a:cs typeface="+mn-cs"/>
              </a:rPr>
              <a:t>整段貼上</a:t>
            </a:r>
            <a:endParaRPr lang="en-US" altLang="zh-TW" sz="2000" b="0" dirty="0">
              <a:cs typeface="+mn-cs"/>
            </a:endParaRPr>
          </a:p>
          <a:p>
            <a:pPr lvl="1"/>
            <a:r>
              <a:rPr lang="en-US" altLang="zh-TW" sz="2000" b="0" dirty="0">
                <a:cs typeface="+mn-cs"/>
              </a:rPr>
              <a:t>Step 3: </a:t>
            </a:r>
            <a:r>
              <a:rPr lang="zh-TW" altLang="en-US" sz="2000" b="0" dirty="0">
                <a:cs typeface="+mn-cs"/>
              </a:rPr>
              <a:t>修改</a:t>
            </a:r>
            <a:r>
              <a:rPr lang="en-US" altLang="zh-TW" sz="2000" b="0" dirty="0">
                <a:cs typeface="+mn-cs"/>
              </a:rPr>
              <a:t>full adder module</a:t>
            </a:r>
          </a:p>
          <a:p>
            <a:pPr lvl="1"/>
            <a:r>
              <a:rPr lang="en-US" altLang="zh-TW" sz="2000" b="0" dirty="0">
                <a:cs typeface="+mn-cs"/>
              </a:rPr>
              <a:t>Step 4:</a:t>
            </a:r>
            <a:r>
              <a:rPr lang="zh-TW" altLang="en-US" sz="2000" b="0" dirty="0">
                <a:cs typeface="+mn-cs"/>
              </a:rPr>
              <a:t> 按下</a:t>
            </a:r>
            <a:r>
              <a:rPr lang="en-US" altLang="zh-TW" sz="2000" b="0" dirty="0">
                <a:cs typeface="+mn-cs"/>
              </a:rPr>
              <a:t>Execute</a:t>
            </a:r>
            <a:r>
              <a:rPr lang="zh-TW" altLang="en-US" sz="2000" b="0" dirty="0">
                <a:cs typeface="+mn-cs"/>
              </a:rPr>
              <a:t>按鈕，確認模擬結果是否正確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4C61D4-5D3E-41DB-96D9-EEF9F66E7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21" y="3528945"/>
            <a:ext cx="8962958" cy="29015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E9C87-5231-47E4-AB3B-474D73DD5E84}"/>
              </a:ext>
            </a:extLst>
          </p:cNvPr>
          <p:cNvSpPr/>
          <p:nvPr/>
        </p:nvSpPr>
        <p:spPr bwMode="auto">
          <a:xfrm>
            <a:off x="1722797" y="3767931"/>
            <a:ext cx="2199497" cy="10687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8D9FD6-18A3-4C7D-A98C-10BF536B7075}"/>
              </a:ext>
            </a:extLst>
          </p:cNvPr>
          <p:cNvSpPr txBox="1"/>
          <p:nvPr/>
        </p:nvSpPr>
        <p:spPr>
          <a:xfrm>
            <a:off x="3927580" y="4009925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Step 2 &amp; step 3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2634D4-6E5B-4FA4-A5D2-F5AB26F550C6}"/>
              </a:ext>
            </a:extLst>
          </p:cNvPr>
          <p:cNvSpPr/>
          <p:nvPr/>
        </p:nvSpPr>
        <p:spPr bwMode="auto">
          <a:xfrm>
            <a:off x="1722797" y="5498013"/>
            <a:ext cx="8720614" cy="93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15FE0E-0BF1-4C3E-963D-5CF43DD80149}"/>
              </a:ext>
            </a:extLst>
          </p:cNvPr>
          <p:cNvSpPr txBox="1"/>
          <p:nvPr/>
        </p:nvSpPr>
        <p:spPr>
          <a:xfrm>
            <a:off x="10469203" y="57508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Step 4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0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Notice for 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86A3A86-73DE-4569-A63F-000AD788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4313"/>
            <a:ext cx="10567736" cy="4567237"/>
          </a:xfrm>
        </p:spPr>
        <p:txBody>
          <a:bodyPr/>
          <a:lstStyle/>
          <a:p>
            <a:r>
              <a:rPr lang="zh-TW" altLang="en-US" sz="2400" b="0" dirty="0"/>
              <a:t>模擬結果</a:t>
            </a:r>
            <a:endParaRPr lang="zh-TW" altLang="en-US" sz="22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A8AC15-EAB9-4960-91A0-B61E9010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35"/>
          <a:stretch/>
        </p:blipFill>
        <p:spPr>
          <a:xfrm>
            <a:off x="2023310" y="2030798"/>
            <a:ext cx="8145379" cy="39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Combinational Circuit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3017505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組合電路是一種邏輯電路，它任一時刻的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，僅與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目前的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(present)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有關，而與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先前的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(previous)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無關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在電路結構上，組合電路由各種邏輯閘組成，電路中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無記憶元件與反饋線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/>
              <a:t>與之相對的則是</a:t>
            </a:r>
            <a:r>
              <a:rPr lang="zh-TW" altLang="en-US" sz="2400" dirty="0">
                <a:solidFill>
                  <a:srgbClr val="FF0000"/>
                </a:solidFill>
              </a:rPr>
              <a:t>循序邏輯</a:t>
            </a:r>
            <a:r>
              <a:rPr lang="zh-TW" altLang="en-US" sz="2400" dirty="0"/>
              <a:t>電路，循序邏輯電路的輸出結果與目前的輸入及先前的輸入都有關係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Picture 20" descr="14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1" y="915386"/>
            <a:ext cx="5149969" cy="228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70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66751" y="27781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– Full adder</a:t>
            </a:r>
            <a:endParaRPr lang="en-US" altLang="zh-TW" dirty="0">
              <a:solidFill>
                <a:schemeClr val="bg1">
                  <a:lumMod val="75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3669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是一種用於描述、設計數位電路的硬體描述語言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(HDL)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為了描述複雜的硬體電路，可以將功能劃分為不同模組，以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Top-Down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方式進行設計，提高開發效率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6367FC-FC58-4D4E-8FBD-0496DDA5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172709"/>
            <a:ext cx="8724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以半加器電路為例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半加器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(Half adder)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的半加器會接受兩個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的輸入，並輸出兩個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 bit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的訊號，分別為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及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37B21AC-A166-4525-B71D-819877B5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36" y="3428999"/>
            <a:ext cx="3202756" cy="17993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34C87FD-493E-4D2A-AEEB-CBBF61834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40" y="3080207"/>
            <a:ext cx="1500255" cy="28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半加器之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電路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；輸出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carry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宣告時若未特別給定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數，則該訊號為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 bit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給定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數，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input [2:0] a;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6367FC-FC58-4D4E-8FBD-0496DDA5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520281"/>
            <a:ext cx="8724900" cy="21717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699806-950A-4DE3-8C32-8D38D4D3DD57}"/>
              </a:ext>
            </a:extLst>
          </p:cNvPr>
          <p:cNvSpPr/>
          <p:nvPr/>
        </p:nvSpPr>
        <p:spPr bwMode="auto">
          <a:xfrm>
            <a:off x="2168165" y="3520281"/>
            <a:ext cx="3261674" cy="2562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A5450A-2290-4F29-AD66-8767A294BCF2}"/>
              </a:ext>
            </a:extLst>
          </p:cNvPr>
          <p:cNvSpPr/>
          <p:nvPr/>
        </p:nvSpPr>
        <p:spPr bwMode="auto">
          <a:xfrm>
            <a:off x="2168165" y="3924255"/>
            <a:ext cx="3261674" cy="61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E6A8B9-A529-48D0-95A3-7B9B15174544}"/>
              </a:ext>
            </a:extLst>
          </p:cNvPr>
          <p:cNvSpPr txBox="1"/>
          <p:nvPr/>
        </p:nvSpPr>
        <p:spPr>
          <a:xfrm>
            <a:off x="6096000" y="3463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模組宣告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F7C481A-A7C9-42E3-BFDC-842CD6BDA9D5}"/>
              </a:ext>
            </a:extLst>
          </p:cNvPr>
          <p:cNvCxnSpPr/>
          <p:nvPr/>
        </p:nvCxnSpPr>
        <p:spPr bwMode="auto">
          <a:xfrm>
            <a:off x="5552388" y="3648426"/>
            <a:ext cx="543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C30559D-813B-4618-A52B-B4A88B5BD471}"/>
              </a:ext>
            </a:extLst>
          </p:cNvPr>
          <p:cNvCxnSpPr/>
          <p:nvPr/>
        </p:nvCxnSpPr>
        <p:spPr bwMode="auto">
          <a:xfrm>
            <a:off x="5552388" y="4233377"/>
            <a:ext cx="543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6A6276-CD37-4A6B-A4AF-B85C79BC00C5}"/>
              </a:ext>
            </a:extLst>
          </p:cNvPr>
          <p:cNvSpPr txBox="1"/>
          <p:nvPr/>
        </p:nvSpPr>
        <p:spPr>
          <a:xfrm>
            <a:off x="6096000" y="404871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輸出腳位宣告</a:t>
            </a:r>
          </a:p>
        </p:txBody>
      </p:sp>
    </p:spTree>
    <p:extLst>
      <p:ext uri="{BB962C8B-B14F-4D97-AF65-F5344CB8AC3E}">
        <p14:creationId xmlns:p14="http://schemas.microsoft.com/office/powerpoint/2010/main" val="32157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可使用三種方式來描述電路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Structural description: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and(out, in1, in2)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xor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(out, in1, in2)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有多個相同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module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時，需給定每個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module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名稱，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or u1(out, in1, in2)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也可以呼叫使用者自訂的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module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HA </a:t>
            </a:r>
            <a:r>
              <a:rPr lang="en-US" altLang="zh-TW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half_adder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(in1, in2, s, c)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BFF8C4-C3DA-4CD3-8A14-DE2530AB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4213340"/>
            <a:ext cx="8724900" cy="2171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E6E85-B6FE-48D0-B27E-C11536405289}"/>
              </a:ext>
            </a:extLst>
          </p:cNvPr>
          <p:cNvSpPr/>
          <p:nvPr/>
        </p:nvSpPr>
        <p:spPr bwMode="auto">
          <a:xfrm>
            <a:off x="2177591" y="5429841"/>
            <a:ext cx="2260273" cy="1885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04FA2CB-967E-4B48-B0CC-48776C08AB59}"/>
              </a:ext>
            </a:extLst>
          </p:cNvPr>
          <p:cNvCxnSpPr/>
          <p:nvPr/>
        </p:nvCxnSpPr>
        <p:spPr bwMode="auto">
          <a:xfrm>
            <a:off x="4543719" y="5524109"/>
            <a:ext cx="543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763EB8-5824-4B57-8FBA-7CBDF4EB81BE}"/>
              </a:ext>
            </a:extLst>
          </p:cNvPr>
          <p:cNvSpPr txBox="1"/>
          <p:nvPr/>
        </p:nvSpPr>
        <p:spPr>
          <a:xfrm>
            <a:off x="5087331" y="533944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and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D7719-4756-49A0-8CCC-551F925F0FE9}"/>
              </a:ext>
            </a:extLst>
          </p:cNvPr>
          <p:cNvSpPr/>
          <p:nvPr/>
        </p:nvSpPr>
        <p:spPr bwMode="auto">
          <a:xfrm>
            <a:off x="2177590" y="5685005"/>
            <a:ext cx="2260273" cy="1885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3E64194-CDDE-4F73-99A8-8FF16B08194B}"/>
              </a:ext>
            </a:extLst>
          </p:cNvPr>
          <p:cNvCxnSpPr/>
          <p:nvPr/>
        </p:nvCxnSpPr>
        <p:spPr bwMode="auto">
          <a:xfrm>
            <a:off x="4543719" y="5779273"/>
            <a:ext cx="543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DA84EC-485D-4B7E-BB75-06FCD5C27702}"/>
              </a:ext>
            </a:extLst>
          </p:cNvPr>
          <p:cNvSpPr txBox="1"/>
          <p:nvPr/>
        </p:nvSpPr>
        <p:spPr>
          <a:xfrm>
            <a:off x="5087331" y="560664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  <a:ea typeface="標楷體" panose="03000509000000000000" pitchFamily="65" charset="-120"/>
              </a:rPr>
              <a:t>xor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閘</a:t>
            </a:r>
          </a:p>
        </p:txBody>
      </p:sp>
    </p:spTree>
    <p:extLst>
      <p:ext uri="{BB962C8B-B14F-4D97-AF65-F5344CB8AC3E}">
        <p14:creationId xmlns:p14="http://schemas.microsoft.com/office/powerpoint/2010/main" val="207343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1166018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continuous assignment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，當右式變動時，左式的值會跟著隨時變化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輸出不可包含輸入，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assign a = a + 1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同一個訊號只能被</a:t>
            </a:r>
            <a:r>
              <a:rPr lang="en-US" altLang="zh-TW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</a:t>
            </a:r>
            <a:r>
              <a:rPr lang="zh-TW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一次</a:t>
            </a:r>
            <a:endParaRPr lang="en-US" altLang="zh-TW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4F1D496-F622-4599-9BF5-00D837BC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9ABC9F-798B-452E-8A9A-63E61110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3567906"/>
            <a:ext cx="6524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3873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869</Words>
  <Application>Microsoft Office PowerPoint</Application>
  <PresentationFormat>寬螢幕</PresentationFormat>
  <Paragraphs>138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Times New Roman</vt:lpstr>
      <vt:lpstr>Wingdings</vt:lpstr>
      <vt:lpstr>4_Edge</vt:lpstr>
      <vt:lpstr>LAB - 03</vt:lpstr>
      <vt:lpstr>PowerPoint 簡報</vt:lpstr>
      <vt:lpstr>Combinational Circuit</vt:lpstr>
      <vt:lpstr>Outline</vt:lpstr>
      <vt:lpstr>HDL介紹</vt:lpstr>
      <vt:lpstr>HDL介紹</vt:lpstr>
      <vt:lpstr>HDL介紹</vt:lpstr>
      <vt:lpstr>HDL介紹</vt:lpstr>
      <vt:lpstr>HDL介紹</vt:lpstr>
      <vt:lpstr>HDL介紹</vt:lpstr>
      <vt:lpstr>HDL介紹</vt:lpstr>
      <vt:lpstr>HDL介紹</vt:lpstr>
      <vt:lpstr>HDL介紹 – Example (1/4)</vt:lpstr>
      <vt:lpstr>PowerPoint 簡報</vt:lpstr>
      <vt:lpstr>PowerPoint 簡報</vt:lpstr>
      <vt:lpstr>PowerPoint 簡報</vt:lpstr>
      <vt:lpstr>PowerPoint 簡報</vt:lpstr>
      <vt:lpstr>Lab 1 – Full Adder</vt:lpstr>
      <vt:lpstr>Lab 1 – Full Adder</vt:lpstr>
      <vt:lpstr>Notice for Lab I</vt:lpstr>
      <vt:lpstr>Notice for Lab I</vt:lpstr>
      <vt:lpstr>Notice for Lab I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Windows 使用者</cp:lastModifiedBy>
  <cp:revision>152</cp:revision>
  <cp:lastPrinted>2015-09-04T02:53:59Z</cp:lastPrinted>
  <dcterms:created xsi:type="dcterms:W3CDTF">2015-09-03T02:51:47Z</dcterms:created>
  <dcterms:modified xsi:type="dcterms:W3CDTF">2021-10-27T07:07:01Z</dcterms:modified>
</cp:coreProperties>
</file>