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2" r:id="rId5"/>
    <p:sldId id="260" r:id="rId6"/>
    <p:sldId id="261" r:id="rId7"/>
    <p:sldId id="273" r:id="rId8"/>
    <p:sldId id="262" r:id="rId9"/>
    <p:sldId id="274" r:id="rId10"/>
    <p:sldId id="275" r:id="rId11"/>
    <p:sldId id="26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54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83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0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57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26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8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3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63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28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70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10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4879-9C2B-47CC-B841-8F7FD747DFE9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9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第一次期中考講解</a:t>
            </a:r>
          </a:p>
        </p:txBody>
      </p:sp>
    </p:spTree>
    <p:extLst>
      <p:ext uri="{BB962C8B-B14F-4D97-AF65-F5344CB8AC3E}">
        <p14:creationId xmlns:p14="http://schemas.microsoft.com/office/powerpoint/2010/main" val="363427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42010"/>
            <a:ext cx="10515600" cy="830997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第六題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FBD4D7A-C70E-48ED-B38D-68B4543F5673}"/>
              </a:ext>
            </a:extLst>
          </p:cNvPr>
          <p:cNvSpPr txBox="1"/>
          <p:nvPr/>
        </p:nvSpPr>
        <p:spPr>
          <a:xfrm>
            <a:off x="570345" y="3441680"/>
            <a:ext cx="7613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 Gray code :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又稱格雷碼，是一種最小變化碼，其最主要特性是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任意相鄰的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連續的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兩數碼，彼此之間只有一個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改變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(2%)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敘述與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binary code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的比較，可用真值表表示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(2%)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以下為錯誤範例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只提及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 code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內容，沒有提到與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Binary code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的差別，會扣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若只提及寫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進位的差別，無文字描述，扣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9F43FD-ECEB-4943-984F-F249FA0A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417" y="3657586"/>
            <a:ext cx="3768682" cy="27831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373FB42-AD4A-4742-8C04-5C99259DE2BC}"/>
              </a:ext>
            </a:extLst>
          </p:cNvPr>
          <p:cNvSpPr txBox="1"/>
          <p:nvPr/>
        </p:nvSpPr>
        <p:spPr>
          <a:xfrm>
            <a:off x="570345" y="855759"/>
            <a:ext cx="107834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d. Parity bit :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又稱同位位元，是一種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錯誤驗證碼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(Error detection code)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，用來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檢測傳送或儲存的過程中，資料的位元組是否有錯誤發生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(2%)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，有奇、偶兩種，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代表給定位元中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的數量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(2%)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需要提及檢查錯誤的意思或錯誤識別碼，沒寫會扣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需要提及給定位元中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的數量代表的意思或用途，沒寫會扣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「奇數檢查位元」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個位元“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的數加起來是奇數個， 「偶數檢查位元」個位元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"1"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的數加起來是偶數個</a:t>
            </a:r>
          </a:p>
          <a:p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007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第七題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 (6%)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9C63AB-967F-4E22-8BE0-2A25E8460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6" t="5270" r="25739"/>
          <a:stretch/>
        </p:blipFill>
        <p:spPr>
          <a:xfrm rot="16200000">
            <a:off x="4666796" y="-2116547"/>
            <a:ext cx="1535187" cy="887220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AFF85953-8EC8-4657-9E77-103FB32D88E4}"/>
              </a:ext>
            </a:extLst>
          </p:cNvPr>
          <p:cNvSpPr txBox="1"/>
          <p:nvPr/>
        </p:nvSpPr>
        <p:spPr>
          <a:xfrm>
            <a:off x="987102" y="3186077"/>
            <a:ext cx="743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K-map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SOP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表示式各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分，錯一處扣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</a:p>
        </p:txBody>
      </p:sp>
      <p:pic>
        <p:nvPicPr>
          <p:cNvPr id="23" name="table">
            <a:extLst>
              <a:ext uri="{FF2B5EF4-FFF2-40B4-BE49-F238E27FC236}">
                <a16:creationId xmlns:a16="http://schemas.microsoft.com/office/drawing/2014/main" id="{99898079-5E5B-4552-8B9F-118B4B5E8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34" y="4514063"/>
            <a:ext cx="2783888" cy="1483360"/>
          </a:xfrm>
          <a:prstGeom prst="rect">
            <a:avLst/>
          </a:prstGeom>
        </p:spPr>
      </p:pic>
      <p:sp>
        <p:nvSpPr>
          <p:cNvPr id="27" name="文字方塊 4">
            <a:extLst>
              <a:ext uri="{FF2B5EF4-FFF2-40B4-BE49-F238E27FC236}">
                <a16:creationId xmlns:a16="http://schemas.microsoft.com/office/drawing/2014/main" id="{C8D74456-6E78-457E-84F0-E7B1BCF93D8C}"/>
              </a:ext>
            </a:extLst>
          </p:cNvPr>
          <p:cNvSpPr txBox="1"/>
          <p:nvPr/>
        </p:nvSpPr>
        <p:spPr>
          <a:xfrm>
            <a:off x="2203434" y="4213206"/>
            <a:ext cx="332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00          01          11          10</a:t>
            </a:r>
            <a:endParaRPr lang="zh-TW" altLang="en-US" dirty="0"/>
          </a:p>
        </p:txBody>
      </p:sp>
      <p:sp>
        <p:nvSpPr>
          <p:cNvPr id="28" name="文字方塊 5">
            <a:extLst>
              <a:ext uri="{FF2B5EF4-FFF2-40B4-BE49-F238E27FC236}">
                <a16:creationId xmlns:a16="http://schemas.microsoft.com/office/drawing/2014/main" id="{197842F5-A3D9-4F3A-81B0-96FEB35D8540}"/>
              </a:ext>
            </a:extLst>
          </p:cNvPr>
          <p:cNvSpPr txBox="1"/>
          <p:nvPr/>
        </p:nvSpPr>
        <p:spPr>
          <a:xfrm>
            <a:off x="1693707" y="4400060"/>
            <a:ext cx="50972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/>
              <a:t>00         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01         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11         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7426B78C-0185-407E-952A-C510BA69B3E7}"/>
              </a:ext>
            </a:extLst>
          </p:cNvPr>
          <p:cNvCxnSpPr/>
          <p:nvPr/>
        </p:nvCxnSpPr>
        <p:spPr>
          <a:xfrm>
            <a:off x="1948570" y="4179886"/>
            <a:ext cx="254864" cy="334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8">
            <a:extLst>
              <a:ext uri="{FF2B5EF4-FFF2-40B4-BE49-F238E27FC236}">
                <a16:creationId xmlns:a16="http://schemas.microsoft.com/office/drawing/2014/main" id="{F7E8CC67-E340-47FE-A267-DBB3C6484626}"/>
              </a:ext>
            </a:extLst>
          </p:cNvPr>
          <p:cNvSpPr txBox="1"/>
          <p:nvPr/>
        </p:nvSpPr>
        <p:spPr>
          <a:xfrm>
            <a:off x="1693707" y="4179886"/>
            <a:ext cx="509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AB</a:t>
            </a:r>
            <a:endParaRPr lang="zh-TW" altLang="en-US" sz="1600" dirty="0"/>
          </a:p>
        </p:txBody>
      </p:sp>
      <p:sp>
        <p:nvSpPr>
          <p:cNvPr id="31" name="文字方塊 9">
            <a:extLst>
              <a:ext uri="{FF2B5EF4-FFF2-40B4-BE49-F238E27FC236}">
                <a16:creationId xmlns:a16="http://schemas.microsoft.com/office/drawing/2014/main" id="{C7D297AE-6903-4896-A6FC-8B4283C3BE19}"/>
              </a:ext>
            </a:extLst>
          </p:cNvPr>
          <p:cNvSpPr txBox="1"/>
          <p:nvPr/>
        </p:nvSpPr>
        <p:spPr>
          <a:xfrm>
            <a:off x="1948571" y="4057129"/>
            <a:ext cx="509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CD</a:t>
            </a:r>
            <a:endParaRPr lang="zh-TW" altLang="en-US" sz="1600" dirty="0"/>
          </a:p>
        </p:txBody>
      </p:sp>
      <p:sp>
        <p:nvSpPr>
          <p:cNvPr id="32" name="文字方塊 10">
            <a:extLst>
              <a:ext uri="{FF2B5EF4-FFF2-40B4-BE49-F238E27FC236}">
                <a16:creationId xmlns:a16="http://schemas.microsoft.com/office/drawing/2014/main" id="{81D37EA2-25DE-4CAA-98A6-7EC19C837FA6}"/>
              </a:ext>
            </a:extLst>
          </p:cNvPr>
          <p:cNvSpPr txBox="1"/>
          <p:nvPr/>
        </p:nvSpPr>
        <p:spPr>
          <a:xfrm>
            <a:off x="5528861" y="4810201"/>
            <a:ext cx="4935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dirty="0"/>
              <a:t>G = </a:t>
            </a:r>
            <a:r>
              <a:rPr lang="en-US" altLang="zh-TW" sz="4000" dirty="0">
                <a:solidFill>
                  <a:srgbClr val="FF0000"/>
                </a:solidFill>
              </a:rPr>
              <a:t>BD</a:t>
            </a:r>
            <a:r>
              <a:rPr lang="en-US" altLang="zh-TW" sz="4000" dirty="0"/>
              <a:t> +  </a:t>
            </a:r>
            <a:r>
              <a:rPr lang="en-US" altLang="zh-TW" sz="4000" dirty="0">
                <a:solidFill>
                  <a:srgbClr val="00B0F0"/>
                </a:solidFill>
              </a:rPr>
              <a:t>B’D’</a:t>
            </a:r>
            <a:r>
              <a:rPr lang="en-US" altLang="zh-TW" sz="4000" dirty="0"/>
              <a:t> + </a:t>
            </a:r>
            <a:r>
              <a:rPr lang="en-US" altLang="zh-TW" sz="4000" dirty="0">
                <a:solidFill>
                  <a:srgbClr val="FFC000"/>
                </a:solidFill>
              </a:rPr>
              <a:t>CD</a:t>
            </a:r>
            <a:endParaRPr lang="zh-TW" altLang="en-US" sz="4000" dirty="0">
              <a:solidFill>
                <a:srgbClr val="FFC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1B8A95-5A2B-4F16-AB55-5B4A0D2187E5}"/>
              </a:ext>
            </a:extLst>
          </p:cNvPr>
          <p:cNvSpPr/>
          <p:nvPr/>
        </p:nvSpPr>
        <p:spPr>
          <a:xfrm>
            <a:off x="2972091" y="4916733"/>
            <a:ext cx="1260630" cy="6480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C839DB-8799-4C43-A208-C7573FF28BDB}"/>
              </a:ext>
            </a:extLst>
          </p:cNvPr>
          <p:cNvSpPr/>
          <p:nvPr/>
        </p:nvSpPr>
        <p:spPr>
          <a:xfrm>
            <a:off x="3655674" y="4582537"/>
            <a:ext cx="509728" cy="132849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027E2F8-CA9A-461A-B802-28B2BDDB085C}"/>
              </a:ext>
            </a:extLst>
          </p:cNvPr>
          <p:cNvCxnSpPr/>
          <p:nvPr/>
        </p:nvCxnSpPr>
        <p:spPr>
          <a:xfrm>
            <a:off x="2203434" y="4810201"/>
            <a:ext cx="44906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F8C5D2E-E942-481A-9C28-2D3257E43108}"/>
              </a:ext>
            </a:extLst>
          </p:cNvPr>
          <p:cNvCxnSpPr/>
          <p:nvPr/>
        </p:nvCxnSpPr>
        <p:spPr>
          <a:xfrm>
            <a:off x="4359968" y="4800040"/>
            <a:ext cx="44906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37CD4683-B91A-40A2-810F-8F3A4AA47030}"/>
              </a:ext>
            </a:extLst>
          </p:cNvPr>
          <p:cNvCxnSpPr/>
          <p:nvPr/>
        </p:nvCxnSpPr>
        <p:spPr>
          <a:xfrm>
            <a:off x="4359968" y="5701840"/>
            <a:ext cx="44906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F7AC49D-B9D0-4E11-BBA3-BB1404FA49D1}"/>
              </a:ext>
            </a:extLst>
          </p:cNvPr>
          <p:cNvCxnSpPr/>
          <p:nvPr/>
        </p:nvCxnSpPr>
        <p:spPr>
          <a:xfrm>
            <a:off x="2238206" y="5695910"/>
            <a:ext cx="44906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BB7CE4A-FD6F-48DE-BF5A-ED239FA03514}"/>
              </a:ext>
            </a:extLst>
          </p:cNvPr>
          <p:cNvCxnSpPr>
            <a:cxnSpLocks/>
          </p:cNvCxnSpPr>
          <p:nvPr/>
        </p:nvCxnSpPr>
        <p:spPr>
          <a:xfrm>
            <a:off x="2648797" y="4514063"/>
            <a:ext cx="0" cy="30151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F9DB82B8-DE15-4469-99A3-53B5853F5770}"/>
              </a:ext>
            </a:extLst>
          </p:cNvPr>
          <p:cNvCxnSpPr>
            <a:cxnSpLocks/>
          </p:cNvCxnSpPr>
          <p:nvPr/>
        </p:nvCxnSpPr>
        <p:spPr>
          <a:xfrm>
            <a:off x="4359968" y="4514063"/>
            <a:ext cx="0" cy="30151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6329DE4-A4D2-4808-B1C8-C11C1C467534}"/>
              </a:ext>
            </a:extLst>
          </p:cNvPr>
          <p:cNvCxnSpPr>
            <a:cxnSpLocks/>
          </p:cNvCxnSpPr>
          <p:nvPr/>
        </p:nvCxnSpPr>
        <p:spPr>
          <a:xfrm>
            <a:off x="4371065" y="5695910"/>
            <a:ext cx="0" cy="30151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92C53FD-A3FB-4D33-902A-4CC4A7E57070}"/>
              </a:ext>
            </a:extLst>
          </p:cNvPr>
          <p:cNvCxnSpPr>
            <a:cxnSpLocks/>
          </p:cNvCxnSpPr>
          <p:nvPr/>
        </p:nvCxnSpPr>
        <p:spPr>
          <a:xfrm>
            <a:off x="2687268" y="5695910"/>
            <a:ext cx="0" cy="30151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8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第七題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 (6%)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9C63AB-967F-4E22-8BE0-2A25E8460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6" t="5270" r="25739"/>
          <a:stretch/>
        </p:blipFill>
        <p:spPr>
          <a:xfrm rot="16200000">
            <a:off x="4666796" y="-2116547"/>
            <a:ext cx="1535187" cy="887220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AFF85953-8EC8-4657-9E77-103FB32D88E4}"/>
              </a:ext>
            </a:extLst>
          </p:cNvPr>
          <p:cNvSpPr txBox="1"/>
          <p:nvPr/>
        </p:nvSpPr>
        <p:spPr>
          <a:xfrm>
            <a:off x="987102" y="3186077"/>
            <a:ext cx="743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K-map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SOP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表示式各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分，錯一處扣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</a:p>
        </p:txBody>
      </p:sp>
      <p:pic>
        <p:nvPicPr>
          <p:cNvPr id="24" name="table">
            <a:extLst>
              <a:ext uri="{FF2B5EF4-FFF2-40B4-BE49-F238E27FC236}">
                <a16:creationId xmlns:a16="http://schemas.microsoft.com/office/drawing/2014/main" id="{F027418D-198D-4B48-89EC-A3A79446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86" y="4574842"/>
            <a:ext cx="2783888" cy="1483360"/>
          </a:xfrm>
          <a:prstGeom prst="rect">
            <a:avLst/>
          </a:prstGeom>
        </p:spPr>
      </p:pic>
      <p:sp>
        <p:nvSpPr>
          <p:cNvPr id="25" name="文字方塊 4">
            <a:extLst>
              <a:ext uri="{FF2B5EF4-FFF2-40B4-BE49-F238E27FC236}">
                <a16:creationId xmlns:a16="http://schemas.microsoft.com/office/drawing/2014/main" id="{C8D74456-6E78-457E-84F0-E7B1BCF93D8C}"/>
              </a:ext>
            </a:extLst>
          </p:cNvPr>
          <p:cNvSpPr txBox="1"/>
          <p:nvPr/>
        </p:nvSpPr>
        <p:spPr>
          <a:xfrm>
            <a:off x="2243186" y="4273985"/>
            <a:ext cx="332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00          01          11          10</a:t>
            </a:r>
            <a:endParaRPr lang="zh-TW" altLang="en-US" dirty="0"/>
          </a:p>
        </p:txBody>
      </p:sp>
      <p:sp>
        <p:nvSpPr>
          <p:cNvPr id="26" name="文字方塊 5">
            <a:extLst>
              <a:ext uri="{FF2B5EF4-FFF2-40B4-BE49-F238E27FC236}">
                <a16:creationId xmlns:a16="http://schemas.microsoft.com/office/drawing/2014/main" id="{197842F5-A3D9-4F3A-81B0-96FEB35D8540}"/>
              </a:ext>
            </a:extLst>
          </p:cNvPr>
          <p:cNvSpPr txBox="1"/>
          <p:nvPr/>
        </p:nvSpPr>
        <p:spPr>
          <a:xfrm>
            <a:off x="1733459" y="4460839"/>
            <a:ext cx="50972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/>
              <a:t>00         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01         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11         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426B78C-0185-407E-952A-C510BA69B3E7}"/>
              </a:ext>
            </a:extLst>
          </p:cNvPr>
          <p:cNvCxnSpPr/>
          <p:nvPr/>
        </p:nvCxnSpPr>
        <p:spPr>
          <a:xfrm>
            <a:off x="1988322" y="4240665"/>
            <a:ext cx="254864" cy="334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8">
            <a:extLst>
              <a:ext uri="{FF2B5EF4-FFF2-40B4-BE49-F238E27FC236}">
                <a16:creationId xmlns:a16="http://schemas.microsoft.com/office/drawing/2014/main" id="{F7E8CC67-E340-47FE-A267-DBB3C6484626}"/>
              </a:ext>
            </a:extLst>
          </p:cNvPr>
          <p:cNvSpPr txBox="1"/>
          <p:nvPr/>
        </p:nvSpPr>
        <p:spPr>
          <a:xfrm>
            <a:off x="1733459" y="4240665"/>
            <a:ext cx="509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AB</a:t>
            </a:r>
            <a:endParaRPr lang="zh-TW" altLang="en-US" sz="1600" dirty="0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C7D297AE-6903-4896-A6FC-8B4283C3BE19}"/>
              </a:ext>
            </a:extLst>
          </p:cNvPr>
          <p:cNvSpPr txBox="1"/>
          <p:nvPr/>
        </p:nvSpPr>
        <p:spPr>
          <a:xfrm>
            <a:off x="1988323" y="4117908"/>
            <a:ext cx="509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CD</a:t>
            </a:r>
            <a:endParaRPr lang="zh-TW" altLang="en-US" sz="1600" dirty="0"/>
          </a:p>
        </p:txBody>
      </p:sp>
      <p:sp>
        <p:nvSpPr>
          <p:cNvPr id="46" name="文字方塊 10">
            <a:extLst>
              <a:ext uri="{FF2B5EF4-FFF2-40B4-BE49-F238E27FC236}">
                <a16:creationId xmlns:a16="http://schemas.microsoft.com/office/drawing/2014/main" id="{81D37EA2-25DE-4CAA-98A6-7EC19C837FA6}"/>
              </a:ext>
            </a:extLst>
          </p:cNvPr>
          <p:cNvSpPr txBox="1"/>
          <p:nvPr/>
        </p:nvSpPr>
        <p:spPr>
          <a:xfrm>
            <a:off x="5568613" y="4804066"/>
            <a:ext cx="4935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dirty="0"/>
              <a:t>G = </a:t>
            </a:r>
            <a:r>
              <a:rPr lang="en-US" altLang="zh-TW" sz="4000" dirty="0">
                <a:solidFill>
                  <a:srgbClr val="FF0000"/>
                </a:solidFill>
              </a:rPr>
              <a:t>BD</a:t>
            </a:r>
            <a:r>
              <a:rPr lang="en-US" altLang="zh-TW" sz="4000" dirty="0"/>
              <a:t> +  </a:t>
            </a:r>
            <a:r>
              <a:rPr lang="en-US" altLang="zh-TW" sz="4000" dirty="0">
                <a:solidFill>
                  <a:srgbClr val="00B0F0"/>
                </a:solidFill>
              </a:rPr>
              <a:t>B’C </a:t>
            </a:r>
            <a:r>
              <a:rPr lang="en-US" altLang="zh-TW" sz="4000" dirty="0"/>
              <a:t>+ </a:t>
            </a:r>
            <a:r>
              <a:rPr lang="en-US" altLang="zh-TW" sz="4000" dirty="0">
                <a:solidFill>
                  <a:schemeClr val="accent4"/>
                </a:solidFill>
              </a:rPr>
              <a:t>B’D’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AD74340-B775-4F70-881F-30483EC476C2}"/>
              </a:ext>
            </a:extLst>
          </p:cNvPr>
          <p:cNvSpPr/>
          <p:nvPr/>
        </p:nvSpPr>
        <p:spPr>
          <a:xfrm>
            <a:off x="2985211" y="4978795"/>
            <a:ext cx="1296140" cy="6747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CC9B87E-C786-4C10-B78D-1B56699A6D25}"/>
              </a:ext>
            </a:extLst>
          </p:cNvPr>
          <p:cNvCxnSpPr>
            <a:cxnSpLocks/>
          </p:cNvCxnSpPr>
          <p:nvPr/>
        </p:nvCxnSpPr>
        <p:spPr>
          <a:xfrm>
            <a:off x="3698384" y="4574842"/>
            <a:ext cx="0" cy="30151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1E2CC53F-548B-4A4A-9226-985F847EC46A}"/>
              </a:ext>
            </a:extLst>
          </p:cNvPr>
          <p:cNvCxnSpPr>
            <a:cxnSpLocks/>
          </p:cNvCxnSpPr>
          <p:nvPr/>
        </p:nvCxnSpPr>
        <p:spPr>
          <a:xfrm>
            <a:off x="4800694" y="4574842"/>
            <a:ext cx="0" cy="30151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775E8B8B-297F-4FC3-ABA8-726791DB26A8}"/>
              </a:ext>
            </a:extLst>
          </p:cNvPr>
          <p:cNvCxnSpPr>
            <a:cxnSpLocks/>
          </p:cNvCxnSpPr>
          <p:nvPr/>
        </p:nvCxnSpPr>
        <p:spPr>
          <a:xfrm>
            <a:off x="3698384" y="4876355"/>
            <a:ext cx="110231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D8996A5-DCD2-4917-90AA-0AC890C5D33A}"/>
              </a:ext>
            </a:extLst>
          </p:cNvPr>
          <p:cNvCxnSpPr>
            <a:cxnSpLocks/>
          </p:cNvCxnSpPr>
          <p:nvPr/>
        </p:nvCxnSpPr>
        <p:spPr>
          <a:xfrm>
            <a:off x="3698384" y="5738969"/>
            <a:ext cx="110231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C218F84D-8615-489D-B1BC-17ECCD477342}"/>
              </a:ext>
            </a:extLst>
          </p:cNvPr>
          <p:cNvCxnSpPr>
            <a:cxnSpLocks/>
          </p:cNvCxnSpPr>
          <p:nvPr/>
        </p:nvCxnSpPr>
        <p:spPr>
          <a:xfrm>
            <a:off x="3702823" y="5738969"/>
            <a:ext cx="0" cy="30151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0CE74F5-29A2-4FC0-A338-125815669B99}"/>
              </a:ext>
            </a:extLst>
          </p:cNvPr>
          <p:cNvCxnSpPr>
            <a:cxnSpLocks/>
          </p:cNvCxnSpPr>
          <p:nvPr/>
        </p:nvCxnSpPr>
        <p:spPr>
          <a:xfrm>
            <a:off x="4788856" y="5738969"/>
            <a:ext cx="0" cy="30151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AEBD1841-D3BF-459E-9A62-B34E9729FC07}"/>
              </a:ext>
            </a:extLst>
          </p:cNvPr>
          <p:cNvCxnSpPr>
            <a:cxnSpLocks/>
          </p:cNvCxnSpPr>
          <p:nvPr/>
        </p:nvCxnSpPr>
        <p:spPr>
          <a:xfrm>
            <a:off x="2652299" y="4574842"/>
            <a:ext cx="0" cy="30151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B47C572-1B93-434F-AB6B-D60D6934895A}"/>
              </a:ext>
            </a:extLst>
          </p:cNvPr>
          <p:cNvCxnSpPr>
            <a:cxnSpLocks/>
          </p:cNvCxnSpPr>
          <p:nvPr/>
        </p:nvCxnSpPr>
        <p:spPr>
          <a:xfrm>
            <a:off x="2652299" y="5756689"/>
            <a:ext cx="0" cy="30151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16849AD-5D27-485A-82E9-28D9838D7D73}"/>
              </a:ext>
            </a:extLst>
          </p:cNvPr>
          <p:cNvCxnSpPr>
            <a:cxnSpLocks/>
          </p:cNvCxnSpPr>
          <p:nvPr/>
        </p:nvCxnSpPr>
        <p:spPr>
          <a:xfrm>
            <a:off x="4384924" y="4574842"/>
            <a:ext cx="0" cy="318574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1449FF27-41BD-4A54-80B7-95009EA9A674}"/>
              </a:ext>
            </a:extLst>
          </p:cNvPr>
          <p:cNvCxnSpPr>
            <a:cxnSpLocks/>
          </p:cNvCxnSpPr>
          <p:nvPr/>
        </p:nvCxnSpPr>
        <p:spPr>
          <a:xfrm>
            <a:off x="4384924" y="5738969"/>
            <a:ext cx="0" cy="30151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4D455D1F-A0A1-426F-8DE8-D95F7F1AD35F}"/>
              </a:ext>
            </a:extLst>
          </p:cNvPr>
          <p:cNvCxnSpPr>
            <a:cxnSpLocks/>
          </p:cNvCxnSpPr>
          <p:nvPr/>
        </p:nvCxnSpPr>
        <p:spPr>
          <a:xfrm>
            <a:off x="4384924" y="4893416"/>
            <a:ext cx="642150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C2AEAAD8-B03C-4FEA-9557-C66143445D5B}"/>
              </a:ext>
            </a:extLst>
          </p:cNvPr>
          <p:cNvCxnSpPr>
            <a:cxnSpLocks/>
          </p:cNvCxnSpPr>
          <p:nvPr/>
        </p:nvCxnSpPr>
        <p:spPr>
          <a:xfrm>
            <a:off x="4384924" y="5756689"/>
            <a:ext cx="642150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AF1C6063-8D02-4FD0-9456-E4BDB041F51F}"/>
              </a:ext>
            </a:extLst>
          </p:cNvPr>
          <p:cNvCxnSpPr>
            <a:cxnSpLocks/>
          </p:cNvCxnSpPr>
          <p:nvPr/>
        </p:nvCxnSpPr>
        <p:spPr>
          <a:xfrm>
            <a:off x="2243186" y="4876355"/>
            <a:ext cx="409113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A003FCB-AEDD-43E3-843A-E72C3E16E63D}"/>
              </a:ext>
            </a:extLst>
          </p:cNvPr>
          <p:cNvCxnSpPr>
            <a:cxnSpLocks/>
          </p:cNvCxnSpPr>
          <p:nvPr/>
        </p:nvCxnSpPr>
        <p:spPr>
          <a:xfrm>
            <a:off x="2242076" y="5762261"/>
            <a:ext cx="409113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5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第七題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 (6%)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9C63AB-967F-4E22-8BE0-2A25E8460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6" t="5270" r="25739"/>
          <a:stretch/>
        </p:blipFill>
        <p:spPr>
          <a:xfrm rot="16200000">
            <a:off x="4666796" y="-2116547"/>
            <a:ext cx="1535187" cy="887220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AFF85953-8EC8-4657-9E77-103FB32D88E4}"/>
              </a:ext>
            </a:extLst>
          </p:cNvPr>
          <p:cNvSpPr txBox="1"/>
          <p:nvPr/>
        </p:nvSpPr>
        <p:spPr>
          <a:xfrm>
            <a:off x="987102" y="3186077"/>
            <a:ext cx="743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K-map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SOP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表示式各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分，錯一處扣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</a:p>
        </p:txBody>
      </p:sp>
      <p:pic>
        <p:nvPicPr>
          <p:cNvPr id="27" name="table">
            <a:extLst>
              <a:ext uri="{FF2B5EF4-FFF2-40B4-BE49-F238E27FC236}">
                <a16:creationId xmlns:a16="http://schemas.microsoft.com/office/drawing/2014/main" id="{696A2777-FBA6-4A35-A16E-53C98DFB1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433" y="4514063"/>
            <a:ext cx="2783888" cy="1483360"/>
          </a:xfrm>
          <a:prstGeom prst="rect">
            <a:avLst/>
          </a:prstGeom>
        </p:spPr>
      </p:pic>
      <p:sp>
        <p:nvSpPr>
          <p:cNvPr id="28" name="文字方塊 65">
            <a:extLst>
              <a:ext uri="{FF2B5EF4-FFF2-40B4-BE49-F238E27FC236}">
                <a16:creationId xmlns:a16="http://schemas.microsoft.com/office/drawing/2014/main" id="{4F8A5A06-EA32-40C3-A6CB-B8FDA286816E}"/>
              </a:ext>
            </a:extLst>
          </p:cNvPr>
          <p:cNvSpPr txBox="1"/>
          <p:nvPr/>
        </p:nvSpPr>
        <p:spPr>
          <a:xfrm>
            <a:off x="2065433" y="4213206"/>
            <a:ext cx="332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00          01          11          10</a:t>
            </a:r>
            <a:endParaRPr lang="zh-TW" altLang="en-US" dirty="0"/>
          </a:p>
        </p:txBody>
      </p:sp>
      <p:sp>
        <p:nvSpPr>
          <p:cNvPr id="29" name="文字方塊 66">
            <a:extLst>
              <a:ext uri="{FF2B5EF4-FFF2-40B4-BE49-F238E27FC236}">
                <a16:creationId xmlns:a16="http://schemas.microsoft.com/office/drawing/2014/main" id="{2CCD8448-B549-43D8-9C60-4C6BAFD048A5}"/>
              </a:ext>
            </a:extLst>
          </p:cNvPr>
          <p:cNvSpPr txBox="1"/>
          <p:nvPr/>
        </p:nvSpPr>
        <p:spPr>
          <a:xfrm>
            <a:off x="1555706" y="4400060"/>
            <a:ext cx="42612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/>
              <a:t>00      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01         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11      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DE83DF8-6E11-46A8-81F7-83D08DE7C9D6}"/>
              </a:ext>
            </a:extLst>
          </p:cNvPr>
          <p:cNvCxnSpPr/>
          <p:nvPr/>
        </p:nvCxnSpPr>
        <p:spPr>
          <a:xfrm>
            <a:off x="1810569" y="4179886"/>
            <a:ext cx="254864" cy="334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68">
            <a:extLst>
              <a:ext uri="{FF2B5EF4-FFF2-40B4-BE49-F238E27FC236}">
                <a16:creationId xmlns:a16="http://schemas.microsoft.com/office/drawing/2014/main" id="{58EB5370-98D1-4F64-A528-2BDC315C8FF1}"/>
              </a:ext>
            </a:extLst>
          </p:cNvPr>
          <p:cNvSpPr txBox="1"/>
          <p:nvPr/>
        </p:nvSpPr>
        <p:spPr>
          <a:xfrm>
            <a:off x="1555706" y="4179886"/>
            <a:ext cx="509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AB</a:t>
            </a:r>
            <a:endParaRPr lang="zh-TW" altLang="en-US" sz="1600" dirty="0"/>
          </a:p>
        </p:txBody>
      </p:sp>
      <p:sp>
        <p:nvSpPr>
          <p:cNvPr id="32" name="文字方塊 69">
            <a:extLst>
              <a:ext uri="{FF2B5EF4-FFF2-40B4-BE49-F238E27FC236}">
                <a16:creationId xmlns:a16="http://schemas.microsoft.com/office/drawing/2014/main" id="{5A8FE74F-FA96-44A4-A292-7895F569ECB2}"/>
              </a:ext>
            </a:extLst>
          </p:cNvPr>
          <p:cNvSpPr txBox="1"/>
          <p:nvPr/>
        </p:nvSpPr>
        <p:spPr>
          <a:xfrm>
            <a:off x="1810570" y="4057129"/>
            <a:ext cx="509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CD</a:t>
            </a:r>
            <a:endParaRPr lang="zh-TW" altLang="en-US" sz="1600" dirty="0"/>
          </a:p>
        </p:txBody>
      </p:sp>
      <p:sp>
        <p:nvSpPr>
          <p:cNvPr id="33" name="文字方塊 70">
            <a:extLst>
              <a:ext uri="{FF2B5EF4-FFF2-40B4-BE49-F238E27FC236}">
                <a16:creationId xmlns:a16="http://schemas.microsoft.com/office/drawing/2014/main" id="{01CDFFFF-08AD-4F4D-BB3A-4596F45A20BC}"/>
              </a:ext>
            </a:extLst>
          </p:cNvPr>
          <p:cNvSpPr txBox="1"/>
          <p:nvPr/>
        </p:nvSpPr>
        <p:spPr>
          <a:xfrm>
            <a:off x="5181704" y="4676771"/>
            <a:ext cx="4944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dirty="0"/>
              <a:t>H = </a:t>
            </a:r>
            <a:r>
              <a:rPr lang="en-US" altLang="zh-TW" sz="4000" dirty="0">
                <a:solidFill>
                  <a:srgbClr val="00B0F0"/>
                </a:solidFill>
              </a:rPr>
              <a:t>B’D’</a:t>
            </a:r>
            <a:r>
              <a:rPr lang="en-US" altLang="zh-TW" sz="4000" dirty="0"/>
              <a:t> + </a:t>
            </a:r>
            <a:r>
              <a:rPr lang="en-US" altLang="zh-TW" sz="4000" dirty="0">
                <a:solidFill>
                  <a:srgbClr val="FF0000"/>
                </a:solidFill>
              </a:rPr>
              <a:t>B’C’</a:t>
            </a:r>
            <a:r>
              <a:rPr lang="en-US" altLang="zh-TW" sz="4000" dirty="0"/>
              <a:t> + </a:t>
            </a:r>
            <a:r>
              <a:rPr lang="en-US" altLang="zh-TW" sz="4000" dirty="0">
                <a:solidFill>
                  <a:srgbClr val="FFC000"/>
                </a:solidFill>
              </a:rPr>
              <a:t>A’CD’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0ECAF39-0DC3-49DB-AAC1-4C6C2DBE331B}"/>
              </a:ext>
            </a:extLst>
          </p:cNvPr>
          <p:cNvCxnSpPr/>
          <p:nvPr/>
        </p:nvCxnSpPr>
        <p:spPr>
          <a:xfrm>
            <a:off x="2065433" y="4810201"/>
            <a:ext cx="44906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CD67CFD-1C8C-46A5-8512-EF25F6C8A31F}"/>
              </a:ext>
            </a:extLst>
          </p:cNvPr>
          <p:cNvCxnSpPr>
            <a:cxnSpLocks/>
          </p:cNvCxnSpPr>
          <p:nvPr/>
        </p:nvCxnSpPr>
        <p:spPr>
          <a:xfrm>
            <a:off x="2510796" y="4514063"/>
            <a:ext cx="0" cy="30151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A9B6F939-2274-4712-8B0D-910D93CF7136}"/>
              </a:ext>
            </a:extLst>
          </p:cNvPr>
          <p:cNvCxnSpPr>
            <a:cxnSpLocks/>
          </p:cNvCxnSpPr>
          <p:nvPr/>
        </p:nvCxnSpPr>
        <p:spPr>
          <a:xfrm>
            <a:off x="4233064" y="4810201"/>
            <a:ext cx="61625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130AFA4C-6B1D-4F5B-BD87-204F1F6FB3C3}"/>
              </a:ext>
            </a:extLst>
          </p:cNvPr>
          <p:cNvCxnSpPr>
            <a:cxnSpLocks/>
          </p:cNvCxnSpPr>
          <p:nvPr/>
        </p:nvCxnSpPr>
        <p:spPr>
          <a:xfrm>
            <a:off x="4233064" y="5717203"/>
            <a:ext cx="61625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01DF71A-BEC7-4D4D-A93B-06A9B8375D59}"/>
              </a:ext>
            </a:extLst>
          </p:cNvPr>
          <p:cNvCxnSpPr/>
          <p:nvPr/>
        </p:nvCxnSpPr>
        <p:spPr>
          <a:xfrm>
            <a:off x="2095766" y="5717203"/>
            <a:ext cx="44906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6033FD6-974C-4EEC-9DD7-2F4DE55E8B7B}"/>
              </a:ext>
            </a:extLst>
          </p:cNvPr>
          <p:cNvCxnSpPr>
            <a:cxnSpLocks/>
          </p:cNvCxnSpPr>
          <p:nvPr/>
        </p:nvCxnSpPr>
        <p:spPr>
          <a:xfrm>
            <a:off x="4221967" y="4514063"/>
            <a:ext cx="0" cy="30151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254ADB7-115F-4027-9D30-60B631F49F54}"/>
              </a:ext>
            </a:extLst>
          </p:cNvPr>
          <p:cNvCxnSpPr>
            <a:cxnSpLocks/>
          </p:cNvCxnSpPr>
          <p:nvPr/>
        </p:nvCxnSpPr>
        <p:spPr>
          <a:xfrm>
            <a:off x="4233064" y="5695910"/>
            <a:ext cx="0" cy="30151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663861A7-BC16-4EA4-965A-93A4569F3965}"/>
              </a:ext>
            </a:extLst>
          </p:cNvPr>
          <p:cNvCxnSpPr>
            <a:cxnSpLocks/>
          </p:cNvCxnSpPr>
          <p:nvPr/>
        </p:nvCxnSpPr>
        <p:spPr>
          <a:xfrm>
            <a:off x="2549267" y="5695910"/>
            <a:ext cx="0" cy="30151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9EA0516-D7DE-4A07-8B4D-ED88D6DA62A9}"/>
              </a:ext>
            </a:extLst>
          </p:cNvPr>
          <p:cNvCxnSpPr/>
          <p:nvPr/>
        </p:nvCxnSpPr>
        <p:spPr>
          <a:xfrm>
            <a:off x="2095766" y="4890100"/>
            <a:ext cx="10704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ECE75EA5-7A29-477A-91C0-73585E91924F}"/>
              </a:ext>
            </a:extLst>
          </p:cNvPr>
          <p:cNvCxnSpPr/>
          <p:nvPr/>
        </p:nvCxnSpPr>
        <p:spPr>
          <a:xfrm>
            <a:off x="2095766" y="5695910"/>
            <a:ext cx="10704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8F851A15-85F9-4C04-B704-FCF142A94621}"/>
              </a:ext>
            </a:extLst>
          </p:cNvPr>
          <p:cNvCxnSpPr>
            <a:cxnSpLocks/>
          </p:cNvCxnSpPr>
          <p:nvPr/>
        </p:nvCxnSpPr>
        <p:spPr>
          <a:xfrm>
            <a:off x="3166265" y="4514063"/>
            <a:ext cx="0" cy="3760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D166AFA7-8CCE-45D1-9706-F577EBD735A0}"/>
              </a:ext>
            </a:extLst>
          </p:cNvPr>
          <p:cNvCxnSpPr>
            <a:cxnSpLocks/>
          </p:cNvCxnSpPr>
          <p:nvPr/>
        </p:nvCxnSpPr>
        <p:spPr>
          <a:xfrm>
            <a:off x="3166265" y="5695910"/>
            <a:ext cx="0" cy="3015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28F0B576-BB2C-4E4C-A992-2063EF1FEEF0}"/>
              </a:ext>
            </a:extLst>
          </p:cNvPr>
          <p:cNvCxnSpPr>
            <a:cxnSpLocks/>
          </p:cNvCxnSpPr>
          <p:nvPr/>
        </p:nvCxnSpPr>
        <p:spPr>
          <a:xfrm>
            <a:off x="2095766" y="4514063"/>
            <a:ext cx="0" cy="3760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C15DEA03-C8D4-4800-8F92-7BBD65DDE857}"/>
              </a:ext>
            </a:extLst>
          </p:cNvPr>
          <p:cNvCxnSpPr>
            <a:cxnSpLocks/>
          </p:cNvCxnSpPr>
          <p:nvPr/>
        </p:nvCxnSpPr>
        <p:spPr>
          <a:xfrm>
            <a:off x="2100946" y="5695910"/>
            <a:ext cx="0" cy="3015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CA15ACE-F207-4A3E-9694-9A72704C0448}"/>
              </a:ext>
            </a:extLst>
          </p:cNvPr>
          <p:cNvSpPr/>
          <p:nvPr/>
        </p:nvSpPr>
        <p:spPr>
          <a:xfrm>
            <a:off x="4196073" y="4591159"/>
            <a:ext cx="324775" cy="6212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30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第八題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 (6%)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FF85953-8EC8-4657-9E77-103FB32D88E4}"/>
              </a:ext>
            </a:extLst>
          </p:cNvPr>
          <p:cNvSpPr txBox="1"/>
          <p:nvPr/>
        </p:nvSpPr>
        <p:spPr>
          <a:xfrm>
            <a:off x="1272327" y="4118975"/>
            <a:ext cx="8542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Boolean function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及真值表各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分，錯一處扣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A6A857-16BC-41CC-9D74-B0D337DCE6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2" t="-83" b="12748"/>
          <a:stretch/>
        </p:blipFill>
        <p:spPr>
          <a:xfrm rot="16200000">
            <a:off x="3153908" y="-461770"/>
            <a:ext cx="2699164" cy="6462325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AF849F09-6968-4CEF-9333-9F066ADE886E}"/>
              </a:ext>
            </a:extLst>
          </p:cNvPr>
          <p:cNvSpPr txBox="1"/>
          <p:nvPr/>
        </p:nvSpPr>
        <p:spPr>
          <a:xfrm>
            <a:off x="1272327" y="4881272"/>
            <a:ext cx="8542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=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x’y’z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x’yz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xy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 =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x’z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xy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</a:p>
          <a:p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化簡過程錯誤會部分給分</a:t>
            </a:r>
          </a:p>
        </p:txBody>
      </p:sp>
    </p:spTree>
    <p:extLst>
      <p:ext uri="{BB962C8B-B14F-4D97-AF65-F5344CB8AC3E}">
        <p14:creationId xmlns:p14="http://schemas.microsoft.com/office/powerpoint/2010/main" val="411981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第八題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 (6%)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3EEAE1-EA82-4F5E-9A33-E3ABED78C416}"/>
              </a:ext>
            </a:extLst>
          </p:cNvPr>
          <p:cNvSpPr txBox="1"/>
          <p:nvPr/>
        </p:nvSpPr>
        <p:spPr>
          <a:xfrm>
            <a:off x="1188437" y="1493220"/>
            <a:ext cx="8542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Boolean function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及真值表各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分，錯一處扣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B0F9911-845D-4A22-A207-44A0CB799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61414"/>
              </p:ext>
            </p:extLst>
          </p:nvPr>
        </p:nvGraphicFramePr>
        <p:xfrm>
          <a:off x="3115109" y="2432807"/>
          <a:ext cx="4689448" cy="35642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2362">
                  <a:extLst>
                    <a:ext uri="{9D8B030D-6E8A-4147-A177-3AD203B41FA5}">
                      <a16:colId xmlns:a16="http://schemas.microsoft.com/office/drawing/2014/main" val="3099709356"/>
                    </a:ext>
                  </a:extLst>
                </a:gridCol>
                <a:gridCol w="1172362">
                  <a:extLst>
                    <a:ext uri="{9D8B030D-6E8A-4147-A177-3AD203B41FA5}">
                      <a16:colId xmlns:a16="http://schemas.microsoft.com/office/drawing/2014/main" val="1495676328"/>
                    </a:ext>
                  </a:extLst>
                </a:gridCol>
                <a:gridCol w="1172362">
                  <a:extLst>
                    <a:ext uri="{9D8B030D-6E8A-4147-A177-3AD203B41FA5}">
                      <a16:colId xmlns:a16="http://schemas.microsoft.com/office/drawing/2014/main" val="1253785684"/>
                    </a:ext>
                  </a:extLst>
                </a:gridCol>
                <a:gridCol w="1172362">
                  <a:extLst>
                    <a:ext uri="{9D8B030D-6E8A-4147-A177-3AD203B41FA5}">
                      <a16:colId xmlns:a16="http://schemas.microsoft.com/office/drawing/2014/main" val="867429064"/>
                    </a:ext>
                  </a:extLst>
                </a:gridCol>
              </a:tblGrid>
              <a:tr h="3960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459645"/>
                  </a:ext>
                </a:extLst>
              </a:tr>
              <a:tr h="3960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996035"/>
                  </a:ext>
                </a:extLst>
              </a:tr>
              <a:tr h="3960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618506"/>
                  </a:ext>
                </a:extLst>
              </a:tr>
              <a:tr h="3960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689834"/>
                  </a:ext>
                </a:extLst>
              </a:tr>
              <a:tr h="3960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001455"/>
                  </a:ext>
                </a:extLst>
              </a:tr>
              <a:tr h="3960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90555"/>
                  </a:ext>
                </a:extLst>
              </a:tr>
              <a:tr h="3960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972990"/>
                  </a:ext>
                </a:extLst>
              </a:tr>
              <a:tr h="3960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932596"/>
                  </a:ext>
                </a:extLst>
              </a:tr>
              <a:tr h="3960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4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64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第八題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 (6%)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FF85953-8EC8-4657-9E77-103FB32D88E4}"/>
              </a:ext>
            </a:extLst>
          </p:cNvPr>
          <p:cNvSpPr txBox="1"/>
          <p:nvPr/>
        </p:nvSpPr>
        <p:spPr>
          <a:xfrm>
            <a:off x="1272327" y="4118975"/>
            <a:ext cx="8542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K-map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表示式各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分，錯一處扣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A6A857-16BC-41CC-9D74-B0D337DCE6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2" t="-83" b="12748"/>
          <a:stretch/>
        </p:blipFill>
        <p:spPr>
          <a:xfrm rot="16200000">
            <a:off x="3153908" y="-461770"/>
            <a:ext cx="2699164" cy="64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8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第八題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 (6%)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FF85953-8EC8-4657-9E77-103FB32D88E4}"/>
              </a:ext>
            </a:extLst>
          </p:cNvPr>
          <p:cNvSpPr txBox="1"/>
          <p:nvPr/>
        </p:nvSpPr>
        <p:spPr>
          <a:xfrm>
            <a:off x="1272327" y="1865112"/>
            <a:ext cx="8542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K-map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表示式各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分，錯一處扣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F849F09-6968-4CEF-9333-9F066ADE886E}"/>
              </a:ext>
            </a:extLst>
          </p:cNvPr>
          <p:cNvSpPr txBox="1"/>
          <p:nvPr/>
        </p:nvSpPr>
        <p:spPr>
          <a:xfrm>
            <a:off x="1272327" y="2683339"/>
            <a:ext cx="8542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’z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+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(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’z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+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)’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(x + z)(x’ + y’)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2E77369-4C10-4A66-8631-1DCD6C134A46}"/>
              </a:ext>
            </a:extLst>
          </p:cNvPr>
          <p:cNvCxnSpPr>
            <a:cxnSpLocks/>
          </p:cNvCxnSpPr>
          <p:nvPr/>
        </p:nvCxnSpPr>
        <p:spPr>
          <a:xfrm>
            <a:off x="5520000" y="2675616"/>
            <a:ext cx="564861" cy="627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68">
            <a:extLst>
              <a:ext uri="{FF2B5EF4-FFF2-40B4-BE49-F238E27FC236}">
                <a16:creationId xmlns:a16="http://schemas.microsoft.com/office/drawing/2014/main" id="{E52FC013-F9F7-4DDB-A89A-DCC7E9228496}"/>
              </a:ext>
            </a:extLst>
          </p:cNvPr>
          <p:cNvSpPr txBox="1"/>
          <p:nvPr/>
        </p:nvSpPr>
        <p:spPr>
          <a:xfrm>
            <a:off x="5171819" y="2713083"/>
            <a:ext cx="736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err="1"/>
              <a:t>xy</a:t>
            </a:r>
            <a:endParaRPr lang="zh-TW" altLang="en-US" sz="3200" dirty="0"/>
          </a:p>
        </p:txBody>
      </p:sp>
      <p:sp>
        <p:nvSpPr>
          <p:cNvPr id="10" name="文字方塊 69">
            <a:extLst>
              <a:ext uri="{FF2B5EF4-FFF2-40B4-BE49-F238E27FC236}">
                <a16:creationId xmlns:a16="http://schemas.microsoft.com/office/drawing/2014/main" id="{3D52A335-406A-478F-962B-D1C6FCEC56DB}"/>
              </a:ext>
            </a:extLst>
          </p:cNvPr>
          <p:cNvSpPr txBox="1"/>
          <p:nvPr/>
        </p:nvSpPr>
        <p:spPr>
          <a:xfrm>
            <a:off x="5957430" y="2497648"/>
            <a:ext cx="509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z</a:t>
            </a:r>
            <a:endParaRPr lang="zh-TW" altLang="en-US" sz="3200" dirty="0"/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9D6E6ACB-1961-4CBF-88AE-39B0C67FF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29130"/>
              </p:ext>
            </p:extLst>
          </p:nvPr>
        </p:nvGraphicFramePr>
        <p:xfrm>
          <a:off x="6096000" y="3297859"/>
          <a:ext cx="2636254" cy="319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127">
                  <a:extLst>
                    <a:ext uri="{9D8B030D-6E8A-4147-A177-3AD203B41FA5}">
                      <a16:colId xmlns:a16="http://schemas.microsoft.com/office/drawing/2014/main" val="2701058783"/>
                    </a:ext>
                  </a:extLst>
                </a:gridCol>
                <a:gridCol w="1318127">
                  <a:extLst>
                    <a:ext uri="{9D8B030D-6E8A-4147-A177-3AD203B41FA5}">
                      <a16:colId xmlns:a16="http://schemas.microsoft.com/office/drawing/2014/main" val="3401170644"/>
                    </a:ext>
                  </a:extLst>
                </a:gridCol>
              </a:tblGrid>
              <a:tr h="798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025574"/>
                  </a:ext>
                </a:extLst>
              </a:tr>
              <a:tr h="798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619935"/>
                  </a:ext>
                </a:extLst>
              </a:tr>
              <a:tr h="798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665995"/>
                  </a:ext>
                </a:extLst>
              </a:tr>
              <a:tr h="798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93707"/>
                  </a:ext>
                </a:extLst>
              </a:tr>
            </a:tbl>
          </a:graphicData>
        </a:graphic>
      </p:graphicFrame>
      <p:sp>
        <p:nvSpPr>
          <p:cNvPr id="39" name="文字方塊 69">
            <a:extLst>
              <a:ext uri="{FF2B5EF4-FFF2-40B4-BE49-F238E27FC236}">
                <a16:creationId xmlns:a16="http://schemas.microsoft.com/office/drawing/2014/main" id="{15CACD79-6AEB-4267-BE5F-48013A971E78}"/>
              </a:ext>
            </a:extLst>
          </p:cNvPr>
          <p:cNvSpPr txBox="1"/>
          <p:nvPr/>
        </p:nvSpPr>
        <p:spPr>
          <a:xfrm>
            <a:off x="6605727" y="2713084"/>
            <a:ext cx="509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40" name="文字方塊 69">
            <a:extLst>
              <a:ext uri="{FF2B5EF4-FFF2-40B4-BE49-F238E27FC236}">
                <a16:creationId xmlns:a16="http://schemas.microsoft.com/office/drawing/2014/main" id="{27507F7E-AB94-4398-A7F2-A3D394C35F76}"/>
              </a:ext>
            </a:extLst>
          </p:cNvPr>
          <p:cNvSpPr txBox="1"/>
          <p:nvPr/>
        </p:nvSpPr>
        <p:spPr>
          <a:xfrm>
            <a:off x="7922588" y="2713084"/>
            <a:ext cx="509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9C9AC53-302F-4D41-A2DC-D42A966BB008}"/>
              </a:ext>
            </a:extLst>
          </p:cNvPr>
          <p:cNvSpPr/>
          <p:nvPr/>
        </p:nvSpPr>
        <p:spPr>
          <a:xfrm>
            <a:off x="6467157" y="3484720"/>
            <a:ext cx="648297" cy="1221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0FA2038-179C-4412-AA77-CE024CEE1F23}"/>
              </a:ext>
            </a:extLst>
          </p:cNvPr>
          <p:cNvSpPr/>
          <p:nvPr/>
        </p:nvSpPr>
        <p:spPr>
          <a:xfrm>
            <a:off x="6467156" y="4988797"/>
            <a:ext cx="1965159" cy="58477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69">
            <a:extLst>
              <a:ext uri="{FF2B5EF4-FFF2-40B4-BE49-F238E27FC236}">
                <a16:creationId xmlns:a16="http://schemas.microsoft.com/office/drawing/2014/main" id="{4C3220DF-943E-49CF-8716-339F29A8F02E}"/>
              </a:ext>
            </a:extLst>
          </p:cNvPr>
          <p:cNvSpPr txBox="1"/>
          <p:nvPr/>
        </p:nvSpPr>
        <p:spPr>
          <a:xfrm>
            <a:off x="5348734" y="3363796"/>
            <a:ext cx="736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00</a:t>
            </a:r>
            <a:endParaRPr lang="zh-TW" altLang="en-US" sz="3200" dirty="0"/>
          </a:p>
        </p:txBody>
      </p:sp>
      <p:sp>
        <p:nvSpPr>
          <p:cNvPr id="45" name="文字方塊 69">
            <a:extLst>
              <a:ext uri="{FF2B5EF4-FFF2-40B4-BE49-F238E27FC236}">
                <a16:creationId xmlns:a16="http://schemas.microsoft.com/office/drawing/2014/main" id="{5999CB22-86FF-4480-B649-F7B1F7B7643D}"/>
              </a:ext>
            </a:extLst>
          </p:cNvPr>
          <p:cNvSpPr txBox="1"/>
          <p:nvPr/>
        </p:nvSpPr>
        <p:spPr>
          <a:xfrm>
            <a:off x="5348733" y="4142316"/>
            <a:ext cx="736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01</a:t>
            </a:r>
            <a:endParaRPr lang="zh-TW" altLang="en-US" sz="3200" dirty="0"/>
          </a:p>
        </p:txBody>
      </p:sp>
      <p:sp>
        <p:nvSpPr>
          <p:cNvPr id="46" name="文字方塊 69">
            <a:extLst>
              <a:ext uri="{FF2B5EF4-FFF2-40B4-BE49-F238E27FC236}">
                <a16:creationId xmlns:a16="http://schemas.microsoft.com/office/drawing/2014/main" id="{EA2CDB97-9C6F-489A-8FA7-5C6365D37E2F}"/>
              </a:ext>
            </a:extLst>
          </p:cNvPr>
          <p:cNvSpPr txBox="1"/>
          <p:nvPr/>
        </p:nvSpPr>
        <p:spPr>
          <a:xfrm>
            <a:off x="5359873" y="4986774"/>
            <a:ext cx="736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11</a:t>
            </a:r>
            <a:endParaRPr lang="zh-TW" altLang="en-US" sz="3200" dirty="0"/>
          </a:p>
        </p:txBody>
      </p:sp>
      <p:sp>
        <p:nvSpPr>
          <p:cNvPr id="47" name="文字方塊 69">
            <a:extLst>
              <a:ext uri="{FF2B5EF4-FFF2-40B4-BE49-F238E27FC236}">
                <a16:creationId xmlns:a16="http://schemas.microsoft.com/office/drawing/2014/main" id="{A4B39E59-B946-41E9-B21D-A1182B0FA2C1}"/>
              </a:ext>
            </a:extLst>
          </p:cNvPr>
          <p:cNvSpPr txBox="1"/>
          <p:nvPr/>
        </p:nvSpPr>
        <p:spPr>
          <a:xfrm>
            <a:off x="5359745" y="5825768"/>
            <a:ext cx="736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10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145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第九題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(6%)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FF85953-8EC8-4657-9E77-103FB32D88E4}"/>
              </a:ext>
            </a:extLst>
          </p:cNvPr>
          <p:cNvSpPr txBox="1"/>
          <p:nvPr/>
        </p:nvSpPr>
        <p:spPr>
          <a:xfrm>
            <a:off x="1272326" y="3136612"/>
            <a:ext cx="8542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K-map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表示式各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分，錯一處扣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274426-AF30-431A-B843-9C14E190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0" r="53509" b="7660"/>
          <a:stretch/>
        </p:blipFill>
        <p:spPr>
          <a:xfrm rot="16200000">
            <a:off x="5546023" y="-2644212"/>
            <a:ext cx="1325563" cy="98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5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第九題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(6%)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274426-AF30-431A-B843-9C14E190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0" r="53509" b="7660"/>
          <a:stretch/>
        </p:blipFill>
        <p:spPr>
          <a:xfrm rot="16200000">
            <a:off x="5546023" y="-2644212"/>
            <a:ext cx="1325563" cy="9872955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E003767-1186-4D83-ABE3-DD2F5C650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33761"/>
              </p:ext>
            </p:extLst>
          </p:nvPr>
        </p:nvGraphicFramePr>
        <p:xfrm>
          <a:off x="2449741" y="3196775"/>
          <a:ext cx="2265815" cy="2074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3163">
                  <a:extLst>
                    <a:ext uri="{9D8B030D-6E8A-4147-A177-3AD203B41FA5}">
                      <a16:colId xmlns:a16="http://schemas.microsoft.com/office/drawing/2014/main" val="127232377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1381447313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3483927233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3727860581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298254599"/>
                    </a:ext>
                  </a:extLst>
                </a:gridCol>
              </a:tblGrid>
              <a:tr h="41480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dirty="0"/>
                        <a:t>   CD</a:t>
                      </a:r>
                    </a:p>
                    <a:p>
                      <a:pPr algn="l"/>
                      <a:r>
                        <a:rPr lang="en-US" altLang="zh-TW" sz="1050" dirty="0"/>
                        <a:t>AB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697865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05928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833246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785474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569191"/>
                  </a:ext>
                </a:extLst>
              </a:tr>
            </a:tbl>
          </a:graphicData>
        </a:graphic>
      </p:graphicFrame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16C4CF5-E01B-4B66-8BAA-6D921D017042}"/>
              </a:ext>
            </a:extLst>
          </p:cNvPr>
          <p:cNvCxnSpPr>
            <a:cxnSpLocks/>
          </p:cNvCxnSpPr>
          <p:nvPr/>
        </p:nvCxnSpPr>
        <p:spPr>
          <a:xfrm>
            <a:off x="2961403" y="3693941"/>
            <a:ext cx="0" cy="25192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1F6FD96-9B65-4222-9E07-D4086B9AEC69}"/>
              </a:ext>
            </a:extLst>
          </p:cNvPr>
          <p:cNvCxnSpPr>
            <a:cxnSpLocks/>
          </p:cNvCxnSpPr>
          <p:nvPr/>
        </p:nvCxnSpPr>
        <p:spPr>
          <a:xfrm>
            <a:off x="3748284" y="3693941"/>
            <a:ext cx="0" cy="25192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BFC0167-A39E-4362-9968-8662C817C539}"/>
              </a:ext>
            </a:extLst>
          </p:cNvPr>
          <p:cNvCxnSpPr>
            <a:cxnSpLocks/>
          </p:cNvCxnSpPr>
          <p:nvPr/>
        </p:nvCxnSpPr>
        <p:spPr>
          <a:xfrm>
            <a:off x="2961403" y="3936536"/>
            <a:ext cx="786881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639324F-69F7-42D8-99C2-20A293D1087E}"/>
              </a:ext>
            </a:extLst>
          </p:cNvPr>
          <p:cNvCxnSpPr>
            <a:cxnSpLocks/>
          </p:cNvCxnSpPr>
          <p:nvPr/>
        </p:nvCxnSpPr>
        <p:spPr>
          <a:xfrm>
            <a:off x="2961403" y="4919360"/>
            <a:ext cx="0" cy="25192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6B94E20-42B6-4452-84B9-A907241CD365}"/>
              </a:ext>
            </a:extLst>
          </p:cNvPr>
          <p:cNvCxnSpPr>
            <a:cxnSpLocks/>
          </p:cNvCxnSpPr>
          <p:nvPr/>
        </p:nvCxnSpPr>
        <p:spPr>
          <a:xfrm>
            <a:off x="3748284" y="4919355"/>
            <a:ext cx="0" cy="25192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BF59435-AA10-4073-AA8D-EA4613C1BD56}"/>
              </a:ext>
            </a:extLst>
          </p:cNvPr>
          <p:cNvCxnSpPr>
            <a:cxnSpLocks/>
          </p:cNvCxnSpPr>
          <p:nvPr/>
        </p:nvCxnSpPr>
        <p:spPr>
          <a:xfrm>
            <a:off x="2961403" y="4928691"/>
            <a:ext cx="786881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EDEAB07-1B06-4971-B766-1802624EA13E}"/>
              </a:ext>
            </a:extLst>
          </p:cNvPr>
          <p:cNvSpPr/>
          <p:nvPr/>
        </p:nvSpPr>
        <p:spPr>
          <a:xfrm>
            <a:off x="4333003" y="4076496"/>
            <a:ext cx="307910" cy="690465"/>
          </a:xfrm>
          <a:prstGeom prst="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ACE3C01-3309-4DA9-8A94-70CEF1893512}"/>
              </a:ext>
            </a:extLst>
          </p:cNvPr>
          <p:cNvCxnSpPr>
            <a:cxnSpLocks/>
          </p:cNvCxnSpPr>
          <p:nvPr/>
        </p:nvCxnSpPr>
        <p:spPr>
          <a:xfrm>
            <a:off x="4333003" y="4910029"/>
            <a:ext cx="307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96A19C1-842F-43F7-A184-C19A3BFBAE13}"/>
              </a:ext>
            </a:extLst>
          </p:cNvPr>
          <p:cNvCxnSpPr>
            <a:cxnSpLocks/>
          </p:cNvCxnSpPr>
          <p:nvPr/>
        </p:nvCxnSpPr>
        <p:spPr>
          <a:xfrm>
            <a:off x="4333003" y="5171281"/>
            <a:ext cx="307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D441F5C-21B0-44FC-93CD-24529C8A38CD}"/>
              </a:ext>
            </a:extLst>
          </p:cNvPr>
          <p:cNvCxnSpPr>
            <a:cxnSpLocks/>
          </p:cNvCxnSpPr>
          <p:nvPr/>
        </p:nvCxnSpPr>
        <p:spPr>
          <a:xfrm>
            <a:off x="4342334" y="4919360"/>
            <a:ext cx="0" cy="2519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B8874D1-52F5-450F-B037-C7FCD2F4E09F}"/>
              </a:ext>
            </a:extLst>
          </p:cNvPr>
          <p:cNvCxnSpPr>
            <a:cxnSpLocks/>
          </p:cNvCxnSpPr>
          <p:nvPr/>
        </p:nvCxnSpPr>
        <p:spPr>
          <a:xfrm>
            <a:off x="2961403" y="4910029"/>
            <a:ext cx="307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BEA41B-8F92-4B0B-9A84-FFA93FED6C0A}"/>
              </a:ext>
            </a:extLst>
          </p:cNvPr>
          <p:cNvCxnSpPr>
            <a:cxnSpLocks/>
          </p:cNvCxnSpPr>
          <p:nvPr/>
        </p:nvCxnSpPr>
        <p:spPr>
          <a:xfrm>
            <a:off x="2961403" y="5171281"/>
            <a:ext cx="307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F2BB66C-CE96-4116-8E6F-F567B048A2D9}"/>
              </a:ext>
            </a:extLst>
          </p:cNvPr>
          <p:cNvCxnSpPr>
            <a:cxnSpLocks/>
          </p:cNvCxnSpPr>
          <p:nvPr/>
        </p:nvCxnSpPr>
        <p:spPr>
          <a:xfrm>
            <a:off x="3259979" y="4919360"/>
            <a:ext cx="0" cy="2519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D9A4CB-F6FB-4538-B3DF-12E5551F3BDB}"/>
              </a:ext>
            </a:extLst>
          </p:cNvPr>
          <p:cNvSpPr txBox="1"/>
          <p:nvPr/>
        </p:nvSpPr>
        <p:spPr>
          <a:xfrm>
            <a:off x="2130790" y="5502744"/>
            <a:ext cx="3892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F’ = </a:t>
            </a:r>
            <a:r>
              <a:rPr lang="en-US" altLang="zh-TW" sz="2400" dirty="0">
                <a:solidFill>
                  <a:schemeClr val="accent1"/>
                </a:solidFill>
              </a:rPr>
              <a:t>B’C’</a:t>
            </a:r>
            <a:r>
              <a:rPr lang="en-US" altLang="zh-TW" sz="2400" dirty="0"/>
              <a:t> + </a:t>
            </a:r>
            <a:r>
              <a:rPr lang="en-US" altLang="zh-TW" sz="2400" dirty="0">
                <a:solidFill>
                  <a:schemeClr val="accent2"/>
                </a:solidFill>
              </a:rPr>
              <a:t>BCD’</a:t>
            </a:r>
            <a:r>
              <a:rPr lang="en-US" altLang="zh-TW" sz="2400" dirty="0"/>
              <a:t> + </a:t>
            </a:r>
            <a:r>
              <a:rPr lang="en-US" altLang="zh-TW" sz="2400" dirty="0">
                <a:solidFill>
                  <a:srgbClr val="FF0000"/>
                </a:solidFill>
              </a:rPr>
              <a:t>AB’D’</a:t>
            </a:r>
          </a:p>
          <a:p>
            <a:r>
              <a:rPr lang="en-US" altLang="zh-TW" sz="2400" dirty="0"/>
              <a:t>F  = (B’C’ + BCD’ + AB’D’)’</a:t>
            </a:r>
          </a:p>
          <a:p>
            <a:r>
              <a:rPr lang="en-US" altLang="zh-TW" sz="2400" dirty="0"/>
              <a:t>    </a:t>
            </a:r>
            <a:r>
              <a:rPr lang="en-US" altLang="zh-TW" sz="2400" b="1" u="sng" dirty="0"/>
              <a:t>=</a:t>
            </a:r>
            <a:r>
              <a:rPr lang="en-US" altLang="zh-TW" sz="2400" u="sng" dirty="0"/>
              <a:t> </a:t>
            </a:r>
            <a:r>
              <a:rPr lang="en-US" altLang="zh-TW" sz="2400" b="1" u="sng" dirty="0"/>
              <a:t>(B+C) (B’+C’+D) (A’+B+D) </a:t>
            </a:r>
            <a:endParaRPr lang="zh-TW" altLang="en-US" sz="2400" b="1" u="sng" dirty="0"/>
          </a:p>
        </p:txBody>
      </p: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9419DC00-C770-4D81-AC98-B1E21B6A4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86934"/>
              </p:ext>
            </p:extLst>
          </p:nvPr>
        </p:nvGraphicFramePr>
        <p:xfrm>
          <a:off x="7375685" y="3196775"/>
          <a:ext cx="2265815" cy="2074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3163">
                  <a:extLst>
                    <a:ext uri="{9D8B030D-6E8A-4147-A177-3AD203B41FA5}">
                      <a16:colId xmlns:a16="http://schemas.microsoft.com/office/drawing/2014/main" val="127232377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1381447313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3483927233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3727860581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298254599"/>
                    </a:ext>
                  </a:extLst>
                </a:gridCol>
              </a:tblGrid>
              <a:tr h="41480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dirty="0"/>
                        <a:t>   CD</a:t>
                      </a:r>
                    </a:p>
                    <a:p>
                      <a:pPr algn="l"/>
                      <a:r>
                        <a:rPr lang="en-US" altLang="zh-TW" sz="1050" dirty="0"/>
                        <a:t>AB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697865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05928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833246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785474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569191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6557F2F-B8F9-455E-B4A6-A2358D973A10}"/>
              </a:ext>
            </a:extLst>
          </p:cNvPr>
          <p:cNvCxnSpPr>
            <a:cxnSpLocks/>
          </p:cNvCxnSpPr>
          <p:nvPr/>
        </p:nvCxnSpPr>
        <p:spPr>
          <a:xfrm>
            <a:off x="7887347" y="3693941"/>
            <a:ext cx="0" cy="25192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B56AFF2-3B6C-4787-889B-AF0E8C1CCFFB}"/>
              </a:ext>
            </a:extLst>
          </p:cNvPr>
          <p:cNvCxnSpPr>
            <a:cxnSpLocks/>
          </p:cNvCxnSpPr>
          <p:nvPr/>
        </p:nvCxnSpPr>
        <p:spPr>
          <a:xfrm>
            <a:off x="8674228" y="3693941"/>
            <a:ext cx="0" cy="25192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3FE6019-E6DC-4E2C-9A98-C3C9C433D2DD}"/>
              </a:ext>
            </a:extLst>
          </p:cNvPr>
          <p:cNvCxnSpPr>
            <a:cxnSpLocks/>
          </p:cNvCxnSpPr>
          <p:nvPr/>
        </p:nvCxnSpPr>
        <p:spPr>
          <a:xfrm>
            <a:off x="7887347" y="3936536"/>
            <a:ext cx="786881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A9809B5-A1EF-4169-91D5-1BA0291D46EE}"/>
              </a:ext>
            </a:extLst>
          </p:cNvPr>
          <p:cNvCxnSpPr>
            <a:cxnSpLocks/>
          </p:cNvCxnSpPr>
          <p:nvPr/>
        </p:nvCxnSpPr>
        <p:spPr>
          <a:xfrm>
            <a:off x="7887347" y="4919360"/>
            <a:ext cx="0" cy="25192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7A038E5-2F1D-4EAD-BDE7-7B64EECD5039}"/>
              </a:ext>
            </a:extLst>
          </p:cNvPr>
          <p:cNvCxnSpPr>
            <a:cxnSpLocks/>
          </p:cNvCxnSpPr>
          <p:nvPr/>
        </p:nvCxnSpPr>
        <p:spPr>
          <a:xfrm>
            <a:off x="8674228" y="4919355"/>
            <a:ext cx="0" cy="25192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94FC881-A66A-4A92-97BD-1F039DD0BA40}"/>
              </a:ext>
            </a:extLst>
          </p:cNvPr>
          <p:cNvCxnSpPr>
            <a:cxnSpLocks/>
          </p:cNvCxnSpPr>
          <p:nvPr/>
        </p:nvCxnSpPr>
        <p:spPr>
          <a:xfrm>
            <a:off x="7887347" y="4928691"/>
            <a:ext cx="786881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E5802A9-76BC-4DBC-9662-0A42A9A8C3B9}"/>
              </a:ext>
            </a:extLst>
          </p:cNvPr>
          <p:cNvSpPr/>
          <p:nvPr/>
        </p:nvSpPr>
        <p:spPr>
          <a:xfrm>
            <a:off x="9249616" y="4076496"/>
            <a:ext cx="307910" cy="690465"/>
          </a:xfrm>
          <a:prstGeom prst="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EDD321B-B7EE-47EB-BBE4-B13B38849A86}"/>
              </a:ext>
            </a:extLst>
          </p:cNvPr>
          <p:cNvSpPr txBox="1"/>
          <p:nvPr/>
        </p:nvSpPr>
        <p:spPr>
          <a:xfrm>
            <a:off x="7056734" y="5502744"/>
            <a:ext cx="3972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F’ = </a:t>
            </a:r>
            <a:r>
              <a:rPr lang="en-US" altLang="zh-TW" sz="2400" dirty="0">
                <a:solidFill>
                  <a:schemeClr val="accent1"/>
                </a:solidFill>
              </a:rPr>
              <a:t>B’C’</a:t>
            </a:r>
            <a:r>
              <a:rPr lang="en-US" altLang="zh-TW" sz="2400" dirty="0"/>
              <a:t> + </a:t>
            </a:r>
            <a:r>
              <a:rPr lang="en-US" altLang="zh-TW" sz="2400" dirty="0">
                <a:solidFill>
                  <a:schemeClr val="accent2"/>
                </a:solidFill>
              </a:rPr>
              <a:t>BCD’</a:t>
            </a:r>
            <a:r>
              <a:rPr lang="en-US" altLang="zh-TW" sz="2400" dirty="0"/>
              <a:t> + </a:t>
            </a:r>
            <a:r>
              <a:rPr lang="en-US" altLang="zh-TW" sz="2400" dirty="0">
                <a:solidFill>
                  <a:srgbClr val="00B050"/>
                </a:solidFill>
              </a:rPr>
              <a:t>ACD’</a:t>
            </a:r>
          </a:p>
          <a:p>
            <a:r>
              <a:rPr lang="en-US" altLang="zh-TW" sz="2400" dirty="0"/>
              <a:t>F  = (B’C’ + BCD’ + ACD’)’</a:t>
            </a:r>
          </a:p>
          <a:p>
            <a:r>
              <a:rPr lang="en-US" altLang="zh-TW" sz="2400" dirty="0"/>
              <a:t>    </a:t>
            </a:r>
            <a:r>
              <a:rPr lang="en-US" altLang="zh-TW" sz="2400" b="1" u="sng" dirty="0"/>
              <a:t>= (B+C) (B’+C’+D) (A’+C’+D) </a:t>
            </a:r>
            <a:endParaRPr lang="zh-TW" altLang="en-US" sz="2400" b="1" u="sng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25D2B4A-95D6-40B6-AA64-AAA45C56335D}"/>
              </a:ext>
            </a:extLst>
          </p:cNvPr>
          <p:cNvSpPr/>
          <p:nvPr/>
        </p:nvSpPr>
        <p:spPr>
          <a:xfrm>
            <a:off x="9271388" y="4499478"/>
            <a:ext cx="307910" cy="6904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20327A0-8285-41CD-B2AB-7093AA2544DA}"/>
              </a:ext>
            </a:extLst>
          </p:cNvPr>
          <p:cNvSpPr txBox="1"/>
          <p:nvPr/>
        </p:nvSpPr>
        <p:spPr>
          <a:xfrm>
            <a:off x="5850096" y="425475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or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88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38200" y="1690688"/>
                <a:ext cx="7489807" cy="573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800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(00110101)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=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(53)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( 0101 0011 )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</a:rPr>
                          <m:t>BCD</m:t>
                        </m:r>
                      </m:sub>
                    </m:sSub>
                  </m:oMath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7489807" cy="573811"/>
              </a:xfrm>
              <a:prstGeom prst="rect">
                <a:avLst/>
              </a:prstGeom>
              <a:blipFill>
                <a:blip r:embed="rId2"/>
                <a:stretch>
                  <a:fillRect l="-1710" t="-1064" b="-29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分，整數部分及小數部分各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38200" y="2579358"/>
                <a:ext cx="6061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/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(129.25)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=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(201.2)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=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(81.4)</m:t>
                        </m:r>
                      </m:e>
                      <m:sub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79358"/>
                <a:ext cx="6061275" cy="523220"/>
              </a:xfrm>
              <a:prstGeom prst="rect">
                <a:avLst/>
              </a:prstGeom>
              <a:blipFill>
                <a:blip r:embed="rId3"/>
                <a:stretch>
                  <a:fillRect l="-2113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95597" y="3468028"/>
                <a:ext cx="5828840" cy="573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800" dirty="0"/>
                  <a:t>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3.8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=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(303.4)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=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(195.5)</m:t>
                        </m:r>
                      </m:e>
                      <m:sub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97" y="3468028"/>
                <a:ext cx="5828840" cy="573811"/>
              </a:xfrm>
              <a:prstGeom prst="rect">
                <a:avLst/>
              </a:prstGeom>
              <a:blipFill>
                <a:blip r:embed="rId4"/>
                <a:stretch>
                  <a:fillRect l="-2197" t="-2128" b="-29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95597" y="4356698"/>
                <a:ext cx="67123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/>
                  <a:t>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111001.0110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=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(39.6)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=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(71.3)</m:t>
                        </m:r>
                      </m:e>
                      <m:sub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97" y="4356698"/>
                <a:ext cx="6712350" cy="523220"/>
              </a:xfrm>
              <a:prstGeom prst="rect">
                <a:avLst/>
              </a:prstGeom>
              <a:blipFill>
                <a:blip r:embed="rId5"/>
                <a:stretch>
                  <a:fillRect l="-1907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594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第十題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(12%)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FF85953-8EC8-4657-9E77-103FB32D88E4}"/>
              </a:ext>
            </a:extLst>
          </p:cNvPr>
          <p:cNvSpPr txBox="1"/>
          <p:nvPr/>
        </p:nvSpPr>
        <p:spPr>
          <a:xfrm>
            <a:off x="1384621" y="4131222"/>
            <a:ext cx="8542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K-map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SOP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表示式各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分，錯一處扣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9EFE17-D08B-4D1C-86CC-0593E2C94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99"/>
          <a:stretch/>
        </p:blipFill>
        <p:spPr>
          <a:xfrm rot="16200000">
            <a:off x="5051861" y="-2103758"/>
            <a:ext cx="2045990" cy="96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05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第十題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(12%)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04FC024-9E67-43D4-9642-3C8D220C21FF}"/>
              </a:ext>
            </a:extLst>
          </p:cNvPr>
          <p:cNvCxnSpPr>
            <a:cxnSpLocks/>
          </p:cNvCxnSpPr>
          <p:nvPr/>
        </p:nvCxnSpPr>
        <p:spPr>
          <a:xfrm>
            <a:off x="1541557" y="1868656"/>
            <a:ext cx="564861" cy="627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8">
            <a:extLst>
              <a:ext uri="{FF2B5EF4-FFF2-40B4-BE49-F238E27FC236}">
                <a16:creationId xmlns:a16="http://schemas.microsoft.com/office/drawing/2014/main" id="{4947A739-E3EC-43D6-9A32-8C44DDBB82C3}"/>
              </a:ext>
            </a:extLst>
          </p:cNvPr>
          <p:cNvSpPr txBox="1"/>
          <p:nvPr/>
        </p:nvSpPr>
        <p:spPr>
          <a:xfrm>
            <a:off x="1193376" y="1906123"/>
            <a:ext cx="736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AB</a:t>
            </a:r>
            <a:endParaRPr lang="zh-TW" altLang="en-US" sz="3200" dirty="0"/>
          </a:p>
        </p:txBody>
      </p:sp>
      <p:sp>
        <p:nvSpPr>
          <p:cNvPr id="8" name="文字方塊 69">
            <a:extLst>
              <a:ext uri="{FF2B5EF4-FFF2-40B4-BE49-F238E27FC236}">
                <a16:creationId xmlns:a16="http://schemas.microsoft.com/office/drawing/2014/main" id="{FE115C9E-A300-46E2-AE74-94DC4822641E}"/>
              </a:ext>
            </a:extLst>
          </p:cNvPr>
          <p:cNvSpPr txBox="1"/>
          <p:nvPr/>
        </p:nvSpPr>
        <p:spPr>
          <a:xfrm>
            <a:off x="1752587" y="1690688"/>
            <a:ext cx="736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CD</a:t>
            </a:r>
            <a:endParaRPr lang="zh-TW" altLang="en-US" sz="32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70710ED-BBB7-4FBE-B6A2-AB20CCF15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82582"/>
              </p:ext>
            </p:extLst>
          </p:nvPr>
        </p:nvGraphicFramePr>
        <p:xfrm>
          <a:off x="2117555" y="2490899"/>
          <a:ext cx="4219076" cy="319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769">
                  <a:extLst>
                    <a:ext uri="{9D8B030D-6E8A-4147-A177-3AD203B41FA5}">
                      <a16:colId xmlns:a16="http://schemas.microsoft.com/office/drawing/2014/main" val="2701058783"/>
                    </a:ext>
                  </a:extLst>
                </a:gridCol>
                <a:gridCol w="1054769">
                  <a:extLst>
                    <a:ext uri="{9D8B030D-6E8A-4147-A177-3AD203B41FA5}">
                      <a16:colId xmlns:a16="http://schemas.microsoft.com/office/drawing/2014/main" val="3401170644"/>
                    </a:ext>
                  </a:extLst>
                </a:gridCol>
                <a:gridCol w="1054769">
                  <a:extLst>
                    <a:ext uri="{9D8B030D-6E8A-4147-A177-3AD203B41FA5}">
                      <a16:colId xmlns:a16="http://schemas.microsoft.com/office/drawing/2014/main" val="531023851"/>
                    </a:ext>
                  </a:extLst>
                </a:gridCol>
                <a:gridCol w="1054769">
                  <a:extLst>
                    <a:ext uri="{9D8B030D-6E8A-4147-A177-3AD203B41FA5}">
                      <a16:colId xmlns:a16="http://schemas.microsoft.com/office/drawing/2014/main" val="3488778765"/>
                    </a:ext>
                  </a:extLst>
                </a:gridCol>
              </a:tblGrid>
              <a:tr h="798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025574"/>
                  </a:ext>
                </a:extLst>
              </a:tr>
              <a:tr h="798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619935"/>
                  </a:ext>
                </a:extLst>
              </a:tr>
              <a:tr h="798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665995"/>
                  </a:ext>
                </a:extLst>
              </a:tr>
              <a:tr h="798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93707"/>
                  </a:ext>
                </a:extLst>
              </a:tr>
            </a:tbl>
          </a:graphicData>
        </a:graphic>
      </p:graphicFrame>
      <p:sp>
        <p:nvSpPr>
          <p:cNvPr id="10" name="文字方塊 69">
            <a:extLst>
              <a:ext uri="{FF2B5EF4-FFF2-40B4-BE49-F238E27FC236}">
                <a16:creationId xmlns:a16="http://schemas.microsoft.com/office/drawing/2014/main" id="{2AF9BDDC-9464-4840-A8AD-48305D258A20}"/>
              </a:ext>
            </a:extLst>
          </p:cNvPr>
          <p:cNvSpPr txBox="1"/>
          <p:nvPr/>
        </p:nvSpPr>
        <p:spPr>
          <a:xfrm>
            <a:off x="2451839" y="1928247"/>
            <a:ext cx="618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00</a:t>
            </a:r>
            <a:endParaRPr lang="zh-TW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44F5F6-C425-4B08-94EC-BB239FA87D0A}"/>
              </a:ext>
            </a:extLst>
          </p:cNvPr>
          <p:cNvSpPr/>
          <p:nvPr/>
        </p:nvSpPr>
        <p:spPr>
          <a:xfrm>
            <a:off x="4441061" y="3429000"/>
            <a:ext cx="1654939" cy="1335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69">
            <a:extLst>
              <a:ext uri="{FF2B5EF4-FFF2-40B4-BE49-F238E27FC236}">
                <a16:creationId xmlns:a16="http://schemas.microsoft.com/office/drawing/2014/main" id="{76E18E36-19E1-4D4F-ACA4-A8613CD06D76}"/>
              </a:ext>
            </a:extLst>
          </p:cNvPr>
          <p:cNvSpPr txBox="1"/>
          <p:nvPr/>
        </p:nvSpPr>
        <p:spPr>
          <a:xfrm>
            <a:off x="1370291" y="2556836"/>
            <a:ext cx="736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00</a:t>
            </a:r>
            <a:endParaRPr lang="zh-TW" altLang="en-US" sz="3200" dirty="0"/>
          </a:p>
        </p:txBody>
      </p:sp>
      <p:sp>
        <p:nvSpPr>
          <p:cNvPr id="15" name="文字方塊 69">
            <a:extLst>
              <a:ext uri="{FF2B5EF4-FFF2-40B4-BE49-F238E27FC236}">
                <a16:creationId xmlns:a16="http://schemas.microsoft.com/office/drawing/2014/main" id="{6ED576B2-D600-4935-9867-6074027281F9}"/>
              </a:ext>
            </a:extLst>
          </p:cNvPr>
          <p:cNvSpPr txBox="1"/>
          <p:nvPr/>
        </p:nvSpPr>
        <p:spPr>
          <a:xfrm>
            <a:off x="1370290" y="3335356"/>
            <a:ext cx="736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01</a:t>
            </a:r>
            <a:endParaRPr lang="zh-TW" altLang="en-US" sz="3200" dirty="0"/>
          </a:p>
        </p:txBody>
      </p:sp>
      <p:sp>
        <p:nvSpPr>
          <p:cNvPr id="16" name="文字方塊 69">
            <a:extLst>
              <a:ext uri="{FF2B5EF4-FFF2-40B4-BE49-F238E27FC236}">
                <a16:creationId xmlns:a16="http://schemas.microsoft.com/office/drawing/2014/main" id="{FF51276C-F4DB-4C11-A4AE-5C09C4D37EF2}"/>
              </a:ext>
            </a:extLst>
          </p:cNvPr>
          <p:cNvSpPr txBox="1"/>
          <p:nvPr/>
        </p:nvSpPr>
        <p:spPr>
          <a:xfrm>
            <a:off x="1381430" y="4179814"/>
            <a:ext cx="736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11</a:t>
            </a:r>
            <a:endParaRPr lang="zh-TW" altLang="en-US" sz="3200" dirty="0"/>
          </a:p>
        </p:txBody>
      </p:sp>
      <p:sp>
        <p:nvSpPr>
          <p:cNvPr id="17" name="文字方塊 69">
            <a:extLst>
              <a:ext uri="{FF2B5EF4-FFF2-40B4-BE49-F238E27FC236}">
                <a16:creationId xmlns:a16="http://schemas.microsoft.com/office/drawing/2014/main" id="{9A2F1952-5EEE-4EF7-8295-B5C6ABC04CBF}"/>
              </a:ext>
            </a:extLst>
          </p:cNvPr>
          <p:cNvSpPr txBox="1"/>
          <p:nvPr/>
        </p:nvSpPr>
        <p:spPr>
          <a:xfrm>
            <a:off x="1381302" y="5018808"/>
            <a:ext cx="736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10</a:t>
            </a:r>
            <a:endParaRPr lang="zh-TW" altLang="en-US" sz="3200" dirty="0"/>
          </a:p>
        </p:txBody>
      </p:sp>
      <p:sp>
        <p:nvSpPr>
          <p:cNvPr id="19" name="文字方塊 69">
            <a:extLst>
              <a:ext uri="{FF2B5EF4-FFF2-40B4-BE49-F238E27FC236}">
                <a16:creationId xmlns:a16="http://schemas.microsoft.com/office/drawing/2014/main" id="{F7858B84-73B9-499B-B3EA-9C23FE6B54D4}"/>
              </a:ext>
            </a:extLst>
          </p:cNvPr>
          <p:cNvSpPr txBox="1"/>
          <p:nvPr/>
        </p:nvSpPr>
        <p:spPr>
          <a:xfrm>
            <a:off x="3404574" y="1928247"/>
            <a:ext cx="618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01</a:t>
            </a:r>
            <a:endParaRPr lang="zh-TW" altLang="en-US" sz="3200" dirty="0"/>
          </a:p>
        </p:txBody>
      </p:sp>
      <p:sp>
        <p:nvSpPr>
          <p:cNvPr id="20" name="文字方塊 69">
            <a:extLst>
              <a:ext uri="{FF2B5EF4-FFF2-40B4-BE49-F238E27FC236}">
                <a16:creationId xmlns:a16="http://schemas.microsoft.com/office/drawing/2014/main" id="{1C30EEEA-EFA4-4AC5-A6E2-75320FC875A8}"/>
              </a:ext>
            </a:extLst>
          </p:cNvPr>
          <p:cNvSpPr txBox="1"/>
          <p:nvPr/>
        </p:nvSpPr>
        <p:spPr>
          <a:xfrm>
            <a:off x="4441061" y="1906122"/>
            <a:ext cx="618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11</a:t>
            </a:r>
            <a:endParaRPr lang="zh-TW" altLang="en-US" sz="3200" dirty="0"/>
          </a:p>
        </p:txBody>
      </p:sp>
      <p:sp>
        <p:nvSpPr>
          <p:cNvPr id="21" name="文字方塊 69">
            <a:extLst>
              <a:ext uri="{FF2B5EF4-FFF2-40B4-BE49-F238E27FC236}">
                <a16:creationId xmlns:a16="http://schemas.microsoft.com/office/drawing/2014/main" id="{0035A7B0-A5BF-4118-9A12-34937E457723}"/>
              </a:ext>
            </a:extLst>
          </p:cNvPr>
          <p:cNvSpPr txBox="1"/>
          <p:nvPr/>
        </p:nvSpPr>
        <p:spPr>
          <a:xfrm>
            <a:off x="5477549" y="1922506"/>
            <a:ext cx="618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10</a:t>
            </a:r>
            <a:endParaRPr lang="zh-TW" altLang="en-US" sz="3200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D5F7B22-83E6-46CF-80A7-EE0EF1A15323}"/>
              </a:ext>
            </a:extLst>
          </p:cNvPr>
          <p:cNvGrpSpPr/>
          <p:nvPr/>
        </p:nvGrpSpPr>
        <p:grpSpPr>
          <a:xfrm>
            <a:off x="2106417" y="2439545"/>
            <a:ext cx="963873" cy="718108"/>
            <a:chOff x="2106417" y="2439545"/>
            <a:chExt cx="963873" cy="718108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BFEC6D58-7E97-4B21-87C8-C981FF7E8D86}"/>
                </a:ext>
              </a:extLst>
            </p:cNvPr>
            <p:cNvCxnSpPr>
              <a:cxnSpLocks/>
            </p:cNvCxnSpPr>
            <p:nvPr/>
          </p:nvCxnSpPr>
          <p:spPr>
            <a:xfrm>
              <a:off x="3070290" y="2439545"/>
              <a:ext cx="0" cy="71810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BF49381F-4624-4351-B248-C0BDAB6887CA}"/>
                </a:ext>
              </a:extLst>
            </p:cNvPr>
            <p:cNvCxnSpPr>
              <a:cxnSpLocks/>
            </p:cNvCxnSpPr>
            <p:nvPr/>
          </p:nvCxnSpPr>
          <p:spPr>
            <a:xfrm>
              <a:off x="2106417" y="3141611"/>
              <a:ext cx="96387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E6AD137-3B66-4B97-B7A3-2AE6AD4F7348}"/>
              </a:ext>
            </a:extLst>
          </p:cNvPr>
          <p:cNvGrpSpPr/>
          <p:nvPr/>
        </p:nvGrpSpPr>
        <p:grpSpPr>
          <a:xfrm rot="10800000" flipV="1">
            <a:off x="5471296" y="2439545"/>
            <a:ext cx="963873" cy="748855"/>
            <a:chOff x="2106417" y="2439545"/>
            <a:chExt cx="963873" cy="718108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289A0FB9-E7E1-4398-81D0-A05FA9914C15}"/>
                </a:ext>
              </a:extLst>
            </p:cNvPr>
            <p:cNvCxnSpPr>
              <a:cxnSpLocks/>
            </p:cNvCxnSpPr>
            <p:nvPr/>
          </p:nvCxnSpPr>
          <p:spPr>
            <a:xfrm>
              <a:off x="3070290" y="2439545"/>
              <a:ext cx="0" cy="71810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A855FD1E-8E34-4BD5-BE85-99E5BBFD854D}"/>
                </a:ext>
              </a:extLst>
            </p:cNvPr>
            <p:cNvCxnSpPr>
              <a:cxnSpLocks/>
            </p:cNvCxnSpPr>
            <p:nvPr/>
          </p:nvCxnSpPr>
          <p:spPr>
            <a:xfrm>
              <a:off x="2106417" y="3141611"/>
              <a:ext cx="96387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ACDE790F-4DE1-444C-ADDE-F7667F4935DD}"/>
              </a:ext>
            </a:extLst>
          </p:cNvPr>
          <p:cNvGrpSpPr/>
          <p:nvPr/>
        </p:nvGrpSpPr>
        <p:grpSpPr>
          <a:xfrm flipV="1">
            <a:off x="2106416" y="5018808"/>
            <a:ext cx="963873" cy="718107"/>
            <a:chOff x="2106417" y="2439545"/>
            <a:chExt cx="963873" cy="718108"/>
          </a:xfrm>
        </p:grpSpPr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1F6F5F71-C3A8-4F07-959C-9BE19637F11D}"/>
                </a:ext>
              </a:extLst>
            </p:cNvPr>
            <p:cNvCxnSpPr>
              <a:cxnSpLocks/>
            </p:cNvCxnSpPr>
            <p:nvPr/>
          </p:nvCxnSpPr>
          <p:spPr>
            <a:xfrm>
              <a:off x="3070290" y="2439545"/>
              <a:ext cx="0" cy="71810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2B21DB28-A5BC-4FFB-933B-7770B88206AC}"/>
                </a:ext>
              </a:extLst>
            </p:cNvPr>
            <p:cNvCxnSpPr>
              <a:cxnSpLocks/>
            </p:cNvCxnSpPr>
            <p:nvPr/>
          </p:nvCxnSpPr>
          <p:spPr>
            <a:xfrm>
              <a:off x="2106417" y="3141611"/>
              <a:ext cx="96387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7423427-7069-4BC1-AEB9-EA6A3C306B4E}"/>
              </a:ext>
            </a:extLst>
          </p:cNvPr>
          <p:cNvGrpSpPr/>
          <p:nvPr/>
        </p:nvGrpSpPr>
        <p:grpSpPr>
          <a:xfrm flipH="1" flipV="1">
            <a:off x="5486813" y="5018807"/>
            <a:ext cx="948355" cy="718107"/>
            <a:chOff x="2106417" y="2439545"/>
            <a:chExt cx="963873" cy="718108"/>
          </a:xfrm>
        </p:grpSpPr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B4DDAEE-9220-4410-88CC-AD1A76265491}"/>
                </a:ext>
              </a:extLst>
            </p:cNvPr>
            <p:cNvCxnSpPr>
              <a:cxnSpLocks/>
            </p:cNvCxnSpPr>
            <p:nvPr/>
          </p:nvCxnSpPr>
          <p:spPr>
            <a:xfrm>
              <a:off x="3070290" y="2439545"/>
              <a:ext cx="0" cy="71810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0881748-7357-4846-967B-3369D6F16F8C}"/>
                </a:ext>
              </a:extLst>
            </p:cNvPr>
            <p:cNvCxnSpPr>
              <a:cxnSpLocks/>
            </p:cNvCxnSpPr>
            <p:nvPr/>
          </p:nvCxnSpPr>
          <p:spPr>
            <a:xfrm>
              <a:off x="2106417" y="3141611"/>
              <a:ext cx="96387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3AB8C38B-3FB5-4301-B56A-8F486BBAC708}"/>
              </a:ext>
            </a:extLst>
          </p:cNvPr>
          <p:cNvSpPr/>
          <p:nvPr/>
        </p:nvSpPr>
        <p:spPr>
          <a:xfrm>
            <a:off x="2418059" y="3436477"/>
            <a:ext cx="1654939" cy="133558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9CE90B8-4CAD-44FA-96A4-247CAA9BA4CB}"/>
              </a:ext>
            </a:extLst>
          </p:cNvPr>
          <p:cNvGrpSpPr/>
          <p:nvPr/>
        </p:nvGrpSpPr>
        <p:grpSpPr>
          <a:xfrm>
            <a:off x="3458435" y="2383689"/>
            <a:ext cx="1637215" cy="757922"/>
            <a:chOff x="3458435" y="2383689"/>
            <a:chExt cx="1637215" cy="757922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9F618D29-043A-45FF-81E1-07BF9B92F9E1}"/>
                </a:ext>
              </a:extLst>
            </p:cNvPr>
            <p:cNvGrpSpPr/>
            <p:nvPr/>
          </p:nvGrpSpPr>
          <p:grpSpPr>
            <a:xfrm rot="10800000" flipV="1">
              <a:off x="3458435" y="2392756"/>
              <a:ext cx="1637215" cy="748855"/>
              <a:chOff x="1433075" y="2439545"/>
              <a:chExt cx="1637215" cy="718108"/>
            </a:xfrm>
          </p:grpSpPr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4BA28145-EB3D-4502-A01C-128AE55BB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0290" y="2439545"/>
                <a:ext cx="0" cy="71810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06EB382C-C18C-432D-9243-AF2F9CB7841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433075" y="3141611"/>
                <a:ext cx="1637214" cy="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C7E7BF2-4347-4C53-A071-7C8EDEC0D5C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84512" y="2383689"/>
              <a:ext cx="0" cy="748855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CFD6FD5-A439-4C11-8320-500DF1B3F25D}"/>
              </a:ext>
            </a:extLst>
          </p:cNvPr>
          <p:cNvGrpSpPr/>
          <p:nvPr/>
        </p:nvGrpSpPr>
        <p:grpSpPr>
          <a:xfrm flipV="1">
            <a:off x="3481535" y="4997705"/>
            <a:ext cx="1637215" cy="748849"/>
            <a:chOff x="3458435" y="2383689"/>
            <a:chExt cx="1637215" cy="757922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01ACDAEB-AD30-48E6-BE39-9D0686705363}"/>
                </a:ext>
              </a:extLst>
            </p:cNvPr>
            <p:cNvGrpSpPr/>
            <p:nvPr/>
          </p:nvGrpSpPr>
          <p:grpSpPr>
            <a:xfrm rot="10800000" flipV="1">
              <a:off x="3458435" y="2392756"/>
              <a:ext cx="1637215" cy="748855"/>
              <a:chOff x="1433075" y="2439545"/>
              <a:chExt cx="1637215" cy="718108"/>
            </a:xfrm>
          </p:grpSpPr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B1420248-6284-4FAC-98C4-BB17C98A58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0290" y="2439545"/>
                <a:ext cx="0" cy="71810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5116AE1-A572-4362-BB99-AB4D0ED68D6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433075" y="3141611"/>
                <a:ext cx="1637214" cy="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6188A50B-5B7F-4D36-B02D-7AD955305F0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84512" y="2383689"/>
              <a:ext cx="0" cy="748855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07D17F8-184D-49EF-A8B7-FF028B2DC355}"/>
              </a:ext>
            </a:extLst>
          </p:cNvPr>
          <p:cNvSpPr txBox="1"/>
          <p:nvPr/>
        </p:nvSpPr>
        <p:spPr>
          <a:xfrm>
            <a:off x="6853206" y="2392756"/>
            <a:ext cx="3571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SOP: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= BC + B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’D’ </a:t>
            </a:r>
          </a:p>
          <a:p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BDBAAF0-6F71-42B9-9E05-E1FBD9124920}"/>
              </a:ext>
            </a:extLst>
          </p:cNvPr>
          <p:cNvSpPr txBox="1"/>
          <p:nvPr/>
        </p:nvSpPr>
        <p:spPr>
          <a:xfrm>
            <a:off x="6853205" y="3687371"/>
            <a:ext cx="35715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POS:</a:t>
            </a:r>
          </a:p>
          <a:p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BC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B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’D</a:t>
            </a:r>
          </a:p>
          <a:p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(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B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’D)’</a:t>
            </a:r>
          </a:p>
          <a:p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(B’ + C)(B + D’) </a:t>
            </a:r>
          </a:p>
          <a:p>
            <a:endParaRPr lang="en-US" altLang="zh-TW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4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 (4%)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94AF38-EB4F-4C82-BAE4-689E6BC81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25566" r="48055" b="41529"/>
          <a:stretch/>
        </p:blipFill>
        <p:spPr>
          <a:xfrm>
            <a:off x="7440336" y="1793897"/>
            <a:ext cx="4170028" cy="4145510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97CA9241-C8E5-42D4-B15D-F40483B2C5D0}"/>
              </a:ext>
            </a:extLst>
          </p:cNvPr>
          <p:cNvSpPr txBox="1"/>
          <p:nvPr/>
        </p:nvSpPr>
        <p:spPr>
          <a:xfrm>
            <a:off x="949692" y="1690688"/>
            <a:ext cx="62732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= ((</a:t>
            </a:r>
            <a:r>
              <a:rPr lang="en-US" altLang="zh-TW" sz="4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a⊕b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+ (</a:t>
            </a:r>
            <a:r>
              <a:rPr lang="en-US" altLang="zh-TW" sz="4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)’)’</a:t>
            </a:r>
          </a:p>
          <a:p>
            <a:pPr lvl="2"/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or</a:t>
            </a:r>
          </a:p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= ((ab’+</a:t>
            </a:r>
            <a:r>
              <a:rPr lang="en-US" altLang="zh-TW" sz="4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a’b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+ (</a:t>
            </a:r>
            <a:r>
              <a:rPr lang="en-US" altLang="zh-TW" sz="4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)’)’</a:t>
            </a:r>
          </a:p>
          <a:p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錯其中一個扣兩分、錯兩個就全錯</a:t>
            </a:r>
          </a:p>
        </p:txBody>
      </p:sp>
    </p:spTree>
    <p:extLst>
      <p:ext uri="{BB962C8B-B14F-4D97-AF65-F5344CB8AC3E}">
        <p14:creationId xmlns:p14="http://schemas.microsoft.com/office/powerpoint/2010/main" val="374386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6429A5B3-5C39-415B-B931-6DF1672D91C6}"/>
              </a:ext>
            </a:extLst>
          </p:cNvPr>
          <p:cNvGrpSpPr/>
          <p:nvPr/>
        </p:nvGrpSpPr>
        <p:grpSpPr>
          <a:xfrm>
            <a:off x="1073789" y="1560996"/>
            <a:ext cx="7277865" cy="3992515"/>
            <a:chOff x="1073789" y="1560996"/>
            <a:chExt cx="7277865" cy="399251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E1D3A85-A18D-44CE-BC23-5B5DC8234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25811" r="9824" b="41040"/>
            <a:stretch/>
          </p:blipFill>
          <p:spPr>
            <a:xfrm>
              <a:off x="1073789" y="1560996"/>
              <a:ext cx="7277865" cy="3992515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88ADDFB5-A0AF-4A14-B234-84FBFF98D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43" t="53083" r="9824" b="41040"/>
            <a:stretch/>
          </p:blipFill>
          <p:spPr>
            <a:xfrm>
              <a:off x="6157518" y="4690372"/>
              <a:ext cx="2194136" cy="829522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 (6%)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7CA9241-C8E5-42D4-B15D-F40483B2C5D0}"/>
              </a:ext>
            </a:extLst>
          </p:cNvPr>
          <p:cNvSpPr txBox="1"/>
          <p:nvPr/>
        </p:nvSpPr>
        <p:spPr>
          <a:xfrm>
            <a:off x="1243308" y="5633987"/>
            <a:ext cx="6273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各兩分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A08B6ED-FA10-4A66-AEB8-D0985A5E301C}"/>
              </a:ext>
            </a:extLst>
          </p:cNvPr>
          <p:cNvCxnSpPr/>
          <p:nvPr/>
        </p:nvCxnSpPr>
        <p:spPr>
          <a:xfrm>
            <a:off x="5410900" y="3884103"/>
            <a:ext cx="4194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927C7EA-3CE4-4F33-A10C-CF6F29A3DF31}"/>
              </a:ext>
            </a:extLst>
          </p:cNvPr>
          <p:cNvCxnSpPr>
            <a:cxnSpLocks/>
          </p:cNvCxnSpPr>
          <p:nvPr/>
        </p:nvCxnSpPr>
        <p:spPr>
          <a:xfrm flipV="1">
            <a:off x="5830349" y="3565642"/>
            <a:ext cx="0" cy="326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BE246F4-22FA-4F1B-BF84-70EE2EA58655}"/>
              </a:ext>
            </a:extLst>
          </p:cNvPr>
          <p:cNvCxnSpPr/>
          <p:nvPr/>
        </p:nvCxnSpPr>
        <p:spPr>
          <a:xfrm>
            <a:off x="5830349" y="3575429"/>
            <a:ext cx="4194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09FE7E6-FF00-4B25-A57F-1DF6868B2E6D}"/>
              </a:ext>
            </a:extLst>
          </p:cNvPr>
          <p:cNvCxnSpPr>
            <a:cxnSpLocks/>
          </p:cNvCxnSpPr>
          <p:nvPr/>
        </p:nvCxnSpPr>
        <p:spPr>
          <a:xfrm flipV="1">
            <a:off x="6249798" y="3575429"/>
            <a:ext cx="0" cy="326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BBD87FD-BC75-4732-BAB5-57F48D6C3134}"/>
              </a:ext>
            </a:extLst>
          </p:cNvPr>
          <p:cNvCxnSpPr>
            <a:cxnSpLocks/>
          </p:cNvCxnSpPr>
          <p:nvPr/>
        </p:nvCxnSpPr>
        <p:spPr>
          <a:xfrm>
            <a:off x="6249798" y="3902279"/>
            <a:ext cx="4781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06F0FCE-E989-452E-9516-27EAC22FB5BC}"/>
              </a:ext>
            </a:extLst>
          </p:cNvPr>
          <p:cNvCxnSpPr>
            <a:cxnSpLocks/>
          </p:cNvCxnSpPr>
          <p:nvPr/>
        </p:nvCxnSpPr>
        <p:spPr>
          <a:xfrm flipV="1">
            <a:off x="6712591" y="3575429"/>
            <a:ext cx="0" cy="326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36D53C3-3046-400E-8823-35BEECFE6ACD}"/>
              </a:ext>
            </a:extLst>
          </p:cNvPr>
          <p:cNvCxnSpPr>
            <a:cxnSpLocks/>
          </p:cNvCxnSpPr>
          <p:nvPr/>
        </p:nvCxnSpPr>
        <p:spPr>
          <a:xfrm flipV="1">
            <a:off x="6712591" y="3557253"/>
            <a:ext cx="1307284" cy="18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1BF66E6-3409-4339-8A45-EE168E2A5CC9}"/>
              </a:ext>
            </a:extLst>
          </p:cNvPr>
          <p:cNvCxnSpPr>
            <a:cxnSpLocks/>
          </p:cNvCxnSpPr>
          <p:nvPr/>
        </p:nvCxnSpPr>
        <p:spPr>
          <a:xfrm flipV="1">
            <a:off x="5420687" y="4046828"/>
            <a:ext cx="2599188" cy="18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9C38959-C1B1-4EB5-BDAF-88F9631B747D}"/>
              </a:ext>
            </a:extLst>
          </p:cNvPr>
          <p:cNvCxnSpPr>
            <a:cxnSpLocks/>
          </p:cNvCxnSpPr>
          <p:nvPr/>
        </p:nvCxnSpPr>
        <p:spPr>
          <a:xfrm flipV="1">
            <a:off x="5419289" y="4722433"/>
            <a:ext cx="2692865" cy="215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3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第三題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答案和真值表各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92492" y="3343969"/>
            <a:ext cx="54096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symbol is a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gate. Please draw its truth table.</a:t>
            </a:r>
          </a:p>
          <a:p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真值表錯一項扣一分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28404"/>
              </p:ext>
            </p:extLst>
          </p:nvPr>
        </p:nvGraphicFramePr>
        <p:xfrm>
          <a:off x="6866891" y="3214465"/>
          <a:ext cx="2372883" cy="27723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1404">
                  <a:extLst>
                    <a:ext uri="{9D8B030D-6E8A-4147-A177-3AD203B41FA5}">
                      <a16:colId xmlns:a16="http://schemas.microsoft.com/office/drawing/2014/main" val="2156719784"/>
                    </a:ext>
                  </a:extLst>
                </a:gridCol>
                <a:gridCol w="808643">
                  <a:extLst>
                    <a:ext uri="{9D8B030D-6E8A-4147-A177-3AD203B41FA5}">
                      <a16:colId xmlns:a16="http://schemas.microsoft.com/office/drawing/2014/main" val="1406202536"/>
                    </a:ext>
                  </a:extLst>
                </a:gridCol>
                <a:gridCol w="782836">
                  <a:extLst>
                    <a:ext uri="{9D8B030D-6E8A-4147-A177-3AD203B41FA5}">
                      <a16:colId xmlns:a16="http://schemas.microsoft.com/office/drawing/2014/main" val="4270184695"/>
                    </a:ext>
                  </a:extLst>
                </a:gridCol>
              </a:tblGrid>
              <a:tr h="554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18861"/>
                  </a:ext>
                </a:extLst>
              </a:tr>
              <a:tr h="554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90111"/>
                  </a:ext>
                </a:extLst>
              </a:tr>
              <a:tr h="554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68144"/>
                  </a:ext>
                </a:extLst>
              </a:tr>
              <a:tr h="554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99645"/>
                  </a:ext>
                </a:extLst>
              </a:tr>
              <a:tr h="554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409488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C86CA8C2-E0B0-4CD5-9A69-6DC2E3EBF0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4" t="58471" r="5746" b="34190"/>
          <a:stretch/>
        </p:blipFill>
        <p:spPr>
          <a:xfrm>
            <a:off x="1192492" y="1586035"/>
            <a:ext cx="9245861" cy="105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2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第四題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CF7577-E503-4A8D-AA3A-B9C184585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t="66666" b="25261"/>
          <a:stretch/>
        </p:blipFill>
        <p:spPr>
          <a:xfrm>
            <a:off x="1036408" y="1602297"/>
            <a:ext cx="10165853" cy="118284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910E55F-3192-42E9-B9CD-A200172BDC87}"/>
              </a:ext>
            </a:extLst>
          </p:cNvPr>
          <p:cNvSpPr txBox="1"/>
          <p:nvPr/>
        </p:nvSpPr>
        <p:spPr>
          <a:xfrm>
            <a:off x="1103520" y="2969805"/>
            <a:ext cx="5832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4) 1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，單選題，單一選項給全部分數。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1D43C90-E3AA-4C30-9120-39B219A9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04818"/>
              </p:ext>
            </p:extLst>
          </p:nvPr>
        </p:nvGraphicFramePr>
        <p:xfrm>
          <a:off x="7416800" y="2895846"/>
          <a:ext cx="2710240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7560">
                  <a:extLst>
                    <a:ext uri="{9D8B030D-6E8A-4147-A177-3AD203B41FA5}">
                      <a16:colId xmlns:a16="http://schemas.microsoft.com/office/drawing/2014/main" val="3099709356"/>
                    </a:ext>
                  </a:extLst>
                </a:gridCol>
                <a:gridCol w="677560">
                  <a:extLst>
                    <a:ext uri="{9D8B030D-6E8A-4147-A177-3AD203B41FA5}">
                      <a16:colId xmlns:a16="http://schemas.microsoft.com/office/drawing/2014/main" val="1495676328"/>
                    </a:ext>
                  </a:extLst>
                </a:gridCol>
                <a:gridCol w="677560">
                  <a:extLst>
                    <a:ext uri="{9D8B030D-6E8A-4147-A177-3AD203B41FA5}">
                      <a16:colId xmlns:a16="http://schemas.microsoft.com/office/drawing/2014/main" val="1253785684"/>
                    </a:ext>
                  </a:extLst>
                </a:gridCol>
                <a:gridCol w="677560">
                  <a:extLst>
                    <a:ext uri="{9D8B030D-6E8A-4147-A177-3AD203B41FA5}">
                      <a16:colId xmlns:a16="http://schemas.microsoft.com/office/drawing/2014/main" val="867429064"/>
                    </a:ext>
                  </a:extLst>
                </a:gridCol>
              </a:tblGrid>
              <a:tr h="59125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188852"/>
                  </a:ext>
                </a:extLst>
              </a:tr>
              <a:tr h="3378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459645"/>
                  </a:ext>
                </a:extLst>
              </a:tr>
              <a:tr h="3378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996035"/>
                  </a:ext>
                </a:extLst>
              </a:tr>
              <a:tr h="3378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618506"/>
                  </a:ext>
                </a:extLst>
              </a:tr>
              <a:tr h="3378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689834"/>
                  </a:ext>
                </a:extLst>
              </a:tr>
              <a:tr h="3378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001455"/>
                  </a:ext>
                </a:extLst>
              </a:tr>
              <a:tr h="3378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90555"/>
                  </a:ext>
                </a:extLst>
              </a:tr>
              <a:tr h="3378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972990"/>
                  </a:ext>
                </a:extLst>
              </a:tr>
              <a:tr h="3378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932596"/>
                  </a:ext>
                </a:extLst>
              </a:tr>
              <a:tr h="3378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4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21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第五題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10E55F-3192-42E9-B9CD-A200172BDC87}"/>
              </a:ext>
            </a:extLst>
          </p:cNvPr>
          <p:cNvSpPr txBox="1"/>
          <p:nvPr/>
        </p:nvSpPr>
        <p:spPr>
          <a:xfrm>
            <a:off x="983309" y="4771529"/>
            <a:ext cx="580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(4) 2-input NOR gate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23AF58-5157-4159-B544-48B8DD9E9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7" t="76208" r="18631"/>
          <a:stretch/>
        </p:blipFill>
        <p:spPr>
          <a:xfrm>
            <a:off x="983309" y="1690688"/>
            <a:ext cx="7112067" cy="3080841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ECDC167-4F31-4762-AF42-A9FB1077C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42949"/>
              </p:ext>
            </p:extLst>
          </p:nvPr>
        </p:nvGraphicFramePr>
        <p:xfrm>
          <a:off x="8712468" y="2583934"/>
          <a:ext cx="2872727" cy="27723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5147">
                  <a:extLst>
                    <a:ext uri="{9D8B030D-6E8A-4147-A177-3AD203B41FA5}">
                      <a16:colId xmlns:a16="http://schemas.microsoft.com/office/drawing/2014/main" val="2156719784"/>
                    </a:ext>
                  </a:extLst>
                </a:gridCol>
                <a:gridCol w="687897">
                  <a:extLst>
                    <a:ext uri="{9D8B030D-6E8A-4147-A177-3AD203B41FA5}">
                      <a16:colId xmlns:a16="http://schemas.microsoft.com/office/drawing/2014/main" val="1406202536"/>
                    </a:ext>
                  </a:extLst>
                </a:gridCol>
                <a:gridCol w="1459683">
                  <a:extLst>
                    <a:ext uri="{9D8B030D-6E8A-4147-A177-3AD203B41FA5}">
                      <a16:colId xmlns:a16="http://schemas.microsoft.com/office/drawing/2014/main" val="4270184695"/>
                    </a:ext>
                  </a:extLst>
                </a:gridCol>
              </a:tblGrid>
              <a:tr h="554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Output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18861"/>
                  </a:ext>
                </a:extLst>
              </a:tr>
              <a:tr h="554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190111"/>
                  </a:ext>
                </a:extLst>
              </a:tr>
              <a:tr h="554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268144"/>
                  </a:ext>
                </a:extLst>
              </a:tr>
              <a:tr h="554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499645"/>
                  </a:ext>
                </a:extLst>
              </a:tr>
              <a:tr h="554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409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83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22301"/>
            <a:ext cx="10515600" cy="830997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第六題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不能夠只翻譯題目名詞，需要文字敘述解釋</a:t>
            </a:r>
            <a:b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38201" y="1578829"/>
            <a:ext cx="9852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(4%) A/D converter :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指將自然界或各種應用裝置所發出的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類比訊號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(2%)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轉換成數位訊號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(2%)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轉換器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)(1%)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以下為錯誤範例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將交流電轉成直流電的機器</a:t>
            </a:r>
          </a:p>
          <a:p>
            <a:pPr marL="457200" indent="-457200">
              <a:buAutoNum type="alphaLcPeriod"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B0091E3-EE01-4C97-9267-76A7B4238252}"/>
              </a:ext>
            </a:extLst>
          </p:cNvPr>
          <p:cNvSpPr txBox="1"/>
          <p:nvPr/>
        </p:nvSpPr>
        <p:spPr>
          <a:xfrm>
            <a:off x="838200" y="3755677"/>
            <a:ext cx="9852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(4%) Fan out :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定義為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一個邏輯閘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(2%)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能驅動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推動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與之同類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邏輯閘的個數或標準負載數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(2%)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standard loads can be connected to the output of the gate without degrading its normal operation. </a:t>
            </a:r>
          </a:p>
          <a:p>
            <a:pPr lvl="1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以下為錯誤範例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只提及扇出的數目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gate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可輸出的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數目</a:t>
            </a:r>
          </a:p>
          <a:p>
            <a:pPr lvl="1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580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5353EF3-D52D-4C66-9D72-6FBA7705EB99}"/>
              </a:ext>
            </a:extLst>
          </p:cNvPr>
          <p:cNvSpPr txBox="1"/>
          <p:nvPr/>
        </p:nvSpPr>
        <p:spPr>
          <a:xfrm>
            <a:off x="839495" y="1420621"/>
            <a:ext cx="98523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(4%) Gate propagation delay :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訊號輸入邏輯閘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(1%)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傳播到輸出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(1%)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該傳播過程的時間總長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(2%)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邏輯閘正常運作所需要的時間延遲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(2%)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transition-delay time for the signal to propagate from gate input to gate output.  </a:t>
            </a:r>
          </a:p>
          <a:p>
            <a:pPr algn="just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以下為錯誤範例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的時間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需要明確指出從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gate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為起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gate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的時間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訊號的時間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從穩定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到穩定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的時間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從一個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gate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到下一個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gate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的時間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D4C55B5-A411-4AF4-9275-BC5D61ACF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19" y="68787"/>
            <a:ext cx="10735986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7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1326</Words>
  <Application>Microsoft Office PowerPoint</Application>
  <PresentationFormat>寬螢幕</PresentationFormat>
  <Paragraphs>310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第一次期中考講解</vt:lpstr>
      <vt:lpstr>第一題(每格2分，整數部分及小數部分各1分)</vt:lpstr>
      <vt:lpstr>第二題 (a) (4%)</vt:lpstr>
      <vt:lpstr>第二題 (b) (6%)</vt:lpstr>
      <vt:lpstr>第三題 (答案和真值表各3分)</vt:lpstr>
      <vt:lpstr>第四題</vt:lpstr>
      <vt:lpstr>第五題</vt:lpstr>
      <vt:lpstr>第六題(一題4分) !不能夠只翻譯題目名詞，需要文字敘述解釋   </vt:lpstr>
      <vt:lpstr>PowerPoint 簡報</vt:lpstr>
      <vt:lpstr>第六題(一題4分)  </vt:lpstr>
      <vt:lpstr>第七題 (a) (6%)</vt:lpstr>
      <vt:lpstr>第七題 (a) (6%)</vt:lpstr>
      <vt:lpstr>第七題 (b) (6%)</vt:lpstr>
      <vt:lpstr>第八題 (a) (6%)</vt:lpstr>
      <vt:lpstr>第八題 (a) (6%)</vt:lpstr>
      <vt:lpstr>第八題 (b) (6%)</vt:lpstr>
      <vt:lpstr>第八題 (b) (6%)</vt:lpstr>
      <vt:lpstr>第九題 (6%)</vt:lpstr>
      <vt:lpstr>第九題 (6%)</vt:lpstr>
      <vt:lpstr>第十題 (12%)</vt:lpstr>
      <vt:lpstr>第十題 (12%)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第一次期中考講解</dc:title>
  <dc:creator>user</dc:creator>
  <cp:lastModifiedBy>user</cp:lastModifiedBy>
  <cp:revision>48</cp:revision>
  <dcterms:created xsi:type="dcterms:W3CDTF">2020-11-16T11:58:58Z</dcterms:created>
  <dcterms:modified xsi:type="dcterms:W3CDTF">2021-11-23T03:14:12Z</dcterms:modified>
</cp:coreProperties>
</file>