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7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3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879-9C2B-47CC-B841-8F7FD747DFE9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E00E-6605-4BB1-8650-2AE79891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第二次期中考講解</a:t>
            </a:r>
          </a:p>
        </p:txBody>
      </p:sp>
    </p:spTree>
    <p:extLst>
      <p:ext uri="{BB962C8B-B14F-4D97-AF65-F5344CB8AC3E}">
        <p14:creationId xmlns:p14="http://schemas.microsoft.com/office/powerpoint/2010/main" val="363427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第七題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Simply the function F with K-map and draw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logic diagram of 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F(A, B, C, D) = A’B’D’ + AB’D’ + A’D + BCD’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2FF156-701A-4930-8EA6-173B91667E5F}"/>
              </a:ext>
            </a:extLst>
          </p:cNvPr>
          <p:cNvSpPr txBox="1"/>
          <p:nvPr/>
        </p:nvSpPr>
        <p:spPr>
          <a:xfrm>
            <a:off x="7583094" y="3591811"/>
            <a:ext cx="4403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 (2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錯一格扣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錯一項扣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畫錯一個邏輯閘扣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B63D90DE-A279-4948-9F48-F6923F8D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65833"/>
              </p:ext>
            </p:extLst>
          </p:nvPr>
        </p:nvGraphicFramePr>
        <p:xfrm>
          <a:off x="1166376" y="3093272"/>
          <a:ext cx="2265815" cy="2074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3163">
                  <a:extLst>
                    <a:ext uri="{9D8B030D-6E8A-4147-A177-3AD203B41FA5}">
                      <a16:colId xmlns:a16="http://schemas.microsoft.com/office/drawing/2014/main" val="127232377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138144731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48392723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727860581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298254599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dirty="0"/>
                        <a:t>   CD</a:t>
                      </a:r>
                    </a:p>
                    <a:p>
                      <a:pPr algn="l"/>
                      <a:r>
                        <a:rPr lang="en-US" altLang="zh-TW" sz="1050" dirty="0"/>
                        <a:t>AB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97865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05928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33246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785474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9191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90E52BC7-4A3D-42CB-89C4-024C2D82A2B6}"/>
              </a:ext>
            </a:extLst>
          </p:cNvPr>
          <p:cNvSpPr/>
          <p:nvPr/>
        </p:nvSpPr>
        <p:spPr>
          <a:xfrm>
            <a:off x="3073653" y="3577787"/>
            <a:ext cx="307910" cy="152660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DFEF75-14D7-49E8-8BDB-16F7AE2316A3}"/>
              </a:ext>
            </a:extLst>
          </p:cNvPr>
          <p:cNvCxnSpPr>
            <a:cxnSpLocks/>
          </p:cNvCxnSpPr>
          <p:nvPr/>
        </p:nvCxnSpPr>
        <p:spPr>
          <a:xfrm>
            <a:off x="3049638" y="4806526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978B29A-6826-4BA1-ADDD-035F9839FFC0}"/>
              </a:ext>
            </a:extLst>
          </p:cNvPr>
          <p:cNvCxnSpPr>
            <a:cxnSpLocks/>
          </p:cNvCxnSpPr>
          <p:nvPr/>
        </p:nvCxnSpPr>
        <p:spPr>
          <a:xfrm>
            <a:off x="3058969" y="4815857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9991171-A538-48C0-A006-30F13D27B67A}"/>
              </a:ext>
            </a:extLst>
          </p:cNvPr>
          <p:cNvCxnSpPr>
            <a:cxnSpLocks/>
          </p:cNvCxnSpPr>
          <p:nvPr/>
        </p:nvCxnSpPr>
        <p:spPr>
          <a:xfrm>
            <a:off x="1678038" y="4806526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17D32EF-7494-4C9A-A0C4-7B297862E8DA}"/>
              </a:ext>
            </a:extLst>
          </p:cNvPr>
          <p:cNvCxnSpPr>
            <a:cxnSpLocks/>
          </p:cNvCxnSpPr>
          <p:nvPr/>
        </p:nvCxnSpPr>
        <p:spPr>
          <a:xfrm>
            <a:off x="1976614" y="4815857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2AD1CB-EF5B-4EB1-94CE-864AB80CDCA8}"/>
              </a:ext>
            </a:extLst>
          </p:cNvPr>
          <p:cNvSpPr txBox="1"/>
          <p:nvPr/>
        </p:nvSpPr>
        <p:spPr>
          <a:xfrm>
            <a:off x="1007846" y="5346137"/>
            <a:ext cx="2642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chemeClr val="accent1"/>
                </a:solidFill>
              </a:rPr>
              <a:t>A’D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chemeClr val="accent2"/>
                </a:solidFill>
              </a:rPr>
              <a:t>CD’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B’D’</a:t>
            </a:r>
            <a:endParaRPr lang="zh-TW" altLang="en-US" sz="2400" b="1" u="sng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BA5539D-C758-4709-B1E7-2C280C046199}"/>
              </a:ext>
            </a:extLst>
          </p:cNvPr>
          <p:cNvCxnSpPr>
            <a:cxnSpLocks/>
          </p:cNvCxnSpPr>
          <p:nvPr/>
        </p:nvCxnSpPr>
        <p:spPr>
          <a:xfrm>
            <a:off x="1678038" y="3831029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F459EEA-AF29-4E1A-A1D4-73EFF3D714CC}"/>
              </a:ext>
            </a:extLst>
          </p:cNvPr>
          <p:cNvCxnSpPr>
            <a:cxnSpLocks/>
          </p:cNvCxnSpPr>
          <p:nvPr/>
        </p:nvCxnSpPr>
        <p:spPr>
          <a:xfrm>
            <a:off x="1976614" y="3579108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156F99C-D708-45AB-8F42-CB95A442D9DC}"/>
              </a:ext>
            </a:extLst>
          </p:cNvPr>
          <p:cNvCxnSpPr>
            <a:cxnSpLocks/>
          </p:cNvCxnSpPr>
          <p:nvPr/>
        </p:nvCxnSpPr>
        <p:spPr>
          <a:xfrm>
            <a:off x="3050580" y="3831029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BC8D0A9-7C92-4113-8A84-623EEFA09BAE}"/>
              </a:ext>
            </a:extLst>
          </p:cNvPr>
          <p:cNvCxnSpPr>
            <a:cxnSpLocks/>
          </p:cNvCxnSpPr>
          <p:nvPr/>
        </p:nvCxnSpPr>
        <p:spPr>
          <a:xfrm>
            <a:off x="3059911" y="3579108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790B14C-02D1-4AA4-9939-FADC6E0C67B6}"/>
              </a:ext>
            </a:extLst>
          </p:cNvPr>
          <p:cNvSpPr/>
          <p:nvPr/>
        </p:nvSpPr>
        <p:spPr>
          <a:xfrm>
            <a:off x="2168309" y="3557780"/>
            <a:ext cx="746364" cy="69046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BDB3E767-3AD0-49BA-B30C-284EBB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81" y="3087319"/>
            <a:ext cx="3610233" cy="26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第八題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435001"/>
            <a:ext cx="118069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Implement the following functions with a 3-to-8 decoder and some “or” gates.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 F(A, B, C) = A’BC’ + AB’C’ + ABC’ + A’B’C (1, 2, 4, 6)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F(A, B, C) = AB’C + A’B’C’ + A’BC’ + AB’C’ (0, 2, 4, 5)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分，全對才給分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Picture 2" descr="https://lh4.googleusercontent.com/lhR444MVvCe-TjXg8eNPBdWdEXyJ42u6nUlDe1xWWvlgRziC4IMweydOiXxapT4m6et3k0YtACQcJKyCMniyVVj_zNxWmsuWt6Z4tCXyOdbYjV4oGPenKjCTgrlxV2cyddJIFCrW">
            <a:extLst>
              <a:ext uri="{FF2B5EF4-FFF2-40B4-BE49-F238E27FC236}">
                <a16:creationId xmlns:a16="http://schemas.microsoft.com/office/drawing/2014/main" id="{4669CC34-B85F-4C10-9F35-AE06AFEC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95278" y="1116688"/>
            <a:ext cx="1716399" cy="4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lh6.googleusercontent.com/-dIiYbbz8rHT8x9kPsLVlk6LVpEDXv83ADUJFpinQzp7T9r3UDW1FaOb6pytIrFGtEbefQPGKm9cmby9HK_LhoSfBh9ZSO_d88f-lsv1dn44Y3SBlwlR_JvwUszDJQLpuBp2DeFE">
            <a:extLst>
              <a:ext uri="{FF2B5EF4-FFF2-40B4-BE49-F238E27FC236}">
                <a16:creationId xmlns:a16="http://schemas.microsoft.com/office/drawing/2014/main" id="{305A91D3-28EC-452B-823D-D10C7267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33881" y="4453077"/>
            <a:ext cx="3233319" cy="175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1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第九題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231222" y="1690688"/>
            <a:ext cx="5864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the two-bit 2-to-1 multiplexer with an active-low enable signal. Please draw its Function Table and Logic Diagram.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table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active-high enable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其餘錯誤一個扣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扣三分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其餘錯誤一個扣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49EAFB-A727-4FF5-BCC8-60172E95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90" y="1477027"/>
            <a:ext cx="5864778" cy="39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425773"/>
            <a:ext cx="1180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Design an active-high 2-to-4 decoder with an active-low enable signal. Please draw its Truth Table and Logic Diagram.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 table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97319D-4BFD-4697-8906-42EBE98AF6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443" y="2642123"/>
          <a:ext cx="6272627" cy="33883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0722">
                  <a:extLst>
                    <a:ext uri="{9D8B030D-6E8A-4147-A177-3AD203B41FA5}">
                      <a16:colId xmlns:a16="http://schemas.microsoft.com/office/drawing/2014/main" val="188415593"/>
                    </a:ext>
                  </a:extLst>
                </a:gridCol>
                <a:gridCol w="890722">
                  <a:extLst>
                    <a:ext uri="{9D8B030D-6E8A-4147-A177-3AD203B41FA5}">
                      <a16:colId xmlns:a16="http://schemas.microsoft.com/office/drawing/2014/main" val="2156719784"/>
                    </a:ext>
                  </a:extLst>
                </a:gridCol>
                <a:gridCol w="921771">
                  <a:extLst>
                    <a:ext uri="{9D8B030D-6E8A-4147-A177-3AD203B41FA5}">
                      <a16:colId xmlns:a16="http://schemas.microsoft.com/office/drawing/2014/main" val="1406202536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4270184695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684090074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845995024"/>
                    </a:ext>
                  </a:extLst>
                </a:gridCol>
                <a:gridCol w="892353">
                  <a:extLst>
                    <a:ext uri="{9D8B030D-6E8A-4147-A177-3AD203B41FA5}">
                      <a16:colId xmlns:a16="http://schemas.microsoft.com/office/drawing/2014/main" val="576412625"/>
                    </a:ext>
                  </a:extLst>
                </a:gridCol>
              </a:tblGrid>
              <a:tr h="660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TW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TW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TW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TW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8861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90111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68144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499645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09488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81671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2D66617A-C3F1-484E-8525-43DCE85F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22" b="7413"/>
          <a:stretch/>
        </p:blipFill>
        <p:spPr>
          <a:xfrm>
            <a:off x="7118659" y="2826284"/>
            <a:ext cx="4463741" cy="31371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DDB1B3-4C2F-4511-B4F5-23C04AD9C7DD}"/>
              </a:ext>
            </a:extLst>
          </p:cNvPr>
          <p:cNvSpPr txBox="1"/>
          <p:nvPr/>
        </p:nvSpPr>
        <p:spPr>
          <a:xfrm>
            <a:off x="2309661" y="6150947"/>
            <a:ext cx="227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 table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E798AA-3C6B-48A6-9891-7504E6AC10D8}"/>
              </a:ext>
            </a:extLst>
          </p:cNvPr>
          <p:cNvSpPr txBox="1"/>
          <p:nvPr/>
        </p:nvSpPr>
        <p:spPr>
          <a:xfrm>
            <a:off x="8261805" y="6150947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F8E4C2-87AF-43F0-B282-DA05DA8D0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82" r="-4350" b="11078"/>
          <a:stretch/>
        </p:blipFill>
        <p:spPr>
          <a:xfrm>
            <a:off x="11582400" y="2858325"/>
            <a:ext cx="432583" cy="29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Design an active-high 2-to-4 decoder with an active-low enable signal. Please draw its Truth Table and Logic Diagram.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訊號沒寫或錯誤扣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 table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輸出訊號不符合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2-to-4 decoder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寫錯情況扣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2-4 output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，扣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6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第十一題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880782"/>
            <a:ext cx="11806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Ans: F = C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 + 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 + 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C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XNOR D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但未定義或定義錯誤扣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其餘錯誤一項扣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畫錯一個元件扣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比較器扣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0E81E7-25FA-40E5-A067-55C13F94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80" y="3016251"/>
            <a:ext cx="5632225" cy="27489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229B9D-6788-4B23-A667-3EA2FDA892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9" r="12691"/>
          <a:stretch/>
        </p:blipFill>
        <p:spPr>
          <a:xfrm rot="16200000">
            <a:off x="7815182" y="-2652574"/>
            <a:ext cx="1054892" cy="76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462443" y="2361807"/>
            <a:ext cx="11806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 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組，一組錯誤扣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 gate logic diagram (7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 code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組，一組錯誤扣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繪製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未正確使用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binary code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 code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表示，扣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6D2964-AAC4-4382-B86E-9E2D7721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1" r="34179"/>
          <a:stretch/>
        </p:blipFill>
        <p:spPr>
          <a:xfrm rot="16200000">
            <a:off x="4626194" y="-2271379"/>
            <a:ext cx="790357" cy="87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96C5AA-BD9C-4070-9571-53CA0B146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5914"/>
              </p:ext>
            </p:extLst>
          </p:nvPr>
        </p:nvGraphicFramePr>
        <p:xfrm>
          <a:off x="907059" y="2715690"/>
          <a:ext cx="5458955" cy="3777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791">
                  <a:extLst>
                    <a:ext uri="{9D8B030D-6E8A-4147-A177-3AD203B41FA5}">
                      <a16:colId xmlns:a16="http://schemas.microsoft.com/office/drawing/2014/main" val="2646330312"/>
                    </a:ext>
                  </a:extLst>
                </a:gridCol>
                <a:gridCol w="1091791">
                  <a:extLst>
                    <a:ext uri="{9D8B030D-6E8A-4147-A177-3AD203B41FA5}">
                      <a16:colId xmlns:a16="http://schemas.microsoft.com/office/drawing/2014/main" val="1238239160"/>
                    </a:ext>
                  </a:extLst>
                </a:gridCol>
                <a:gridCol w="1091791">
                  <a:extLst>
                    <a:ext uri="{9D8B030D-6E8A-4147-A177-3AD203B41FA5}">
                      <a16:colId xmlns:a16="http://schemas.microsoft.com/office/drawing/2014/main" val="1964260343"/>
                    </a:ext>
                  </a:extLst>
                </a:gridCol>
                <a:gridCol w="1091791">
                  <a:extLst>
                    <a:ext uri="{9D8B030D-6E8A-4147-A177-3AD203B41FA5}">
                      <a16:colId xmlns:a16="http://schemas.microsoft.com/office/drawing/2014/main" val="1581836818"/>
                    </a:ext>
                  </a:extLst>
                </a:gridCol>
                <a:gridCol w="1091791">
                  <a:extLst>
                    <a:ext uri="{9D8B030D-6E8A-4147-A177-3AD203B41FA5}">
                      <a16:colId xmlns:a16="http://schemas.microsoft.com/office/drawing/2014/main" val="314339437"/>
                    </a:ext>
                  </a:extLst>
                </a:gridCol>
              </a:tblGrid>
              <a:tr h="755437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0864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918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1301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6301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764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239E191-6745-4988-A668-313150D9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248" y="3994597"/>
            <a:ext cx="2614481" cy="12193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C2B956F-E2E6-4428-95CB-EC268D8FF96A}"/>
              </a:ext>
            </a:extLst>
          </p:cNvPr>
          <p:cNvSpPr txBox="1"/>
          <p:nvPr/>
        </p:nvSpPr>
        <p:spPr>
          <a:xfrm>
            <a:off x="10093502" y="4342672"/>
            <a:ext cx="134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36C2DC-8912-4EA0-87AA-A439397AF4B1}"/>
              </a:ext>
            </a:extLst>
          </p:cNvPr>
          <p:cNvSpPr txBox="1"/>
          <p:nvPr/>
        </p:nvSpPr>
        <p:spPr>
          <a:xfrm>
            <a:off x="7656039" y="4342672"/>
            <a:ext cx="134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C18F32-20AF-4885-9AC2-DB6FCBA0181D}"/>
              </a:ext>
            </a:extLst>
          </p:cNvPr>
          <p:cNvSpPr txBox="1"/>
          <p:nvPr/>
        </p:nvSpPr>
        <p:spPr>
          <a:xfrm>
            <a:off x="8506236" y="3383805"/>
            <a:ext cx="257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898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CB9EE27-CFCB-47D6-BAC5-30E56A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2202"/>
              </p:ext>
            </p:extLst>
          </p:nvPr>
        </p:nvGraphicFramePr>
        <p:xfrm>
          <a:off x="682786" y="2674425"/>
          <a:ext cx="5811225" cy="3777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245">
                  <a:extLst>
                    <a:ext uri="{9D8B030D-6E8A-4147-A177-3AD203B41FA5}">
                      <a16:colId xmlns:a16="http://schemas.microsoft.com/office/drawing/2014/main" val="2646330312"/>
                    </a:ext>
                  </a:extLst>
                </a:gridCol>
                <a:gridCol w="1162245">
                  <a:extLst>
                    <a:ext uri="{9D8B030D-6E8A-4147-A177-3AD203B41FA5}">
                      <a16:colId xmlns:a16="http://schemas.microsoft.com/office/drawing/2014/main" val="1238239160"/>
                    </a:ext>
                  </a:extLst>
                </a:gridCol>
                <a:gridCol w="1162245">
                  <a:extLst>
                    <a:ext uri="{9D8B030D-6E8A-4147-A177-3AD203B41FA5}">
                      <a16:colId xmlns:a16="http://schemas.microsoft.com/office/drawing/2014/main" val="1964260343"/>
                    </a:ext>
                  </a:extLst>
                </a:gridCol>
                <a:gridCol w="1162245">
                  <a:extLst>
                    <a:ext uri="{9D8B030D-6E8A-4147-A177-3AD203B41FA5}">
                      <a16:colId xmlns:a16="http://schemas.microsoft.com/office/drawing/2014/main" val="1581836818"/>
                    </a:ext>
                  </a:extLst>
                </a:gridCol>
                <a:gridCol w="1162245">
                  <a:extLst>
                    <a:ext uri="{9D8B030D-6E8A-4147-A177-3AD203B41FA5}">
                      <a16:colId xmlns:a16="http://schemas.microsoft.com/office/drawing/2014/main" val="314339437"/>
                    </a:ext>
                  </a:extLst>
                </a:gridCol>
              </a:tblGrid>
              <a:tr h="755437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0864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918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1301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6301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764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79873B-E75D-41B0-9B2F-C9BE494A8401}"/>
              </a:ext>
            </a:extLst>
          </p:cNvPr>
          <p:cNvSpPr txBox="1"/>
          <p:nvPr/>
        </p:nvSpPr>
        <p:spPr>
          <a:xfrm>
            <a:off x="7465932" y="2511631"/>
            <a:ext cx="560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EFA0241-F0E7-43E2-BE0A-E6ED8BE1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91" y="3429000"/>
            <a:ext cx="3870470" cy="280412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BD4CEA-6068-4224-8FB0-8656139AF8CF}"/>
              </a:ext>
            </a:extLst>
          </p:cNvPr>
          <p:cNvSpPr txBox="1"/>
          <p:nvPr/>
        </p:nvSpPr>
        <p:spPr>
          <a:xfrm>
            <a:off x="6784453" y="5199152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F4C81B-A4AA-4B06-94B2-F15D3EECB643}"/>
              </a:ext>
            </a:extLst>
          </p:cNvPr>
          <p:cNvSpPr txBox="1"/>
          <p:nvPr/>
        </p:nvSpPr>
        <p:spPr>
          <a:xfrm>
            <a:off x="6792909" y="4235503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7DAF07-68E8-471C-9FCA-BB85F610C236}"/>
              </a:ext>
            </a:extLst>
          </p:cNvPr>
          <p:cNvSpPr txBox="1"/>
          <p:nvPr/>
        </p:nvSpPr>
        <p:spPr>
          <a:xfrm>
            <a:off x="6792909" y="3823895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541619-DAE3-4504-A911-F6F33A4A1637}"/>
              </a:ext>
            </a:extLst>
          </p:cNvPr>
          <p:cNvSpPr txBox="1"/>
          <p:nvPr/>
        </p:nvSpPr>
        <p:spPr>
          <a:xfrm>
            <a:off x="6790677" y="5598146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0879520-705C-4DEB-9E0C-38E7EA6F6C71}"/>
              </a:ext>
            </a:extLst>
          </p:cNvPr>
          <p:cNvSpPr txBox="1"/>
          <p:nvPr/>
        </p:nvSpPr>
        <p:spPr>
          <a:xfrm>
            <a:off x="10756774" y="4798977"/>
            <a:ext cx="72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709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CEFF288-B746-489B-8BAE-D3016DD2C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11272"/>
              </p:ext>
            </p:extLst>
          </p:nvPr>
        </p:nvGraphicFramePr>
        <p:xfrm>
          <a:off x="565608" y="2715690"/>
          <a:ext cx="5898785" cy="3777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9757">
                  <a:extLst>
                    <a:ext uri="{9D8B030D-6E8A-4147-A177-3AD203B41FA5}">
                      <a16:colId xmlns:a16="http://schemas.microsoft.com/office/drawing/2014/main" val="2646330312"/>
                    </a:ext>
                  </a:extLst>
                </a:gridCol>
                <a:gridCol w="1179757">
                  <a:extLst>
                    <a:ext uri="{9D8B030D-6E8A-4147-A177-3AD203B41FA5}">
                      <a16:colId xmlns:a16="http://schemas.microsoft.com/office/drawing/2014/main" val="1238239160"/>
                    </a:ext>
                  </a:extLst>
                </a:gridCol>
                <a:gridCol w="1179757">
                  <a:extLst>
                    <a:ext uri="{9D8B030D-6E8A-4147-A177-3AD203B41FA5}">
                      <a16:colId xmlns:a16="http://schemas.microsoft.com/office/drawing/2014/main" val="1964260343"/>
                    </a:ext>
                  </a:extLst>
                </a:gridCol>
                <a:gridCol w="1179757">
                  <a:extLst>
                    <a:ext uri="{9D8B030D-6E8A-4147-A177-3AD203B41FA5}">
                      <a16:colId xmlns:a16="http://schemas.microsoft.com/office/drawing/2014/main" val="1581836818"/>
                    </a:ext>
                  </a:extLst>
                </a:gridCol>
                <a:gridCol w="1179757">
                  <a:extLst>
                    <a:ext uri="{9D8B030D-6E8A-4147-A177-3AD203B41FA5}">
                      <a16:colId xmlns:a16="http://schemas.microsoft.com/office/drawing/2014/main" val="314339437"/>
                    </a:ext>
                  </a:extLst>
                </a:gridCol>
              </a:tblGrid>
              <a:tr h="755437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0864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918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1301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6301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764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84F538-26B2-4DAF-A7E4-26750234F6F8}"/>
              </a:ext>
            </a:extLst>
          </p:cNvPr>
          <p:cNvSpPr txBox="1"/>
          <p:nvPr/>
        </p:nvSpPr>
        <p:spPr>
          <a:xfrm>
            <a:off x="7384843" y="2445863"/>
            <a:ext cx="753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altLang="zh-TW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9FECB8-DF7A-493F-9B09-5807EFA9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01" y="3429000"/>
            <a:ext cx="3870470" cy="280412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350F23-4232-4F82-82A1-3CF1FD3216D3}"/>
              </a:ext>
            </a:extLst>
          </p:cNvPr>
          <p:cNvSpPr txBox="1"/>
          <p:nvPr/>
        </p:nvSpPr>
        <p:spPr>
          <a:xfrm>
            <a:off x="6864663" y="5199152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9505EC-2B1B-4991-8535-8441E9FC6DC0}"/>
              </a:ext>
            </a:extLst>
          </p:cNvPr>
          <p:cNvSpPr txBox="1"/>
          <p:nvPr/>
        </p:nvSpPr>
        <p:spPr>
          <a:xfrm>
            <a:off x="6873119" y="4235503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43C15D-795F-45F6-83D8-23E99DD0CAB5}"/>
              </a:ext>
            </a:extLst>
          </p:cNvPr>
          <p:cNvSpPr txBox="1"/>
          <p:nvPr/>
        </p:nvSpPr>
        <p:spPr>
          <a:xfrm>
            <a:off x="6873119" y="3823895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BCEEE1-6AEA-47D5-9FF6-FCC82D54CB19}"/>
              </a:ext>
            </a:extLst>
          </p:cNvPr>
          <p:cNvSpPr txBox="1"/>
          <p:nvPr/>
        </p:nvSpPr>
        <p:spPr>
          <a:xfrm>
            <a:off x="6870887" y="5598146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607E66-C59B-4C74-9803-088FF60E1560}"/>
              </a:ext>
            </a:extLst>
          </p:cNvPr>
          <p:cNvSpPr txBox="1"/>
          <p:nvPr/>
        </p:nvSpPr>
        <p:spPr>
          <a:xfrm>
            <a:off x="11014652" y="4749420"/>
            <a:ext cx="134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87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949691" y="1690688"/>
            <a:ext cx="8675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寫出兩種加法器的優缺點，各佔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Ripple-carry adder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電路架構簡單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延遲時間較長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Carry-lookahead adder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運算速度較快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成本較高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加法器名稱不完全正確會斟酌扣分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9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第十二題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33A2CF2-34C9-4AE9-98A6-2703373D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57584"/>
              </p:ext>
            </p:extLst>
          </p:nvPr>
        </p:nvGraphicFramePr>
        <p:xfrm>
          <a:off x="462443" y="2715690"/>
          <a:ext cx="5851965" cy="37771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0393">
                  <a:extLst>
                    <a:ext uri="{9D8B030D-6E8A-4147-A177-3AD203B41FA5}">
                      <a16:colId xmlns:a16="http://schemas.microsoft.com/office/drawing/2014/main" val="2646330312"/>
                    </a:ext>
                  </a:extLst>
                </a:gridCol>
                <a:gridCol w="1170393">
                  <a:extLst>
                    <a:ext uri="{9D8B030D-6E8A-4147-A177-3AD203B41FA5}">
                      <a16:colId xmlns:a16="http://schemas.microsoft.com/office/drawing/2014/main" val="1238239160"/>
                    </a:ext>
                  </a:extLst>
                </a:gridCol>
                <a:gridCol w="1170393">
                  <a:extLst>
                    <a:ext uri="{9D8B030D-6E8A-4147-A177-3AD203B41FA5}">
                      <a16:colId xmlns:a16="http://schemas.microsoft.com/office/drawing/2014/main" val="1964260343"/>
                    </a:ext>
                  </a:extLst>
                </a:gridCol>
                <a:gridCol w="1170393">
                  <a:extLst>
                    <a:ext uri="{9D8B030D-6E8A-4147-A177-3AD203B41FA5}">
                      <a16:colId xmlns:a16="http://schemas.microsoft.com/office/drawing/2014/main" val="1581836818"/>
                    </a:ext>
                  </a:extLst>
                </a:gridCol>
                <a:gridCol w="1170393">
                  <a:extLst>
                    <a:ext uri="{9D8B030D-6E8A-4147-A177-3AD203B41FA5}">
                      <a16:colId xmlns:a16="http://schemas.microsoft.com/office/drawing/2014/main" val="314339437"/>
                    </a:ext>
                  </a:extLst>
                </a:gridCol>
              </a:tblGrid>
              <a:tr h="755437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0864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918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1301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63016"/>
                  </a:ext>
                </a:extLst>
              </a:tr>
              <a:tr h="755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764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D562B0-C8AA-4B86-B160-4A7A2275B4C9}"/>
              </a:ext>
            </a:extLst>
          </p:cNvPr>
          <p:cNvSpPr txBox="1"/>
          <p:nvPr/>
        </p:nvSpPr>
        <p:spPr>
          <a:xfrm>
            <a:off x="7623921" y="2521685"/>
            <a:ext cx="594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altLang="zh-TW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D0A0100-7061-4444-BD1C-3211FAAF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9" y="3429000"/>
            <a:ext cx="3870470" cy="280412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3B5CAD-9123-4B56-B1AA-200C1328BF48}"/>
              </a:ext>
            </a:extLst>
          </p:cNvPr>
          <p:cNvSpPr txBox="1"/>
          <p:nvPr/>
        </p:nvSpPr>
        <p:spPr>
          <a:xfrm>
            <a:off x="6912789" y="5197204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252AEF-4B62-4878-8BBE-33FBD421B682}"/>
              </a:ext>
            </a:extLst>
          </p:cNvPr>
          <p:cNvSpPr txBox="1"/>
          <p:nvPr/>
        </p:nvSpPr>
        <p:spPr>
          <a:xfrm>
            <a:off x="6921245" y="4233555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D428BD-41D4-4C10-A306-22D387C57EAE}"/>
              </a:ext>
            </a:extLst>
          </p:cNvPr>
          <p:cNvSpPr txBox="1"/>
          <p:nvPr/>
        </p:nvSpPr>
        <p:spPr>
          <a:xfrm>
            <a:off x="6921245" y="3821947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C38EF1-2F1E-41FE-B5F8-9E6F71516278}"/>
              </a:ext>
            </a:extLst>
          </p:cNvPr>
          <p:cNvSpPr txBox="1"/>
          <p:nvPr/>
        </p:nvSpPr>
        <p:spPr>
          <a:xfrm>
            <a:off x="6919013" y="5596198"/>
            <a:ext cx="82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50EC2BB-DE97-4EB0-9582-E60195FC583A}"/>
              </a:ext>
            </a:extLst>
          </p:cNvPr>
          <p:cNvSpPr txBox="1"/>
          <p:nvPr/>
        </p:nvSpPr>
        <p:spPr>
          <a:xfrm>
            <a:off x="10952262" y="4754194"/>
            <a:ext cx="134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637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949690" y="1690688"/>
            <a:ext cx="976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寫出以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閘和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閘取代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閘及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閘的優點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寫出一個答案給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參考解答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電路實作成本較低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速度較快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(gate propagation delay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較短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69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949691" y="1690688"/>
            <a:ext cx="58361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lphaLcParenBoth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4-bit 2-to-1-line multiplexer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Truth/Function table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錯一項扣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功能描述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寫出正確的電路功能描述或者寫出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multiplexer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即得分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 binary information from one of many input lines and direct it to a single output line.</a:t>
            </a:r>
          </a:p>
          <a:p>
            <a:pPr lvl="1" algn="just"/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 descr="未提供說明。">
            <a:extLst>
              <a:ext uri="{FF2B5EF4-FFF2-40B4-BE49-F238E27FC236}">
                <a16:creationId xmlns:a16="http://schemas.microsoft.com/office/drawing/2014/main" id="{8CDC6FCC-8791-4565-BB95-DCA6E7FD4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65"/>
          <a:stretch/>
        </p:blipFill>
        <p:spPr bwMode="auto">
          <a:xfrm>
            <a:off x="5020751" y="335220"/>
            <a:ext cx="7010657" cy="83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未提供說明。">
            <a:extLst>
              <a:ext uri="{FF2B5EF4-FFF2-40B4-BE49-F238E27FC236}">
                <a16:creationId xmlns:a16="http://schemas.microsoft.com/office/drawing/2014/main" id="{7F2E3063-AE91-472D-B736-90730C74E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0053" r="54815" b="6807"/>
          <a:stretch/>
        </p:blipFill>
        <p:spPr bwMode="auto">
          <a:xfrm>
            <a:off x="7273059" y="1690688"/>
            <a:ext cx="4456498" cy="429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44AA3DF-E622-4DFF-AE57-B75513D63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14500"/>
              </p:ext>
            </p:extLst>
          </p:nvPr>
        </p:nvGraphicFramePr>
        <p:xfrm>
          <a:off x="4918942" y="4652211"/>
          <a:ext cx="1578111" cy="1726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9681">
                  <a:extLst>
                    <a:ext uri="{9D8B030D-6E8A-4147-A177-3AD203B41FA5}">
                      <a16:colId xmlns:a16="http://schemas.microsoft.com/office/drawing/2014/main" val="2156719784"/>
                    </a:ext>
                  </a:extLst>
                </a:gridCol>
                <a:gridCol w="537797">
                  <a:extLst>
                    <a:ext uri="{9D8B030D-6E8A-4147-A177-3AD203B41FA5}">
                      <a16:colId xmlns:a16="http://schemas.microsoft.com/office/drawing/2014/main" val="1406202536"/>
                    </a:ext>
                  </a:extLst>
                </a:gridCol>
                <a:gridCol w="520633">
                  <a:extLst>
                    <a:ext uri="{9D8B030D-6E8A-4147-A177-3AD203B41FA5}">
                      <a16:colId xmlns:a16="http://schemas.microsoft.com/office/drawing/2014/main" val="4270184695"/>
                    </a:ext>
                  </a:extLst>
                </a:gridCol>
              </a:tblGrid>
              <a:tr h="4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/>
                        <a:t>E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8861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90111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68144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49964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DA595BF-2C4B-4A4A-867F-EEF8779FCCB0}"/>
              </a:ext>
            </a:extLst>
          </p:cNvPr>
          <p:cNvSpPr txBox="1"/>
          <p:nvPr/>
        </p:nvSpPr>
        <p:spPr>
          <a:xfrm>
            <a:off x="4518846" y="6378401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table (2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4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949690" y="1482142"/>
            <a:ext cx="85311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 8-to-3 encoder (5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Truth/Function table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錯一項扣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功能描述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寫出正確的電路功能描述或者寫出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即得分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只寫出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 function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不給分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 descr="未提供說明。">
            <a:extLst>
              <a:ext uri="{FF2B5EF4-FFF2-40B4-BE49-F238E27FC236}">
                <a16:creationId xmlns:a16="http://schemas.microsoft.com/office/drawing/2014/main" id="{8CDC6FCC-8791-4565-BB95-DCA6E7FD4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65"/>
          <a:stretch/>
        </p:blipFill>
        <p:spPr bwMode="auto">
          <a:xfrm>
            <a:off x="4972625" y="626388"/>
            <a:ext cx="7010657" cy="83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未提供說明。">
            <a:extLst>
              <a:ext uri="{FF2B5EF4-FFF2-40B4-BE49-F238E27FC236}">
                <a16:creationId xmlns:a16="http://schemas.microsoft.com/office/drawing/2014/main" id="{6A93F999-1AB4-41A1-AB75-4B6D61532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8" t="20964" r="10759" b="30351"/>
          <a:stretch/>
        </p:blipFill>
        <p:spPr bwMode="auto">
          <a:xfrm>
            <a:off x="6856149" y="3512415"/>
            <a:ext cx="4686989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DE38894-9A8E-4E54-9B56-A5987EA1F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87452"/>
              </p:ext>
            </p:extLst>
          </p:nvPr>
        </p:nvGraphicFramePr>
        <p:xfrm>
          <a:off x="1805521" y="3512415"/>
          <a:ext cx="4590550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55">
                  <a:extLst>
                    <a:ext uri="{9D8B030D-6E8A-4147-A177-3AD203B41FA5}">
                      <a16:colId xmlns:a16="http://schemas.microsoft.com/office/drawing/2014/main" val="1406202536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4270184695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993644414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981299724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2570487133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1785433542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2437878239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316439013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2113874869"/>
                    </a:ext>
                  </a:extLst>
                </a:gridCol>
                <a:gridCol w="459055">
                  <a:extLst>
                    <a:ext uri="{9D8B030D-6E8A-4147-A177-3AD203B41FA5}">
                      <a16:colId xmlns:a16="http://schemas.microsoft.com/office/drawing/2014/main" val="3543067051"/>
                    </a:ext>
                  </a:extLst>
                </a:gridCol>
              </a:tblGrid>
              <a:tr h="260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1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2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3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4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5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6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/>
                        <a:t>D</a:t>
                      </a:r>
                      <a:r>
                        <a:rPr lang="en-US" altLang="zh-TW" sz="2000" baseline="-25000" dirty="0"/>
                        <a:t>7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X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Z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8861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190111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68144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350806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27161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13221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58900"/>
                  </a:ext>
                </a:extLst>
              </a:tr>
              <a:tr h="260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0</a:t>
                      </a:r>
                      <a:endParaRPr lang="zh-TW" altLang="en-US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87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4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第四題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949690" y="1482142"/>
            <a:ext cx="853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功能描述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一項描述正確給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4-bit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二補數加減法器、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時的電路行為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實際舉例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二補數能表示的範圍舉例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範圍為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-8~7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，超出範圍扣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分，計算過程有誤扣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2" descr="未提供說明。">
            <a:extLst>
              <a:ext uri="{FF2B5EF4-FFF2-40B4-BE49-F238E27FC236}">
                <a16:creationId xmlns:a16="http://schemas.microsoft.com/office/drawing/2014/main" id="{12F9A52B-52C7-47DF-929B-EDC3599F9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" t="14255" r="6942" b="24909"/>
          <a:stretch/>
        </p:blipFill>
        <p:spPr bwMode="auto">
          <a:xfrm>
            <a:off x="1234710" y="3220453"/>
            <a:ext cx="7961152" cy="312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第五題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the following SOP expression to an equivalent simplified POS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F(A, B, C, D) = ABC + AB’C’ + ABC’ + AB’C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Ans: F(A, B, C, D) =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 + C)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 + B’)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化簡後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表示式可分為兩項相乘，錯一項扣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(A +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)(A + B’)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表示式多寫一項扣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 + B + C)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 + C)(A + B’)</a:t>
            </a:r>
          </a:p>
        </p:txBody>
      </p:sp>
    </p:spTree>
    <p:extLst>
      <p:ext uri="{BB962C8B-B14F-4D97-AF65-F5344CB8AC3E}">
        <p14:creationId xmlns:p14="http://schemas.microsoft.com/office/powerpoint/2010/main" val="206495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第六題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Simply the function F with K-map and draw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logic diagram of 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F(A, B, C, D) = AB’C’ + BC’ + C’D’ + A’B’CD’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D0269A-3074-43D1-B9D3-E8A6A57D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77088"/>
              </p:ext>
            </p:extLst>
          </p:nvPr>
        </p:nvGraphicFramePr>
        <p:xfrm>
          <a:off x="1118250" y="2891017"/>
          <a:ext cx="2265815" cy="2074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3163">
                  <a:extLst>
                    <a:ext uri="{9D8B030D-6E8A-4147-A177-3AD203B41FA5}">
                      <a16:colId xmlns:a16="http://schemas.microsoft.com/office/drawing/2014/main" val="127232377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138144731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48392723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727860581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298254599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dirty="0"/>
                        <a:t>   CD</a:t>
                      </a:r>
                    </a:p>
                    <a:p>
                      <a:pPr algn="l"/>
                      <a:r>
                        <a:rPr lang="en-US" altLang="zh-TW" sz="1050" dirty="0"/>
                        <a:t>AB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97865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05928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33246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785474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919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2E4BD2D-0BE2-47CC-999E-7B435CA30379}"/>
              </a:ext>
            </a:extLst>
          </p:cNvPr>
          <p:cNvSpPr/>
          <p:nvPr/>
        </p:nvSpPr>
        <p:spPr>
          <a:xfrm>
            <a:off x="2563058" y="3770738"/>
            <a:ext cx="746364" cy="69046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96A47B-F34A-477B-8276-349888C05D3D}"/>
              </a:ext>
            </a:extLst>
          </p:cNvPr>
          <p:cNvSpPr/>
          <p:nvPr/>
        </p:nvSpPr>
        <p:spPr>
          <a:xfrm>
            <a:off x="2579836" y="4198379"/>
            <a:ext cx="746364" cy="69046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055FC3-C911-434F-B9B5-F90F6C8AA1BA}"/>
              </a:ext>
            </a:extLst>
          </p:cNvPr>
          <p:cNvSpPr/>
          <p:nvPr/>
        </p:nvSpPr>
        <p:spPr>
          <a:xfrm>
            <a:off x="2093275" y="3343098"/>
            <a:ext cx="746365" cy="29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D3B14E-C7DA-4355-A45D-E09DACD0053F}"/>
              </a:ext>
            </a:extLst>
          </p:cNvPr>
          <p:cNvSpPr txBox="1"/>
          <p:nvPr/>
        </p:nvSpPr>
        <p:spPr>
          <a:xfrm>
            <a:off x="732054" y="5107729"/>
            <a:ext cx="369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F’ = </a:t>
            </a:r>
            <a:r>
              <a:rPr lang="en-US" altLang="zh-TW" sz="2400" dirty="0">
                <a:solidFill>
                  <a:schemeClr val="accent1"/>
                </a:solidFill>
              </a:rPr>
              <a:t>AC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chemeClr val="accent2"/>
                </a:solidFill>
              </a:rPr>
              <a:t>BC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A’B’D</a:t>
            </a:r>
          </a:p>
          <a:p>
            <a:r>
              <a:rPr lang="en-US" altLang="zh-TW" sz="2400" dirty="0"/>
              <a:t>F  = (AC + BC + A’B’D)’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u="sng" dirty="0"/>
              <a:t>=</a:t>
            </a:r>
            <a:r>
              <a:rPr lang="en-US" altLang="zh-TW" sz="2400" u="sng" dirty="0"/>
              <a:t> </a:t>
            </a:r>
            <a:r>
              <a:rPr lang="en-US" altLang="zh-TW" sz="2400" b="1" u="sng" dirty="0"/>
              <a:t>(A’+C’) (B’+C’) (A+B+D’) </a:t>
            </a:r>
            <a:endParaRPr lang="zh-TW" altLang="en-US" sz="2400" b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2FF156-701A-4930-8EA6-173B91667E5F}"/>
              </a:ext>
            </a:extLst>
          </p:cNvPr>
          <p:cNvSpPr txBox="1"/>
          <p:nvPr/>
        </p:nvSpPr>
        <p:spPr>
          <a:xfrm>
            <a:off x="7718047" y="3429000"/>
            <a:ext cx="4473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 (2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錯一格扣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錯一項扣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畫錯一個邏輯閘扣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C04E78C-66CD-46DD-9987-EDF288B4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51" y="3016251"/>
            <a:ext cx="3577147" cy="26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2443" y="365125"/>
            <a:ext cx="11267114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第六題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84151E-6C5E-4C5E-8DC9-4BA7F3F7684C}"/>
              </a:ext>
            </a:extLst>
          </p:cNvPr>
          <p:cNvSpPr txBox="1"/>
          <p:nvPr/>
        </p:nvSpPr>
        <p:spPr>
          <a:xfrm>
            <a:off x="385010" y="1690688"/>
            <a:ext cx="1180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Simply the function F with K-map and draw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logic diagram of 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F(A, B, C, D) = AB’C’ + BC’ + C’D’ + A’B’CD’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2FF156-701A-4930-8EA6-173B91667E5F}"/>
              </a:ext>
            </a:extLst>
          </p:cNvPr>
          <p:cNvSpPr txBox="1"/>
          <p:nvPr/>
        </p:nvSpPr>
        <p:spPr>
          <a:xfrm>
            <a:off x="7705302" y="3050874"/>
            <a:ext cx="4398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K-map (2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錯一格扣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錯一項扣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diagram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畫錯一個邏輯閘扣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分，最多扣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89E17EE7-E53A-4DCD-9ADE-52333BD9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67313"/>
              </p:ext>
            </p:extLst>
          </p:nvPr>
        </p:nvGraphicFramePr>
        <p:xfrm>
          <a:off x="979393" y="2891017"/>
          <a:ext cx="2265815" cy="2074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3163">
                  <a:extLst>
                    <a:ext uri="{9D8B030D-6E8A-4147-A177-3AD203B41FA5}">
                      <a16:colId xmlns:a16="http://schemas.microsoft.com/office/drawing/2014/main" val="127232377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138144731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483927233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3727860581"/>
                    </a:ext>
                  </a:extLst>
                </a:gridCol>
                <a:gridCol w="453163">
                  <a:extLst>
                    <a:ext uri="{9D8B030D-6E8A-4147-A177-3AD203B41FA5}">
                      <a16:colId xmlns:a16="http://schemas.microsoft.com/office/drawing/2014/main" val="298254599"/>
                    </a:ext>
                  </a:extLst>
                </a:gridCol>
              </a:tblGrid>
              <a:tr h="41480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dirty="0"/>
                        <a:t>   CD</a:t>
                      </a:r>
                    </a:p>
                    <a:p>
                      <a:pPr algn="l"/>
                      <a:r>
                        <a:rPr lang="en-US" altLang="zh-TW" sz="1050" dirty="0"/>
                        <a:t>AB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97865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05928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33246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785474"/>
                  </a:ext>
                </a:extLst>
              </a:tr>
              <a:tr h="41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9191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B08388F-DCE7-4615-A412-AC3FF143371F}"/>
              </a:ext>
            </a:extLst>
          </p:cNvPr>
          <p:cNvSpPr/>
          <p:nvPr/>
        </p:nvSpPr>
        <p:spPr>
          <a:xfrm>
            <a:off x="1501411" y="3770738"/>
            <a:ext cx="746364" cy="690465"/>
          </a:xfrm>
          <a:prstGeom prst="rect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09896F-99E3-42A4-96F2-AAF5458E78C6}"/>
              </a:ext>
            </a:extLst>
          </p:cNvPr>
          <p:cNvSpPr/>
          <p:nvPr/>
        </p:nvSpPr>
        <p:spPr>
          <a:xfrm>
            <a:off x="1518189" y="4198379"/>
            <a:ext cx="746364" cy="69046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D06E4D3-4109-4F2D-95EC-454663DF6FD5}"/>
              </a:ext>
            </a:extLst>
          </p:cNvPr>
          <p:cNvCxnSpPr>
            <a:cxnSpLocks/>
          </p:cNvCxnSpPr>
          <p:nvPr/>
        </p:nvCxnSpPr>
        <p:spPr>
          <a:xfrm>
            <a:off x="1491055" y="3628774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E8F0A09-4814-45B5-BCE7-3A1D090E9BAC}"/>
              </a:ext>
            </a:extLst>
          </p:cNvPr>
          <p:cNvCxnSpPr>
            <a:cxnSpLocks/>
          </p:cNvCxnSpPr>
          <p:nvPr/>
        </p:nvCxnSpPr>
        <p:spPr>
          <a:xfrm>
            <a:off x="1789631" y="3376853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5F797AF-6D5C-44B9-A74F-2EA3CF49B9F2}"/>
              </a:ext>
            </a:extLst>
          </p:cNvPr>
          <p:cNvCxnSpPr>
            <a:cxnSpLocks/>
          </p:cNvCxnSpPr>
          <p:nvPr/>
        </p:nvCxnSpPr>
        <p:spPr>
          <a:xfrm>
            <a:off x="2863597" y="3628774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0FA4548-64C3-4A77-9738-7984F9BF1565}"/>
              </a:ext>
            </a:extLst>
          </p:cNvPr>
          <p:cNvCxnSpPr>
            <a:cxnSpLocks/>
          </p:cNvCxnSpPr>
          <p:nvPr/>
        </p:nvCxnSpPr>
        <p:spPr>
          <a:xfrm>
            <a:off x="2872928" y="3376853"/>
            <a:ext cx="0" cy="251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A697700-4452-449C-86B3-8D29EC1057C9}"/>
              </a:ext>
            </a:extLst>
          </p:cNvPr>
          <p:cNvCxnSpPr>
            <a:cxnSpLocks/>
          </p:cNvCxnSpPr>
          <p:nvPr/>
        </p:nvCxnSpPr>
        <p:spPr>
          <a:xfrm>
            <a:off x="1492453" y="3378502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EDCF732-9EFF-4816-94A2-D06D754A5ABA}"/>
              </a:ext>
            </a:extLst>
          </p:cNvPr>
          <p:cNvCxnSpPr>
            <a:cxnSpLocks/>
          </p:cNvCxnSpPr>
          <p:nvPr/>
        </p:nvCxnSpPr>
        <p:spPr>
          <a:xfrm>
            <a:off x="2863597" y="3371282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D4C7E62-3B38-45E4-BE9D-8B8A0E36B5E2}"/>
              </a:ext>
            </a:extLst>
          </p:cNvPr>
          <p:cNvSpPr txBox="1"/>
          <p:nvPr/>
        </p:nvSpPr>
        <p:spPr>
          <a:xfrm>
            <a:off x="638877" y="5167312"/>
            <a:ext cx="354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zh-TW" altLang="en-US" sz="2400" dirty="0"/>
              <a:t> 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chemeClr val="accent1"/>
                </a:solidFill>
              </a:rPr>
              <a:t>AC’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chemeClr val="accent2"/>
                </a:solidFill>
              </a:rPr>
              <a:t>BC’</a:t>
            </a:r>
            <a:r>
              <a:rPr lang="en-US" altLang="zh-TW" sz="2400" dirty="0"/>
              <a:t> + </a:t>
            </a:r>
            <a:r>
              <a:rPr lang="en-US" altLang="zh-TW" sz="2400" dirty="0">
                <a:solidFill>
                  <a:srgbClr val="FF0000"/>
                </a:solidFill>
              </a:rPr>
              <a:t>A’B’D’</a:t>
            </a:r>
          </a:p>
          <a:p>
            <a:r>
              <a:rPr lang="en-US" altLang="zh-TW" sz="2400" dirty="0"/>
              <a:t>F’ = (AC’ + BC’ + A’B’D’)’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u="sng" dirty="0"/>
              <a:t>=</a:t>
            </a:r>
            <a:r>
              <a:rPr lang="en-US" altLang="zh-TW" sz="2400" u="sng" dirty="0"/>
              <a:t> </a:t>
            </a:r>
            <a:r>
              <a:rPr lang="en-US" altLang="zh-TW" sz="2400" b="1" u="sng" dirty="0"/>
              <a:t>(A’+C) (B’+C) (A+B+D) </a:t>
            </a:r>
            <a:endParaRPr lang="zh-TW" altLang="en-US" sz="2400" b="1" u="sng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53D4CF9-35AB-416C-BE0D-756E5F13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86" y="2862554"/>
            <a:ext cx="4398696" cy="23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1721</Words>
  <Application>Microsoft Office PowerPoint</Application>
  <PresentationFormat>寬螢幕</PresentationFormat>
  <Paragraphs>473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第二次期中考講解</vt:lpstr>
      <vt:lpstr>第一題(4分)</vt:lpstr>
      <vt:lpstr>第二題(4分)</vt:lpstr>
      <vt:lpstr>第三題(10分)</vt:lpstr>
      <vt:lpstr>第三題(10分)</vt:lpstr>
      <vt:lpstr>第四題(8分)</vt:lpstr>
      <vt:lpstr>第五題(8分)</vt:lpstr>
      <vt:lpstr>第六題(8分)</vt:lpstr>
      <vt:lpstr>第六題(8分)</vt:lpstr>
      <vt:lpstr>第七題(8分)</vt:lpstr>
      <vt:lpstr>第八題(6分)</vt:lpstr>
      <vt:lpstr>第九題(10分)</vt:lpstr>
      <vt:lpstr>第十題(10分)</vt:lpstr>
      <vt:lpstr>第十題(10分)</vt:lpstr>
      <vt:lpstr>第十一題(10分)</vt:lpstr>
      <vt:lpstr>第十二題(14分)</vt:lpstr>
      <vt:lpstr>第十二題(14分)</vt:lpstr>
      <vt:lpstr>第十二題(14分)</vt:lpstr>
      <vt:lpstr>第十二題(14分)</vt:lpstr>
      <vt:lpstr>第十二題(14分)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第一次期中考講解</dc:title>
  <dc:creator>user</dc:creator>
  <cp:lastModifiedBy>user</cp:lastModifiedBy>
  <cp:revision>86</cp:revision>
  <dcterms:created xsi:type="dcterms:W3CDTF">2020-11-16T11:58:58Z</dcterms:created>
  <dcterms:modified xsi:type="dcterms:W3CDTF">2021-12-28T03:29:55Z</dcterms:modified>
</cp:coreProperties>
</file>