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76" r:id="rId10"/>
    <p:sldId id="269" r:id="rId11"/>
    <p:sldId id="275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3 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SNAKE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4541520"/>
            <a:ext cx="7891272" cy="1069848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資訊</a:t>
            </a:r>
            <a:r>
              <a:rPr lang="en-US" altLang="zh-TW" dirty="0" smtClean="0">
                <a:latin typeface="+mj-ea"/>
                <a:ea typeface="+mj-ea"/>
              </a:rPr>
              <a:t>112 </a:t>
            </a:r>
          </a:p>
          <a:p>
            <a:r>
              <a:rPr lang="en-US" dirty="0" smtClean="0">
                <a:latin typeface="+mj-ea"/>
                <a:ea typeface="+mj-ea"/>
              </a:rPr>
              <a:t>E94086107 </a:t>
            </a:r>
            <a:r>
              <a:rPr lang="zh-TW" altLang="en-US" dirty="0" smtClean="0">
                <a:latin typeface="+mj-ea"/>
                <a:ea typeface="+mj-ea"/>
              </a:rPr>
              <a:t>張娟鳴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79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23" y="179832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訓練模型</a:t>
            </a:r>
            <a:r>
              <a:rPr lang="zh-TW" altLang="en-US" dirty="0"/>
              <a:t>比較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23" y="1390165"/>
            <a:ext cx="50467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spc="150" dirty="0" smtClean="0">
                <a:latin typeface="+mj-ea"/>
                <a:ea typeface="+mj-ea"/>
              </a:rPr>
              <a:t>一開始認為自己的</a:t>
            </a:r>
            <a:r>
              <a:rPr lang="en-US" altLang="zh-TW" sz="2000" spc="150" dirty="0" smtClean="0">
                <a:latin typeface="+mj-ea"/>
                <a:ea typeface="+mj-ea"/>
              </a:rPr>
              <a:t>rule</a:t>
            </a:r>
            <a:r>
              <a:rPr lang="zh-TW" altLang="en-US" sz="2000" spc="150" dirty="0" smtClean="0">
                <a:latin typeface="+mj-ea"/>
                <a:ea typeface="+mj-ea"/>
              </a:rPr>
              <a:t>非常簡單，因為只有一種路徑，所以應該用</a:t>
            </a:r>
            <a:r>
              <a:rPr lang="en-US" altLang="zh-TW" sz="2000" spc="150" dirty="0" err="1" smtClean="0">
                <a:latin typeface="+mj-ea"/>
                <a:ea typeface="+mj-ea"/>
              </a:rPr>
              <a:t>knn</a:t>
            </a:r>
            <a:r>
              <a:rPr lang="zh-TW" altLang="en-US" sz="2000" spc="150" dirty="0" smtClean="0">
                <a:latin typeface="+mj-ea"/>
                <a:ea typeface="+mj-ea"/>
              </a:rPr>
              <a:t>就可以了，實際上也是如此。</a:t>
            </a:r>
            <a:endParaRPr lang="en-US" altLang="zh-TW" sz="2000" spc="15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000" spc="150" dirty="0" smtClean="0">
                <a:latin typeface="+mj-ea"/>
                <a:ea typeface="+mj-ea"/>
              </a:rPr>
              <a:t>不過，實際上在取資料時也是需要下功夫的，</a:t>
            </a:r>
            <a:r>
              <a:rPr lang="en-US" altLang="zh-TW" sz="2000" spc="150" dirty="0" err="1" smtClean="0">
                <a:latin typeface="+mj-ea"/>
                <a:ea typeface="+mj-ea"/>
              </a:rPr>
              <a:t>knn</a:t>
            </a:r>
            <a:r>
              <a:rPr lang="zh-TW" altLang="en-US" sz="2000" spc="150" dirty="0" smtClean="0">
                <a:latin typeface="+mj-ea"/>
                <a:ea typeface="+mj-ea"/>
              </a:rPr>
              <a:t>最主要的核心是記住整個資料集，並不會分辨是不是同樣的東西；</a:t>
            </a:r>
            <a:r>
              <a:rPr lang="zh-TW" altLang="en-US" sz="2000" spc="150" dirty="0">
                <a:latin typeface="+mj-ea"/>
                <a:ea typeface="+mj-ea"/>
              </a:rPr>
              <a:t>然而，我第一次做的時候</a:t>
            </a:r>
            <a:r>
              <a:rPr lang="zh-TW" altLang="en-US" sz="2000" spc="150" dirty="0" smtClean="0">
                <a:latin typeface="+mj-ea"/>
                <a:ea typeface="+mj-ea"/>
              </a:rPr>
              <a:t>嘗試讓貪吃蛇跑到</a:t>
            </a:r>
            <a:r>
              <a:rPr lang="en-US" altLang="zh-TW" sz="2000" spc="150" dirty="0" smtClean="0">
                <a:latin typeface="+mj-ea"/>
                <a:ea typeface="+mj-ea"/>
              </a:rPr>
              <a:t>850</a:t>
            </a:r>
            <a:r>
              <a:rPr lang="zh-TW" altLang="en-US" sz="2000" spc="150" dirty="0" smtClean="0">
                <a:latin typeface="+mj-ea"/>
                <a:ea typeface="+mj-ea"/>
              </a:rPr>
              <a:t>分左右，結果是訓練時間太久，中間電腦還一度當機（</a:t>
            </a:r>
            <a:r>
              <a:rPr lang="zh-TW" altLang="en-US" sz="2000" spc="150" dirty="0">
                <a:latin typeface="+mj-ea"/>
                <a:ea typeface="+mj-ea"/>
              </a:rPr>
              <a:t>主要應該是因為資料</a:t>
            </a:r>
            <a:r>
              <a:rPr lang="zh-TW" altLang="en-US" sz="2000" spc="150" dirty="0" smtClean="0">
                <a:latin typeface="+mj-ea"/>
                <a:ea typeface="+mj-ea"/>
              </a:rPr>
              <a:t>量太大，其實並不需要那麼多）。</a:t>
            </a:r>
            <a:endParaRPr lang="en-US" altLang="zh-TW" sz="2000" spc="150" dirty="0" smtClean="0"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39150" y="41272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4" r="50084" b="18164"/>
          <a:stretch/>
        </p:blipFill>
        <p:spPr>
          <a:xfrm>
            <a:off x="6267796" y="1138265"/>
            <a:ext cx="5070763" cy="488606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267796" y="98450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KNN</a:t>
            </a:r>
            <a:r>
              <a:rPr lang="zh-TW" altLang="en-US" dirty="0" smtClean="0">
                <a:latin typeface="+mj-ea"/>
                <a:ea typeface="+mj-ea"/>
              </a:rPr>
              <a:t>的結果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922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23" y="179832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訓練模型</a:t>
            </a:r>
            <a:r>
              <a:rPr lang="zh-TW" altLang="en-US" dirty="0"/>
              <a:t>比較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24" y="1434872"/>
            <a:ext cx="5470710" cy="528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spc="150" dirty="0" smtClean="0">
                <a:latin typeface="+mj-ea"/>
                <a:ea typeface="+mj-ea"/>
              </a:rPr>
              <a:t>後來，我想說既然路線那麼簡單，那不如用也很單純的</a:t>
            </a:r>
            <a:r>
              <a:rPr lang="en-US" altLang="zh-TW" sz="2000" spc="150" dirty="0" smtClean="0">
                <a:latin typeface="+mj-ea"/>
                <a:ea typeface="+mj-ea"/>
              </a:rPr>
              <a:t>decision tree</a:t>
            </a:r>
            <a:r>
              <a:rPr lang="zh-TW" altLang="en-US" sz="2000" spc="150" dirty="0" smtClean="0">
                <a:latin typeface="+mj-ea"/>
                <a:ea typeface="+mj-ea"/>
              </a:rPr>
              <a:t>試看看，同時我察覺到應該是不需要那麼多資料</a:t>
            </a:r>
            <a:r>
              <a:rPr lang="en-US" altLang="zh-TW" sz="2000" spc="150" dirty="0">
                <a:latin typeface="+mj-ea"/>
                <a:ea typeface="+mj-ea"/>
              </a:rPr>
              <a:t>（</a:t>
            </a:r>
            <a:r>
              <a:rPr lang="zh-TW" altLang="en-US" sz="2000" spc="150" dirty="0" smtClean="0">
                <a:latin typeface="+mj-ea"/>
                <a:ea typeface="+mj-ea"/>
              </a:rPr>
              <a:t>畢竟都是一樣的</a:t>
            </a:r>
            <a:r>
              <a:rPr lang="en-US" altLang="zh-TW" sz="2000" spc="150" dirty="0">
                <a:latin typeface="+mj-ea"/>
                <a:ea typeface="+mj-ea"/>
              </a:rPr>
              <a:t>）</a:t>
            </a:r>
            <a:r>
              <a:rPr lang="zh-TW" altLang="en-US" sz="2000" spc="150" dirty="0" smtClean="0">
                <a:latin typeface="+mj-ea"/>
                <a:ea typeface="+mj-ea"/>
              </a:rPr>
              <a:t>，</a:t>
            </a:r>
            <a:r>
              <a:rPr lang="zh-TW" altLang="en-US" sz="2000" spc="150" dirty="0">
                <a:latin typeface="+mj-ea"/>
                <a:ea typeface="+mj-ea"/>
              </a:rPr>
              <a:t>就</a:t>
            </a:r>
            <a:r>
              <a:rPr lang="zh-TW" altLang="en-US" sz="2000" spc="150" dirty="0" smtClean="0">
                <a:latin typeface="+mj-ea"/>
                <a:ea typeface="+mj-ea"/>
              </a:rPr>
              <a:t>將資料量減少。</a:t>
            </a:r>
            <a:endParaRPr lang="en-US" altLang="zh-TW" sz="2000" spc="15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000" spc="150" dirty="0" smtClean="0">
                <a:latin typeface="+mj-ea"/>
                <a:ea typeface="+mj-ea"/>
              </a:rPr>
              <a:t>儘管</a:t>
            </a:r>
            <a:r>
              <a:rPr lang="en-US" altLang="zh-TW" sz="2000" spc="150" dirty="0" smtClean="0">
                <a:latin typeface="+mj-ea"/>
                <a:ea typeface="+mj-ea"/>
              </a:rPr>
              <a:t>decision tree</a:t>
            </a:r>
            <a:r>
              <a:rPr lang="zh-TW" altLang="en-US" sz="2000" spc="150" dirty="0" smtClean="0">
                <a:latin typeface="+mj-ea"/>
                <a:ea typeface="+mj-ea"/>
              </a:rPr>
              <a:t>在第二個作業中表現不佳，因為他太簡單了，但考乒乓球還要考慮</a:t>
            </a:r>
            <a:r>
              <a:rPr lang="en-US" altLang="zh-TW" sz="2000" spc="150" dirty="0" smtClean="0">
                <a:latin typeface="+mj-ea"/>
                <a:ea typeface="+mj-ea"/>
              </a:rPr>
              <a:t>blocker</a:t>
            </a:r>
            <a:r>
              <a:rPr lang="zh-TW" altLang="en-US" sz="2000" spc="150" dirty="0" smtClean="0">
                <a:latin typeface="+mj-ea"/>
                <a:ea typeface="+mj-ea"/>
              </a:rPr>
              <a:t>，但這裡就只有一種結果，所以我想再試一次看看，結果是可行的！</a:t>
            </a:r>
            <a:endParaRPr lang="en-US" altLang="zh-TW" sz="2000" spc="15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000" spc="150" dirty="0" smtClean="0">
                <a:latin typeface="+mj-ea"/>
                <a:ea typeface="+mj-ea"/>
              </a:rPr>
              <a:t>同時我並沒有嘗試</a:t>
            </a:r>
            <a:r>
              <a:rPr lang="en-US" altLang="zh-TW" sz="2000" spc="150" dirty="0" smtClean="0">
                <a:latin typeface="+mj-ea"/>
                <a:ea typeface="+mj-ea"/>
              </a:rPr>
              <a:t>random forest</a:t>
            </a:r>
            <a:r>
              <a:rPr lang="zh-TW" altLang="en-US" sz="2000" spc="150" dirty="0" smtClean="0">
                <a:latin typeface="+mj-ea"/>
                <a:ea typeface="+mj-ea"/>
              </a:rPr>
              <a:t>，因為</a:t>
            </a:r>
            <a:r>
              <a:rPr lang="en-US" altLang="zh-TW" sz="2000" spc="150" dirty="0" smtClean="0">
                <a:latin typeface="+mj-ea"/>
                <a:ea typeface="+mj-ea"/>
              </a:rPr>
              <a:t>forest</a:t>
            </a:r>
            <a:r>
              <a:rPr lang="zh-TW" altLang="en-US" sz="2000" spc="150" dirty="0" smtClean="0">
                <a:latin typeface="+mj-ea"/>
                <a:ea typeface="+mj-ea"/>
              </a:rPr>
              <a:t>其實是很多的</a:t>
            </a:r>
            <a:r>
              <a:rPr lang="en-US" altLang="zh-TW" sz="2000" spc="150" dirty="0" smtClean="0">
                <a:latin typeface="+mj-ea"/>
                <a:ea typeface="+mj-ea"/>
              </a:rPr>
              <a:t>tree</a:t>
            </a:r>
            <a:r>
              <a:rPr lang="zh-TW" altLang="en-US" sz="2000" spc="150" dirty="0" smtClean="0">
                <a:latin typeface="+mj-ea"/>
                <a:ea typeface="+mj-ea"/>
              </a:rPr>
              <a:t>，那既然</a:t>
            </a:r>
            <a:r>
              <a:rPr lang="en-US" altLang="zh-TW" sz="2000" spc="150" dirty="0" smtClean="0">
                <a:latin typeface="+mj-ea"/>
                <a:ea typeface="+mj-ea"/>
              </a:rPr>
              <a:t>tree</a:t>
            </a:r>
            <a:r>
              <a:rPr lang="zh-TW" altLang="en-US" sz="2000" spc="150" dirty="0" smtClean="0">
                <a:latin typeface="+mj-ea"/>
                <a:ea typeface="+mj-ea"/>
              </a:rPr>
              <a:t>已經可以了，我就沒有用</a:t>
            </a:r>
            <a:r>
              <a:rPr lang="en-US" altLang="zh-TW" sz="2000" spc="150" dirty="0" smtClean="0">
                <a:latin typeface="+mj-ea"/>
                <a:ea typeface="+mj-ea"/>
              </a:rPr>
              <a:t>forest</a:t>
            </a:r>
            <a:r>
              <a:rPr lang="zh-TW" altLang="en-US" sz="2000" spc="150" dirty="0" smtClean="0">
                <a:latin typeface="+mj-ea"/>
                <a:ea typeface="+mj-ea"/>
              </a:rPr>
              <a:t>的必要。</a:t>
            </a:r>
            <a:endParaRPr lang="en-US" altLang="zh-TW" sz="2000" spc="150" dirty="0" smtClean="0"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39150" y="41272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711" r="58264" b="10817"/>
          <a:stretch/>
        </p:blipFill>
        <p:spPr>
          <a:xfrm>
            <a:off x="6882938" y="2610195"/>
            <a:ext cx="4197927" cy="359109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758247" y="2015019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Decision tree </a:t>
            </a:r>
            <a:r>
              <a:rPr lang="zh-TW" altLang="en-US" dirty="0" smtClean="0">
                <a:latin typeface="+mj-ea"/>
                <a:ea typeface="+mj-ea"/>
              </a:rPr>
              <a:t>結果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166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8408" y="260188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訓練資料比較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2418" y="1631167"/>
            <a:ext cx="59222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在使用</a:t>
            </a:r>
            <a:r>
              <a:rPr lang="en-US" altLang="zh-TW" sz="2000" dirty="0" smtClean="0">
                <a:latin typeface="+mj-ea"/>
                <a:ea typeface="+mj-ea"/>
              </a:rPr>
              <a:t>decision tree</a:t>
            </a:r>
            <a:r>
              <a:rPr lang="zh-TW" altLang="en-US" sz="2000" dirty="0" smtClean="0">
                <a:latin typeface="+mj-ea"/>
                <a:ea typeface="+mj-ea"/>
              </a:rPr>
              <a:t>成功後，發現訓練出來的</a:t>
            </a:r>
            <a:r>
              <a:rPr lang="en-US" altLang="zh-TW" sz="2000" dirty="0" smtClean="0">
                <a:latin typeface="+mj-ea"/>
                <a:ea typeface="+mj-ea"/>
              </a:rPr>
              <a:t>model</a:t>
            </a:r>
            <a:r>
              <a:rPr lang="zh-TW" altLang="en-US" sz="2000" dirty="0" smtClean="0">
                <a:latin typeface="+mj-ea"/>
                <a:ea typeface="+mj-ea"/>
              </a:rPr>
              <a:t>比</a:t>
            </a:r>
            <a:r>
              <a:rPr lang="en-US" altLang="zh-TW" sz="2000" dirty="0" err="1" smtClean="0">
                <a:latin typeface="+mj-ea"/>
                <a:ea typeface="+mj-ea"/>
              </a:rPr>
              <a:t>knn</a:t>
            </a:r>
            <a:r>
              <a:rPr lang="zh-TW" altLang="en-US" sz="2000" dirty="0" smtClean="0">
                <a:latin typeface="+mj-ea"/>
                <a:ea typeface="+mj-ea"/>
              </a:rPr>
              <a:t>少很多，讓我懷疑使用的資料數會不會影響檔案大小（這個答案在</a:t>
            </a:r>
            <a:r>
              <a:rPr lang="en-US" altLang="zh-TW" sz="2000" dirty="0" err="1" smtClean="0">
                <a:latin typeface="+mj-ea"/>
                <a:ea typeface="+mj-ea"/>
              </a:rPr>
              <a:t>knn</a:t>
            </a:r>
            <a:r>
              <a:rPr lang="zh-TW" altLang="en-US" sz="2000" dirty="0" smtClean="0">
                <a:latin typeface="+mj-ea"/>
                <a:ea typeface="+mj-ea"/>
              </a:rPr>
              <a:t>裡面的話顯然是對的）。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於是我將自殺的長度分別設定在</a:t>
            </a:r>
            <a:r>
              <a:rPr lang="en-US" altLang="zh-TW" sz="2000" dirty="0" smtClean="0">
                <a:latin typeface="+mj-ea"/>
                <a:ea typeface="+mj-ea"/>
              </a:rPr>
              <a:t>150</a:t>
            </a:r>
            <a:r>
              <a:rPr lang="zh-TW" altLang="en-US" sz="2000" dirty="0" smtClean="0">
                <a:latin typeface="+mj-ea"/>
                <a:ea typeface="+mj-ea"/>
              </a:rPr>
              <a:t>和</a:t>
            </a:r>
            <a:r>
              <a:rPr lang="en-US" altLang="zh-TW" sz="2000" dirty="0" smtClean="0">
                <a:latin typeface="+mj-ea"/>
                <a:ea typeface="+mj-ea"/>
              </a:rPr>
              <a:t>40</a:t>
            </a:r>
            <a:r>
              <a:rPr lang="zh-TW" altLang="en-US" sz="2000" dirty="0" smtClean="0">
                <a:latin typeface="+mj-ea"/>
                <a:ea typeface="+mj-ea"/>
              </a:rPr>
              <a:t>，從後面的圖也可以看出兩者原始資料量的大小差別，然而，訓練完的檔案大小卻是差不多的。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+mj-ea"/>
                <a:ea typeface="+mj-ea"/>
              </a:rPr>
              <a:t>我想</a:t>
            </a:r>
            <a:r>
              <a:rPr lang="zh-TW" altLang="en-US" sz="2000" dirty="0" smtClean="0">
                <a:latin typeface="+mj-ea"/>
                <a:ea typeface="+mj-ea"/>
              </a:rPr>
              <a:t>可能是因為</a:t>
            </a:r>
            <a:r>
              <a:rPr lang="en-US" altLang="zh-TW" sz="2000" dirty="0" smtClean="0">
                <a:latin typeface="+mj-ea"/>
                <a:ea typeface="+mj-ea"/>
              </a:rPr>
              <a:t>rule</a:t>
            </a:r>
            <a:r>
              <a:rPr lang="zh-TW" altLang="en-US" sz="2000" dirty="0" smtClean="0">
                <a:latin typeface="+mj-ea"/>
                <a:ea typeface="+mj-ea"/>
              </a:rPr>
              <a:t>原理簡單，所以處理後都會回到相同答案，因而得到相同的公式。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+mj-ea"/>
              <a:ea typeface="+mj-e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7" t="71993" r="2314" b="16400"/>
          <a:stretch/>
        </p:blipFill>
        <p:spPr>
          <a:xfrm>
            <a:off x="6374620" y="1630358"/>
            <a:ext cx="5236567" cy="71572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374620" y="2440953"/>
            <a:ext cx="4491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註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endParaRPr lang="en-US" dirty="0" smtClean="0">
              <a:latin typeface="+mj-ea"/>
              <a:ea typeface="+mj-ea"/>
            </a:endParaRPr>
          </a:p>
          <a:p>
            <a:r>
              <a:rPr lang="en-US" dirty="0" smtClean="0">
                <a:latin typeface="+mj-ea"/>
                <a:ea typeface="+mj-ea"/>
              </a:rPr>
              <a:t>model_0520_15: </a:t>
            </a:r>
            <a:r>
              <a:rPr lang="zh-TW" altLang="en-US" dirty="0" smtClean="0">
                <a:latin typeface="+mj-ea"/>
                <a:ea typeface="+mj-ea"/>
              </a:rPr>
              <a:t>使用</a:t>
            </a:r>
            <a:r>
              <a:rPr lang="en-US" altLang="zh-TW" dirty="0" err="1" smtClean="0">
                <a:latin typeface="+mj-ea"/>
                <a:ea typeface="+mj-ea"/>
              </a:rPr>
              <a:t>knn</a:t>
            </a:r>
            <a:r>
              <a:rPr lang="zh-TW" altLang="en-US" dirty="0" smtClean="0">
                <a:latin typeface="+mj-ea"/>
                <a:ea typeface="+mj-ea"/>
              </a:rPr>
              <a:t>，自殺長度</a:t>
            </a:r>
            <a:r>
              <a:rPr lang="en-US" altLang="zh-TW" dirty="0" smtClean="0">
                <a:latin typeface="+mj-ea"/>
                <a:ea typeface="+mj-ea"/>
              </a:rPr>
              <a:t>150</a:t>
            </a:r>
          </a:p>
          <a:p>
            <a:r>
              <a:rPr lang="en-US" dirty="0">
                <a:latin typeface="+mj-ea"/>
                <a:ea typeface="+mj-ea"/>
              </a:rPr>
              <a:t>m</a:t>
            </a:r>
            <a:r>
              <a:rPr lang="en-US" dirty="0" smtClean="0">
                <a:latin typeface="+mj-ea"/>
                <a:ea typeface="+mj-ea"/>
              </a:rPr>
              <a:t>odel_0520:</a:t>
            </a:r>
            <a:r>
              <a:rPr lang="zh-TW" altLang="en-US" dirty="0" smtClean="0">
                <a:latin typeface="+mj-ea"/>
                <a:ea typeface="+mj-ea"/>
              </a:rPr>
              <a:t>使用</a:t>
            </a:r>
            <a:r>
              <a:rPr lang="en-US" altLang="zh-TW" dirty="0" err="1" smtClean="0">
                <a:latin typeface="+mj-ea"/>
                <a:ea typeface="+mj-ea"/>
              </a:rPr>
              <a:t>knn</a:t>
            </a:r>
            <a:r>
              <a:rPr lang="zh-TW" altLang="en-US" dirty="0" smtClean="0">
                <a:latin typeface="+mj-ea"/>
                <a:ea typeface="+mj-ea"/>
              </a:rPr>
              <a:t>，自殺長度</a:t>
            </a:r>
            <a:r>
              <a:rPr lang="en-US" altLang="zh-TW" dirty="0" smtClean="0">
                <a:latin typeface="+mj-ea"/>
                <a:ea typeface="+mj-ea"/>
              </a:rPr>
              <a:t>40</a:t>
            </a:r>
          </a:p>
          <a:p>
            <a:r>
              <a:rPr lang="en-US" dirty="0">
                <a:latin typeface="+mj-ea"/>
                <a:ea typeface="+mj-ea"/>
              </a:rPr>
              <a:t>m</a:t>
            </a:r>
            <a:r>
              <a:rPr lang="en-US" dirty="0" smtClean="0">
                <a:latin typeface="+mj-ea"/>
                <a:ea typeface="+mj-ea"/>
              </a:rPr>
              <a:t>odel_tree_0520:</a:t>
            </a:r>
            <a:r>
              <a:rPr lang="zh-TW" altLang="en-US" dirty="0" smtClean="0">
                <a:latin typeface="+mj-ea"/>
                <a:ea typeface="+mj-ea"/>
              </a:rPr>
              <a:t>使用</a:t>
            </a:r>
            <a:r>
              <a:rPr lang="en-US" altLang="zh-TW" dirty="0" smtClean="0">
                <a:latin typeface="+mj-ea"/>
                <a:ea typeface="+mj-ea"/>
              </a:rPr>
              <a:t>tree</a:t>
            </a:r>
            <a:r>
              <a:rPr lang="zh-TW" altLang="en-US" dirty="0" smtClean="0">
                <a:latin typeface="+mj-ea"/>
                <a:ea typeface="+mj-ea"/>
              </a:rPr>
              <a:t>，自殺長度</a:t>
            </a:r>
            <a:r>
              <a:rPr lang="en-US" altLang="zh-TW" dirty="0" smtClean="0">
                <a:latin typeface="+mj-ea"/>
                <a:ea typeface="+mj-ea"/>
              </a:rPr>
              <a:t>150</a:t>
            </a:r>
          </a:p>
          <a:p>
            <a:r>
              <a:rPr lang="en-US" dirty="0">
                <a:latin typeface="+mj-ea"/>
                <a:ea typeface="+mj-ea"/>
              </a:rPr>
              <a:t>m</a:t>
            </a:r>
            <a:r>
              <a:rPr lang="en-US" dirty="0" smtClean="0">
                <a:latin typeface="+mj-ea"/>
                <a:ea typeface="+mj-ea"/>
              </a:rPr>
              <a:t>odel__tree0521:</a:t>
            </a:r>
            <a:r>
              <a:rPr lang="zh-TW" altLang="en-US" dirty="0" smtClean="0">
                <a:latin typeface="+mj-ea"/>
                <a:ea typeface="+mj-ea"/>
              </a:rPr>
              <a:t>使用</a:t>
            </a:r>
            <a:r>
              <a:rPr lang="en-US" altLang="zh-TW" dirty="0" smtClean="0">
                <a:latin typeface="+mj-ea"/>
                <a:ea typeface="+mj-ea"/>
              </a:rPr>
              <a:t>tree</a:t>
            </a:r>
            <a:r>
              <a:rPr lang="zh-TW" altLang="en-US" dirty="0" smtClean="0">
                <a:latin typeface="+mj-ea"/>
                <a:ea typeface="+mj-ea"/>
              </a:rPr>
              <a:t>，</a:t>
            </a:r>
            <a:r>
              <a:rPr lang="zh-TW" altLang="en-US" dirty="0">
                <a:latin typeface="+mj-ea"/>
                <a:ea typeface="+mj-ea"/>
              </a:rPr>
              <a:t>自殺長度</a:t>
            </a:r>
            <a:r>
              <a:rPr lang="en-US" altLang="zh-TW" dirty="0" smtClean="0">
                <a:latin typeface="+mj-ea"/>
                <a:ea typeface="+mj-ea"/>
              </a:rPr>
              <a:t>40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4620" y="4305992"/>
            <a:ext cx="581738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+mj-ea"/>
                <a:ea typeface="+mj-ea"/>
              </a:rPr>
              <a:t>同時，我也用</a:t>
            </a:r>
            <a:r>
              <a:rPr lang="en-US" altLang="zh-TW" sz="2000" dirty="0" err="1">
                <a:latin typeface="+mj-ea"/>
                <a:ea typeface="+mj-ea"/>
              </a:rPr>
              <a:t>knn</a:t>
            </a:r>
            <a:r>
              <a:rPr lang="zh-TW" altLang="en-US" sz="2000" dirty="0">
                <a:latin typeface="+mj-ea"/>
                <a:ea typeface="+mj-ea"/>
              </a:rPr>
              <a:t>做過兩種長度的檔案比較，不僅</a:t>
            </a:r>
            <a:r>
              <a:rPr lang="en-US" altLang="zh-TW" sz="2000" dirty="0" err="1">
                <a:latin typeface="+mj-ea"/>
                <a:ea typeface="+mj-ea"/>
              </a:rPr>
              <a:t>knn</a:t>
            </a:r>
            <a:r>
              <a:rPr lang="zh-TW" altLang="en-US" sz="2000" dirty="0">
                <a:latin typeface="+mj-ea"/>
                <a:ea typeface="+mj-ea"/>
              </a:rPr>
              <a:t>的資料大小大於</a:t>
            </a:r>
            <a:r>
              <a:rPr lang="en-US" altLang="zh-TW" sz="2000" dirty="0">
                <a:latin typeface="+mj-ea"/>
                <a:ea typeface="+mj-ea"/>
              </a:rPr>
              <a:t>decision tree</a:t>
            </a:r>
            <a:r>
              <a:rPr lang="zh-TW" altLang="en-US" sz="2000" dirty="0">
                <a:latin typeface="+mj-ea"/>
                <a:ea typeface="+mj-ea"/>
              </a:rPr>
              <a:t>，不同長度資料的檔案也會不同。</a:t>
            </a:r>
            <a:endParaRPr lang="en-US" altLang="zh-TW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361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訓練資料比較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2" r="62070" b="14386"/>
          <a:stretch/>
        </p:blipFill>
        <p:spPr>
          <a:xfrm>
            <a:off x="6701996" y="1851135"/>
            <a:ext cx="3815170" cy="35329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61885" b="12411"/>
          <a:stretch/>
        </p:blipFill>
        <p:spPr>
          <a:xfrm>
            <a:off x="1346662" y="1892854"/>
            <a:ext cx="3833708" cy="349119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46662" y="5626631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Model_tree_0520</a:t>
            </a:r>
            <a:r>
              <a:rPr lang="zh-TW" altLang="en-US" dirty="0" smtClean="0">
                <a:latin typeface="+mj-ea"/>
                <a:ea typeface="+mj-ea"/>
              </a:rPr>
              <a:t>的訓練資料，自殺長度</a:t>
            </a:r>
            <a:r>
              <a:rPr lang="en-US" altLang="zh-TW" dirty="0" smtClean="0">
                <a:latin typeface="+mj-ea"/>
                <a:ea typeface="+mj-ea"/>
              </a:rPr>
              <a:t>150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01996" y="5626631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ea"/>
                <a:ea typeface="+mj-ea"/>
              </a:rPr>
              <a:t>Model_tree_0521</a:t>
            </a:r>
            <a:r>
              <a:rPr lang="zh-TW" altLang="en-US" dirty="0" smtClean="0">
                <a:latin typeface="+mj-ea"/>
                <a:ea typeface="+mj-ea"/>
              </a:rPr>
              <a:t>的</a:t>
            </a:r>
            <a:r>
              <a:rPr lang="zh-TW" altLang="en-US" dirty="0">
                <a:latin typeface="+mj-ea"/>
                <a:ea typeface="+mj-ea"/>
              </a:rPr>
              <a:t>訓練</a:t>
            </a:r>
            <a:r>
              <a:rPr lang="zh-TW" altLang="en-US" dirty="0" smtClean="0">
                <a:latin typeface="+mj-ea"/>
                <a:ea typeface="+mj-ea"/>
              </a:rPr>
              <a:t>資料，自殺長度</a:t>
            </a:r>
            <a:r>
              <a:rPr lang="en-US" altLang="zh-TW" dirty="0" smtClean="0">
                <a:latin typeface="+mj-ea"/>
                <a:ea typeface="+mj-ea"/>
              </a:rPr>
              <a:t>40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403" y="326690"/>
            <a:ext cx="5397627" cy="8964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7213" y="1223183"/>
            <a:ext cx="9986081" cy="56348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題目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讓綠色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蛇頭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吃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食物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同時不能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吃到自己的身體或是撞到邊緣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我觀察到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雖然不能撞到邊緣，但邊緣並不是磚塊，是可以沿著走的。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有的遊戲是隨著時間增加蛇的移動速度越快，但這個不會，只會因為吃比較多食物而變長。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並沒有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勝利，只有死亡時會顯示分數，當蛇的身體佔滿整個畫面時程是會停止運作，這時不算死亡，也不能顯示分數，也不能紀錄。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並不會列入分數計算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範圍。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方向是絕對座標。</a:t>
            </a:r>
            <a:r>
              <a:rPr 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4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5397627" cy="8964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5220" y="2086495"/>
            <a:ext cx="3665913" cy="3665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橢圓 3"/>
          <p:cNvSpPr/>
          <p:nvPr/>
        </p:nvSpPr>
        <p:spPr>
          <a:xfrm>
            <a:off x="2751513" y="3183775"/>
            <a:ext cx="99752" cy="99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橢圓 25"/>
          <p:cNvSpPr/>
          <p:nvPr/>
        </p:nvSpPr>
        <p:spPr>
          <a:xfrm>
            <a:off x="2430088" y="4250575"/>
            <a:ext cx="99752" cy="99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770611" y="3183775"/>
            <a:ext cx="759229" cy="99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430088" y="3183775"/>
            <a:ext cx="99752" cy="9975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3062077" y="3044536"/>
            <a:ext cx="1859056" cy="378229"/>
          </a:xfrm>
          <a:prstGeom prst="rightArrow">
            <a:avLst>
              <a:gd name="adj1" fmla="val 370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下箭號 18"/>
          <p:cNvSpPr/>
          <p:nvPr/>
        </p:nvSpPr>
        <p:spPr>
          <a:xfrm>
            <a:off x="4541050" y="3352975"/>
            <a:ext cx="407322" cy="2236123"/>
          </a:xfrm>
          <a:prstGeom prst="downArrow">
            <a:avLst>
              <a:gd name="adj1" fmla="val 255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左箭號 22"/>
          <p:cNvSpPr/>
          <p:nvPr/>
        </p:nvSpPr>
        <p:spPr>
          <a:xfrm>
            <a:off x="1363868" y="5411585"/>
            <a:ext cx="3141049" cy="274320"/>
          </a:xfrm>
          <a:prstGeom prst="leftArrow">
            <a:avLst>
              <a:gd name="adj1" fmla="val 50000"/>
              <a:gd name="adj2" fmla="val 26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向上箭號 23"/>
          <p:cNvSpPr/>
          <p:nvPr/>
        </p:nvSpPr>
        <p:spPr>
          <a:xfrm>
            <a:off x="1313523" y="2442383"/>
            <a:ext cx="346252" cy="29858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向右箭號 32"/>
          <p:cNvSpPr/>
          <p:nvPr/>
        </p:nvSpPr>
        <p:spPr>
          <a:xfrm>
            <a:off x="1558637" y="2111433"/>
            <a:ext cx="3067396" cy="246611"/>
          </a:xfrm>
          <a:prstGeom prst="rightArrow">
            <a:avLst>
              <a:gd name="adj1" fmla="val 50000"/>
              <a:gd name="adj2" fmla="val 105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向下箭號 34"/>
          <p:cNvSpPr/>
          <p:nvPr/>
        </p:nvSpPr>
        <p:spPr>
          <a:xfrm>
            <a:off x="4367152" y="2355273"/>
            <a:ext cx="354453" cy="1992283"/>
          </a:xfrm>
          <a:prstGeom prst="downArrow">
            <a:avLst>
              <a:gd name="adj1" fmla="val 45310"/>
              <a:gd name="adj2" fmla="val 50000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向左箭號 35"/>
          <p:cNvSpPr/>
          <p:nvPr/>
        </p:nvSpPr>
        <p:spPr>
          <a:xfrm>
            <a:off x="2669635" y="4163465"/>
            <a:ext cx="1697517" cy="304800"/>
          </a:xfrm>
          <a:prstGeom prst="lef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5197382" y="2798166"/>
            <a:ext cx="672306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+mj-ea"/>
                <a:ea typeface="+mj-ea"/>
              </a:rPr>
              <a:t>初始程式</a:t>
            </a:r>
            <a:r>
              <a:rPr lang="en-US" altLang="zh-TW" dirty="0" smtClean="0">
                <a:latin typeface="+mj-ea"/>
                <a:ea typeface="+mj-ea"/>
              </a:rPr>
              <a:t>﹕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ea"/>
                <a:ea typeface="+mj-ea"/>
              </a:rPr>
              <a:t>已經能正確吃到食物，但隨著身體增長，容易在移動時吃到自己。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+mj-ea"/>
                <a:ea typeface="+mj-ea"/>
              </a:rPr>
              <a:t>原本的想法</a:t>
            </a:r>
            <a:r>
              <a:rPr lang="en-US" altLang="zh-TW" b="1" dirty="0" smtClean="0">
                <a:latin typeface="+mj-ea"/>
                <a:ea typeface="+mj-ea"/>
              </a:rPr>
              <a:t>﹕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ea"/>
                <a:ea typeface="+mj-ea"/>
              </a:rPr>
              <a:t>每次吃食物後先在最外圍繞一圈，繞完再進來吃下一個（如圖一）。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j-ea"/>
                <a:ea typeface="+mj-ea"/>
              </a:rPr>
              <a:t>這樣能夠使分數達到作業標準，因為</a:t>
            </a:r>
            <a:r>
              <a:rPr lang="zh-TW" altLang="en-US" dirty="0" smtClean="0">
                <a:latin typeface="+mj-ea"/>
                <a:ea typeface="+mj-ea"/>
              </a:rPr>
              <a:t>在</a:t>
            </a:r>
            <a:r>
              <a:rPr lang="zh-TW" altLang="en-US" dirty="0">
                <a:latin typeface="+mj-ea"/>
                <a:ea typeface="+mj-ea"/>
              </a:rPr>
              <a:t>吃下一個</a:t>
            </a:r>
            <a:r>
              <a:rPr lang="zh-TW" altLang="en-US" dirty="0" smtClean="0">
                <a:latin typeface="+mj-ea"/>
                <a:ea typeface="+mj-ea"/>
              </a:rPr>
              <a:t>時會有一段頭後面的跟新食物平行，剩下部分還在外圈繞，不會撞到。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+mj-ea"/>
                <a:ea typeface="+mj-ea"/>
              </a:rPr>
              <a:t>缺點</a:t>
            </a:r>
            <a:r>
              <a:rPr lang="en-US" altLang="zh-TW" b="1" dirty="0" smtClean="0">
                <a:latin typeface="+mj-ea"/>
                <a:ea typeface="+mj-ea"/>
              </a:rPr>
              <a:t>﹕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ea"/>
                <a:ea typeface="+mj-ea"/>
              </a:rPr>
              <a:t>當蛇太長，長過遊戲最外圈時，還是會吃到自己（如圖二）。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99711" y="283028"/>
            <a:ext cx="2900747" cy="29007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橢圓 45"/>
          <p:cNvSpPr/>
          <p:nvPr/>
        </p:nvSpPr>
        <p:spPr>
          <a:xfrm>
            <a:off x="8540165" y="914241"/>
            <a:ext cx="78932" cy="78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橢圓 46"/>
          <p:cNvSpPr/>
          <p:nvPr/>
        </p:nvSpPr>
        <p:spPr>
          <a:xfrm>
            <a:off x="9523838" y="592816"/>
            <a:ext cx="78932" cy="78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7035171" y="914241"/>
            <a:ext cx="1124854" cy="78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/>
          <p:cNvSpPr/>
          <p:nvPr/>
        </p:nvSpPr>
        <p:spPr>
          <a:xfrm>
            <a:off x="8218740" y="914241"/>
            <a:ext cx="78932" cy="7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133861" y="4344785"/>
            <a:ext cx="6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 rot="16200000">
            <a:off x="6041007" y="1987338"/>
            <a:ext cx="2090850" cy="102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 58"/>
          <p:cNvSpPr/>
          <p:nvPr/>
        </p:nvSpPr>
        <p:spPr>
          <a:xfrm>
            <a:off x="7035171" y="2982859"/>
            <a:ext cx="2808630" cy="101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/>
          <p:cNvSpPr/>
          <p:nvPr/>
        </p:nvSpPr>
        <p:spPr>
          <a:xfrm rot="5400000">
            <a:off x="8446271" y="1686495"/>
            <a:ext cx="2699142" cy="95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 60"/>
          <p:cNvSpPr/>
          <p:nvPr/>
        </p:nvSpPr>
        <p:spPr>
          <a:xfrm>
            <a:off x="7035170" y="364177"/>
            <a:ext cx="2808630" cy="101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9138098" y="623841"/>
            <a:ext cx="6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69847" y="58367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（圖一</a:t>
            </a:r>
            <a:r>
              <a:rPr lang="en-US" altLang="zh-TW" dirty="0">
                <a:latin typeface="+mj-ea"/>
                <a:ea typeface="+mj-ea"/>
              </a:rPr>
              <a:t>）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882637" y="2820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（</a:t>
            </a:r>
            <a:r>
              <a:rPr lang="zh-TW" altLang="en-US" dirty="0" smtClean="0">
                <a:latin typeface="+mj-ea"/>
                <a:ea typeface="+mj-ea"/>
              </a:rPr>
              <a:t>圖二</a:t>
            </a:r>
            <a:r>
              <a:rPr lang="en-US" altLang="zh-TW" dirty="0" smtClean="0">
                <a:latin typeface="+mj-ea"/>
                <a:ea typeface="+mj-ea"/>
              </a:rPr>
              <a:t>）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21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005815" y="2032461"/>
            <a:ext cx="3665913" cy="3665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853738" y="3308469"/>
            <a:ext cx="0" cy="236081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377440" y="2394065"/>
            <a:ext cx="11084" cy="33001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78677" y="5581997"/>
            <a:ext cx="2660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119746" y="2290154"/>
            <a:ext cx="0" cy="32918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119746" y="2394065"/>
            <a:ext cx="2687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662847" y="2741816"/>
            <a:ext cx="0" cy="28526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421778" y="5593083"/>
            <a:ext cx="2660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657309" y="2394065"/>
            <a:ext cx="0" cy="29510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917767" y="3765665"/>
            <a:ext cx="1587731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4585859" y="2093976"/>
            <a:ext cx="0" cy="34880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069848" y="2139140"/>
            <a:ext cx="35160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1100049" y="2136375"/>
            <a:ext cx="0" cy="236081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1188720" y="3765665"/>
            <a:ext cx="581891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594739" y="852054"/>
            <a:ext cx="4690065" cy="557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+mj-ea"/>
                <a:ea typeface="+mj-ea"/>
              </a:rPr>
              <a:t>最後的想法</a:t>
            </a:r>
            <a:r>
              <a:rPr lang="en-US" altLang="zh-TW" sz="2000" b="1" dirty="0" smtClean="0">
                <a:latin typeface="+mj-ea"/>
                <a:ea typeface="+mj-ea"/>
              </a:rPr>
              <a:t>﹕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如圖所示，由左到右一排一排掃過去，並留最上面一排給蛇轉彎繞回第一排。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+mj-ea"/>
                <a:ea typeface="+mj-ea"/>
              </a:rPr>
              <a:t>因為肯定會掃過每一個部分，所以食物一定會被吃</a:t>
            </a:r>
            <a:r>
              <a:rPr lang="zh-TW" altLang="en-US" sz="2000" dirty="0" smtClean="0">
                <a:latin typeface="+mj-ea"/>
                <a:ea typeface="+mj-ea"/>
              </a:rPr>
              <a:t>掉，留最上面則是因為一開始會往下，沿著走算出來的。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+mj-ea"/>
                <a:ea typeface="+mj-ea"/>
              </a:rPr>
              <a:t>缺點</a:t>
            </a:r>
            <a:r>
              <a:rPr lang="en-US" altLang="zh-TW" sz="2000" b="1" dirty="0" smtClean="0">
                <a:latin typeface="+mj-ea"/>
                <a:ea typeface="+mj-ea"/>
              </a:rPr>
              <a:t>﹕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費時、走到最後蛇會占滿整個畫面，需要想辦法避免這個情況。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+mj-ea"/>
                <a:ea typeface="+mj-ea"/>
              </a:rPr>
              <a:t>避免滿版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﹕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在到達一定長度前便讓他自殺，自殺的方法很簡單，不要轉彎就可以了。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649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150227" cy="1172718"/>
          </a:xfrm>
        </p:spPr>
        <p:txBody>
          <a:bodyPr/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579" y="1697645"/>
            <a:ext cx="3818685" cy="47565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ea"/>
                <a:ea typeface="+mj-ea"/>
              </a:rPr>
              <a:t>Rule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先決定要自殺的長度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判斷是不是到了要自殺的</a:t>
            </a:r>
            <a:r>
              <a:rPr lang="zh-TW" altLang="en-US" dirty="0" smtClean="0">
                <a:latin typeface="+mj-ea"/>
                <a:ea typeface="+mj-ea"/>
              </a:rPr>
              <a:t>長度</a:t>
            </a:r>
            <a:r>
              <a:rPr lang="zh-TW" altLang="en-US" dirty="0">
                <a:latin typeface="+mj-ea"/>
                <a:ea typeface="+mj-ea"/>
              </a:rPr>
              <a:t>，長度可調整，是為了取資料才那麼短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判斷是不是在最上排，是</a:t>
            </a:r>
            <a:r>
              <a:rPr lang="zh-TW" altLang="en-US" dirty="0" smtClean="0">
                <a:latin typeface="+mj-ea"/>
                <a:ea typeface="+mj-ea"/>
              </a:rPr>
              <a:t>的話轉彎條件不太一樣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判斷有沒有到頂端或底端，底端是</a:t>
            </a:r>
            <a:r>
              <a:rPr lang="en-US" altLang="zh-TW" dirty="0" smtClean="0">
                <a:latin typeface="+mj-ea"/>
                <a:ea typeface="+mj-ea"/>
              </a:rPr>
              <a:t>290</a:t>
            </a:r>
            <a:r>
              <a:rPr lang="zh-TW" altLang="en-US" dirty="0" smtClean="0">
                <a:latin typeface="+mj-ea"/>
                <a:ea typeface="+mj-ea"/>
              </a:rPr>
              <a:t>（</a:t>
            </a:r>
            <a:r>
              <a:rPr lang="en-US" altLang="zh-TW" dirty="0" smtClean="0">
                <a:latin typeface="+mj-ea"/>
                <a:ea typeface="+mj-ea"/>
              </a:rPr>
              <a:t>0~290</a:t>
            </a:r>
            <a:r>
              <a:rPr lang="zh-TW" altLang="en-US" dirty="0" smtClean="0">
                <a:latin typeface="+mj-ea"/>
                <a:ea typeface="+mj-ea"/>
              </a:rPr>
              <a:t>）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判斷</a:t>
            </a:r>
            <a:r>
              <a:rPr lang="zh-TW" altLang="en-US" dirty="0" smtClean="0">
                <a:latin typeface="+mj-ea"/>
                <a:ea typeface="+mj-ea"/>
              </a:rPr>
              <a:t>是不是</a:t>
            </a:r>
            <a:r>
              <a:rPr lang="zh-TW" altLang="en-US" dirty="0">
                <a:latin typeface="+mj-ea"/>
                <a:ea typeface="+mj-ea"/>
              </a:rPr>
              <a:t>在</a:t>
            </a:r>
            <a:r>
              <a:rPr lang="zh-TW" altLang="en-US" dirty="0" smtClean="0">
                <a:latin typeface="+mj-ea"/>
                <a:ea typeface="+mj-ea"/>
              </a:rPr>
              <a:t>最右邊，要轉進最上排，要多往前一格，走法略為不同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將換行分兩部分，往右轉和往上或往下，要先往右再往上或下，用變數紀錄現在在哪個步驟。</a:t>
            </a:r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4" r="51429" b="5424"/>
          <a:stretch/>
        </p:blipFill>
        <p:spPr>
          <a:xfrm>
            <a:off x="5105054" y="1254287"/>
            <a:ext cx="5940855" cy="519993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5652654" y="1903615"/>
            <a:ext cx="477981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655427" y="2795846"/>
            <a:ext cx="477981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705300" y="4400193"/>
            <a:ext cx="477981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250977" y="1534283"/>
            <a:ext cx="17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判斷是否需自殺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96751" y="24265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最上排的動作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996751" y="39763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+mj-ea"/>
                <a:ea typeface="+mj-ea"/>
              </a:rPr>
              <a:t>在</a:t>
            </a:r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底端的行為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96751" y="44547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在頂端</a:t>
            </a:r>
            <a:r>
              <a:rPr lang="zh-TW" altLang="en-US" dirty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行為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11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713" y="365137"/>
            <a:ext cx="7150227" cy="1172718"/>
          </a:xfrm>
        </p:spPr>
        <p:txBody>
          <a:bodyPr/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8764" y="1390980"/>
            <a:ext cx="4330931" cy="52037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What feature I take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g:</a:t>
            </a:r>
            <a:r>
              <a:rPr lang="zh-TW" altLang="en-US" dirty="0" smtClean="0">
                <a:latin typeface="+mj-ea"/>
                <a:ea typeface="+mj-ea"/>
              </a:rPr>
              <a:t>此刻遊戲資訊</a:t>
            </a:r>
            <a:endParaRPr lang="en-US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ea"/>
                <a:ea typeface="+mj-ea"/>
              </a:rPr>
              <a:t>g[‘</a:t>
            </a:r>
            <a:r>
              <a:rPr lang="en-US" dirty="0" err="1" smtClean="0">
                <a:latin typeface="+mj-ea"/>
                <a:ea typeface="+mj-ea"/>
              </a:rPr>
              <a:t>snake_head</a:t>
            </a:r>
            <a:r>
              <a:rPr lang="en-US" dirty="0" smtClean="0">
                <a:latin typeface="+mj-ea"/>
                <a:ea typeface="+mj-ea"/>
              </a:rPr>
              <a:t>’][0],g[‘</a:t>
            </a:r>
            <a:r>
              <a:rPr lang="en-US" dirty="0" err="1" smtClean="0">
                <a:latin typeface="+mj-ea"/>
                <a:ea typeface="+mj-ea"/>
              </a:rPr>
              <a:t>snake_head</a:t>
            </a:r>
            <a:r>
              <a:rPr lang="en-US" dirty="0" smtClean="0">
                <a:latin typeface="+mj-ea"/>
                <a:ea typeface="+mj-ea"/>
              </a:rPr>
              <a:t>’][1]:</a:t>
            </a:r>
            <a:r>
              <a:rPr lang="zh-TW" altLang="en-US" dirty="0">
                <a:latin typeface="+mj-ea"/>
                <a:ea typeface="+mj-ea"/>
              </a:rPr>
              <a:t>蛇的頭的</a:t>
            </a:r>
            <a:r>
              <a:rPr lang="zh-TW" altLang="en-US" dirty="0" smtClean="0">
                <a:latin typeface="+mj-ea"/>
                <a:ea typeface="+mj-ea"/>
              </a:rPr>
              <a:t>位置</a:t>
            </a: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+mj-ea"/>
                <a:ea typeface="+mj-ea"/>
              </a:rPr>
              <a:t>把自殺時的數據挑掉</a:t>
            </a:r>
            <a:r>
              <a:rPr lang="en-US" altLang="zh-TW" dirty="0" smtClean="0">
                <a:latin typeface="+mj-ea"/>
                <a:ea typeface="+mj-ea"/>
              </a:rPr>
              <a:t>（</a:t>
            </a:r>
            <a:r>
              <a:rPr lang="zh-TW" altLang="en-US" dirty="0">
                <a:latin typeface="+mj-ea"/>
                <a:ea typeface="+mj-ea"/>
              </a:rPr>
              <a:t>其實</a:t>
            </a:r>
            <a:r>
              <a:rPr lang="zh-TW" altLang="en-US" dirty="0" smtClean="0">
                <a:latin typeface="+mj-ea"/>
                <a:ea typeface="+mj-ea"/>
              </a:rPr>
              <a:t>不挑</a:t>
            </a:r>
            <a:r>
              <a:rPr lang="zh-TW" altLang="en-US" dirty="0">
                <a:latin typeface="+mj-ea"/>
                <a:ea typeface="+mj-ea"/>
              </a:rPr>
              <a:t>掉</a:t>
            </a:r>
            <a:r>
              <a:rPr lang="zh-TW" altLang="en-US" dirty="0" smtClean="0">
                <a:latin typeface="+mj-ea"/>
                <a:ea typeface="+mj-ea"/>
              </a:rPr>
              <a:t>也</a:t>
            </a:r>
            <a:r>
              <a:rPr lang="zh-TW" altLang="en-US" dirty="0">
                <a:latin typeface="+mj-ea"/>
                <a:ea typeface="+mj-ea"/>
              </a:rPr>
              <a:t>可以</a:t>
            </a:r>
            <a:r>
              <a:rPr lang="zh-TW" altLang="en-US" dirty="0" smtClean="0">
                <a:latin typeface="+mj-ea"/>
                <a:ea typeface="+mj-ea"/>
              </a:rPr>
              <a:t>）</a:t>
            </a: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+mj-ea"/>
                <a:ea typeface="+mj-ea"/>
              </a:rPr>
              <a:t>使用模型</a:t>
            </a:r>
            <a:r>
              <a:rPr lang="en-US" altLang="zh-TW" dirty="0" smtClean="0">
                <a:latin typeface="+mj-ea"/>
                <a:ea typeface="+mj-ea"/>
              </a:rPr>
              <a:t>﹕decision tree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+mj-ea"/>
                <a:ea typeface="+mj-ea"/>
              </a:rPr>
              <a:t>因為</a:t>
            </a:r>
            <a:r>
              <a:rPr lang="en-US" altLang="zh-TW" dirty="0" smtClean="0">
                <a:latin typeface="+mj-ea"/>
                <a:ea typeface="+mj-ea"/>
              </a:rPr>
              <a:t>command</a:t>
            </a:r>
            <a:r>
              <a:rPr lang="zh-TW" altLang="en-US" dirty="0" smtClean="0">
                <a:latin typeface="+mj-ea"/>
                <a:ea typeface="+mj-ea"/>
              </a:rPr>
              <a:t>有</a:t>
            </a:r>
            <a:r>
              <a:rPr lang="en-US" altLang="zh-TW" dirty="0" smtClean="0">
                <a:latin typeface="+mj-ea"/>
                <a:ea typeface="+mj-ea"/>
              </a:rPr>
              <a:t>NONE, UP, DOWN, RIGHT, LEFT</a:t>
            </a:r>
            <a:r>
              <a:rPr lang="zh-TW" altLang="en-US" dirty="0" smtClean="0">
                <a:latin typeface="+mj-ea"/>
                <a:ea typeface="+mj-ea"/>
              </a:rPr>
              <a:t>，所以這次的</a:t>
            </a:r>
            <a:r>
              <a:rPr lang="en-US" altLang="zh-TW" dirty="0" smtClean="0">
                <a:latin typeface="+mj-ea"/>
                <a:ea typeface="+mj-ea"/>
              </a:rPr>
              <a:t>command</a:t>
            </a:r>
            <a:r>
              <a:rPr lang="zh-TW" altLang="en-US" dirty="0" smtClean="0">
                <a:latin typeface="+mj-ea"/>
                <a:ea typeface="+mj-ea"/>
              </a:rPr>
              <a:t>變成五種數字，</a:t>
            </a:r>
            <a:r>
              <a:rPr lang="zh-TW" altLang="en-US" dirty="0">
                <a:latin typeface="+mj-ea"/>
                <a:ea typeface="+mj-ea"/>
              </a:rPr>
              <a:t>由</a:t>
            </a:r>
            <a:r>
              <a:rPr lang="en-US" altLang="zh-TW" dirty="0">
                <a:latin typeface="+mj-ea"/>
                <a:ea typeface="+mj-ea"/>
              </a:rPr>
              <a:t>-2</a:t>
            </a:r>
            <a:r>
              <a:rPr lang="zh-TW" altLang="en-US" dirty="0">
                <a:latin typeface="+mj-ea"/>
                <a:ea typeface="+mj-ea"/>
              </a:rPr>
              <a:t>到</a:t>
            </a:r>
            <a:r>
              <a:rPr lang="en-US" altLang="zh-TW" dirty="0">
                <a:latin typeface="+mj-ea"/>
                <a:ea typeface="+mj-ea"/>
              </a:rPr>
              <a:t>2</a:t>
            </a:r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22" y="584645"/>
            <a:ext cx="6537070" cy="60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150227" cy="1172718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0100" y="1657350"/>
            <a:ext cx="4714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可以順利訓練出和</a:t>
            </a:r>
            <a:r>
              <a:rPr lang="en-US" altLang="zh-TW" sz="2000" dirty="0" smtClean="0">
                <a:latin typeface="+mj-ea"/>
                <a:ea typeface="+mj-ea"/>
              </a:rPr>
              <a:t>rule</a:t>
            </a:r>
            <a:r>
              <a:rPr lang="zh-TW" altLang="en-US" sz="2000" dirty="0" smtClean="0">
                <a:latin typeface="+mj-ea"/>
                <a:ea typeface="+mj-ea"/>
              </a:rPr>
              <a:t>一樣的模型，分數可以超過</a:t>
            </a:r>
            <a:r>
              <a:rPr lang="en-US" altLang="zh-TW" sz="2000" dirty="0" smtClean="0">
                <a:latin typeface="+mj-ea"/>
                <a:ea typeface="+mj-ea"/>
              </a:rPr>
              <a:t>30</a:t>
            </a:r>
          </a:p>
          <a:p>
            <a:r>
              <a:rPr lang="zh-TW" altLang="en-US" sz="2000" dirty="0">
                <a:latin typeface="+mj-ea"/>
                <a:ea typeface="+mj-ea"/>
              </a:rPr>
              <a:t>超過</a:t>
            </a:r>
            <a:r>
              <a:rPr lang="en-US" altLang="zh-TW" sz="2000" dirty="0">
                <a:latin typeface="+mj-ea"/>
                <a:ea typeface="+mj-ea"/>
              </a:rPr>
              <a:t>30</a:t>
            </a:r>
            <a:r>
              <a:rPr lang="zh-TW" altLang="en-US" sz="2000" dirty="0">
                <a:latin typeface="+mj-ea"/>
                <a:ea typeface="+mj-ea"/>
              </a:rPr>
              <a:t>以後可以直接關掉或是在程式</a:t>
            </a:r>
            <a:r>
              <a:rPr lang="zh-TW" altLang="en-US" sz="2000" dirty="0" smtClean="0">
                <a:latin typeface="+mj-ea"/>
                <a:ea typeface="+mj-ea"/>
              </a:rPr>
              <a:t>裡加一行判斷超過</a:t>
            </a:r>
            <a:r>
              <a:rPr lang="en-US" altLang="zh-TW" sz="2000" dirty="0" smtClean="0">
                <a:latin typeface="+mj-ea"/>
                <a:ea typeface="+mj-ea"/>
              </a:rPr>
              <a:t>30</a:t>
            </a:r>
            <a:r>
              <a:rPr lang="zh-TW" altLang="en-US" sz="2000" dirty="0" smtClean="0">
                <a:latin typeface="+mj-ea"/>
                <a:ea typeface="+mj-ea"/>
              </a:rPr>
              <a:t>分的程式。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t="35028" r="83" b="31850"/>
          <a:stretch/>
        </p:blipFill>
        <p:spPr>
          <a:xfrm>
            <a:off x="800100" y="3214169"/>
            <a:ext cx="10066713" cy="1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33550"/>
            <a:ext cx="4149852" cy="3486150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如果用第一種</a:t>
            </a:r>
            <a:r>
              <a:rPr lang="en-US" altLang="zh-TW" dirty="0" smtClean="0">
                <a:latin typeface="+mj-ea"/>
                <a:ea typeface="+mj-ea"/>
              </a:rPr>
              <a:t>rule</a:t>
            </a:r>
          </a:p>
          <a:p>
            <a:r>
              <a:rPr lang="zh-TW" altLang="en-US" dirty="0" smtClean="0">
                <a:latin typeface="+mj-ea"/>
                <a:ea typeface="+mj-ea"/>
              </a:rPr>
              <a:t>訓練模型比較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訓練資料比較</a:t>
            </a:r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51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如果用第一種</a:t>
            </a:r>
            <a:r>
              <a:rPr lang="en-US" altLang="zh-TW" dirty="0">
                <a:latin typeface="+mj-ea"/>
              </a:rPr>
              <a:t>rule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207375"/>
            <a:ext cx="7966087" cy="32790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ea"/>
                <a:ea typeface="+mj-ea"/>
              </a:rPr>
              <a:t>因為沒有時做第一種</a:t>
            </a:r>
            <a:r>
              <a:rPr lang="en-US" altLang="zh-TW" dirty="0" smtClean="0">
                <a:latin typeface="+mj-ea"/>
                <a:ea typeface="+mj-ea"/>
              </a:rPr>
              <a:t>rule</a:t>
            </a:r>
            <a:r>
              <a:rPr lang="zh-TW" altLang="en-US" dirty="0" smtClean="0">
                <a:latin typeface="+mj-ea"/>
                <a:ea typeface="+mj-ea"/>
              </a:rPr>
              <a:t>，但有稍微思考一下如果是第一種需要怎麼訓練。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ea"/>
                <a:ea typeface="+mj-ea"/>
              </a:rPr>
              <a:t>難度主要在食物是隨機出現的，所以每次由原食物移動到新食物的路徑會有所不同，沒有辦法單純的把所有資料集記住，太龐大了而且再怎麼蒐集都有可能有沒注意到的地方。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j-ea"/>
                <a:ea typeface="+mj-ea"/>
              </a:rPr>
              <a:t>但可能可以先稍微簡化</a:t>
            </a:r>
            <a:r>
              <a:rPr lang="en-US" altLang="zh-TW" dirty="0" smtClean="0">
                <a:latin typeface="+mj-ea"/>
                <a:ea typeface="+mj-ea"/>
              </a:rPr>
              <a:t>rule</a:t>
            </a:r>
            <a:r>
              <a:rPr lang="zh-TW" altLang="en-US" dirty="0" smtClean="0">
                <a:latin typeface="+mj-ea"/>
                <a:ea typeface="+mj-ea"/>
              </a:rPr>
              <a:t>（例如都從同一邊進去吃東西），並以食物位置為標準進行不同分群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2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1156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標楷體</vt:lpstr>
      <vt:lpstr>Microsoft JhengHei</vt:lpstr>
      <vt:lpstr>Microsoft JhengHei</vt:lpstr>
      <vt:lpstr>Arial</vt:lpstr>
      <vt:lpstr>Rockwell</vt:lpstr>
      <vt:lpstr>Rockwell Condensed</vt:lpstr>
      <vt:lpstr>Wingdings</vt:lpstr>
      <vt:lpstr>木刻字型</vt:lpstr>
      <vt:lpstr>Homework 3  SNAKE</vt:lpstr>
      <vt:lpstr>INTRODUCTION</vt:lpstr>
      <vt:lpstr>INTRODUCTION</vt:lpstr>
      <vt:lpstr>Introduction</vt:lpstr>
      <vt:lpstr>mETHOD</vt:lpstr>
      <vt:lpstr>mETHOD</vt:lpstr>
      <vt:lpstr>RESULT</vt:lpstr>
      <vt:lpstr>DISCUSSION</vt:lpstr>
      <vt:lpstr>如果用第一種rule</vt:lpstr>
      <vt:lpstr>訓練模型比較</vt:lpstr>
      <vt:lpstr>訓練模型比較</vt:lpstr>
      <vt:lpstr>訓練資料比較</vt:lpstr>
      <vt:lpstr>訓練資料比較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auyu0408</dc:creator>
  <cp:lastModifiedBy>auyu0408</cp:lastModifiedBy>
  <cp:revision>89</cp:revision>
  <dcterms:created xsi:type="dcterms:W3CDTF">2021-03-18T16:24:12Z</dcterms:created>
  <dcterms:modified xsi:type="dcterms:W3CDTF">2021-05-21T09:14:20Z</dcterms:modified>
</cp:coreProperties>
</file>