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40" r:id="rId3"/>
    <p:sldId id="353" r:id="rId4"/>
    <p:sldId id="354" r:id="rId5"/>
    <p:sldId id="338" r:id="rId6"/>
    <p:sldId id="377" r:id="rId7"/>
    <p:sldId id="378" r:id="rId8"/>
    <p:sldId id="321" r:id="rId9"/>
    <p:sldId id="325" r:id="rId10"/>
    <p:sldId id="369" r:id="rId11"/>
    <p:sldId id="3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1A81C1F-7867-40B0-A235-855C6803E4B8}">
          <p14:sldIdLst>
            <p14:sldId id="256"/>
            <p14:sldId id="340"/>
            <p14:sldId id="353"/>
            <p14:sldId id="354"/>
            <p14:sldId id="338"/>
            <p14:sldId id="377"/>
            <p14:sldId id="378"/>
            <p14:sldId id="321"/>
            <p14:sldId id="325"/>
            <p14:sldId id="369"/>
            <p14:sldId id="364"/>
          </p14:sldIdLst>
        </p14:section>
        <p14:section name="未命名的章節" id="{56C07040-902B-4F6D-9926-7004B8290F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7111" autoAdjust="0"/>
  </p:normalViewPr>
  <p:slideViewPr>
    <p:cSldViewPr snapToGrid="0">
      <p:cViewPr varScale="1">
        <p:scale>
          <a:sx n="125" d="100"/>
          <a:sy n="125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34BCD-F96E-4EF5-B96C-8527A4B3CCBB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5D714-8D82-49AD-A02B-7C502F599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2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7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72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76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9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8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864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63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38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5D714-8D82-49AD-A02B-7C502F5991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6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0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4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1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0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1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4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03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3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B2BE11-F4C8-47DC-9427-0F7EB594A48D}" type="datetimeFigureOut">
              <a:rPr lang="zh-TW" altLang="en-US" smtClean="0"/>
              <a:t>2020/4/20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06079B-30CE-4018-AFAA-E2C0B5E0426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5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02%20First%20UltraSonic%20Example/US_Simple_Example/US_Simple_Example.ino" TargetMode="External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hyperlink" Target="03%20Head%20UltraSonic%20Detection/Head_direction_Ultrasonic_Car/Head_direction_Ultrasonic_Car.in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01%20Simple%20IR%20Obstacle/SIRO/SIRO.in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hyperlink" Target="03%20Passive%20Buzzer/Sound_The_Buzzer%20Native/Sound_The_Buzzer%20Native.ino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3%20Passive%20Buzzer/Playing_Notes.zip" TargetMode="External"/><Relationship Id="rId2" Type="http://schemas.openxmlformats.org/officeDocument/2006/relationships/hyperlink" Target="03%20Passive%20Buzzer/Simulated_Laser_Firing/Simulated_Laser_Firing.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03%20Passive%20Buzzer/A_More_Complex_One.zi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創意程式設計</a:t>
            </a:r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</a:t>
            </a:r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207007" y="4455620"/>
            <a:ext cx="9951443" cy="1143000"/>
          </a:xfrm>
        </p:spPr>
        <p:txBody>
          <a:bodyPr/>
          <a:lstStyle/>
          <a:p>
            <a:r>
              <a:rPr lang="en-US" altLang="zh-TW" b="1" dirty="0"/>
              <a:t>-</a:t>
            </a:r>
            <a:r>
              <a:rPr lang="zh-TW" altLang="en-US" b="1" dirty="0"/>
              <a:t>如何加入</a:t>
            </a:r>
            <a:r>
              <a:rPr lang="en-US" altLang="zh-TW" b="1" dirty="0"/>
              <a:t>Sensor </a:t>
            </a:r>
            <a:r>
              <a:rPr lang="zh-TW" altLang="en-US" b="1" dirty="0"/>
              <a:t>控制程式至主程式內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4829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4717" y="1739101"/>
            <a:ext cx="4772693" cy="46178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UNO +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超音波模組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杜邦線。記住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A0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，才可使用下程式。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當然你也可以同時改程式和接線位置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51383" lvl="1" indent="-358775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 action="ppaction://hlinkfile"/>
              </a:rPr>
              <a:t>First example: Ultrasonic distance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51383" lvl="1" indent="-358775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file"/>
              </a:rPr>
              <a:t>Second example: Ultrasonic + Motors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719" y="413538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rebuchet MS" panose="020B0603020202020204" pitchFamily="34" charset="0"/>
                <a:ea typeface="微軟正黑體" panose="020B0604030504040204" pitchFamily="34" charset="-120"/>
              </a:rPr>
              <a:t>Test of the sensors’ Arduino code</a:t>
            </a:r>
            <a:endParaRPr lang="zh-TW" altLang="en-US" dirty="0">
              <a:latin typeface="Trebuchet MS" panose="020B0603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ç¸éåç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61" y="1674266"/>
            <a:ext cx="2707711" cy="270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圓角矩形 11"/>
          <p:cNvSpPr/>
          <p:nvPr/>
        </p:nvSpPr>
        <p:spPr>
          <a:xfrm>
            <a:off x="8864455" y="5871115"/>
            <a:ext cx="2225864" cy="406008"/>
          </a:xfrm>
          <a:prstGeom prst="roundRect">
            <a:avLst/>
          </a:prstGeom>
          <a:gradFill>
            <a:gsLst>
              <a:gs pos="15000">
                <a:srgbClr val="FBC7A7"/>
              </a:gs>
              <a:gs pos="32000">
                <a:srgbClr val="F89F68"/>
              </a:gs>
              <a:gs pos="58000">
                <a:srgbClr val="E83B18">
                  <a:alpha val="76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超音波避障模組連接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A0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17" y="4062916"/>
            <a:ext cx="1828400" cy="13662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64EE22-53E7-455B-8D2F-684ED4A7CD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94454" y="2506351"/>
            <a:ext cx="4538022" cy="3003524"/>
          </a:xfrm>
          <a:prstGeom prst="rect">
            <a:avLst/>
          </a:prstGeom>
        </p:spPr>
      </p:pic>
      <p:cxnSp>
        <p:nvCxnSpPr>
          <p:cNvPr id="10" name="肘形接點 9"/>
          <p:cNvCxnSpPr>
            <a:cxnSpLocks/>
          </p:cNvCxnSpPr>
          <p:nvPr/>
        </p:nvCxnSpPr>
        <p:spPr>
          <a:xfrm rot="16200000" flipV="1">
            <a:off x="7090756" y="3522902"/>
            <a:ext cx="2562560" cy="2133865"/>
          </a:xfrm>
          <a:prstGeom prst="bentConnector3">
            <a:avLst>
              <a:gd name="adj1" fmla="val 50000"/>
            </a:avLst>
          </a:prstGeom>
          <a:ln w="38100" cap="rnd" cmpd="dbl">
            <a:solidFill>
              <a:srgbClr val="FF0000"/>
            </a:solidFill>
            <a:prstDash val="sysDash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8812897F-73E8-41F3-B6A7-CACCA7C65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638" y="3429000"/>
            <a:ext cx="4852837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855" y="1860201"/>
            <a:ext cx="4872187" cy="4598126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 the advancing robot when obstacles are found within the range of 15 cm.</a:t>
            </a:r>
          </a:p>
          <a:p>
            <a:pPr marL="357188" indent="-357188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 the laser,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better with sound effects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357188" indent="-35718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will be available in Moodle after due date.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9855" y="4169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Exercise – Stop the advance motors and fire the laser when obstacles detected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12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360" y="1837908"/>
            <a:ext cx="8420851" cy="175195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Laser Gun: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triggered, fire a laser beam.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pinMode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(pin, OUTPUT) :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S pin should be set to OUTPUT mode.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digitalWrite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(pin, HIGH) : Fired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digitalWrite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(pin, LOW) : Closed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360" y="40846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Laser-Gun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(any PIN A0-A5 )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0" y="4088359"/>
            <a:ext cx="1409831" cy="14098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1602CA-161E-4253-9F4B-DFB173C0A1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56182" y="2756222"/>
            <a:ext cx="5250276" cy="295328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8698839" y="4360333"/>
            <a:ext cx="1926828" cy="865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98330A-0155-47A4-8953-4E3D18DD52EE}"/>
              </a:ext>
            </a:extLst>
          </p:cNvPr>
          <p:cNvSpPr/>
          <p:nvPr/>
        </p:nvSpPr>
        <p:spPr>
          <a:xfrm>
            <a:off x="9418505" y="3494448"/>
            <a:ext cx="1207162" cy="865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DB6ED9-7955-489A-8A0A-524E70E05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6349" y="2870200"/>
            <a:ext cx="4128331" cy="343746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96FD3BE-04DB-4F57-95CC-21465F8B91D3}"/>
              </a:ext>
            </a:extLst>
          </p:cNvPr>
          <p:cNvSpPr txBox="1"/>
          <p:nvPr/>
        </p:nvSpPr>
        <p:spPr>
          <a:xfrm>
            <a:off x="2189379" y="3719027"/>
            <a:ext cx="113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    V     S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A89794-7C7D-48DB-967E-BE24A82AA37C}"/>
              </a:ext>
            </a:extLst>
          </p:cNvPr>
          <p:cNvCxnSpPr>
            <a:cxnSpLocks/>
          </p:cNvCxnSpPr>
          <p:nvPr/>
        </p:nvCxnSpPr>
        <p:spPr>
          <a:xfrm flipV="1">
            <a:off x="2030255" y="3990441"/>
            <a:ext cx="363321" cy="36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10D0F33-38B9-40FC-A71D-DF73B055BEEC}"/>
              </a:ext>
            </a:extLst>
          </p:cNvPr>
          <p:cNvCxnSpPr>
            <a:cxnSpLocks/>
          </p:cNvCxnSpPr>
          <p:nvPr/>
        </p:nvCxnSpPr>
        <p:spPr>
          <a:xfrm flipV="1">
            <a:off x="2160736" y="3990441"/>
            <a:ext cx="498554" cy="418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63A0938-03AA-4A83-8F60-CE9DE159EA9A}"/>
              </a:ext>
            </a:extLst>
          </p:cNvPr>
          <p:cNvCxnSpPr>
            <a:cxnSpLocks/>
          </p:cNvCxnSpPr>
          <p:nvPr/>
        </p:nvCxnSpPr>
        <p:spPr>
          <a:xfrm flipV="1">
            <a:off x="2277860" y="3990441"/>
            <a:ext cx="721305" cy="44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0B57A63-3A8D-4E28-AB78-00A617888A8B}"/>
              </a:ext>
            </a:extLst>
          </p:cNvPr>
          <p:cNvCxnSpPr/>
          <p:nvPr/>
        </p:nvCxnSpPr>
        <p:spPr>
          <a:xfrm flipH="1">
            <a:off x="440266" y="5053690"/>
            <a:ext cx="1032933" cy="889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1EF2A2-4A00-49F0-A4E8-F1579A23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713" y="1293015"/>
            <a:ext cx="3246287" cy="3246287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361" y="1837908"/>
            <a:ext cx="5250770" cy="43800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361" y="416966"/>
            <a:ext cx="10515600" cy="1325563"/>
          </a:xfrm>
        </p:spPr>
        <p:txBody>
          <a:bodyPr>
            <a:normAutofit/>
          </a:bodyPr>
          <a:lstStyle/>
          <a:p>
            <a:r>
              <a:rPr lang="fr-F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 Obstacle Detection Module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6122E7-DCD4-48BD-A657-04D278419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568" y="4539302"/>
            <a:ext cx="4305300" cy="1793875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C7A9979-584A-4E74-BD98-099D2D96C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893115"/>
              </p:ext>
            </p:extLst>
          </p:nvPr>
        </p:nvGraphicFramePr>
        <p:xfrm>
          <a:off x="655298" y="1904600"/>
          <a:ext cx="6540632" cy="4380011"/>
        </p:xfrm>
        <a:graphic>
          <a:graphicData uri="http://schemas.openxmlformats.org/drawingml/2006/table">
            <a:tbl>
              <a:tblPr/>
              <a:tblGrid>
                <a:gridCol w="3270316">
                  <a:extLst>
                    <a:ext uri="{9D8B030D-6E8A-4147-A177-3AD203B41FA5}">
                      <a16:colId xmlns:a16="http://schemas.microsoft.com/office/drawing/2014/main" val="667488241"/>
                    </a:ext>
                  </a:extLst>
                </a:gridCol>
                <a:gridCol w="3270316">
                  <a:extLst>
                    <a:ext uri="{9D8B030D-6E8A-4147-A177-3AD203B41FA5}">
                      <a16:colId xmlns:a16="http://schemas.microsoft.com/office/drawing/2014/main" val="2098186058"/>
                    </a:ext>
                  </a:extLst>
                </a:gridCol>
              </a:tblGrid>
              <a:tr h="377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  <a:latin typeface="inherit"/>
                        </a:rPr>
                        <a:t>Pin, Control Indicator</a:t>
                      </a:r>
                    </a:p>
                  </a:txBody>
                  <a:tcPr marL="62079" marR="62079" marT="62079" marB="62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62079" marR="62079" marT="62079" marB="62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593553"/>
                  </a:ext>
                </a:extLst>
              </a:tr>
              <a:tr h="377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Vcc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3.3 to 5 Vdc Supply Input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012170"/>
                  </a:ext>
                </a:extLst>
              </a:tr>
              <a:tr h="377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Gnd</a:t>
                      </a:r>
                      <a:endParaRPr lang="en-US" sz="1500" dirty="0">
                        <a:effectLst/>
                      </a:endParaRP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Ground Input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83496"/>
                  </a:ext>
                </a:extLst>
              </a:tr>
              <a:tr h="62269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Out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Output that goes low when obstacle is in range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6429"/>
                  </a:ext>
                </a:extLst>
              </a:tr>
              <a:tr h="377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Power LED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Illuminates when power is applied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113072"/>
                  </a:ext>
                </a:extLst>
              </a:tr>
              <a:tr h="377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Obstacle LED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Illuminates when obstacle is detected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28299"/>
                  </a:ext>
                </a:extLst>
              </a:tr>
              <a:tr h="86755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Distance Adjust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Adjust detection distance. CCW decreases distance.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CW increases distance.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01633"/>
                  </a:ext>
                </a:extLst>
              </a:tr>
              <a:tr h="37784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IR Emitter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Infrared emitter LED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73710"/>
                  </a:ext>
                </a:extLst>
              </a:tr>
              <a:tr h="62269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IR Receiver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Infrared receiver that receives signal transmitted by Infrared emitter.</a:t>
                      </a:r>
                    </a:p>
                  </a:txBody>
                  <a:tcPr marL="62079" marR="62079" marT="62079" marB="6207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9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1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32" y="4333562"/>
            <a:ext cx="1984332" cy="1984332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2361" y="1837908"/>
            <a:ext cx="4086789" cy="43800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紅外線感測器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 pin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 3 (s)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，然後利用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 action="ppaction://hlinkfile"/>
              </a:rPr>
              <a:t>此程式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測試。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螺絲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順時中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轉，偵測距離可變遠。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面積較大的物體較容易偵測到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361" y="4123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 Obstacle Detection Module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43098" y="5142848"/>
            <a:ext cx="400052" cy="449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3CBD9A2-B359-421F-9CE4-4D68DF6871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29149" y="1937998"/>
            <a:ext cx="7440383" cy="41852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332501C-FE32-4007-9595-B3CDF938B938}"/>
              </a:ext>
            </a:extLst>
          </p:cNvPr>
          <p:cNvSpPr/>
          <p:nvPr/>
        </p:nvSpPr>
        <p:spPr>
          <a:xfrm>
            <a:off x="6849836" y="3514763"/>
            <a:ext cx="2400300" cy="131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00071E-5D7E-481C-8091-FBF3526E06EE}"/>
              </a:ext>
            </a:extLst>
          </p:cNvPr>
          <p:cNvSpPr/>
          <p:nvPr/>
        </p:nvSpPr>
        <p:spPr>
          <a:xfrm>
            <a:off x="7125311" y="2898321"/>
            <a:ext cx="875082" cy="4163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7237" y="1967274"/>
            <a:ext cx="4889603" cy="4250646"/>
          </a:xfrm>
        </p:spPr>
        <p:txBody>
          <a:bodyPr>
            <a:noAutofit/>
          </a:bodyPr>
          <a:lstStyle/>
          <a:p>
            <a:pPr marL="182563" indent="-18256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蜂鳴器發聲原理 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透過電流通過電磁線圈，使電磁線圈產生磁場驅動振動膜片發聲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，本聲音是連續的類比訊號，數位系統無法發出類比訊號，但可以利用不同頻率的方波來發聲，如果對蜂鳴器施以週期性的方波，金屬片就會來回振動，只要方波週期在</a:t>
            </a:r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20Hz~20KHz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，就會發出人耳聽的到的聲音。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237" y="418827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蜂鳴器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22" y="2683554"/>
            <a:ext cx="3429479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4">
            <a:clrChange>
              <a:clrFrom>
                <a:srgbClr val="9CCE31"/>
              </a:clrFrom>
              <a:clrTo>
                <a:srgbClr val="9CCE3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90" y="2683554"/>
            <a:ext cx="2698210" cy="28700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60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46C9F44-0B31-4741-BDD9-16DE44B4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900" y="2705100"/>
            <a:ext cx="2857500" cy="2857500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CF92D3-618E-48E0-B4C8-57A61839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Buzzer (</a:t>
            </a:r>
            <a:r>
              <a:rPr lang="zh-TW" altLang="en-US" dirty="0"/>
              <a:t>蜂鳴器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00118D-0AA3-4B70-A924-05274076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464" y="2037279"/>
            <a:ext cx="4345536" cy="11624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1EC2CB-0DB1-49C9-B8BB-078C48A4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5194934"/>
            <a:ext cx="4076700" cy="10905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DC01AE-5F61-4925-A852-DDF19A2C3966}"/>
              </a:ext>
            </a:extLst>
          </p:cNvPr>
          <p:cNvSpPr/>
          <p:nvPr/>
        </p:nvSpPr>
        <p:spPr>
          <a:xfrm>
            <a:off x="1097280" y="2044899"/>
            <a:ext cx="7269480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Buzzers can be categorized into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passive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ones.</a:t>
            </a:r>
          </a:p>
          <a:p>
            <a:pPr marL="357188" indent="-357188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active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buzzer has a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built-in oscillating circuits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so it will make sounds when electrified. </a:t>
            </a:r>
          </a:p>
          <a:p>
            <a:pPr marL="357188" indent="-357188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passive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buzzer does not have such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oscillating circuits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 It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needs square waves with frequency between 2K and 5K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 drive it to make sound.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  <a:hlinkClick r:id="rId5" action="ppaction://hlinkfile"/>
              </a:rPr>
              <a:t>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 action="ppaction://hlinkfile"/>
              </a:rPr>
              <a:t>Example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585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DEA7D-D719-4EC8-B8E7-FEC73BC4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Buzzer (</a:t>
            </a:r>
            <a:r>
              <a:rPr lang="zh-TW" altLang="en-US" dirty="0"/>
              <a:t>蜂鳴器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BAE084-7C4F-4216-99F3-DB9A324D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8775" indent="-358775">
              <a:buFont typeface="Wingdings" panose="05000000000000000000" pitchFamily="2" charset="2"/>
              <a:buChar char="u"/>
            </a:pPr>
            <a:r>
              <a:rPr lang="en-US" altLang="zh-TW" sz="2200" dirty="0"/>
              <a:t>The Arduino </a:t>
            </a:r>
            <a:r>
              <a:rPr lang="en-US" altLang="zh-TW" sz="2200" b="1" dirty="0">
                <a:solidFill>
                  <a:srgbClr val="FF0000"/>
                </a:solidFill>
              </a:rPr>
              <a:t>tone()</a:t>
            </a:r>
            <a:r>
              <a:rPr lang="en-US" altLang="zh-TW" sz="2200" dirty="0"/>
              <a:t> function can generate a square wave of the specified frequency (and 50% duty cycle) on a pin, connected to a buzzer or speaker, to play tones.</a:t>
            </a:r>
          </a:p>
          <a:p>
            <a:pPr marL="65836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</a:rPr>
              <a:t>tone(pin, frequency) ------------------------------</a:t>
            </a:r>
            <a:r>
              <a:rPr lang="en-US" altLang="zh-TW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&gt; </a:t>
            </a:r>
            <a:r>
              <a:rPr lang="en-US" altLang="zh-TW" sz="2200" b="1" dirty="0">
                <a:solidFill>
                  <a:srgbClr val="FF0000"/>
                </a:solidFill>
                <a:hlinkClick r:id="rId2" action="ppaction://hlinkfile"/>
              </a:rPr>
              <a:t>Example</a:t>
            </a:r>
            <a:endParaRPr lang="en-US" altLang="zh-TW" sz="2200" b="1" dirty="0">
              <a:solidFill>
                <a:srgbClr val="FF0000"/>
              </a:solidFill>
            </a:endParaRPr>
          </a:p>
          <a:p>
            <a:pPr marL="658368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b="1" dirty="0">
                <a:solidFill>
                  <a:srgbClr val="FF0000"/>
                </a:solidFill>
              </a:rPr>
              <a:t>tone(pin, frequency, duration) -----------------</a:t>
            </a:r>
            <a:r>
              <a:rPr lang="en-US" altLang="zh-TW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&gt; </a:t>
            </a:r>
            <a:r>
              <a:rPr lang="en-US" altLang="zh-TW" sz="2200" b="1" dirty="0">
                <a:solidFill>
                  <a:srgbClr val="FF0000"/>
                </a:solidFill>
                <a:hlinkClick r:id="rId3" action="ppaction://hlinkfile"/>
              </a:rPr>
              <a:t>Example1</a:t>
            </a:r>
            <a:r>
              <a:rPr lang="en-US" altLang="zh-TW" sz="2200" b="1" dirty="0">
                <a:solidFill>
                  <a:srgbClr val="FF0000"/>
                </a:solidFill>
              </a:rPr>
              <a:t>, </a:t>
            </a:r>
            <a:r>
              <a:rPr lang="en-US" altLang="zh-TW" sz="2200" b="1" dirty="0">
                <a:solidFill>
                  <a:srgbClr val="FF0000"/>
                </a:solidFill>
                <a:hlinkClick r:id="rId4" action="ppaction://hlinkfile"/>
              </a:rPr>
              <a:t>Example2</a:t>
            </a:r>
            <a:endParaRPr lang="zh-TW" altLang="en-US" sz="2200" b="1" dirty="0">
              <a:solidFill>
                <a:srgbClr val="FF0000"/>
              </a:solidFill>
            </a:endParaRP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TW" sz="2200" dirty="0"/>
              <a:t>A duration can be specified, otherwise the wave continues until a call to </a:t>
            </a:r>
            <a:r>
              <a:rPr lang="en-US" altLang="zh-TW" sz="2200" b="1" dirty="0" err="1">
                <a:solidFill>
                  <a:srgbClr val="FF0000"/>
                </a:solidFill>
              </a:rPr>
              <a:t>noTone</a:t>
            </a:r>
            <a:r>
              <a:rPr lang="en-US" altLang="zh-TW" sz="2200" b="1" dirty="0">
                <a:solidFill>
                  <a:srgbClr val="FF0000"/>
                </a:solidFill>
              </a:rPr>
              <a:t>()</a:t>
            </a:r>
            <a:r>
              <a:rPr lang="en-US" altLang="zh-TW" sz="2200" dirty="0"/>
              <a:t>. </a:t>
            </a:r>
          </a:p>
          <a:p>
            <a:pPr marL="358775" indent="-3587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TW" sz="2200" dirty="0"/>
              <a:t>Only one tone can be generated at a time. If a tone is already playing on a different pin, the call to tone() will have no effect. If the tone is playing on the same pin, the call will set its frequency.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200" b="1" dirty="0">
                <a:solidFill>
                  <a:srgbClr val="FF0000"/>
                </a:solidFill>
              </a:rPr>
              <a:t>NOTE:</a:t>
            </a:r>
            <a:r>
              <a:rPr lang="en-US" altLang="zh-TW" sz="2200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200" dirty="0">
                <a:solidFill>
                  <a:srgbClr val="FF0000"/>
                </a:solidFill>
              </a:rPr>
              <a:t>Use of the tone() function will interfere with PWM output on pins 3 and 11 (on boards other than the Mega).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200" dirty="0"/>
              <a:t>It is not possible to generate tones lower than 31Hz.</a:t>
            </a:r>
          </a:p>
        </p:txBody>
      </p:sp>
    </p:spTree>
    <p:extLst>
      <p:ext uri="{BB962C8B-B14F-4D97-AF65-F5344CB8AC3E}">
        <p14:creationId xmlns:p14="http://schemas.microsoft.com/office/powerpoint/2010/main" val="148455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365" y="51366"/>
            <a:ext cx="2703635" cy="2020298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1055" y="1724297"/>
            <a:ext cx="7300959" cy="4616153"/>
          </a:xfrm>
        </p:spPr>
        <p:txBody>
          <a:bodyPr>
            <a:noAutofit/>
          </a:bodyPr>
          <a:lstStyle/>
          <a:p>
            <a:pPr marL="182563" indent="-18256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HC-SR04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由超音波發射器、接收器、控制電路所組成，當模組被觸發時會發射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一連串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40KHz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的聲波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並且從離它最近的物體接收回音。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聲音在空氣中傳播速度大約是每秒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340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公尺，假設以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340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公尺計算，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毫秒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  微秒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600" baseline="30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)1000000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340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29.4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micro-second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可知傳播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公分所需時間為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，由於超音波從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發射到返回是兩段距離所以計算時必須除以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才是正確的物體距離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timing(</a:t>
            </a:r>
            <a:r>
              <a:rPr lang="zh-TW" altLang="en-US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音波傳播時間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= 29.4 / 2 )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1053" y="39873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UltraSonic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Sensor(Analog A0-A5)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07" y="2404637"/>
            <a:ext cx="5003577" cy="232744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BE08F7-E380-48A9-AB32-D8B9240DAF07}"/>
              </a:ext>
            </a:extLst>
          </p:cNvPr>
          <p:cNvSpPr/>
          <p:nvPr/>
        </p:nvSpPr>
        <p:spPr>
          <a:xfrm>
            <a:off x="8112966" y="2071664"/>
            <a:ext cx="40105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HC-SR04 Specifications</a:t>
            </a:r>
          </a:p>
          <a:p>
            <a:endParaRPr lang="en-US" altLang="zh-TW" dirty="0"/>
          </a:p>
          <a:p>
            <a:r>
              <a:rPr lang="en-US" altLang="zh-TW" dirty="0"/>
              <a:t>Working Voltage: </a:t>
            </a:r>
            <a:r>
              <a:rPr lang="en-US" altLang="zh-TW" dirty="0">
                <a:solidFill>
                  <a:srgbClr val="FF0000"/>
                </a:solidFill>
              </a:rPr>
              <a:t>DC 5V</a:t>
            </a:r>
          </a:p>
          <a:p>
            <a:r>
              <a:rPr lang="en-US" altLang="zh-TW" dirty="0"/>
              <a:t>Working Current: </a:t>
            </a:r>
            <a:r>
              <a:rPr lang="en-US" altLang="zh-TW" dirty="0">
                <a:solidFill>
                  <a:srgbClr val="FF0000"/>
                </a:solidFill>
              </a:rPr>
              <a:t>15mA</a:t>
            </a:r>
          </a:p>
          <a:p>
            <a:r>
              <a:rPr lang="en-US" altLang="zh-TW" dirty="0"/>
              <a:t>Working Frequency: </a:t>
            </a:r>
            <a:r>
              <a:rPr lang="en-US" altLang="zh-TW" dirty="0">
                <a:solidFill>
                  <a:srgbClr val="FF0000"/>
                </a:solidFill>
              </a:rPr>
              <a:t>40Hz</a:t>
            </a:r>
          </a:p>
          <a:p>
            <a:r>
              <a:rPr lang="en-US" altLang="zh-TW" dirty="0"/>
              <a:t>Max Range: </a:t>
            </a:r>
            <a:r>
              <a:rPr lang="en-US" altLang="zh-TW" dirty="0">
                <a:solidFill>
                  <a:srgbClr val="FF0000"/>
                </a:solidFill>
              </a:rPr>
              <a:t>4m</a:t>
            </a:r>
          </a:p>
          <a:p>
            <a:r>
              <a:rPr lang="en-US" altLang="zh-TW" dirty="0"/>
              <a:t>Min Range: </a:t>
            </a:r>
            <a:r>
              <a:rPr lang="en-US" altLang="zh-TW" dirty="0">
                <a:solidFill>
                  <a:srgbClr val="FF0000"/>
                </a:solidFill>
              </a:rPr>
              <a:t>2cm</a:t>
            </a:r>
          </a:p>
          <a:p>
            <a:r>
              <a:rPr lang="en-US" altLang="zh-TW" dirty="0"/>
              <a:t>Measuring Angle: </a:t>
            </a:r>
            <a:r>
              <a:rPr lang="en-US" altLang="zh-TW" dirty="0">
                <a:solidFill>
                  <a:srgbClr val="FF0000"/>
                </a:solidFill>
              </a:rPr>
              <a:t>15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degree</a:t>
            </a:r>
          </a:p>
          <a:p>
            <a:r>
              <a:rPr lang="en-US" altLang="zh-TW" dirty="0"/>
              <a:t>Trigger Input Signal: </a:t>
            </a:r>
            <a:r>
              <a:rPr lang="en-US" altLang="zh-TW" dirty="0">
                <a:solidFill>
                  <a:srgbClr val="FF0000"/>
                </a:solidFill>
              </a:rPr>
              <a:t>10µS TTL pulse</a:t>
            </a:r>
          </a:p>
          <a:p>
            <a:r>
              <a:rPr lang="en-US" altLang="zh-TW" dirty="0"/>
              <a:t>Echo Output Signal: </a:t>
            </a:r>
            <a:r>
              <a:rPr lang="en-US" altLang="zh-TW" dirty="0">
                <a:solidFill>
                  <a:srgbClr val="FF0000"/>
                </a:solidFill>
              </a:rPr>
              <a:t>Input TTL lever signal and the range in proportion</a:t>
            </a:r>
          </a:p>
          <a:p>
            <a:r>
              <a:rPr lang="en-US" altLang="zh-TW" dirty="0"/>
              <a:t>Dimension: </a:t>
            </a:r>
            <a:r>
              <a:rPr lang="en-US" altLang="zh-TW" dirty="0">
                <a:solidFill>
                  <a:srgbClr val="FF0000"/>
                </a:solidFill>
              </a:rPr>
              <a:t>45 * 20 * 15mm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4943" y="1753731"/>
            <a:ext cx="8075982" cy="4598126"/>
          </a:xfrm>
        </p:spPr>
        <p:txBody>
          <a:bodyPr>
            <a:normAutofit/>
          </a:bodyPr>
          <a:lstStyle/>
          <a:p>
            <a:pPr marL="182563" indent="-18256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超音波程式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寫入一個高電位脈衝訊號來發射超音波，發射後模組在接收到迴音後，會將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升高為高電位，透過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系統提供之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pulseIn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函式可以測量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腳位呈現高電位的時間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亦即超音波從發射到接收的時間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，並套用公式算出距離。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A0:trig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A1:echo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563" indent="-182563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UNO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線連接至電腦時，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loop()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的執行結果可從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UNO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透過序列埠輸出函數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Serial.print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傳遞至電腦端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IDE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Serial Monitor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上顯示資料。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先使用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Serial.begin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(115200)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初始化序列埠傳送訊息速率。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pinMode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設定腳位模式。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 : (10)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digitalWrite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輸出數位訊號。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 : (17)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trig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腳位輸出為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HIGH(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高電位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delayMicroseconds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延遲時間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pulseln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 )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讀取所指定之針腳改變狀態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(HIGH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的脈衝時間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微秒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4943" y="428084"/>
            <a:ext cx="8706508" cy="1325563"/>
          </a:xfrm>
        </p:spPr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UltraSonic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code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71" y="759853"/>
            <a:ext cx="3249829" cy="49223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432099" y="1979112"/>
            <a:ext cx="1716065" cy="212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cxnSpLocks/>
            <a:endCxn id="5" idx="1"/>
          </p:cNvCxnSpPr>
          <p:nvPr/>
        </p:nvCxnSpPr>
        <p:spPr>
          <a:xfrm flipV="1">
            <a:off x="6416040" y="2085584"/>
            <a:ext cx="3016059" cy="171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511347" y="3221004"/>
            <a:ext cx="2266125" cy="55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11347" y="3768627"/>
            <a:ext cx="2266125" cy="159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615123" y="2301270"/>
            <a:ext cx="1896224" cy="155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11347" y="4262943"/>
            <a:ext cx="2680653" cy="114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6416040" y="3796273"/>
            <a:ext cx="3095307" cy="907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135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58040</TotalTime>
  <Words>1022</Words>
  <Application>Microsoft Office PowerPoint</Application>
  <PresentationFormat>寬螢幕</PresentationFormat>
  <Paragraphs>95</Paragraphs>
  <Slides>11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inherit</vt:lpstr>
      <vt:lpstr>微軟正黑體</vt:lpstr>
      <vt:lpstr>新細明體</vt:lpstr>
      <vt:lpstr>Arial</vt:lpstr>
      <vt:lpstr>Calibri</vt:lpstr>
      <vt:lpstr>Calibri Light</vt:lpstr>
      <vt:lpstr>Trebuchet MS</vt:lpstr>
      <vt:lpstr>Wingdings</vt:lpstr>
      <vt:lpstr>回顧</vt:lpstr>
      <vt:lpstr>創意程式設計-感測器</vt:lpstr>
      <vt:lpstr>Laser-Gun (any PIN A0-A5 )</vt:lpstr>
      <vt:lpstr>IR Obstacle Detection Module</vt:lpstr>
      <vt:lpstr>IR Obstacle Detection Module</vt:lpstr>
      <vt:lpstr>Buzzer(蜂鳴器)</vt:lpstr>
      <vt:lpstr>Buzzer (蜂鳴器)</vt:lpstr>
      <vt:lpstr>Buzzer (蜂鳴器)</vt:lpstr>
      <vt:lpstr>UltraSonic Sensor(Analog A0-A5) </vt:lpstr>
      <vt:lpstr>UltraSonic Arduino code</vt:lpstr>
      <vt:lpstr>Test of the sensors’ Arduino code</vt:lpstr>
      <vt:lpstr>Exercise – Stop the advance motors and fire the laser when obstacles detected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創意四旋翼</dc:title>
  <dc:creator>Windows 使用者</dc:creator>
  <cp:lastModifiedBy>王宗一</cp:lastModifiedBy>
  <cp:revision>879</cp:revision>
  <dcterms:created xsi:type="dcterms:W3CDTF">2018-04-27T05:50:04Z</dcterms:created>
  <dcterms:modified xsi:type="dcterms:W3CDTF">2020-04-21T04:02:12Z</dcterms:modified>
</cp:coreProperties>
</file>