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2" r:id="rId5"/>
    <p:sldId id="260" r:id="rId6"/>
    <p:sldId id="258" r:id="rId7"/>
    <p:sldId id="261" r:id="rId8"/>
    <p:sldId id="273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69" r:id="rId17"/>
    <p:sldId id="267" r:id="rId18"/>
    <p:sldId id="271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6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0193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90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30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77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4883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65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4614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64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5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41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510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9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9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94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2392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42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37C67-ABDA-49B0-9D1C-B4A6167A6BE9}" type="datetimeFigureOut">
              <a:rPr lang="zh-TW" altLang="en-US" smtClean="0"/>
              <a:t>2020/5/5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CDAD07-C25C-4E18-885E-CD71510775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2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gammon.com.au/interrup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SIRO_with_Interrupt/SIRO_with_Interrupt.ino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SIRO_Using_ISR/SIRO_Using_ISR.in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Interrupt_Example3.ino/Interrupt_Example3.ino.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GreyGnome/EnableInterrup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Gnome/EnableInterrup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Gnome/EnableInterrup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yGnome/PinChangeIn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Interrupt_Example/Interrupt_Example.in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DA778-21DF-4D46-B942-0548DE2CE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Arduino Interrupt</a:t>
            </a:r>
            <a:endParaRPr lang="zh-TW" altLang="en-US" b="1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A99DA2-F94C-4289-B20C-6EC631F2D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/>
          <a:lstStyle/>
          <a:p>
            <a:r>
              <a:rPr lang="en-US" altLang="zh-TW" dirty="0"/>
              <a:t>For more information on interrupts, see </a:t>
            </a:r>
            <a:r>
              <a:rPr lang="en-US" altLang="zh-TW" dirty="0">
                <a:hlinkClick r:id="rId2"/>
              </a:rPr>
              <a:t>Nick Gammon’s notes</a:t>
            </a:r>
            <a:r>
              <a:rPr lang="en-US" altLang="zh-TW" dirty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504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ED70F-5F3F-4491-A14D-15112207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Why disable interrupts?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724EAA-081C-4C35-88B3-AE10176CE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When </a:t>
            </a:r>
            <a:r>
              <a:rPr lang="en-US" altLang="zh-TW" dirty="0">
                <a:solidFill>
                  <a:srgbClr val="FF0000"/>
                </a:solidFill>
              </a:rPr>
              <a:t>time-critical pieces of code </a:t>
            </a:r>
            <a:r>
              <a:rPr lang="en-US" altLang="zh-TW" dirty="0"/>
              <a:t>that must not be interrupted, for example, by a timer interrupt.</a:t>
            </a:r>
          </a:p>
          <a:p>
            <a:r>
              <a:rPr lang="en-US" altLang="zh-TW" dirty="0"/>
              <a:t>Or if multi-byte fields are being updated by an ISR then it is better disable interrupts so that the data can be get "</a:t>
            </a:r>
            <a:r>
              <a:rPr lang="en-US" altLang="zh-TW" dirty="0">
                <a:solidFill>
                  <a:srgbClr val="FF0000"/>
                </a:solidFill>
              </a:rPr>
              <a:t>atomically</a:t>
            </a:r>
            <a:r>
              <a:rPr lang="en-US" altLang="zh-TW" dirty="0"/>
              <a:t>". Otherwise one byte may be updated by the ISR while reading the other byte.</a:t>
            </a:r>
          </a:p>
          <a:p>
            <a:r>
              <a:rPr lang="en-US" altLang="zh-TW" dirty="0"/>
              <a:t>For example:</a:t>
            </a:r>
          </a:p>
          <a:p>
            <a:pPr marL="914400" lvl="2" indent="0">
              <a:buNone/>
            </a:pPr>
            <a:r>
              <a:rPr lang="en-US" altLang="zh-TW" sz="3400" dirty="0" err="1">
                <a:solidFill>
                  <a:srgbClr val="FF0000"/>
                </a:solidFill>
              </a:rPr>
              <a:t>noInterrupts</a:t>
            </a:r>
            <a:r>
              <a:rPr lang="en-US" altLang="zh-TW" sz="3400" dirty="0">
                <a:solidFill>
                  <a:srgbClr val="FF0000"/>
                </a:solidFill>
              </a:rPr>
              <a:t> ();</a:t>
            </a:r>
          </a:p>
          <a:p>
            <a:pPr marL="914400" lvl="2" indent="0">
              <a:buNone/>
            </a:pPr>
            <a:r>
              <a:rPr lang="en-US" altLang="zh-TW" sz="3400" dirty="0">
                <a:solidFill>
                  <a:srgbClr val="FF0000"/>
                </a:solidFill>
              </a:rPr>
              <a:t>long </a:t>
            </a:r>
            <a:r>
              <a:rPr lang="en-US" altLang="zh-TW" sz="3400" dirty="0" err="1">
                <a:solidFill>
                  <a:srgbClr val="FF0000"/>
                </a:solidFill>
              </a:rPr>
              <a:t>myCounter</a:t>
            </a:r>
            <a:r>
              <a:rPr lang="en-US" altLang="zh-TW" sz="3400" dirty="0">
                <a:solidFill>
                  <a:srgbClr val="FF0000"/>
                </a:solidFill>
              </a:rPr>
              <a:t> = </a:t>
            </a:r>
            <a:r>
              <a:rPr lang="en-US" altLang="zh-TW" sz="3400" dirty="0" err="1">
                <a:solidFill>
                  <a:srgbClr val="FF0000"/>
                </a:solidFill>
              </a:rPr>
              <a:t>isrCounter</a:t>
            </a:r>
            <a:r>
              <a:rPr lang="en-US" altLang="zh-TW" sz="3400" dirty="0">
                <a:solidFill>
                  <a:srgbClr val="FF0000"/>
                </a:solidFill>
              </a:rPr>
              <a:t>;  // get value set by ISR</a:t>
            </a:r>
          </a:p>
          <a:p>
            <a:pPr marL="914400" lvl="2" indent="0">
              <a:buNone/>
            </a:pPr>
            <a:r>
              <a:rPr lang="en-US" altLang="zh-TW" sz="3400" dirty="0">
                <a:solidFill>
                  <a:srgbClr val="FF0000"/>
                </a:solidFill>
              </a:rPr>
              <a:t>interrupts ();</a:t>
            </a:r>
          </a:p>
          <a:p>
            <a:r>
              <a:rPr lang="en-US" altLang="zh-TW" dirty="0"/>
              <a:t>Temporarily turning off interrupts ensures that </a:t>
            </a:r>
            <a:r>
              <a:rPr lang="en-US" altLang="zh-TW" dirty="0" err="1">
                <a:solidFill>
                  <a:srgbClr val="FF0000"/>
                </a:solidFill>
              </a:rPr>
              <a:t>isrCounter</a:t>
            </a:r>
            <a:r>
              <a:rPr lang="en-US" altLang="zh-TW" dirty="0"/>
              <a:t> (a counter set inside an ISR) does not change while the code is obtaining its value.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203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2D992-D45C-4BB5-B7CA-58EBFEDE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What’s to be noticed?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3C4CAA-EFCF-402A-A4A5-E6C145BA9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2200" dirty="0"/>
              <a:t>When not sure </a:t>
            </a:r>
            <a:r>
              <a:rPr lang="en-US" altLang="zh-TW" sz="2200" dirty="0">
                <a:solidFill>
                  <a:srgbClr val="FF0000"/>
                </a:solidFill>
              </a:rPr>
              <a:t>if interrupts are on or off</a:t>
            </a:r>
            <a:r>
              <a:rPr lang="en-US" altLang="zh-TW" sz="2200" dirty="0"/>
              <a:t>, then </a:t>
            </a:r>
            <a:r>
              <a:rPr lang="en-US" altLang="zh-TW" sz="2200" dirty="0">
                <a:solidFill>
                  <a:srgbClr val="FF0000"/>
                </a:solidFill>
              </a:rPr>
              <a:t>save the current state </a:t>
            </a:r>
            <a:r>
              <a:rPr lang="en-US" altLang="zh-TW" sz="2200" dirty="0"/>
              <a:t>and </a:t>
            </a:r>
            <a:r>
              <a:rPr lang="en-US" altLang="zh-TW" sz="2200" dirty="0">
                <a:solidFill>
                  <a:srgbClr val="FF0000"/>
                </a:solidFill>
              </a:rPr>
              <a:t>restore it afterwards</a:t>
            </a:r>
            <a:r>
              <a:rPr lang="en-US" altLang="zh-TW" sz="2200" dirty="0"/>
              <a:t>. </a:t>
            </a:r>
          </a:p>
          <a:p>
            <a:r>
              <a:rPr lang="en-US" altLang="zh-TW" sz="2200" dirty="0"/>
              <a:t>For example, the code from the </a:t>
            </a:r>
            <a:r>
              <a:rPr lang="en-US" altLang="zh-TW" sz="2200" dirty="0" err="1"/>
              <a:t>millis</a:t>
            </a:r>
            <a:r>
              <a:rPr lang="en-US" altLang="zh-TW" sz="2200" dirty="0"/>
              <a:t>() function does this: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unsigned long </a:t>
            </a:r>
            <a:r>
              <a:rPr lang="en-US" altLang="zh-TW" sz="2200" dirty="0" err="1"/>
              <a:t>millis</a:t>
            </a:r>
            <a:r>
              <a:rPr lang="en-US" altLang="zh-TW" sz="2200" dirty="0"/>
              <a:t>()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{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unsigned long m;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</a:t>
            </a:r>
            <a:r>
              <a:rPr lang="en-US" altLang="zh-TW" sz="2200" b="1" dirty="0">
                <a:solidFill>
                  <a:srgbClr val="FF0000"/>
                </a:solidFill>
              </a:rPr>
              <a:t>uint8_t </a:t>
            </a:r>
            <a:r>
              <a:rPr lang="en-US" altLang="zh-TW" sz="2200" b="1" dirty="0" err="1">
                <a:solidFill>
                  <a:srgbClr val="FF0000"/>
                </a:solidFill>
              </a:rPr>
              <a:t>oldSREG</a:t>
            </a:r>
            <a:r>
              <a:rPr lang="en-US" altLang="zh-TW" sz="2200" b="1" dirty="0">
                <a:solidFill>
                  <a:srgbClr val="FF0000"/>
                </a:solidFill>
              </a:rPr>
              <a:t> = SREG</a:t>
            </a:r>
            <a:r>
              <a:rPr lang="en-US" altLang="zh-TW" sz="2200" dirty="0">
                <a:solidFill>
                  <a:srgbClr val="FF0000"/>
                </a:solidFill>
              </a:rPr>
              <a:t>; //The current SREG (status register) includes the 								//interrupt flag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// disable interrupts while we read timer0_millis or we might get an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// inconsistent value (e.g. in the middle of a write to timer0_millis)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</a:t>
            </a:r>
            <a:r>
              <a:rPr lang="en-US" altLang="zh-TW" sz="2200" dirty="0">
                <a:solidFill>
                  <a:srgbClr val="FF0000"/>
                </a:solidFill>
              </a:rPr>
              <a:t>cli();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m = timer0_millis;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</a:t>
            </a:r>
            <a:r>
              <a:rPr lang="en-US" altLang="zh-TW" sz="2200" dirty="0">
                <a:solidFill>
                  <a:srgbClr val="FF0000"/>
                </a:solidFill>
              </a:rPr>
              <a:t>SREG = </a:t>
            </a:r>
            <a:r>
              <a:rPr lang="en-US" altLang="zh-TW" sz="2200" dirty="0" err="1">
                <a:solidFill>
                  <a:srgbClr val="FF0000"/>
                </a:solidFill>
              </a:rPr>
              <a:t>oldSREG</a:t>
            </a:r>
            <a:r>
              <a:rPr lang="en-US" altLang="zh-TW" sz="2200" dirty="0">
                <a:solidFill>
                  <a:srgbClr val="FF0000"/>
                </a:solidFill>
              </a:rPr>
              <a:t>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  return m;</a:t>
            </a:r>
          </a:p>
          <a:p>
            <a:pPr marL="914400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2200" dirty="0"/>
              <a:t>}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85331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D3D88B-BF05-4031-B16F-1B6CD03D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What are "</a:t>
            </a:r>
            <a:r>
              <a:rPr lang="en-US" altLang="zh-TW" b="1" dirty="0">
                <a:solidFill>
                  <a:srgbClr val="FF0000"/>
                </a:solidFill>
              </a:rPr>
              <a:t>volatile</a:t>
            </a:r>
            <a:r>
              <a:rPr lang="en-US" altLang="zh-TW" b="1" dirty="0"/>
              <a:t>" variables?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9CC80D-1047-4FD7-86C1-F35F976A6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8593" cy="4890764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9600" dirty="0"/>
              <a:t>Variables shared between </a:t>
            </a:r>
            <a:r>
              <a:rPr lang="en-US" altLang="zh-TW" sz="9600" dirty="0">
                <a:solidFill>
                  <a:srgbClr val="FF0000"/>
                </a:solidFill>
              </a:rPr>
              <a:t>ISR functions </a:t>
            </a:r>
            <a:r>
              <a:rPr lang="en-US" altLang="zh-TW" sz="9600" dirty="0"/>
              <a:t>and </a:t>
            </a:r>
            <a:r>
              <a:rPr lang="en-US" altLang="zh-TW" sz="9600" dirty="0">
                <a:solidFill>
                  <a:srgbClr val="FF0000"/>
                </a:solidFill>
              </a:rPr>
              <a:t>normal functions </a:t>
            </a:r>
            <a:r>
              <a:rPr lang="en-US" altLang="zh-TW" sz="9600" dirty="0"/>
              <a:t>should be declared "</a:t>
            </a:r>
            <a:r>
              <a:rPr lang="en-US" altLang="zh-TW" sz="9600" dirty="0">
                <a:solidFill>
                  <a:srgbClr val="FF0000"/>
                </a:solidFill>
                <a:highlight>
                  <a:srgbClr val="C0C0C0"/>
                </a:highlight>
              </a:rPr>
              <a:t>volatile</a:t>
            </a:r>
            <a:r>
              <a:rPr lang="en-US" altLang="zh-TW" sz="9600" dirty="0"/>
              <a:t>".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9600" dirty="0"/>
              <a:t>This tells the compiler that such variables might change at any time, and thus the compiler must reload the variable whenever the code  reference it, rather than relying upon a copy it might have in a processor register.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F675EC0-DED3-46E8-989C-E9E6AFC1C12D}"/>
              </a:ext>
            </a:extLst>
          </p:cNvPr>
          <p:cNvSpPr/>
          <p:nvPr/>
        </p:nvSpPr>
        <p:spPr>
          <a:xfrm>
            <a:off x="5888304" y="1361077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volatile </a:t>
            </a:r>
            <a:r>
              <a:rPr lang="en-US" altLang="zh-TW" sz="2000" dirty="0" err="1">
                <a:solidFill>
                  <a:srgbClr val="FF0000"/>
                </a:solidFill>
              </a:rPr>
              <a:t>boolean</a:t>
            </a:r>
            <a:r>
              <a:rPr lang="en-US" altLang="zh-TW" sz="2000" dirty="0">
                <a:solidFill>
                  <a:srgbClr val="FF0000"/>
                </a:solidFill>
              </a:rPr>
              <a:t> flag;</a:t>
            </a:r>
          </a:p>
          <a:p>
            <a:r>
              <a:rPr lang="en-US" altLang="zh-TW" sz="2000" dirty="0"/>
              <a:t>void </a:t>
            </a:r>
            <a:r>
              <a:rPr lang="en-US" altLang="zh-TW" sz="2000" dirty="0" err="1"/>
              <a:t>isr</a:t>
            </a:r>
            <a:r>
              <a:rPr lang="en-US" altLang="zh-TW" sz="2000" dirty="0"/>
              <a:t> ()     // Interrupt Service Routine (ISR)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flag = true;</a:t>
            </a:r>
          </a:p>
          <a:p>
            <a:r>
              <a:rPr lang="en-US" altLang="zh-TW" sz="2000" dirty="0"/>
              <a:t>}  // end of </a:t>
            </a:r>
            <a:r>
              <a:rPr lang="en-US" altLang="zh-TW" sz="2000" dirty="0" err="1"/>
              <a:t>isr</a:t>
            </a:r>
            <a:endParaRPr lang="en-US" altLang="zh-TW" sz="2000" dirty="0"/>
          </a:p>
          <a:p>
            <a:endParaRPr lang="en-US" altLang="zh-TW" sz="800" dirty="0"/>
          </a:p>
          <a:p>
            <a:r>
              <a:rPr lang="en-US" altLang="zh-TW" sz="2000" dirty="0"/>
              <a:t>void setup 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</a:t>
            </a:r>
            <a:r>
              <a:rPr lang="en-US" altLang="zh-TW" sz="2000" dirty="0" err="1"/>
              <a:t>attachInterrupt</a:t>
            </a:r>
            <a:r>
              <a:rPr lang="en-US" altLang="zh-TW" sz="2000" dirty="0"/>
              <a:t> (</a:t>
            </a:r>
            <a:r>
              <a:rPr lang="en-US" altLang="zh-TW" sz="2000" dirty="0" err="1"/>
              <a:t>digitalPinToInterrupt</a:t>
            </a:r>
            <a:r>
              <a:rPr lang="en-US" altLang="zh-TW" sz="2000" dirty="0"/>
              <a:t> (2), </a:t>
            </a:r>
            <a:r>
              <a:rPr lang="en-US" altLang="zh-TW" sz="2000" dirty="0" err="1"/>
              <a:t>isr</a:t>
            </a:r>
            <a:r>
              <a:rPr lang="en-US" altLang="zh-TW" sz="2000" dirty="0"/>
              <a:t>, CHANGE);   </a:t>
            </a:r>
          </a:p>
          <a:p>
            <a:r>
              <a:rPr lang="en-US" altLang="zh-TW" sz="2000" dirty="0"/>
              <a:t>}  // end of setup</a:t>
            </a:r>
          </a:p>
          <a:p>
            <a:endParaRPr lang="en-US" altLang="zh-TW" sz="800" dirty="0"/>
          </a:p>
          <a:p>
            <a:r>
              <a:rPr lang="en-US" altLang="zh-TW" sz="2000" dirty="0"/>
              <a:t>void loop ()</a:t>
            </a:r>
          </a:p>
          <a:p>
            <a:r>
              <a:rPr lang="en-US" altLang="zh-TW" sz="2000" dirty="0"/>
              <a:t>{</a:t>
            </a:r>
          </a:p>
          <a:p>
            <a:r>
              <a:rPr lang="en-US" altLang="zh-TW" sz="2000" dirty="0"/>
              <a:t>  if (flag)</a:t>
            </a:r>
          </a:p>
          <a:p>
            <a:r>
              <a:rPr lang="en-US" altLang="zh-TW" sz="2000" dirty="0"/>
              <a:t>    {    // interrupt has occurred</a:t>
            </a:r>
          </a:p>
          <a:p>
            <a:r>
              <a:rPr lang="en-US" altLang="zh-TW" sz="2000" dirty="0"/>
              <a:t>    }</a:t>
            </a:r>
          </a:p>
          <a:p>
            <a:r>
              <a:rPr lang="en-US" altLang="zh-TW" sz="2000" dirty="0"/>
              <a:t>}  // end of loop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445DA69-D805-42C1-B00C-0F337B32F62E}"/>
              </a:ext>
            </a:extLst>
          </p:cNvPr>
          <p:cNvSpPr txBox="1"/>
          <p:nvPr/>
        </p:nvSpPr>
        <p:spPr>
          <a:xfrm>
            <a:off x="365579" y="6211669"/>
            <a:ext cx="54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Arduino Program using IR to trigger an interrupt is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056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AEFA5-ABB8-48BA-A4A3-BCBEE720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Replace an ISR in the library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FF313-56B3-4E5C-821C-627DD4D8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volatile char </a:t>
            </a:r>
            <a:r>
              <a:rPr lang="en-US" altLang="zh-TW" dirty="0" err="1"/>
              <a:t>buf</a:t>
            </a:r>
            <a:r>
              <a:rPr lang="en-US" altLang="zh-TW" dirty="0"/>
              <a:t> [100];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volatile byte pos;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// SPI interrupt routine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b="1" dirty="0"/>
              <a:t>ISR (</a:t>
            </a:r>
            <a:r>
              <a:rPr lang="en-US" altLang="zh-TW" b="1" dirty="0" err="1"/>
              <a:t>SPI_STC_vect</a:t>
            </a:r>
            <a:r>
              <a:rPr lang="en-US" altLang="zh-TW" b="1" dirty="0"/>
              <a:t>)  //</a:t>
            </a:r>
            <a:r>
              <a:rPr lang="en-US" altLang="zh-TW" b="1" dirty="0">
                <a:solidFill>
                  <a:srgbClr val="FF0000"/>
                </a:solidFill>
              </a:rPr>
              <a:t>an example to replace </a:t>
            </a:r>
            <a:r>
              <a:rPr lang="it-IT" altLang="zh-TW" b="1" dirty="0">
                <a:solidFill>
                  <a:srgbClr val="FF0000"/>
                </a:solidFill>
              </a:rPr>
              <a:t>18  SPI Serial Transfer Complete with 					       </a:t>
            </a:r>
            <a:r>
              <a:rPr lang="it-IT" altLang="zh-TW" b="1" dirty="0">
                <a:solidFill>
                  <a:schemeClr val="tx1"/>
                </a:solidFill>
              </a:rPr>
              <a:t>//</a:t>
            </a:r>
            <a:r>
              <a:rPr lang="it-IT" altLang="zh-TW" b="1" dirty="0">
                <a:solidFill>
                  <a:srgbClr val="FF0000"/>
                </a:solidFill>
              </a:rPr>
              <a:t> (SPI_STC_vect)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byte c = SPDR;  // grab one byte from SPI Data Register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// add to buffer if room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if (pos &lt; </a:t>
            </a:r>
            <a:r>
              <a:rPr lang="en-US" altLang="zh-TW" dirty="0" err="1"/>
              <a:t>sizeof</a:t>
            </a:r>
            <a:r>
              <a:rPr lang="en-US" altLang="zh-TW" dirty="0"/>
              <a:t> </a:t>
            </a:r>
            <a:r>
              <a:rPr lang="en-US" altLang="zh-TW" dirty="0" err="1"/>
              <a:t>buf</a:t>
            </a:r>
            <a:r>
              <a:rPr lang="en-US" altLang="zh-TW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  </a:t>
            </a:r>
            <a:r>
              <a:rPr lang="en-US" altLang="zh-TW" dirty="0" err="1"/>
              <a:t>buf</a:t>
            </a:r>
            <a:r>
              <a:rPr lang="en-US" altLang="zh-TW" dirty="0"/>
              <a:t> [pos++] = c;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    }  // end of room available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dirty="0"/>
              <a:t>}  // end of interrupt routine </a:t>
            </a:r>
            <a:r>
              <a:rPr lang="en-US" altLang="zh-TW" dirty="0" err="1"/>
              <a:t>SPI_STC_vect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61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91A46-B51C-49CE-BAFF-6A18AA07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EICRA and</a:t>
            </a:r>
            <a:r>
              <a:rPr lang="zh-TW" altLang="en-US" dirty="0"/>
              <a:t> </a:t>
            </a:r>
            <a:r>
              <a:rPr lang="en-US" altLang="zh-TW" dirty="0"/>
              <a:t>EIMSK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2ABDB2-B47F-4939-AB58-B4C608CC2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EICRA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External Interrupt Control Register A</a:t>
            </a:r>
            <a:r>
              <a:rPr lang="en-US" altLang="zh-TW" dirty="0"/>
              <a:t>) should be set according to this table the exact type of interrupt wanted: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0</a:t>
            </a:r>
            <a:r>
              <a:rPr lang="en-US" altLang="zh-TW" sz="1600" dirty="0"/>
              <a:t>: The low level of INT0 generates an interrupt request (</a:t>
            </a:r>
            <a:r>
              <a:rPr lang="en-US" altLang="zh-TW" sz="1600" b="1" dirty="0">
                <a:solidFill>
                  <a:srgbClr val="FF0000"/>
                </a:solidFill>
              </a:rPr>
              <a:t>LOW</a:t>
            </a:r>
            <a:r>
              <a:rPr lang="en-US" altLang="zh-TW" sz="1600" dirty="0"/>
              <a:t> interrupt).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1</a:t>
            </a:r>
            <a:r>
              <a:rPr lang="en-US" altLang="zh-TW" sz="1600" dirty="0"/>
              <a:t>: Any logical change on INT0 generates an interrupt request (</a:t>
            </a:r>
            <a:r>
              <a:rPr lang="en-US" altLang="zh-TW" sz="1600" b="1" dirty="0">
                <a:solidFill>
                  <a:srgbClr val="FF0000"/>
                </a:solidFill>
              </a:rPr>
              <a:t>CHANGE</a:t>
            </a:r>
            <a:r>
              <a:rPr lang="en-US" altLang="zh-TW" sz="1600" dirty="0"/>
              <a:t> interrupt).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2</a:t>
            </a:r>
            <a:r>
              <a:rPr lang="en-US" altLang="zh-TW" sz="1600" dirty="0"/>
              <a:t>: The falling edge of INT0 generates an interrupt request (</a:t>
            </a:r>
            <a:r>
              <a:rPr lang="en-US" altLang="zh-TW" sz="1600" b="1" dirty="0">
                <a:solidFill>
                  <a:srgbClr val="FF0000"/>
                </a:solidFill>
              </a:rPr>
              <a:t>FALLING</a:t>
            </a:r>
            <a:r>
              <a:rPr lang="en-US" altLang="zh-TW" sz="1600" dirty="0"/>
              <a:t> interrupt).</a:t>
            </a:r>
          </a:p>
          <a:p>
            <a:pPr marL="800100" lvl="2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3</a:t>
            </a:r>
            <a:r>
              <a:rPr lang="en-US" altLang="zh-TW" sz="1600" dirty="0"/>
              <a:t>: The rising edge of INT0 generates an interrupt request (</a:t>
            </a:r>
            <a:r>
              <a:rPr lang="en-US" altLang="zh-TW" sz="1600" b="1" dirty="0">
                <a:solidFill>
                  <a:srgbClr val="FF0000"/>
                </a:solidFill>
              </a:rPr>
              <a:t>RISING</a:t>
            </a:r>
            <a:r>
              <a:rPr lang="en-US" altLang="zh-TW" sz="1600" dirty="0"/>
              <a:t> interrupt).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EIMSK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rgbClr val="FF0000"/>
                </a:solidFill>
              </a:rPr>
              <a:t>External Interrupt Mask Register</a:t>
            </a:r>
            <a:r>
              <a:rPr lang="en-US" altLang="zh-TW" dirty="0"/>
              <a:t>) actually </a:t>
            </a:r>
            <a:r>
              <a:rPr lang="en-US" altLang="zh-TW" dirty="0">
                <a:solidFill>
                  <a:srgbClr val="FF0000"/>
                </a:solidFill>
              </a:rPr>
              <a:t>enables the interrupt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Fortunately you don't need to remember those numbers because </a:t>
            </a:r>
            <a:r>
              <a:rPr lang="en-US" altLang="zh-TW" i="1" dirty="0" err="1">
                <a:solidFill>
                  <a:srgbClr val="FF0000"/>
                </a:solidFill>
              </a:rPr>
              <a:t>attachInterrupt</a:t>
            </a:r>
            <a:r>
              <a:rPr lang="en-US" altLang="zh-TW" dirty="0"/>
              <a:t> does that for you. However that is what is actually happening, and for other interrupts you may have to "manually" set interrupt flags.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D21B546-A1C1-470B-A0F1-6B69D993BE9D}"/>
              </a:ext>
            </a:extLst>
          </p:cNvPr>
          <p:cNvSpPr txBox="1"/>
          <p:nvPr/>
        </p:nvSpPr>
        <p:spPr>
          <a:xfrm>
            <a:off x="980176" y="6211669"/>
            <a:ext cx="5426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Arduino Program using IR to trigger an interrupt using ISR replacement is here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04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91FA9-9C30-4AA2-8FA3-40E5FA3C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level external interrupt handling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14D49-136D-476C-908A-305A374D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External interrupts use the 3 registers: </a:t>
            </a:r>
            <a:r>
              <a:rPr lang="en-US" altLang="zh-TW" sz="2400" b="1" dirty="0">
                <a:solidFill>
                  <a:srgbClr val="FF0000"/>
                </a:solidFill>
              </a:rPr>
              <a:t>EICRA</a:t>
            </a:r>
            <a:r>
              <a:rPr lang="en-US" altLang="zh-TW" sz="2400" dirty="0"/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EIMSK</a:t>
            </a:r>
            <a:r>
              <a:rPr lang="en-US" altLang="zh-TW" sz="2400" dirty="0"/>
              <a:t>, and </a:t>
            </a:r>
            <a:r>
              <a:rPr lang="en-US" altLang="zh-TW" sz="2400" b="1" dirty="0">
                <a:solidFill>
                  <a:srgbClr val="FF0000"/>
                </a:solidFill>
              </a:rPr>
              <a:t>EIFR</a:t>
            </a:r>
            <a:r>
              <a:rPr lang="en-US" altLang="zh-TW" sz="2400" dirty="0"/>
              <a:t>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EICRA</a:t>
            </a:r>
            <a:r>
              <a:rPr lang="en-US" altLang="zh-TW" sz="2400" dirty="0"/>
              <a:t>(</a:t>
            </a:r>
            <a:r>
              <a:rPr lang="pt-BR" altLang="zh-TW" sz="2400" i="1" dirty="0"/>
              <a:t>External Interrupt Control Register A</a:t>
            </a:r>
            <a:r>
              <a:rPr lang="pt-BR" altLang="zh-TW" sz="2400" dirty="0"/>
              <a:t>)</a:t>
            </a:r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0EA5C4B-D9FC-4FE9-B601-49A55841C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02" y="3551526"/>
            <a:ext cx="6158039" cy="7170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7AA082E-82F2-47BB-8044-A72A9B3CE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513" y="4396151"/>
            <a:ext cx="5883331" cy="13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086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691FA9-9C30-4AA2-8FA3-40E5FA3CF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Lower level external interrupt handling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314D49-136D-476C-908A-305A374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lvl="0">
              <a:buClr>
                <a:srgbClr val="90C226"/>
              </a:buClr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External interrupts use the 3 registers: </a:t>
            </a:r>
            <a:r>
              <a:rPr lang="en-US" altLang="zh-TW" sz="2400" b="1" dirty="0">
                <a:solidFill>
                  <a:srgbClr val="FF0000"/>
                </a:solidFill>
              </a:rPr>
              <a:t>EICRA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en-US" altLang="zh-TW" sz="2400" b="1" dirty="0">
                <a:solidFill>
                  <a:srgbClr val="FF0000"/>
                </a:solidFill>
              </a:rPr>
              <a:t>EIMSK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, and </a:t>
            </a:r>
            <a:r>
              <a:rPr lang="en-US" altLang="zh-TW" sz="2400" b="1" dirty="0">
                <a:solidFill>
                  <a:srgbClr val="FF0000"/>
                </a:solidFill>
              </a:rPr>
              <a:t>EIFR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zh-TW" sz="2400" dirty="0"/>
          </a:p>
          <a:p>
            <a:r>
              <a:rPr lang="en-US" altLang="zh-TW" sz="2400" dirty="0"/>
              <a:t>EIMSK(</a:t>
            </a:r>
            <a:r>
              <a:rPr lang="en-US" altLang="zh-TW" sz="2400" i="1" dirty="0"/>
              <a:t>External Interrupt Mask Register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EIFR(</a:t>
            </a:r>
            <a:r>
              <a:rPr lang="en-US" altLang="zh-TW" sz="2400" i="1" dirty="0"/>
              <a:t>External Interrupt Flag Register</a:t>
            </a:r>
            <a:r>
              <a:rPr lang="en-US" altLang="zh-TW" sz="2400" dirty="0"/>
              <a:t>)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/>
              <a:t>See the Arduino </a:t>
            </a:r>
            <a:r>
              <a:rPr lang="en-US" altLang="zh-TW" sz="2400" dirty="0">
                <a:hlinkClick r:id="rId2" action="ppaction://hlinkfile"/>
              </a:rPr>
              <a:t>Example</a:t>
            </a:r>
            <a:endParaRPr lang="zh-TW" altLang="en-US" sz="2400" dirty="0"/>
          </a:p>
          <a:p>
            <a:endParaRPr lang="en-US" altLang="zh-TW" sz="2400" dirty="0"/>
          </a:p>
          <a:p>
            <a:endParaRPr lang="en-US" altLang="zh-TW" sz="2400" dirty="0"/>
          </a:p>
          <a:p>
            <a:endParaRPr lang="en-US" altLang="zh-TW" sz="2400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F31C40C-1998-4442-95F4-5C03FCB89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89" y="3585969"/>
            <a:ext cx="6862046" cy="76849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FF48E17-2208-4D55-B739-E0E22422C6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88" y="5094068"/>
            <a:ext cx="6926783" cy="78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07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AE8DB3-22FD-4F99-8B7A-764372F2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Connecting an ISR to an existing interrupt service routine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253263-D86C-4665-831D-61EA3705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1697"/>
            <a:ext cx="8596668" cy="494423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For </a:t>
            </a:r>
            <a:r>
              <a:rPr lang="en-US" altLang="zh-TW" dirty="0">
                <a:solidFill>
                  <a:srgbClr val="FF0000"/>
                </a:solidFill>
              </a:rPr>
              <a:t>interrupts already handled by libraries</a:t>
            </a:r>
            <a:r>
              <a:rPr lang="en-US" altLang="zh-TW" dirty="0"/>
              <a:t>, use the documented interface first. For example: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void </a:t>
            </a:r>
            <a:r>
              <a:rPr lang="en-US" altLang="zh-TW" sz="1800" dirty="0" err="1"/>
              <a:t>receiveEvent</a:t>
            </a:r>
            <a:r>
              <a:rPr lang="en-US" altLang="zh-TW" sz="1800" dirty="0"/>
              <a:t> (int </a:t>
            </a:r>
            <a:r>
              <a:rPr lang="en-US" altLang="zh-TW" sz="1800" dirty="0" err="1"/>
              <a:t>howMany</a:t>
            </a:r>
            <a:r>
              <a:rPr lang="en-US" altLang="zh-TW" sz="1800" dirty="0"/>
              <a:t>)   </a:t>
            </a:r>
            <a:r>
              <a:rPr lang="en-US" altLang="zh-TW" sz="1800" dirty="0">
                <a:solidFill>
                  <a:srgbClr val="FF0000"/>
                </a:solidFill>
              </a:rPr>
              <a:t>// will be called by an built-in ISR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while (</a:t>
            </a:r>
            <a:r>
              <a:rPr lang="en-US" altLang="zh-TW" sz="1800" dirty="0" err="1"/>
              <a:t>Wire.available</a:t>
            </a:r>
            <a:r>
              <a:rPr lang="en-US" altLang="zh-TW" sz="1800" dirty="0"/>
              <a:t> () &gt; 0)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 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  char c = </a:t>
            </a:r>
            <a:r>
              <a:rPr lang="en-US" altLang="zh-TW" sz="1800" dirty="0" err="1"/>
              <a:t>Wire.receive</a:t>
            </a:r>
            <a:r>
              <a:rPr lang="en-US" altLang="zh-TW" sz="1800" dirty="0"/>
              <a:t> ();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  // do something with the incoming byte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  }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}  // end of </a:t>
            </a:r>
            <a:r>
              <a:rPr lang="en-US" altLang="zh-TW" sz="1800" dirty="0" err="1"/>
              <a:t>receiveEvent</a:t>
            </a:r>
            <a:endParaRPr lang="en-US" altLang="zh-TW" sz="1800" dirty="0"/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void setup ()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{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</a:t>
            </a:r>
            <a:r>
              <a:rPr lang="en-US" altLang="zh-TW" sz="1800" dirty="0" err="1"/>
              <a:t>Wire.onReceive</a:t>
            </a:r>
            <a:r>
              <a:rPr lang="en-US" altLang="zh-TW" sz="1800" dirty="0"/>
              <a:t>(</a:t>
            </a:r>
            <a:r>
              <a:rPr lang="en-US" altLang="zh-TW" sz="1800" dirty="0" err="1"/>
              <a:t>receiveEvent</a:t>
            </a:r>
            <a:r>
              <a:rPr lang="en-US" altLang="zh-TW" sz="1800" dirty="0"/>
              <a:t>);</a:t>
            </a: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TW" sz="1800" dirty="0"/>
              <a:t>  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dirty="0"/>
              <a:t>In this case the I</a:t>
            </a:r>
            <a:r>
              <a:rPr lang="en-US" altLang="zh-TW" baseline="-25000" dirty="0"/>
              <a:t>2</a:t>
            </a:r>
            <a:r>
              <a:rPr lang="en-US" altLang="zh-TW" dirty="0"/>
              <a:t>C library is designed to handle incoming I</a:t>
            </a:r>
            <a:r>
              <a:rPr lang="en-US" altLang="zh-TW" baseline="-25000" dirty="0"/>
              <a:t>2</a:t>
            </a:r>
            <a:r>
              <a:rPr lang="en-US" altLang="zh-TW" dirty="0"/>
              <a:t>C bytes internally, and then call the supplied </a:t>
            </a:r>
            <a:r>
              <a:rPr lang="en-US" altLang="zh-TW" dirty="0" err="1">
                <a:solidFill>
                  <a:srgbClr val="FF0000"/>
                </a:solidFill>
              </a:rPr>
              <a:t>receiveEvent</a:t>
            </a:r>
            <a:r>
              <a:rPr lang="en-US" altLang="zh-TW" dirty="0"/>
              <a:t> function at the end of the incoming data stream.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421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44DBD-A943-4DC5-9E58-B9F57C4F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Mike </a:t>
            </a:r>
            <a:r>
              <a:rPr lang="en-US" altLang="zh-TW" dirty="0" err="1"/>
              <a:t>Schwager’s</a:t>
            </a:r>
            <a:r>
              <a:rPr lang="en-US" altLang="zh-TW" dirty="0"/>
              <a:t> Extension Library – </a:t>
            </a:r>
            <a:r>
              <a:rPr lang="en-US" altLang="zh-TW" dirty="0" err="1">
                <a:solidFill>
                  <a:srgbClr val="FF0000"/>
                </a:solidFill>
              </a:rPr>
              <a:t>EnableInterrupt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sz="1600" dirty="0">
                <a:solidFill>
                  <a:srgbClr val="FF0000"/>
                </a:solidFill>
              </a:rPr>
              <a:t>  </a:t>
            </a:r>
            <a:r>
              <a:rPr lang="en-US" altLang="zh-TW" sz="1600" dirty="0">
                <a:hlinkClick r:id="rId2"/>
              </a:rPr>
              <a:t>https://github.com/GreyGnome/EnableInterrupt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922F561-A6D7-4033-9E52-CB357F3B3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03" y="1998980"/>
            <a:ext cx="6837770" cy="4833924"/>
          </a:xfrm>
        </p:spPr>
      </p:pic>
    </p:spTree>
    <p:extLst>
      <p:ext uri="{BB962C8B-B14F-4D97-AF65-F5344CB8AC3E}">
        <p14:creationId xmlns:p14="http://schemas.microsoft.com/office/powerpoint/2010/main" val="334797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58FB2-22B1-4BA1-B476-FC54E022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Mike </a:t>
            </a:r>
            <a:r>
              <a:rPr lang="en-US" altLang="zh-TW" dirty="0" err="1"/>
              <a:t>Schwager’s</a:t>
            </a:r>
            <a:r>
              <a:rPr lang="en-US" altLang="zh-TW" dirty="0"/>
              <a:t> Extension Library – </a:t>
            </a:r>
            <a:r>
              <a:rPr lang="en-US" altLang="zh-TW" dirty="0" err="1">
                <a:solidFill>
                  <a:srgbClr val="FF0000"/>
                </a:solidFill>
              </a:rPr>
              <a:t>EnableInterrupt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sz="1600" dirty="0">
                <a:solidFill>
                  <a:srgbClr val="FF0000"/>
                </a:solidFill>
              </a:rPr>
              <a:t>  </a:t>
            </a:r>
            <a:r>
              <a:rPr lang="en-US" altLang="zh-TW" sz="1600" dirty="0">
                <a:hlinkClick r:id="rId2"/>
              </a:rPr>
              <a:t>https://github.com/GreyGnome/EnableInterrupt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D9805-014C-42AE-B0C8-693ADC2A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dirty="0"/>
              <a:t>To use the library, first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			</a:t>
            </a:r>
            <a:r>
              <a:rPr lang="en-US" altLang="zh-TW" b="1" dirty="0">
                <a:solidFill>
                  <a:srgbClr val="FF0000"/>
                </a:solidFill>
              </a:rPr>
              <a:t>#include “</a:t>
            </a:r>
            <a:r>
              <a:rPr lang="en-US" altLang="zh-TW" b="1" dirty="0" err="1">
                <a:solidFill>
                  <a:srgbClr val="FF0000"/>
                </a:solidFill>
              </a:rPr>
              <a:t>EnableInterrupt.h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Put </a:t>
            </a:r>
            <a:r>
              <a:rPr lang="en-US" altLang="zh-TW" b="1" dirty="0" err="1">
                <a:solidFill>
                  <a:srgbClr val="FF0000"/>
                </a:solidFill>
              </a:rPr>
              <a:t>EnableInterrupt.h</a:t>
            </a:r>
            <a:r>
              <a:rPr lang="en-US" altLang="zh-TW" b="1" dirty="0">
                <a:solidFill>
                  <a:srgbClr val="FF0000"/>
                </a:solidFill>
              </a:rPr>
              <a:t>, ei_PinChange328.h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/>
              <a:t>and </a:t>
            </a:r>
            <a:r>
              <a:rPr lang="en-US" altLang="zh-TW" b="1" dirty="0">
                <a:solidFill>
                  <a:srgbClr val="FF0000"/>
                </a:solidFill>
              </a:rPr>
              <a:t>ei_External328.h </a:t>
            </a:r>
            <a:r>
              <a:rPr lang="en-US" altLang="zh-TW" dirty="0"/>
              <a:t>together with your sketch, i.e. in the same directory.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Attach an interrupt to an Arduino </a:t>
            </a:r>
            <a:r>
              <a:rPr lang="en-US" altLang="zh-TW" dirty="0">
                <a:solidFill>
                  <a:srgbClr val="FF0000"/>
                </a:solidFill>
              </a:rPr>
              <a:t>Pin</a:t>
            </a:r>
            <a:r>
              <a:rPr lang="en-US" altLang="zh-TW" dirty="0"/>
              <a:t> to call your function “</a:t>
            </a:r>
            <a:r>
              <a:rPr lang="en-US" altLang="zh-TW" dirty="0" err="1">
                <a:solidFill>
                  <a:srgbClr val="FF0000"/>
                </a:solidFill>
              </a:rPr>
              <a:t>YourInterruptFunc</a:t>
            </a:r>
            <a:r>
              <a:rPr lang="en-US" altLang="zh-TW" dirty="0"/>
              <a:t>", and acting on the "</a:t>
            </a:r>
            <a:r>
              <a:rPr lang="en-US" altLang="zh-TW" dirty="0">
                <a:solidFill>
                  <a:srgbClr val="FF0000"/>
                </a:solidFill>
              </a:rPr>
              <a:t>mode</a:t>
            </a:r>
            <a:r>
              <a:rPr lang="en-US" altLang="zh-TW" dirty="0"/>
              <a:t>", which is </a:t>
            </a:r>
            <a:r>
              <a:rPr lang="en-US" altLang="zh-TW" dirty="0">
                <a:solidFill>
                  <a:srgbClr val="FF0000"/>
                </a:solidFill>
              </a:rPr>
              <a:t>a change in the pin's state</a:t>
            </a:r>
            <a:r>
              <a:rPr lang="en-US" altLang="zh-TW" dirty="0"/>
              <a:t>; either </a:t>
            </a:r>
            <a:r>
              <a:rPr lang="en-US" altLang="zh-TW" dirty="0">
                <a:solidFill>
                  <a:srgbClr val="FF0000"/>
                </a:solidFill>
              </a:rPr>
              <a:t>RISING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FALLING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CHANGE</a:t>
            </a:r>
            <a:r>
              <a:rPr lang="en-US" altLang="zh-TW" dirty="0"/>
              <a:t>, (or </a:t>
            </a:r>
            <a:r>
              <a:rPr lang="en-US" altLang="zh-TW" dirty="0">
                <a:solidFill>
                  <a:srgbClr val="FF0000"/>
                </a:solidFill>
              </a:rPr>
              <a:t>LOW </a:t>
            </a:r>
            <a:r>
              <a:rPr lang="en-US" altLang="zh-TW" dirty="0"/>
              <a:t>only on External Interrupt pins).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Create the “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dirty="0"/>
              <a:t>“: (Try not to put any </a:t>
            </a:r>
            <a:r>
              <a:rPr lang="en-US" altLang="zh-TW" dirty="0" err="1"/>
              <a:t>Serial.print</a:t>
            </a:r>
            <a:r>
              <a:rPr lang="en-US" altLang="zh-TW" dirty="0"/>
              <a:t>() statements in the function).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     		</a:t>
            </a:r>
            <a:r>
              <a:rPr lang="en-US" altLang="zh-TW" b="1" dirty="0">
                <a:solidFill>
                  <a:srgbClr val="FF0000"/>
                </a:solidFill>
              </a:rPr>
              <a:t>void 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		...your code here...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		}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In setup(), include: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     		</a:t>
            </a:r>
            <a:r>
              <a:rPr lang="en-US" altLang="zh-TW" b="1" dirty="0" err="1">
                <a:solidFill>
                  <a:srgbClr val="FF0000"/>
                </a:solidFill>
              </a:rPr>
              <a:t>enableInterrupt</a:t>
            </a:r>
            <a:r>
              <a:rPr lang="en-US" altLang="zh-TW" b="1" dirty="0">
                <a:solidFill>
                  <a:srgbClr val="FF0000"/>
                </a:solidFill>
              </a:rPr>
              <a:t>(pin, 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b="1" dirty="0">
                <a:solidFill>
                  <a:srgbClr val="FF0000"/>
                </a:solidFill>
              </a:rPr>
              <a:t>, mode)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343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72186-D8AD-4CBD-83E4-98827927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What is an Interrupt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B0C5C3-3BF6-4555-9D8B-F69A33F8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4161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Most processors have </a:t>
            </a:r>
            <a:r>
              <a:rPr lang="en-US" altLang="zh-TW" sz="2400" dirty="0">
                <a:solidFill>
                  <a:srgbClr val="FF0000"/>
                </a:solidFill>
              </a:rPr>
              <a:t>interrupts</a:t>
            </a:r>
            <a:r>
              <a:rPr lang="en-US" altLang="zh-TW" sz="2400" dirty="0"/>
              <a:t>. </a:t>
            </a:r>
          </a:p>
          <a:p>
            <a:r>
              <a:rPr lang="en-US" altLang="zh-TW" sz="2400" dirty="0"/>
              <a:t>Interrupts let hardware respond to "</a:t>
            </a:r>
            <a:r>
              <a:rPr lang="en-US" altLang="zh-TW" sz="2400" dirty="0">
                <a:solidFill>
                  <a:srgbClr val="FF0000"/>
                </a:solidFill>
              </a:rPr>
              <a:t>external</a:t>
            </a:r>
            <a:r>
              <a:rPr lang="en-US" altLang="zh-TW" sz="2400" dirty="0"/>
              <a:t>" events while doing something else. </a:t>
            </a:r>
          </a:p>
          <a:p>
            <a:r>
              <a:rPr lang="en-US" altLang="zh-TW" sz="2400" dirty="0"/>
              <a:t>For example, if you are cooking dinner you may put the potatoes on to cook for 20 minutes. </a:t>
            </a:r>
          </a:p>
          <a:p>
            <a:r>
              <a:rPr lang="en-US" altLang="zh-TW" sz="2400" dirty="0"/>
              <a:t>Rather than staring at the clock for 20 minutes you might set a timer, and then go watch TV. When the timer rings you "interrupt" your TV viewing to do something with the potatoes.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43595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870597-8571-43D0-8998-BEEDFD80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Mike </a:t>
            </a:r>
            <a:r>
              <a:rPr lang="en-US" altLang="zh-TW" dirty="0" err="1"/>
              <a:t>Schwager’s</a:t>
            </a:r>
            <a:r>
              <a:rPr lang="en-US" altLang="zh-TW" dirty="0"/>
              <a:t> Extension Library – </a:t>
            </a:r>
            <a:r>
              <a:rPr lang="en-US" altLang="zh-TW" dirty="0" err="1">
                <a:solidFill>
                  <a:srgbClr val="FF0000"/>
                </a:solidFill>
              </a:rPr>
              <a:t>EnableInterrupt</a:t>
            </a: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sz="1600" dirty="0">
                <a:solidFill>
                  <a:srgbClr val="FF0000"/>
                </a:solidFill>
              </a:rPr>
              <a:t>  </a:t>
            </a:r>
            <a:r>
              <a:rPr lang="en-US" altLang="zh-TW" sz="1600" dirty="0">
                <a:hlinkClick r:id="rId2"/>
              </a:rPr>
              <a:t>https://github.com/GreyGnome/EnableInterrupt</a:t>
            </a:r>
            <a:r>
              <a:rPr lang="en-US" altLang="zh-TW" sz="1600" dirty="0">
                <a:solidFill>
                  <a:srgbClr val="FF0000"/>
                </a:solidFill>
              </a:rPr>
              <a:t>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50316-DC67-48BE-A7BC-D0EF1A723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Pins that you can use for each CPU type: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>
                <a:solidFill>
                  <a:srgbClr val="FF0000"/>
                </a:solidFill>
              </a:rPr>
              <a:t>ATmega328- All, except pins 0 and 1 are not recommended and not tested.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ATmega2560- 10 - 15, 18 - 21, A8 - A15, SS, SCK, MOSI, MISO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Leonardo- 0, 1, 2, 3, 7, 8, 9, 10, 11, MISO, SCK, MOSI, SS (on 3rd party boards)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Mighty1284- All, except pins 0 and 1 are not recommended. This chip has not been tested.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ATtiny44/84- All, except "pin 11" (PB3) is not defined in the support files (</a:t>
            </a:r>
            <a:r>
              <a:rPr lang="en-US" altLang="zh-TW" sz="1800" dirty="0" err="1"/>
              <a:t>pins_arduino.h</a:t>
            </a:r>
            <a:r>
              <a:rPr lang="en-US" altLang="zh-TW" sz="1800" dirty="0"/>
              <a:t>). The library should work to support that pin but you must modify the </a:t>
            </a:r>
            <a:r>
              <a:rPr lang="en-US" altLang="zh-TW" sz="1800" dirty="0" err="1"/>
              <a:t>pins_arduino.h</a:t>
            </a:r>
            <a:r>
              <a:rPr lang="en-US" altLang="zh-TW" sz="1800" dirty="0"/>
              <a:t> to support it.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ATtiny45/85- All (note that Gemma uses 3 pins for RESET, XTAL1, and XTAL2).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Due- All</a:t>
            </a:r>
          </a:p>
          <a:p>
            <a:pPr lvl="1">
              <a:spcBef>
                <a:spcPts val="0"/>
              </a:spcBef>
            </a:pPr>
            <a:r>
              <a:rPr lang="en-US" altLang="zh-TW" sz="1800" dirty="0"/>
              <a:t>Zero- All except pin 4.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8068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C58FB2-22B1-4BA1-B476-FC54E022F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Mike </a:t>
            </a:r>
            <a:r>
              <a:rPr lang="en-US" altLang="zh-TW" dirty="0" err="1"/>
              <a:t>Schwager’s</a:t>
            </a:r>
            <a:r>
              <a:rPr lang="en-US" altLang="zh-TW" dirty="0"/>
              <a:t> Extension Library – </a:t>
            </a:r>
            <a:r>
              <a:rPr lang="en-US" altLang="zh-TW" b="1" dirty="0" err="1">
                <a:solidFill>
                  <a:srgbClr val="FF0000"/>
                </a:solidFill>
              </a:rPr>
              <a:t>PinChangeInt</a:t>
            </a:r>
            <a:r>
              <a:rPr lang="en-US" altLang="zh-TW" sz="1600" dirty="0">
                <a:solidFill>
                  <a:srgbClr val="FF0000"/>
                </a:solidFill>
              </a:rPr>
              <a:t>  </a:t>
            </a:r>
            <a:r>
              <a:rPr lang="en-US" altLang="zh-TW" sz="1600" dirty="0">
                <a:hlinkClick r:id="rId2"/>
              </a:rPr>
              <a:t>https://github.com/GreyGnome/PinChangeInt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0D9805-014C-42AE-B0C8-693ADC2A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400" dirty="0">
                <a:solidFill>
                  <a:srgbClr val="FF0000"/>
                </a:solidFill>
              </a:rPr>
              <a:t>A simpler way used for </a:t>
            </a:r>
            <a:r>
              <a:rPr lang="en-US" altLang="zh-TW" sz="2400" dirty="0" err="1">
                <a:solidFill>
                  <a:srgbClr val="FF0000"/>
                </a:solidFill>
              </a:rPr>
              <a:t>Aduino</a:t>
            </a:r>
            <a:r>
              <a:rPr lang="en-US" altLang="zh-TW" sz="2400" dirty="0">
                <a:solidFill>
                  <a:srgbClr val="FF0000"/>
                </a:solidFill>
              </a:rPr>
              <a:t> UNO only</a:t>
            </a:r>
            <a:r>
              <a:rPr lang="en-US" altLang="zh-TW" sz="2400" dirty="0"/>
              <a:t>.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To use the library, first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			</a:t>
            </a:r>
            <a:r>
              <a:rPr lang="en-US" altLang="zh-TW" b="1" dirty="0">
                <a:solidFill>
                  <a:srgbClr val="FF0000"/>
                </a:solidFill>
              </a:rPr>
              <a:t>#include “</a:t>
            </a:r>
            <a:r>
              <a:rPr lang="en-US" altLang="zh-TW" b="1" dirty="0" err="1">
                <a:solidFill>
                  <a:srgbClr val="FF0000"/>
                </a:solidFill>
              </a:rPr>
              <a:t>PinChangeInt.h</a:t>
            </a:r>
            <a:r>
              <a:rPr lang="en-US" altLang="zh-TW" b="1" dirty="0">
                <a:solidFill>
                  <a:srgbClr val="FF0000"/>
                </a:solidFill>
              </a:rPr>
              <a:t>”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Put </a:t>
            </a:r>
            <a:r>
              <a:rPr lang="en-US" altLang="zh-TW" b="1" dirty="0" err="1">
                <a:solidFill>
                  <a:srgbClr val="FF0000"/>
                </a:solidFill>
              </a:rPr>
              <a:t>PinChangeInt.h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together with your sketch, i.e. in the same directory.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Attach an interrupt to an Arduino </a:t>
            </a:r>
            <a:r>
              <a:rPr lang="en-US" altLang="zh-TW" dirty="0">
                <a:solidFill>
                  <a:srgbClr val="FF0000"/>
                </a:solidFill>
              </a:rPr>
              <a:t>Pin</a:t>
            </a:r>
            <a:r>
              <a:rPr lang="en-US" altLang="zh-TW" dirty="0"/>
              <a:t> to call your function “</a:t>
            </a:r>
            <a:r>
              <a:rPr lang="en-US" altLang="zh-TW" dirty="0" err="1">
                <a:solidFill>
                  <a:srgbClr val="FF0000"/>
                </a:solidFill>
              </a:rPr>
              <a:t>YourInterruptFunc</a:t>
            </a:r>
            <a:r>
              <a:rPr lang="en-US" altLang="zh-TW" dirty="0"/>
              <a:t>", and acting on the "</a:t>
            </a:r>
            <a:r>
              <a:rPr lang="en-US" altLang="zh-TW" dirty="0">
                <a:solidFill>
                  <a:srgbClr val="FF0000"/>
                </a:solidFill>
              </a:rPr>
              <a:t>mode</a:t>
            </a:r>
            <a:r>
              <a:rPr lang="en-US" altLang="zh-TW" dirty="0"/>
              <a:t>", which is </a:t>
            </a:r>
            <a:r>
              <a:rPr lang="en-US" altLang="zh-TW" dirty="0">
                <a:solidFill>
                  <a:srgbClr val="FF0000"/>
                </a:solidFill>
              </a:rPr>
              <a:t>a change in the pin's state</a:t>
            </a:r>
            <a:r>
              <a:rPr lang="en-US" altLang="zh-TW" dirty="0"/>
              <a:t>; either </a:t>
            </a:r>
            <a:r>
              <a:rPr lang="en-US" altLang="zh-TW" dirty="0">
                <a:solidFill>
                  <a:srgbClr val="FF0000"/>
                </a:solidFill>
              </a:rPr>
              <a:t>RISING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FALLING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CHANGE</a:t>
            </a:r>
            <a:r>
              <a:rPr lang="en-US" altLang="zh-TW" dirty="0"/>
              <a:t>, (or </a:t>
            </a:r>
            <a:r>
              <a:rPr lang="en-US" altLang="zh-TW" dirty="0">
                <a:solidFill>
                  <a:srgbClr val="FF0000"/>
                </a:solidFill>
              </a:rPr>
              <a:t>LOW </a:t>
            </a:r>
            <a:r>
              <a:rPr lang="en-US" altLang="zh-TW" dirty="0"/>
              <a:t>only on External Interrupt pins).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Create the “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dirty="0"/>
              <a:t>“: (Try not to put any </a:t>
            </a:r>
            <a:r>
              <a:rPr lang="en-US" altLang="zh-TW" dirty="0" err="1"/>
              <a:t>Serial.print</a:t>
            </a:r>
            <a:r>
              <a:rPr lang="en-US" altLang="zh-TW" dirty="0"/>
              <a:t>() statements in the function).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     		</a:t>
            </a:r>
            <a:r>
              <a:rPr lang="en-US" altLang="zh-TW" b="1" dirty="0">
                <a:solidFill>
                  <a:srgbClr val="FF0000"/>
                </a:solidFill>
              </a:rPr>
              <a:t>void 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b="1" dirty="0">
                <a:solidFill>
                  <a:srgbClr val="FF0000"/>
                </a:solidFill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  		...your code here...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b="1" dirty="0">
                <a:solidFill>
                  <a:srgbClr val="FF0000"/>
                </a:solidFill>
              </a:rPr>
              <a:t>       		}</a:t>
            </a:r>
          </a:p>
          <a:p>
            <a:pPr>
              <a:spcBef>
                <a:spcPts val="0"/>
              </a:spcBef>
            </a:pPr>
            <a:r>
              <a:rPr lang="en-US" altLang="zh-TW" dirty="0"/>
              <a:t>In setup(), include: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/>
              <a:t>       		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attachPinChangeInterrupt</a:t>
            </a:r>
            <a:r>
              <a:rPr lang="en-US" altLang="zh-TW" b="1" dirty="0">
                <a:solidFill>
                  <a:srgbClr val="FF0000"/>
                </a:solidFill>
              </a:rPr>
              <a:t>(pin, </a:t>
            </a:r>
            <a:r>
              <a:rPr lang="en-US" altLang="zh-TW" b="1" dirty="0" err="1">
                <a:solidFill>
                  <a:srgbClr val="FF0000"/>
                </a:solidFill>
              </a:rPr>
              <a:t>YourInterruptFunc</a:t>
            </a:r>
            <a:r>
              <a:rPr lang="en-US" altLang="zh-TW" b="1" dirty="0">
                <a:solidFill>
                  <a:srgbClr val="FF0000"/>
                </a:solidFill>
              </a:rPr>
              <a:t>, mode)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39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A60F7-4AD1-45CD-953D-DA4FD1E5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When writing an Interrupt Service Routine (ISR)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D03092-5F62-411A-BE23-6DDE0EEEB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37315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Keep it short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Don't use delay ()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Don't do serial prints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Make variables shared with the main code </a:t>
            </a:r>
            <a:r>
              <a:rPr lang="en-US" altLang="zh-TW" sz="2400" b="1" dirty="0">
                <a:solidFill>
                  <a:srgbClr val="FFC000"/>
                </a:solidFill>
              </a:rPr>
              <a:t>volatile</a:t>
            </a:r>
          </a:p>
          <a:p>
            <a:r>
              <a:rPr lang="en-US" altLang="zh-TW" sz="2400" dirty="0"/>
              <a:t>Variables shared with main code may need to be protected by "critical sections"</a:t>
            </a:r>
          </a:p>
          <a:p>
            <a:r>
              <a:rPr lang="en-US" altLang="zh-TW" sz="2400" dirty="0"/>
              <a:t>Don't try to turn interrupts off or on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61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D6CEB4-E420-4846-9F32-EDB4ECDF0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Constant</a:t>
            </a:r>
            <a:r>
              <a:rPr lang="zh-TW" altLang="en-US" b="1" dirty="0"/>
              <a:t> </a:t>
            </a:r>
            <a:r>
              <a:rPr lang="en-US" altLang="zh-TW" b="1" dirty="0"/>
              <a:t>Definitions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77FBF-5D10-4ECE-9CDD-BDC4E647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All the symbolic constants used in the following slides or programs are already defined somewhere in the included files in the </a:t>
            </a:r>
            <a:r>
              <a:rPr lang="en-US" altLang="zh-TW" sz="3200" b="1" dirty="0" err="1">
                <a:solidFill>
                  <a:srgbClr val="FFC000"/>
                </a:solidFill>
              </a:rPr>
              <a:t>avr</a:t>
            </a:r>
            <a:r>
              <a:rPr lang="en-US" altLang="zh-TW" sz="3200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C000"/>
                </a:solidFill>
              </a:rPr>
              <a:t>library</a:t>
            </a:r>
            <a:r>
              <a:rPr lang="en-US" altLang="zh-TW" sz="3200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zh-TW" sz="3200" dirty="0">
                <a:solidFill>
                  <a:srgbClr val="FF0000"/>
                </a:solidFill>
              </a:rPr>
              <a:t>Don’t worry, just use them. 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75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89CAF9-C659-4EB2-96E6-5DD0D1C9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The ISR attach function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8809A5-0D25-429A-949B-C1026D832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6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altLang="zh-TW" sz="2400" b="1" dirty="0">
                <a:solidFill>
                  <a:srgbClr val="FF0000"/>
                </a:solidFill>
              </a:rPr>
              <a:t>attachInterrupt(digitalPinToInterrupt(pin), ISR, mode) </a:t>
            </a:r>
            <a:r>
              <a:rPr lang="fr-FR" altLang="zh-TW" sz="2400" dirty="0"/>
              <a:t>where:</a:t>
            </a:r>
          </a:p>
          <a:p>
            <a:r>
              <a:rPr lang="en-US" altLang="zh-TW" sz="2400" b="1" dirty="0" err="1">
                <a:solidFill>
                  <a:srgbClr val="FF0000"/>
                </a:solidFill>
              </a:rPr>
              <a:t>digitalPinToInterrupt</a:t>
            </a:r>
            <a:r>
              <a:rPr lang="en-US" altLang="zh-TW" sz="2400" b="1" dirty="0">
                <a:solidFill>
                  <a:srgbClr val="FF0000"/>
                </a:solidFill>
              </a:rPr>
              <a:t>(pin)</a:t>
            </a:r>
            <a:r>
              <a:rPr lang="en-US" altLang="zh-TW" sz="2400" dirty="0"/>
              <a:t>: the external </a:t>
            </a:r>
            <a:r>
              <a:rPr lang="en-US" altLang="zh-TW" sz="2400" b="1" dirty="0">
                <a:solidFill>
                  <a:srgbClr val="FF0000"/>
                </a:solidFill>
              </a:rPr>
              <a:t>pin</a:t>
            </a:r>
            <a:r>
              <a:rPr lang="en-US" altLang="zh-TW" sz="2400" dirty="0"/>
              <a:t> number of the interrupt.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ISR</a:t>
            </a:r>
            <a:r>
              <a:rPr lang="en-US" altLang="zh-TW" sz="2400" dirty="0"/>
              <a:t>: the </a:t>
            </a:r>
            <a:r>
              <a:rPr lang="en-US" altLang="zh-TW" sz="2400" b="1" dirty="0">
                <a:solidFill>
                  <a:srgbClr val="FF0000"/>
                </a:solidFill>
              </a:rPr>
              <a:t>interrupt service routine </a:t>
            </a:r>
            <a:r>
              <a:rPr lang="en-US" altLang="zh-TW" sz="2400" dirty="0"/>
              <a:t>to call when the interrupt occurs; this function must </a:t>
            </a:r>
            <a:r>
              <a:rPr lang="en-US" altLang="zh-TW" sz="2400" dirty="0">
                <a:solidFill>
                  <a:srgbClr val="FF0000"/>
                </a:solidFill>
              </a:rPr>
              <a:t>take no parameters and return nothing</a:t>
            </a:r>
            <a:r>
              <a:rPr lang="en-US" altLang="zh-TW" sz="2400" dirty="0"/>
              <a:t>.</a:t>
            </a:r>
          </a:p>
          <a:p>
            <a:r>
              <a:rPr lang="en-US" altLang="zh-TW" sz="2400" b="1" dirty="0">
                <a:solidFill>
                  <a:srgbClr val="FF0000"/>
                </a:solidFill>
              </a:rPr>
              <a:t>mode</a:t>
            </a:r>
            <a:r>
              <a:rPr lang="en-US" altLang="zh-TW" sz="2400" dirty="0"/>
              <a:t>: defines how the interrupt should be triggered. Four constants are predefined as valid values:</a:t>
            </a: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LOW</a:t>
            </a:r>
            <a:r>
              <a:rPr lang="en-US" altLang="zh-TW" sz="2400" dirty="0"/>
              <a:t> to trigger the interrupt whenever the pin is low,</a:t>
            </a: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CHANGE</a:t>
            </a:r>
            <a:r>
              <a:rPr lang="en-US" altLang="zh-TW" sz="2400" dirty="0"/>
              <a:t> to trigger the interrupt whenever the pin changes value</a:t>
            </a: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RISING</a:t>
            </a:r>
            <a:r>
              <a:rPr lang="en-US" altLang="zh-TW" sz="2400" dirty="0"/>
              <a:t> to trigger when the pin goes from low to high,</a:t>
            </a:r>
          </a:p>
          <a:p>
            <a:pPr marL="457200" lvl="1" indent="0">
              <a:buNone/>
            </a:pPr>
            <a:r>
              <a:rPr lang="en-US" altLang="zh-TW" sz="2400" b="1" dirty="0">
                <a:solidFill>
                  <a:srgbClr val="FF0000"/>
                </a:solidFill>
              </a:rPr>
              <a:t>FALLING</a:t>
            </a:r>
            <a:r>
              <a:rPr lang="en-US" altLang="zh-TW" sz="2400" dirty="0"/>
              <a:t> for when the pin goes from high to low.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5864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B183-40B1-485A-817B-F654E34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Example of interrupts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ABCC10-593C-47AA-8654-3E76E1A4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39952" cy="478557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const byte LED = 13;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const byte BUTTON = 2;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// Interrupt Service Routine (ISR)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void </a:t>
            </a:r>
            <a:r>
              <a:rPr lang="en-US" altLang="zh-TW" sz="1200" b="1" dirty="0" err="1">
                <a:solidFill>
                  <a:srgbClr val="FF0000"/>
                </a:solidFill>
              </a:rPr>
              <a:t>switchPressed</a:t>
            </a:r>
            <a:r>
              <a:rPr lang="en-US" altLang="zh-TW" sz="1200" b="1" dirty="0">
                <a:solidFill>
                  <a:srgbClr val="FF0000"/>
                </a:solidFill>
              </a:rPr>
              <a:t> ()            //Interrupt Service Routines are functions with no arguments.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  if (</a:t>
            </a:r>
            <a:r>
              <a:rPr lang="en-US" altLang="zh-TW" sz="1200" b="1" dirty="0" err="1">
                <a:solidFill>
                  <a:srgbClr val="FF0000"/>
                </a:solidFill>
              </a:rPr>
              <a:t>digitalRead</a:t>
            </a:r>
            <a:r>
              <a:rPr lang="en-US" altLang="zh-TW" sz="1200" b="1" dirty="0">
                <a:solidFill>
                  <a:srgbClr val="FF0000"/>
                </a:solidFill>
              </a:rPr>
              <a:t> (BUTTON) == HIGH)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    </a:t>
            </a:r>
            <a:r>
              <a:rPr lang="en-US" altLang="zh-TW" sz="1200" b="1" dirty="0" err="1">
                <a:solidFill>
                  <a:srgbClr val="FF0000"/>
                </a:solidFill>
              </a:rPr>
              <a:t>digitalWrite</a:t>
            </a:r>
            <a:r>
              <a:rPr lang="en-US" altLang="zh-TW" sz="1200" b="1" dirty="0">
                <a:solidFill>
                  <a:srgbClr val="FF0000"/>
                </a:solidFill>
              </a:rPr>
              <a:t> (LED,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  else                                       // Connect a wire (or switch) between D2 and Ground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    </a:t>
            </a:r>
            <a:r>
              <a:rPr lang="en-US" altLang="zh-TW" sz="1200" b="1" dirty="0" err="1">
                <a:solidFill>
                  <a:srgbClr val="FF0000"/>
                </a:solidFill>
              </a:rPr>
              <a:t>digitalWrite</a:t>
            </a:r>
            <a:r>
              <a:rPr lang="en-US" altLang="zh-TW" sz="1200" b="1" dirty="0">
                <a:solidFill>
                  <a:srgbClr val="FF0000"/>
                </a:solidFill>
              </a:rPr>
              <a:t> (LED, LOW);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>
                <a:solidFill>
                  <a:srgbClr val="FF0000"/>
                </a:solidFill>
              </a:rPr>
              <a:t>}  // end of </a:t>
            </a:r>
            <a:r>
              <a:rPr lang="en-US" altLang="zh-TW" sz="1200" b="1" dirty="0" err="1">
                <a:solidFill>
                  <a:srgbClr val="FF0000"/>
                </a:solidFill>
              </a:rPr>
              <a:t>switchPressed</a:t>
            </a:r>
            <a:endParaRPr lang="en-US" altLang="zh-TW" sz="12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void setup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  </a:t>
            </a:r>
            <a:r>
              <a:rPr lang="en-US" altLang="zh-TW" sz="1200" b="1" dirty="0" err="1"/>
              <a:t>pinMode</a:t>
            </a:r>
            <a:r>
              <a:rPr lang="en-US" altLang="zh-TW" sz="1200" b="1" dirty="0"/>
              <a:t> (LED, OUTPUT);  // so we can update the LED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  </a:t>
            </a:r>
            <a:r>
              <a:rPr lang="en-US" altLang="zh-TW" sz="1200" b="1" dirty="0" err="1"/>
              <a:t>digitalWrite</a:t>
            </a:r>
            <a:r>
              <a:rPr lang="en-US" altLang="zh-TW" sz="1200" b="1" dirty="0"/>
              <a:t> (LED, HIGH);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  </a:t>
            </a:r>
            <a:r>
              <a:rPr lang="en-US" altLang="zh-TW" sz="1200" b="1" dirty="0" err="1"/>
              <a:t>digitalWrite</a:t>
            </a:r>
            <a:r>
              <a:rPr lang="en-US" altLang="zh-TW" sz="1200" b="1" dirty="0"/>
              <a:t> (BUTTON, HIGH);  // internal pull-up resistor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  </a:t>
            </a:r>
            <a:r>
              <a:rPr lang="en-US" altLang="zh-TW" sz="1200" b="1" dirty="0" err="1"/>
              <a:t>attachInterrupt</a:t>
            </a:r>
            <a:r>
              <a:rPr lang="en-US" altLang="zh-TW" sz="1200" b="1" dirty="0"/>
              <a:t> (</a:t>
            </a:r>
            <a:r>
              <a:rPr lang="en-US" altLang="zh-TW" sz="1200" b="1" dirty="0" err="1"/>
              <a:t>digitalPinToInterrupt</a:t>
            </a:r>
            <a:r>
              <a:rPr lang="en-US" altLang="zh-TW" sz="1200" b="1" dirty="0"/>
              <a:t> (BUTTON), </a:t>
            </a:r>
            <a:r>
              <a:rPr lang="en-US" altLang="zh-TW" sz="1200" b="1" dirty="0" err="1">
                <a:solidFill>
                  <a:srgbClr val="FF0000"/>
                </a:solidFill>
              </a:rPr>
              <a:t>switchPressed</a:t>
            </a:r>
            <a:r>
              <a:rPr lang="en-US" altLang="zh-TW" sz="1200" b="1" dirty="0"/>
              <a:t>, CHANGE);  // attach interrupt handler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}  // end of setup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void loop 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  // loop doing nothing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TW" sz="1200" b="1" dirty="0"/>
              <a:t>} </a:t>
            </a:r>
            <a:endParaRPr lang="zh-TW" altLang="en-US" sz="12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1FAA27F-586D-42DA-94A5-EB98555861D9}"/>
              </a:ext>
            </a:extLst>
          </p:cNvPr>
          <p:cNvSpPr txBox="1"/>
          <p:nvPr/>
        </p:nvSpPr>
        <p:spPr>
          <a:xfrm>
            <a:off x="4975668" y="6241862"/>
            <a:ext cx="688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 Arduino example using interrupt to fire the  laser gun is here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19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D1DEA-8D90-4D7E-9204-566C4ED8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Available interrupts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23ED3-12B6-48D0-8E69-336648D0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732533" cy="5032375"/>
          </a:xfrm>
        </p:spPr>
        <p:txBody>
          <a:bodyPr>
            <a:noAutofit/>
          </a:bodyPr>
          <a:lstStyle/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1  Reset 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2  External Interrupt Request 0  (pin D2)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INT0_vect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3  External Interrupt Request 1  (pin D3)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INT1_vect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4  Pin Change Interrupt Request 0 (pins D8 to D13)	(</a:t>
            </a:r>
            <a:r>
              <a:rPr lang="en-US" altLang="zh-TW" sz="1000" b="1" dirty="0">
                <a:solidFill>
                  <a:srgbClr val="FF0000"/>
                </a:solidFill>
              </a:rPr>
              <a:t>PCINT0_vect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5  Pin Change Interrupt Request 1 (pins A0 to A5)  	(</a:t>
            </a:r>
            <a:r>
              <a:rPr lang="en-US" altLang="zh-TW" sz="1000" b="1" dirty="0">
                <a:solidFill>
                  <a:srgbClr val="FF0000"/>
                </a:solidFill>
              </a:rPr>
              <a:t>PCINT1_vect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6  Pin Change Interrupt Request 2 (pins D0 to D7) 	(</a:t>
            </a:r>
            <a:r>
              <a:rPr lang="en-US" altLang="zh-TW" sz="1000" b="1" dirty="0">
                <a:solidFill>
                  <a:srgbClr val="FF0000"/>
                </a:solidFill>
              </a:rPr>
              <a:t>PCINT2_vect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7  Watchdog Time-out Interrupt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WDT_vect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8  Timer/Counter2 Compare Match A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TIMER2_COMPA_vect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 9  Timer/Counter2 Compare Match B 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TIMER2_COMPB_vect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10  Timer/Counter2 Overflow                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TIMER2_OVF_vect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11  Timer/Counter1 Capture Event           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TIMER1_CAPT_vect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12  Timer/Counter1 Compare Match A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TIMER1_COMPA_vect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13  Timer/Counter1 Compare Match B 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TIMER1_COMPB_vect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14  Timer/Counter1 Overflow                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TIMER1_OVF_vect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15  Timer/Counter0 Compare Match A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TIMER0_COMPA_vect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16  Timer/Counter0 Compare Match B                  	(</a:t>
            </a:r>
            <a:r>
              <a:rPr lang="en-US" altLang="zh-TW" sz="1000" b="1" dirty="0">
                <a:solidFill>
                  <a:srgbClr val="FF0000"/>
                </a:solidFill>
              </a:rPr>
              <a:t>TIMER0_COMPB_vect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17  Timer/Counter0 Overflow                        		(</a:t>
            </a:r>
            <a:r>
              <a:rPr lang="en-US" altLang="zh-TW" sz="1000" b="1" dirty="0">
                <a:solidFill>
                  <a:srgbClr val="FF0000"/>
                </a:solidFill>
              </a:rPr>
              <a:t>TIMER0_OVF_vect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18  SPI Serial Transfer Complete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SPI_STC_vect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19  USART Rx Complete         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USART_RX</a:t>
            </a:r>
            <a:r>
              <a:rPr lang="en-US" altLang="zh-TW" sz="1000" b="1" dirty="0" err="1"/>
              <a:t>_</a:t>
            </a:r>
            <a:r>
              <a:rPr lang="en-US" altLang="zh-TW" sz="1000" b="1" dirty="0" err="1">
                <a:solidFill>
                  <a:srgbClr val="FF0000"/>
                </a:solidFill>
              </a:rPr>
              <a:t>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20  USART, Data Register Empty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USART_UDRE_vect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21  USART, Tx Complete        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USART_TX_vect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22  ADC Conversion Complete   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ADC_vect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23  EEPROM Ready              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EE_READY_vect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24  Analog Comparator         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ANALOG_COMP_vect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25  2-wire Serial Interface  (I2C)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TWI_vect</a:t>
            </a:r>
            <a:r>
              <a:rPr lang="en-US" altLang="zh-TW" sz="1000" b="1" dirty="0"/>
              <a:t>)</a:t>
            </a:r>
          </a:p>
          <a:p>
            <a:pPr marL="216000">
              <a:lnSpc>
                <a:spcPct val="120000"/>
              </a:lnSpc>
              <a:spcBef>
                <a:spcPts val="0"/>
              </a:spcBef>
            </a:pPr>
            <a:r>
              <a:rPr lang="en-US" altLang="zh-TW" sz="1000" b="1" dirty="0"/>
              <a:t>26  Store Program Memory Ready                     		(</a:t>
            </a:r>
            <a:r>
              <a:rPr lang="en-US" altLang="zh-TW" sz="1000" b="1" dirty="0" err="1">
                <a:solidFill>
                  <a:srgbClr val="FF0000"/>
                </a:solidFill>
              </a:rPr>
              <a:t>SPM_READY_vect</a:t>
            </a:r>
            <a:r>
              <a:rPr lang="en-US" altLang="zh-TW" sz="1000" b="1" dirty="0"/>
              <a:t>)</a:t>
            </a:r>
            <a:endParaRPr lang="zh-TW" altLang="en-US" sz="1000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E36A05-B90F-4E0E-8472-33C9C8E7D838}"/>
              </a:ext>
            </a:extLst>
          </p:cNvPr>
          <p:cNvSpPr/>
          <p:nvPr/>
        </p:nvSpPr>
        <p:spPr>
          <a:xfrm>
            <a:off x="6741648" y="1399349"/>
            <a:ext cx="3907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NOTE: you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have to spell the interrupt vector name exactly the same as in the table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箭號: 向下 4">
            <a:extLst>
              <a:ext uri="{FF2B5EF4-FFF2-40B4-BE49-F238E27FC236}">
                <a16:creationId xmlns:a16="http://schemas.microsoft.com/office/drawing/2014/main" id="{2FA9BAA8-E776-4E91-BBFA-D00B17E50F81}"/>
              </a:ext>
            </a:extLst>
          </p:cNvPr>
          <p:cNvSpPr/>
          <p:nvPr/>
        </p:nvSpPr>
        <p:spPr>
          <a:xfrm rot="3165981">
            <a:off x="6130262" y="2783425"/>
            <a:ext cx="761634" cy="12149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51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0BB51D-9B2D-4518-BDD0-AAB89115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UNO</a:t>
            </a:r>
            <a:r>
              <a:rPr lang="zh-TW" altLang="en-US" dirty="0"/>
              <a:t> </a:t>
            </a:r>
            <a:r>
              <a:rPr lang="en-US" altLang="zh-TW" dirty="0"/>
              <a:t>Available interrupts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0F3079F-5C9C-4FEF-9298-00CF7ACD1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70561"/>
              </p:ext>
            </p:extLst>
          </p:nvPr>
        </p:nvGraphicFramePr>
        <p:xfrm>
          <a:off x="677334" y="2298186"/>
          <a:ext cx="8596668" cy="3950214"/>
        </p:xfrm>
        <a:graphic>
          <a:graphicData uri="http://schemas.openxmlformats.org/drawingml/2006/table">
            <a:tbl>
              <a:tblPr/>
              <a:tblGrid>
                <a:gridCol w="4298334">
                  <a:extLst>
                    <a:ext uri="{9D8B030D-6E8A-4147-A177-3AD203B41FA5}">
                      <a16:colId xmlns:a16="http://schemas.microsoft.com/office/drawing/2014/main" val="632363706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2679745778"/>
                    </a:ext>
                  </a:extLst>
                </a:gridCol>
              </a:tblGrid>
              <a:tr h="652401">
                <a:tc>
                  <a:txBody>
                    <a:bodyPr/>
                    <a:lstStyle/>
                    <a:p>
                      <a:r>
                        <a:rPr lang="en-US" b="0" cap="all">
                          <a:effectLst/>
                        </a:rPr>
                        <a:t>BOARD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cap="all">
                          <a:effectLst/>
                        </a:rPr>
                        <a:t>DIGITAL PINS USABLE FOR INTERRUPTS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014900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it-IT" dirty="0">
                          <a:solidFill>
                            <a:srgbClr val="FF0000"/>
                          </a:solidFill>
                          <a:effectLst/>
                          <a:latin typeface="Typonine Sans Light"/>
                        </a:rPr>
                        <a:t>Uno, Nano, Mini, other 328-based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  <a:effectLst/>
                          <a:latin typeface="Typonine Sans Light"/>
                        </a:rPr>
                        <a:t>2, 3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289530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Uno WiFi Rev.2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885592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Mega, Mega2560, MegaADK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2, 3, 18, 19, 20, 21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745058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Micro, Leonardo, other 32u4-based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0, 1, 2, 3, 7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6646533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Zero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pins, except 4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6583248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MKR Family boards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0, 1, 4, 5, 6, 7, 8, 9, A1, A2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753239"/>
                  </a:ext>
                </a:extLst>
              </a:tr>
              <a:tr h="377916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Due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46739"/>
                  </a:ext>
                </a:extLst>
              </a:tr>
              <a:tr h="652401"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101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all digital pins (Only pins 2, 5, 7, 8, 10, 11, 12, 13 work with </a:t>
                      </a:r>
                      <a:r>
                        <a:rPr lang="en-US" b="1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CHANGE</a:t>
                      </a:r>
                      <a:r>
                        <a:rPr lang="en-US" dirty="0">
                          <a:solidFill>
                            <a:srgbClr val="374146"/>
                          </a:solidFill>
                          <a:effectLst/>
                          <a:latin typeface="Typonine Sans Light"/>
                        </a:rPr>
                        <a:t>)</a:t>
                      </a:r>
                    </a:p>
                  </a:txBody>
                  <a:tcPr marL="76200" marR="76200" marT="38100" marB="38100" anchor="ctr">
                    <a:lnL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5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342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66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A8F1C-1736-4316-8F4D-6A82FF36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Enabling / Disabling interrupts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2C974-5768-4252-86BA-305AF69D4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02347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The "</a:t>
            </a:r>
            <a:r>
              <a:rPr lang="en-US" altLang="zh-TW" dirty="0">
                <a:solidFill>
                  <a:srgbClr val="FF0000"/>
                </a:solidFill>
              </a:rPr>
              <a:t>reset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interrupt</a:t>
            </a:r>
            <a:r>
              <a:rPr lang="en-US" altLang="zh-TW" dirty="0"/>
              <a:t>" cannot be disabled. </a:t>
            </a:r>
          </a:p>
          <a:p>
            <a:r>
              <a:rPr lang="en-US" altLang="zh-TW" dirty="0"/>
              <a:t>The  other interrupts can be temporarily disabled by clearing the interrupt flag.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Enable interrupts: </a:t>
            </a:r>
            <a:r>
              <a:rPr lang="en-US" altLang="zh-TW" dirty="0"/>
              <a:t>enable interrupts with the function call "interrupts" or "sei" like:</a:t>
            </a:r>
          </a:p>
          <a:p>
            <a:pPr marL="914400" lvl="2" indent="0"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interrupts ();  // or ...</a:t>
            </a:r>
          </a:p>
          <a:p>
            <a:pPr marL="914400" lvl="2" indent="0"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sei ();         // set interrupts flag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Disable interrupts: </a:t>
            </a:r>
            <a:r>
              <a:rPr lang="en-US" altLang="zh-TW" dirty="0"/>
              <a:t>"clear" the interrupt flag to disable interrupts like:</a:t>
            </a:r>
          </a:p>
          <a:p>
            <a:pPr marL="914400" lvl="2" indent="0">
              <a:buNone/>
            </a:pPr>
            <a:r>
              <a:rPr lang="en-US" altLang="zh-TW" sz="3100" dirty="0" err="1">
                <a:solidFill>
                  <a:srgbClr val="FF0000"/>
                </a:solidFill>
              </a:rPr>
              <a:t>noInterrupts</a:t>
            </a:r>
            <a:r>
              <a:rPr lang="en-US" altLang="zh-TW" sz="3100" dirty="0">
                <a:solidFill>
                  <a:srgbClr val="FF0000"/>
                </a:solidFill>
              </a:rPr>
              <a:t> ();  // or ...</a:t>
            </a:r>
          </a:p>
          <a:p>
            <a:pPr marL="914400" lvl="2" indent="0">
              <a:buNone/>
            </a:pPr>
            <a:r>
              <a:rPr lang="en-US" altLang="zh-TW" sz="3100" dirty="0">
                <a:solidFill>
                  <a:srgbClr val="FF0000"/>
                </a:solidFill>
              </a:rPr>
              <a:t>cli ();           // clear interrupts flag</a:t>
            </a:r>
          </a:p>
          <a:p>
            <a:r>
              <a:rPr lang="en-US" altLang="zh-TW" dirty="0"/>
              <a:t>Either method has the same effect, using "interrupts" / "</a:t>
            </a:r>
            <a:r>
              <a:rPr lang="en-US" altLang="zh-TW" dirty="0" err="1"/>
              <a:t>noInterrupts</a:t>
            </a:r>
            <a:r>
              <a:rPr lang="en-US" altLang="zh-TW" dirty="0"/>
              <a:t>" is a bit easier to remember which way around they are.</a:t>
            </a:r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default</a:t>
            </a:r>
            <a:r>
              <a:rPr lang="en-US" altLang="zh-TW" dirty="0"/>
              <a:t> in the Arduino is for interrupts to be </a:t>
            </a:r>
            <a:r>
              <a:rPr lang="en-US" altLang="zh-TW" dirty="0">
                <a:solidFill>
                  <a:srgbClr val="FF0000"/>
                </a:solidFill>
              </a:rPr>
              <a:t>enabled</a:t>
            </a:r>
            <a:r>
              <a:rPr lang="en-US" altLang="zh-TW" dirty="0"/>
              <a:t>. Don't disable them for long periods or things like timers won't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367297611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4100</TotalTime>
  <Words>2443</Words>
  <Application>Microsoft Office PowerPoint</Application>
  <PresentationFormat>寬螢幕</PresentationFormat>
  <Paragraphs>239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Typonine Sans Light</vt:lpstr>
      <vt:lpstr>微軟正黑體</vt:lpstr>
      <vt:lpstr>Arial</vt:lpstr>
      <vt:lpstr>Trebuchet MS</vt:lpstr>
      <vt:lpstr>Wingdings 3</vt:lpstr>
      <vt:lpstr>多面向</vt:lpstr>
      <vt:lpstr>Arduino Interrupt</vt:lpstr>
      <vt:lpstr>What is an Interrupt</vt:lpstr>
      <vt:lpstr>When writing an Interrupt Service Routine (ISR)</vt:lpstr>
      <vt:lpstr>Constant Definitions</vt:lpstr>
      <vt:lpstr>The ISR attach function</vt:lpstr>
      <vt:lpstr>Example of interrupts</vt:lpstr>
      <vt:lpstr>Available interrupts</vt:lpstr>
      <vt:lpstr>UNO Available interrupts</vt:lpstr>
      <vt:lpstr>Enabling / Disabling interrupts</vt:lpstr>
      <vt:lpstr>Why disable interrupts?</vt:lpstr>
      <vt:lpstr>What’s to be noticed?</vt:lpstr>
      <vt:lpstr>What are "volatile" variables?</vt:lpstr>
      <vt:lpstr>Replace an ISR in the library</vt:lpstr>
      <vt:lpstr>EICRA and EIMSK</vt:lpstr>
      <vt:lpstr>Lower level external interrupt handling</vt:lpstr>
      <vt:lpstr>Lower level external interrupt handling</vt:lpstr>
      <vt:lpstr>Connecting an ISR to an existing interrupt service routine</vt:lpstr>
      <vt:lpstr>Mike Schwager’s Extension Library – EnableInterrupt-  https://github.com/GreyGnome/EnableInterrupt </vt:lpstr>
      <vt:lpstr>Mike Schwager’s Extension Library – EnableInterrupt-  https://github.com/GreyGnome/EnableInterrupt </vt:lpstr>
      <vt:lpstr>Mike Schwager’s Extension Library – EnableInterrupt-  https://github.com/GreyGnome/EnableInterrupt </vt:lpstr>
      <vt:lpstr>Mike Schwager’s Extension Library – PinChangeInt  https://github.com/GreyGnome/PinChangeInt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Interrupt</dc:title>
  <dc:creator>王宗一</dc:creator>
  <cp:lastModifiedBy>王宗一</cp:lastModifiedBy>
  <cp:revision>56</cp:revision>
  <dcterms:created xsi:type="dcterms:W3CDTF">2020-02-26T09:11:39Z</dcterms:created>
  <dcterms:modified xsi:type="dcterms:W3CDTF">2020-05-05T04:50:50Z</dcterms:modified>
</cp:coreProperties>
</file>