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8288000" cy="10287000"/>
  <p:notesSz cx="6858000" cy="9144000"/>
  <p:embeddedFontLst>
    <p:embeddedFont>
      <p:font typeface="Bodoni FLF" panose="02020500000000000000"/>
      <p:regular r:id="rId10"/>
    </p:embeddedFont>
    <p:embeddedFont>
      <p:font typeface="Bodoni FLF Bold" panose="020205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5953" autoAdjust="0"/>
  </p:normalViewPr>
  <p:slideViewPr>
    <p:cSldViewPr>
      <p:cViewPr varScale="1">
        <p:scale>
          <a:sx n="31" d="100"/>
          <a:sy n="31" d="100"/>
        </p:scale>
        <p:origin x="14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5F639-CDD9-4B7B-B68E-545ADB1CECC1}" type="datetimeFigureOut">
              <a:rPr lang="zh-TW" altLang="en-US" smtClean="0"/>
              <a:t>2024/12/13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F4D51-78F2-4443-9E9E-3F05AC588841}" type="slidenum">
              <a:rPr lang="zh-TW" altLang="en-US" smtClean="0"/>
              <a:t>‹#›</a:t>
            </a:fld>
            <a:endParaRPr lang="zh-TW" altLang="en-US"/>
          </a:p>
        </p:txBody>
      </p:sp>
    </p:spTree>
    <p:extLst>
      <p:ext uri="{BB962C8B-B14F-4D97-AF65-F5344CB8AC3E}">
        <p14:creationId xmlns:p14="http://schemas.microsoft.com/office/powerpoint/2010/main" val="256567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Hello everyone, we are Team 7, and our project title</a:t>
            </a:r>
            <a:r>
              <a:rPr lang="zh-TW" altLang="en-US" dirty="0"/>
              <a:t> </a:t>
            </a:r>
            <a:r>
              <a:rPr lang="en-US" altLang="zh-TW"/>
              <a:t>is </a:t>
            </a:r>
            <a:r>
              <a:rPr lang="en-US" altLang="zh-TW" b="1" dirty="0"/>
              <a:t>Smart Reactive Robot</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C19F4D51-78F2-4443-9E9E-3F05AC588841}" type="slidenum">
              <a:rPr lang="zh-TW" altLang="en-US" smtClean="0"/>
              <a:t>1</a:t>
            </a:fld>
            <a:endParaRPr lang="zh-TW" altLang="en-US"/>
          </a:p>
        </p:txBody>
      </p:sp>
    </p:spTree>
    <p:extLst>
      <p:ext uri="{BB962C8B-B14F-4D97-AF65-F5344CB8AC3E}">
        <p14:creationId xmlns:p14="http://schemas.microsoft.com/office/powerpoint/2010/main" val="184849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動機</a:t>
            </a:r>
            <a:r>
              <a:rPr lang="en-US" altLang="zh-TW" dirty="0"/>
              <a:t>1min</a:t>
            </a:r>
          </a:p>
          <a:p>
            <a:r>
              <a:rPr lang="en-US" altLang="zh-TW" dirty="0"/>
              <a:t>In our project, we combine an ultrasonic sensor and a camera to give the robot these abilities. The ultrasonic sensor detects objects approaching and makes the robot speed up if something gets too close. The camera detects different colors and triggers different reactions from the robot. This simple design allows the robot to avoid obstacles and demonstrate basic self-driving car concepts. </a:t>
            </a:r>
            <a:r>
              <a:rPr lang="en-US" altLang="zh-TW"/>
              <a:t>Our goal is to create a robot that moves safely and intelligently.</a:t>
            </a:r>
            <a:endParaRPr lang="zh-TW" altLang="en-US" dirty="0"/>
          </a:p>
        </p:txBody>
      </p:sp>
      <p:sp>
        <p:nvSpPr>
          <p:cNvPr id="4" name="投影片編號版面配置區 3"/>
          <p:cNvSpPr>
            <a:spLocks noGrp="1"/>
          </p:cNvSpPr>
          <p:nvPr>
            <p:ph type="sldNum" sz="quarter" idx="5"/>
          </p:nvPr>
        </p:nvSpPr>
        <p:spPr/>
        <p:txBody>
          <a:bodyPr/>
          <a:lstStyle/>
          <a:p>
            <a:fld id="{C19F4D51-78F2-4443-9E9E-3F05AC588841}" type="slidenum">
              <a:rPr lang="zh-TW" altLang="en-US" smtClean="0"/>
              <a:t>2</a:t>
            </a:fld>
            <a:endParaRPr lang="zh-TW" altLang="en-US"/>
          </a:p>
        </p:txBody>
      </p:sp>
    </p:spTree>
    <p:extLst>
      <p:ext uri="{BB962C8B-B14F-4D97-AF65-F5344CB8AC3E}">
        <p14:creationId xmlns:p14="http://schemas.microsoft.com/office/powerpoint/2010/main" val="3886063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設備 </a:t>
            </a:r>
            <a:r>
              <a:rPr lang="en-US" altLang="zh-TW" dirty="0"/>
              <a:t>0.5min</a:t>
            </a:r>
          </a:p>
          <a:p>
            <a:r>
              <a:rPr lang="en-US" altLang="zh-TW" dirty="0"/>
              <a:t>These are the main parts of our robot. On the left is the camera, placed at the front. It helps the robot see and recognize objects ahead. On the right is the ultrasonic sensor, at the back. It checks for objects behind the robot. Both parts work together to help the robot move and respond to its surroundings.</a:t>
            </a:r>
          </a:p>
        </p:txBody>
      </p:sp>
      <p:sp>
        <p:nvSpPr>
          <p:cNvPr id="4" name="投影片編號版面配置區 3"/>
          <p:cNvSpPr>
            <a:spLocks noGrp="1"/>
          </p:cNvSpPr>
          <p:nvPr>
            <p:ph type="sldNum" sz="quarter" idx="5"/>
          </p:nvPr>
        </p:nvSpPr>
        <p:spPr/>
        <p:txBody>
          <a:bodyPr/>
          <a:lstStyle/>
          <a:p>
            <a:fld id="{C19F4D51-78F2-4443-9E9E-3F05AC588841}" type="slidenum">
              <a:rPr lang="zh-TW" altLang="en-US" smtClean="0"/>
              <a:t>3</a:t>
            </a:fld>
            <a:endParaRPr lang="zh-TW" altLang="en-US"/>
          </a:p>
        </p:txBody>
      </p:sp>
    </p:spTree>
    <p:extLst>
      <p:ext uri="{BB962C8B-B14F-4D97-AF65-F5344CB8AC3E}">
        <p14:creationId xmlns:p14="http://schemas.microsoft.com/office/powerpoint/2010/main" val="101754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2min</a:t>
            </a:r>
          </a:p>
          <a:p>
            <a:r>
              <a:rPr lang="en-US" altLang="zh-TW" dirty="0"/>
              <a:t>Our robot uses color detection to handle different simulated scenarios. For example, when the camera sees red, it simulates stopping at a red traffic light by halting for a few seconds. If the robot detects green, it represents a green light, and the robot moves forward as normal. When the system detects a shutdown signal, like blue, it turns off the camera, simulating a system shutdown. If the robot sees orange, representing an animal on the road, it turns to avoid the obstacle and then continues forward. </a:t>
            </a:r>
            <a:r>
              <a:rPr lang="en-US" altLang="zh-TW"/>
              <a:t>These color-based reactions allow the robot to adapt to different situations, making it more intelligent and versatile.</a:t>
            </a:r>
            <a:endParaRPr lang="zh-TW" altLang="en-US" dirty="0"/>
          </a:p>
        </p:txBody>
      </p:sp>
      <p:sp>
        <p:nvSpPr>
          <p:cNvPr id="4" name="投影片編號版面配置區 3"/>
          <p:cNvSpPr>
            <a:spLocks noGrp="1"/>
          </p:cNvSpPr>
          <p:nvPr>
            <p:ph type="sldNum" sz="quarter" idx="5"/>
          </p:nvPr>
        </p:nvSpPr>
        <p:spPr/>
        <p:txBody>
          <a:bodyPr/>
          <a:lstStyle/>
          <a:p>
            <a:fld id="{C19F4D51-78F2-4443-9E9E-3F05AC588841}" type="slidenum">
              <a:rPr lang="zh-TW" altLang="en-US" smtClean="0"/>
              <a:t>4</a:t>
            </a:fld>
            <a:endParaRPr lang="zh-TW" altLang="en-US"/>
          </a:p>
        </p:txBody>
      </p:sp>
    </p:spTree>
    <p:extLst>
      <p:ext uri="{BB962C8B-B14F-4D97-AF65-F5344CB8AC3E}">
        <p14:creationId xmlns:p14="http://schemas.microsoft.com/office/powerpoint/2010/main" val="236050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min</a:t>
            </a:r>
          </a:p>
          <a:p>
            <a:r>
              <a:rPr lang="en-US" altLang="zh-TW" dirty="0"/>
              <a:t>This slide shows how the robot handles objects behind it and controls its speed. If something comes too close to the back, like another car following too closely, the robot speeds up to get away, just like in a real driving situation. When there’s nothing behind it, the robot moves at a normal speed. These features help the robot move safely and show how it could handle basic driving scenarios.</a:t>
            </a:r>
            <a:endParaRPr lang="zh-TW" altLang="en-US" dirty="0"/>
          </a:p>
        </p:txBody>
      </p:sp>
      <p:sp>
        <p:nvSpPr>
          <p:cNvPr id="4" name="投影片編號版面配置區 3"/>
          <p:cNvSpPr>
            <a:spLocks noGrp="1"/>
          </p:cNvSpPr>
          <p:nvPr>
            <p:ph type="sldNum" sz="quarter" idx="5"/>
          </p:nvPr>
        </p:nvSpPr>
        <p:spPr/>
        <p:txBody>
          <a:bodyPr/>
          <a:lstStyle/>
          <a:p>
            <a:fld id="{C19F4D51-78F2-4443-9E9E-3F05AC588841}" type="slidenum">
              <a:rPr lang="zh-TW" altLang="en-US" smtClean="0"/>
              <a:t>5</a:t>
            </a:fld>
            <a:endParaRPr lang="zh-TW" altLang="en-US"/>
          </a:p>
        </p:txBody>
      </p:sp>
    </p:spTree>
    <p:extLst>
      <p:ext uri="{BB962C8B-B14F-4D97-AF65-F5344CB8AC3E}">
        <p14:creationId xmlns:p14="http://schemas.microsoft.com/office/powerpoint/2010/main" val="20112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a:t>
            </a:r>
            <a:r>
              <a:rPr lang="en-US" altLang="zh-TW" dirty="0"/>
              <a:t>.5min</a:t>
            </a:r>
          </a:p>
          <a:p>
            <a:r>
              <a:rPr lang="en-US" altLang="zh-TW" dirty="0"/>
              <a:t>Start, we turn on the robot and activate the camera at the same time. If the robot sees green paper, means green light, it starts moving forward. If something gets too close behind it, it speeds up until it maintains a safe distance. When it sees red paper, which means red light, it stops. It will only move again after seeing green paper. If it sees orange paper, means something suddenly appeared </a:t>
            </a:r>
            <a:r>
              <a:rPr lang="en-US" altLang="zh-TW"/>
              <a:t>or it’s </a:t>
            </a:r>
            <a:r>
              <a:rPr lang="en-US" altLang="zh-TW" dirty="0"/>
              <a:t>about to hit something, so it makes turning and then keeps going. If we want to stop the robot and end the program, we show it red paper first, and then the blue paper. The blue paper is a stop signal, and you'll see the camera shutdown too. That's our robot show demonstration thanks for listening!</a:t>
            </a:r>
          </a:p>
          <a:p>
            <a:endParaRPr lang="zh-TW" altLang="en-US" dirty="0"/>
          </a:p>
        </p:txBody>
      </p:sp>
      <p:sp>
        <p:nvSpPr>
          <p:cNvPr id="4" name="投影片編號版面配置區 3"/>
          <p:cNvSpPr>
            <a:spLocks noGrp="1"/>
          </p:cNvSpPr>
          <p:nvPr>
            <p:ph type="sldNum" sz="quarter" idx="5"/>
          </p:nvPr>
        </p:nvSpPr>
        <p:spPr/>
        <p:txBody>
          <a:bodyPr/>
          <a:lstStyle/>
          <a:p>
            <a:fld id="{C19F4D51-78F2-4443-9E9E-3F05AC588841}" type="slidenum">
              <a:rPr lang="zh-TW" altLang="en-US" smtClean="0"/>
              <a:t>6</a:t>
            </a:fld>
            <a:endParaRPr lang="zh-TW" altLang="en-US"/>
          </a:p>
        </p:txBody>
      </p:sp>
    </p:spTree>
    <p:extLst>
      <p:ext uri="{BB962C8B-B14F-4D97-AF65-F5344CB8AC3E}">
        <p14:creationId xmlns:p14="http://schemas.microsoft.com/office/powerpoint/2010/main" val="9729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2F44"/>
        </a:solidFill>
        <a:effectLst/>
      </p:bgPr>
    </p:bg>
    <p:spTree>
      <p:nvGrpSpPr>
        <p:cNvPr id="1" name=""/>
        <p:cNvGrpSpPr/>
        <p:nvPr/>
      </p:nvGrpSpPr>
      <p:grpSpPr>
        <a:xfrm>
          <a:off x="0" y="0"/>
          <a:ext cx="0" cy="0"/>
          <a:chOff x="0" y="0"/>
          <a:chExt cx="0" cy="0"/>
        </a:xfrm>
      </p:grpSpPr>
      <p:grpSp>
        <p:nvGrpSpPr>
          <p:cNvPr id="2" name="Group 2"/>
          <p:cNvGrpSpPr/>
          <p:nvPr/>
        </p:nvGrpSpPr>
        <p:grpSpPr>
          <a:xfrm>
            <a:off x="414912" y="393636"/>
            <a:ext cx="17461579" cy="9499729"/>
            <a:chOff x="0" y="0"/>
            <a:chExt cx="23282105" cy="12666305"/>
          </a:xfrm>
        </p:grpSpPr>
        <p:grpSp>
          <p:nvGrpSpPr>
            <p:cNvPr id="3" name="Group 3"/>
            <p:cNvGrpSpPr/>
            <p:nvPr/>
          </p:nvGrpSpPr>
          <p:grpSpPr>
            <a:xfrm>
              <a:off x="94776" y="83832"/>
              <a:ext cx="23088014" cy="12500551"/>
              <a:chOff x="0" y="0"/>
              <a:chExt cx="4560595" cy="2469245"/>
            </a:xfrm>
          </p:grpSpPr>
          <p:sp>
            <p:nvSpPr>
              <p:cNvPr id="4" name="Freeform 4"/>
              <p:cNvSpPr/>
              <p:nvPr/>
            </p:nvSpPr>
            <p:spPr>
              <a:xfrm>
                <a:off x="0" y="0"/>
                <a:ext cx="4560595" cy="2469245"/>
              </a:xfrm>
              <a:custGeom>
                <a:avLst/>
                <a:gdLst/>
                <a:ahLst/>
                <a:cxnLst/>
                <a:rect l="l" t="t" r="r" b="b"/>
                <a:pathLst>
                  <a:path w="4560595" h="2469245">
                    <a:moveTo>
                      <a:pt x="0" y="0"/>
                    </a:moveTo>
                    <a:lnTo>
                      <a:pt x="4560595" y="0"/>
                    </a:lnTo>
                    <a:lnTo>
                      <a:pt x="4560595" y="2469245"/>
                    </a:lnTo>
                    <a:lnTo>
                      <a:pt x="0" y="2469245"/>
                    </a:lnTo>
                    <a:close/>
                  </a:path>
                </a:pathLst>
              </a:custGeom>
              <a:solidFill>
                <a:srgbClr val="182F44"/>
              </a:solidFill>
              <a:ln w="28575" cap="sq">
                <a:solidFill>
                  <a:srgbClr val="E1BB72"/>
                </a:solidFill>
                <a:prstDash val="solid"/>
                <a:miter/>
              </a:ln>
            </p:spPr>
          </p:sp>
          <p:sp>
            <p:nvSpPr>
              <p:cNvPr id="5" name="TextBox 5"/>
              <p:cNvSpPr txBox="1"/>
              <p:nvPr/>
            </p:nvSpPr>
            <p:spPr>
              <a:xfrm>
                <a:off x="0" y="-28575"/>
                <a:ext cx="4560595" cy="2497820"/>
              </a:xfrm>
              <a:prstGeom prst="rect">
                <a:avLst/>
              </a:prstGeom>
            </p:spPr>
            <p:txBody>
              <a:bodyPr lIns="50800" tIns="50800" rIns="50800" bIns="50800" rtlCol="0" anchor="ctr"/>
              <a:lstStyle/>
              <a:p>
                <a:pPr algn="ctr">
                  <a:lnSpc>
                    <a:spcPts val="2100"/>
                  </a:lnSpc>
                </a:pPr>
                <a:endParaRPr/>
              </a:p>
            </p:txBody>
          </p:sp>
        </p:grpSp>
        <p:sp>
          <p:nvSpPr>
            <p:cNvPr id="6" name="Freeform 6"/>
            <p:cNvSpPr/>
            <p:nvPr/>
          </p:nvSpPr>
          <p:spPr>
            <a:xfrm rot="5400000">
              <a:off x="0" y="0"/>
              <a:ext cx="2651444" cy="2651444"/>
            </a:xfrm>
            <a:custGeom>
              <a:avLst/>
              <a:gdLst/>
              <a:ahLst/>
              <a:cxnLst/>
              <a:rect l="l" t="t" r="r" b="b"/>
              <a:pathLst>
                <a:path w="2651444" h="2651444">
                  <a:moveTo>
                    <a:pt x="0" y="0"/>
                  </a:moveTo>
                  <a:lnTo>
                    <a:pt x="2651444" y="0"/>
                  </a:lnTo>
                  <a:lnTo>
                    <a:pt x="2651444" y="2651444"/>
                  </a:lnTo>
                  <a:lnTo>
                    <a:pt x="0" y="26514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0800000">
              <a:off x="20630661" y="0"/>
              <a:ext cx="2651444" cy="2651444"/>
            </a:xfrm>
            <a:custGeom>
              <a:avLst/>
              <a:gdLst/>
              <a:ahLst/>
              <a:cxnLst/>
              <a:rect l="l" t="t" r="r" b="b"/>
              <a:pathLst>
                <a:path w="2651444" h="2651444">
                  <a:moveTo>
                    <a:pt x="0" y="0"/>
                  </a:moveTo>
                  <a:lnTo>
                    <a:pt x="2651444" y="0"/>
                  </a:lnTo>
                  <a:lnTo>
                    <a:pt x="2651444" y="2651444"/>
                  </a:lnTo>
                  <a:lnTo>
                    <a:pt x="0" y="26514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0630661" y="10014861"/>
              <a:ext cx="2651444" cy="2651444"/>
            </a:xfrm>
            <a:custGeom>
              <a:avLst/>
              <a:gdLst/>
              <a:ahLst/>
              <a:cxnLst/>
              <a:rect l="l" t="t" r="r" b="b"/>
              <a:pathLst>
                <a:path w="2651444" h="2651444">
                  <a:moveTo>
                    <a:pt x="0" y="0"/>
                  </a:moveTo>
                  <a:lnTo>
                    <a:pt x="2651444" y="0"/>
                  </a:lnTo>
                  <a:lnTo>
                    <a:pt x="2651444" y="2651444"/>
                  </a:lnTo>
                  <a:lnTo>
                    <a:pt x="0" y="26514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0" y="10014861"/>
              <a:ext cx="2651444" cy="2651444"/>
            </a:xfrm>
            <a:custGeom>
              <a:avLst/>
              <a:gdLst/>
              <a:ahLst/>
              <a:cxnLst/>
              <a:rect l="l" t="t" r="r" b="b"/>
              <a:pathLst>
                <a:path w="2651444" h="2651444">
                  <a:moveTo>
                    <a:pt x="0" y="0"/>
                  </a:moveTo>
                  <a:lnTo>
                    <a:pt x="2651444" y="0"/>
                  </a:lnTo>
                  <a:lnTo>
                    <a:pt x="2651444" y="2651444"/>
                  </a:lnTo>
                  <a:lnTo>
                    <a:pt x="0" y="26514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10" name="Freeform 10"/>
          <p:cNvSpPr/>
          <p:nvPr/>
        </p:nvSpPr>
        <p:spPr>
          <a:xfrm>
            <a:off x="6982362" y="890511"/>
            <a:ext cx="4323276" cy="2175420"/>
          </a:xfrm>
          <a:custGeom>
            <a:avLst/>
            <a:gdLst/>
            <a:ahLst/>
            <a:cxnLst/>
            <a:rect l="l" t="t" r="r" b="b"/>
            <a:pathLst>
              <a:path w="4323276" h="2175420">
                <a:moveTo>
                  <a:pt x="0" y="0"/>
                </a:moveTo>
                <a:lnTo>
                  <a:pt x="4323276" y="0"/>
                </a:lnTo>
                <a:lnTo>
                  <a:pt x="4323276" y="2175420"/>
                </a:lnTo>
                <a:lnTo>
                  <a:pt x="0" y="2175420"/>
                </a:lnTo>
                <a:lnTo>
                  <a:pt x="0" y="0"/>
                </a:lnTo>
                <a:close/>
              </a:path>
            </a:pathLst>
          </a:custGeom>
          <a:blipFill>
            <a:blip r:embed="rId5">
              <a:extLst>
                <a:ext uri="{96DAC541-7B7A-43D3-8B79-37D633B846F1}">
                  <asvg:svgBlip xmlns:asvg="http://schemas.microsoft.com/office/drawing/2016/SVG/main" r:embed="rId6"/>
                </a:ext>
              </a:extLst>
            </a:blip>
            <a:stretch>
              <a:fillRect b="-94396"/>
            </a:stretch>
          </a:blipFill>
        </p:spPr>
      </p:sp>
      <p:sp>
        <p:nvSpPr>
          <p:cNvPr id="11" name="Freeform 11"/>
          <p:cNvSpPr/>
          <p:nvPr/>
        </p:nvSpPr>
        <p:spPr>
          <a:xfrm rot="-10800000" flipH="1">
            <a:off x="6982362" y="7221069"/>
            <a:ext cx="4323276" cy="2175420"/>
          </a:xfrm>
          <a:custGeom>
            <a:avLst/>
            <a:gdLst/>
            <a:ahLst/>
            <a:cxnLst/>
            <a:rect l="l" t="t" r="r" b="b"/>
            <a:pathLst>
              <a:path w="4323276" h="2175420">
                <a:moveTo>
                  <a:pt x="4323276" y="0"/>
                </a:moveTo>
                <a:lnTo>
                  <a:pt x="0" y="0"/>
                </a:lnTo>
                <a:lnTo>
                  <a:pt x="0" y="2175420"/>
                </a:lnTo>
                <a:lnTo>
                  <a:pt x="4323276" y="2175420"/>
                </a:lnTo>
                <a:lnTo>
                  <a:pt x="4323276" y="0"/>
                </a:lnTo>
                <a:close/>
              </a:path>
            </a:pathLst>
          </a:custGeom>
          <a:blipFill>
            <a:blip r:embed="rId5">
              <a:extLst>
                <a:ext uri="{96DAC541-7B7A-43D3-8B79-37D633B846F1}">
                  <asvg:svgBlip xmlns:asvg="http://schemas.microsoft.com/office/drawing/2016/SVG/main" r:embed="rId6"/>
                </a:ext>
              </a:extLst>
            </a:blip>
            <a:stretch>
              <a:fillRect b="-94396"/>
            </a:stretch>
          </a:blipFill>
        </p:spPr>
      </p:sp>
      <p:sp>
        <p:nvSpPr>
          <p:cNvPr id="12" name="TextBox 12"/>
          <p:cNvSpPr txBox="1"/>
          <p:nvPr/>
        </p:nvSpPr>
        <p:spPr>
          <a:xfrm>
            <a:off x="1542921" y="5972331"/>
            <a:ext cx="15205562" cy="491969"/>
          </a:xfrm>
          <a:prstGeom prst="rect">
            <a:avLst/>
          </a:prstGeom>
        </p:spPr>
        <p:txBody>
          <a:bodyPr lIns="0" tIns="0" rIns="0" bIns="0" rtlCol="0" anchor="t">
            <a:spAutoFit/>
          </a:bodyPr>
          <a:lstStyle/>
          <a:p>
            <a:pPr algn="ctr">
              <a:lnSpc>
                <a:spcPts val="3858"/>
              </a:lnSpc>
              <a:spcBef>
                <a:spcPct val="0"/>
              </a:spcBef>
            </a:pPr>
            <a:r>
              <a:rPr lang="en-US" sz="2756" spc="551">
                <a:solidFill>
                  <a:srgbClr val="FFFAF0"/>
                </a:solidFill>
                <a:latin typeface="Bodoni FLF"/>
                <a:ea typeface="Bodoni FLF"/>
                <a:cs typeface="Bodoni FLF"/>
                <a:sym typeface="Bodoni FLF"/>
              </a:rPr>
              <a:t>312605015 詹恆瑜 313605019 方敏</a:t>
            </a:r>
          </a:p>
        </p:txBody>
      </p:sp>
      <p:sp>
        <p:nvSpPr>
          <p:cNvPr id="13" name="TextBox 13"/>
          <p:cNvSpPr txBox="1"/>
          <p:nvPr/>
        </p:nvSpPr>
        <p:spPr>
          <a:xfrm>
            <a:off x="3858313" y="4235094"/>
            <a:ext cx="10574777" cy="1578687"/>
          </a:xfrm>
          <a:prstGeom prst="rect">
            <a:avLst/>
          </a:prstGeom>
        </p:spPr>
        <p:txBody>
          <a:bodyPr lIns="0" tIns="0" rIns="0" bIns="0" rtlCol="0" anchor="t">
            <a:spAutoFit/>
          </a:bodyPr>
          <a:lstStyle/>
          <a:p>
            <a:pPr algn="ctr">
              <a:lnSpc>
                <a:spcPts val="12388"/>
              </a:lnSpc>
            </a:pPr>
            <a:r>
              <a:rPr lang="en-US" sz="8848">
                <a:solidFill>
                  <a:srgbClr val="E1BB72"/>
                </a:solidFill>
                <a:latin typeface="Bodoni FLF"/>
                <a:ea typeface="Bodoni FLF"/>
                <a:cs typeface="Bodoni FLF"/>
                <a:sym typeface="Bodoni FLF"/>
              </a:rPr>
              <a:t>Smart  Reactive  Robot</a:t>
            </a:r>
          </a:p>
        </p:txBody>
      </p:sp>
      <p:sp>
        <p:nvSpPr>
          <p:cNvPr id="14" name="TextBox 14"/>
          <p:cNvSpPr txBox="1"/>
          <p:nvPr/>
        </p:nvSpPr>
        <p:spPr>
          <a:xfrm>
            <a:off x="8349207" y="3822699"/>
            <a:ext cx="1589584" cy="434221"/>
          </a:xfrm>
          <a:prstGeom prst="rect">
            <a:avLst/>
          </a:prstGeom>
        </p:spPr>
        <p:txBody>
          <a:bodyPr wrap="square" lIns="0" tIns="0" rIns="0" bIns="0" rtlCol="0" anchor="t">
            <a:spAutoFit/>
          </a:bodyPr>
          <a:lstStyle/>
          <a:p>
            <a:pPr algn="ctr">
              <a:lnSpc>
                <a:spcPts val="3510"/>
              </a:lnSpc>
              <a:spcBef>
                <a:spcPct val="0"/>
              </a:spcBef>
            </a:pPr>
            <a:r>
              <a:rPr lang="en-US" sz="2700" spc="216" dirty="0">
                <a:solidFill>
                  <a:srgbClr val="FFFFFF"/>
                </a:solidFill>
                <a:latin typeface="Bodoni FLF"/>
                <a:ea typeface="Bodoni FLF"/>
                <a:cs typeface="Bodoni FLF"/>
                <a:sym typeface="Bodoni FLF"/>
              </a:rPr>
              <a:t>TEAM 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2F44"/>
        </a:solidFill>
        <a:effectLst/>
      </p:bgPr>
    </p:bg>
    <p:spTree>
      <p:nvGrpSpPr>
        <p:cNvPr id="1" name=""/>
        <p:cNvGrpSpPr/>
        <p:nvPr/>
      </p:nvGrpSpPr>
      <p:grpSpPr>
        <a:xfrm>
          <a:off x="0" y="0"/>
          <a:ext cx="0" cy="0"/>
          <a:chOff x="0" y="0"/>
          <a:chExt cx="0" cy="0"/>
        </a:xfrm>
      </p:grpSpPr>
      <p:sp>
        <p:nvSpPr>
          <p:cNvPr id="2" name="Freeform 2"/>
          <p:cNvSpPr/>
          <p:nvPr/>
        </p:nvSpPr>
        <p:spPr>
          <a:xfrm rot="-10800000">
            <a:off x="15027719" y="161925"/>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5400000">
            <a:off x="190500" y="161925"/>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5027719" y="7083869"/>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90500" y="7083869"/>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866136" y="644804"/>
            <a:ext cx="6555729" cy="1475469"/>
          </a:xfrm>
          <a:prstGeom prst="rect">
            <a:avLst/>
          </a:prstGeom>
        </p:spPr>
        <p:txBody>
          <a:bodyPr lIns="0" tIns="0" rIns="0" bIns="0" rtlCol="0" anchor="t">
            <a:spAutoFit/>
          </a:bodyPr>
          <a:lstStyle/>
          <a:p>
            <a:pPr algn="ctr">
              <a:lnSpc>
                <a:spcPts val="11902"/>
              </a:lnSpc>
              <a:spcBef>
                <a:spcPct val="0"/>
              </a:spcBef>
            </a:pPr>
            <a:r>
              <a:rPr lang="en-US" sz="9155" spc="732" dirty="0">
                <a:solidFill>
                  <a:srgbClr val="E1BB72"/>
                </a:solidFill>
                <a:latin typeface="Bodoni FLF"/>
                <a:ea typeface="Bodoni FLF"/>
                <a:cs typeface="Bodoni FLF"/>
                <a:sym typeface="Bodoni FLF"/>
              </a:rPr>
              <a:t>Motivation</a:t>
            </a:r>
          </a:p>
        </p:txBody>
      </p:sp>
      <p:sp>
        <p:nvSpPr>
          <p:cNvPr id="9" name="TextBox 9"/>
          <p:cNvSpPr txBox="1"/>
          <p:nvPr/>
        </p:nvSpPr>
        <p:spPr>
          <a:xfrm>
            <a:off x="1371600" y="3073507"/>
            <a:ext cx="15925800" cy="4381841"/>
          </a:xfrm>
          <a:prstGeom prst="rect">
            <a:avLst/>
          </a:prstGeom>
        </p:spPr>
        <p:txBody>
          <a:bodyPr wrap="square" lIns="0" tIns="0" rIns="0" bIns="0" rtlCol="0" anchor="t">
            <a:spAutoFit/>
          </a:bodyPr>
          <a:lstStyle/>
          <a:p>
            <a:pPr algn="ctr">
              <a:lnSpc>
                <a:spcPts val="6892"/>
              </a:lnSpc>
            </a:pPr>
            <a:r>
              <a:rPr lang="en-US" altLang="zh-TW" sz="4923" b="1" dirty="0">
                <a:solidFill>
                  <a:srgbClr val="E1BB72"/>
                </a:solidFill>
                <a:latin typeface="Bodoni FLF Bold"/>
              </a:rPr>
              <a:t>This project combines an ultrasonic sensor and a camera to simulate acceleration responses to rear threats and front target recognition, achieving flexible obstacle avoidance and target tracking while exploring the basic implementation of simplified self-driving technology.</a:t>
            </a:r>
            <a:endParaRPr lang="en-US" sz="4923" b="1" dirty="0">
              <a:solidFill>
                <a:srgbClr val="E1BB72"/>
              </a:solidFill>
              <a:latin typeface="Bodoni FLF Bold"/>
              <a:sym typeface="Bodoni FLF Bold"/>
            </a:endParaRPr>
          </a:p>
        </p:txBody>
      </p:sp>
    </p:spTree>
    <p:extLst>
      <p:ext uri="{BB962C8B-B14F-4D97-AF65-F5344CB8AC3E}">
        <p14:creationId xmlns:p14="http://schemas.microsoft.com/office/powerpoint/2010/main" val="62954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2F44"/>
        </a:solidFill>
        <a:effectLst/>
      </p:bgPr>
    </p:bg>
    <p:spTree>
      <p:nvGrpSpPr>
        <p:cNvPr id="1" name=""/>
        <p:cNvGrpSpPr/>
        <p:nvPr/>
      </p:nvGrpSpPr>
      <p:grpSpPr>
        <a:xfrm>
          <a:off x="0" y="0"/>
          <a:ext cx="0" cy="0"/>
          <a:chOff x="0" y="0"/>
          <a:chExt cx="0" cy="0"/>
        </a:xfrm>
      </p:grpSpPr>
      <p:sp>
        <p:nvSpPr>
          <p:cNvPr id="2" name="Freeform 2"/>
          <p:cNvSpPr/>
          <p:nvPr/>
        </p:nvSpPr>
        <p:spPr>
          <a:xfrm rot="-10800000">
            <a:off x="15027719" y="161925"/>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5400000">
            <a:off x="190500" y="161925"/>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5027719" y="7083869"/>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90500" y="7083869"/>
            <a:ext cx="3069781" cy="3069781"/>
          </a:xfrm>
          <a:custGeom>
            <a:avLst/>
            <a:gdLst/>
            <a:ahLst/>
            <a:cxnLst/>
            <a:rect l="l" t="t" r="r" b="b"/>
            <a:pathLst>
              <a:path w="3069781" h="3069781">
                <a:moveTo>
                  <a:pt x="0" y="0"/>
                </a:moveTo>
                <a:lnTo>
                  <a:pt x="3069781" y="0"/>
                </a:lnTo>
                <a:lnTo>
                  <a:pt x="3069781" y="3069781"/>
                </a:lnTo>
                <a:lnTo>
                  <a:pt x="0" y="30697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2902282" y="3348818"/>
            <a:ext cx="5440845" cy="4064397"/>
          </a:xfrm>
          <a:custGeom>
            <a:avLst/>
            <a:gdLst/>
            <a:ahLst/>
            <a:cxnLst/>
            <a:rect l="l" t="t" r="r" b="b"/>
            <a:pathLst>
              <a:path w="5440845" h="4064397">
                <a:moveTo>
                  <a:pt x="0" y="0"/>
                </a:moveTo>
                <a:lnTo>
                  <a:pt x="5440845" y="0"/>
                </a:lnTo>
                <a:lnTo>
                  <a:pt x="5440845" y="4064397"/>
                </a:lnTo>
                <a:lnTo>
                  <a:pt x="0" y="4064397"/>
                </a:lnTo>
                <a:lnTo>
                  <a:pt x="0" y="0"/>
                </a:lnTo>
                <a:close/>
              </a:path>
            </a:pathLst>
          </a:custGeom>
          <a:blipFill>
            <a:blip r:embed="rId5"/>
            <a:stretch>
              <a:fillRect l="-307" t="-50725" b="-28271"/>
            </a:stretch>
          </a:blipFill>
          <a:ln w="38100" cap="sq">
            <a:solidFill>
              <a:srgbClr val="FFFFFF"/>
            </a:solidFill>
            <a:prstDash val="solid"/>
            <a:miter/>
          </a:ln>
        </p:spPr>
      </p:sp>
      <p:sp>
        <p:nvSpPr>
          <p:cNvPr id="7" name="Freeform 7"/>
          <p:cNvSpPr/>
          <p:nvPr/>
        </p:nvSpPr>
        <p:spPr>
          <a:xfrm>
            <a:off x="9981108" y="3534864"/>
            <a:ext cx="5440845" cy="3692305"/>
          </a:xfrm>
          <a:custGeom>
            <a:avLst/>
            <a:gdLst/>
            <a:ahLst/>
            <a:cxnLst/>
            <a:rect l="l" t="t" r="r" b="b"/>
            <a:pathLst>
              <a:path w="5440845" h="3692305">
                <a:moveTo>
                  <a:pt x="0" y="0"/>
                </a:moveTo>
                <a:lnTo>
                  <a:pt x="5440845" y="0"/>
                </a:lnTo>
                <a:lnTo>
                  <a:pt x="5440845" y="3692305"/>
                </a:lnTo>
                <a:lnTo>
                  <a:pt x="0" y="3692305"/>
                </a:lnTo>
                <a:lnTo>
                  <a:pt x="0" y="0"/>
                </a:lnTo>
                <a:close/>
              </a:path>
            </a:pathLst>
          </a:custGeom>
          <a:blipFill>
            <a:blip r:embed="rId6"/>
            <a:stretch>
              <a:fillRect t="-60813" b="-35616"/>
            </a:stretch>
          </a:blipFill>
          <a:ln w="38100" cap="sq">
            <a:solidFill>
              <a:srgbClr val="FFFFFF"/>
            </a:solidFill>
            <a:prstDash val="solid"/>
            <a:miter/>
          </a:ln>
        </p:spPr>
      </p:sp>
      <p:sp>
        <p:nvSpPr>
          <p:cNvPr id="8" name="TextBox 8"/>
          <p:cNvSpPr txBox="1"/>
          <p:nvPr/>
        </p:nvSpPr>
        <p:spPr>
          <a:xfrm>
            <a:off x="5866136" y="644804"/>
            <a:ext cx="6555729" cy="1540936"/>
          </a:xfrm>
          <a:prstGeom prst="rect">
            <a:avLst/>
          </a:prstGeom>
        </p:spPr>
        <p:txBody>
          <a:bodyPr lIns="0" tIns="0" rIns="0" bIns="0" rtlCol="0" anchor="t">
            <a:spAutoFit/>
          </a:bodyPr>
          <a:lstStyle/>
          <a:p>
            <a:pPr algn="ctr">
              <a:lnSpc>
                <a:spcPts val="11902"/>
              </a:lnSpc>
              <a:spcBef>
                <a:spcPct val="0"/>
              </a:spcBef>
            </a:pPr>
            <a:r>
              <a:rPr lang="en-US" sz="9155" spc="732">
                <a:solidFill>
                  <a:srgbClr val="E1BB72"/>
                </a:solidFill>
                <a:latin typeface="Bodoni FLF"/>
                <a:ea typeface="Bodoni FLF"/>
                <a:cs typeface="Bodoni FLF"/>
                <a:sym typeface="Bodoni FLF"/>
              </a:rPr>
              <a:t>Equipments</a:t>
            </a:r>
          </a:p>
        </p:txBody>
      </p:sp>
      <p:sp>
        <p:nvSpPr>
          <p:cNvPr id="9" name="TextBox 9"/>
          <p:cNvSpPr txBox="1"/>
          <p:nvPr/>
        </p:nvSpPr>
        <p:spPr>
          <a:xfrm>
            <a:off x="8472962" y="7647265"/>
            <a:ext cx="8457137" cy="789350"/>
          </a:xfrm>
          <a:prstGeom prst="rect">
            <a:avLst/>
          </a:prstGeom>
        </p:spPr>
        <p:txBody>
          <a:bodyPr lIns="0" tIns="0" rIns="0" bIns="0" rtlCol="0" anchor="t">
            <a:spAutoFit/>
          </a:bodyPr>
          <a:lstStyle/>
          <a:p>
            <a:pPr algn="ctr">
              <a:lnSpc>
                <a:spcPts val="5612"/>
              </a:lnSpc>
            </a:pPr>
            <a:r>
              <a:rPr lang="en-US" sz="5501" b="1" spc="-247">
                <a:solidFill>
                  <a:srgbClr val="E1BB72"/>
                </a:solidFill>
                <a:latin typeface="Bodoni FLF Bold"/>
                <a:ea typeface="Bodoni FLF Bold"/>
                <a:cs typeface="Bodoni FLF Bold"/>
                <a:sym typeface="Bodoni FLF Bold"/>
              </a:rPr>
              <a:t>Ultrasonic Sensor</a:t>
            </a:r>
          </a:p>
        </p:txBody>
      </p:sp>
      <p:sp>
        <p:nvSpPr>
          <p:cNvPr id="10" name="TextBox 10"/>
          <p:cNvSpPr txBox="1"/>
          <p:nvPr/>
        </p:nvSpPr>
        <p:spPr>
          <a:xfrm>
            <a:off x="876379" y="7502929"/>
            <a:ext cx="9492652" cy="890951"/>
          </a:xfrm>
          <a:prstGeom prst="rect">
            <a:avLst/>
          </a:prstGeom>
        </p:spPr>
        <p:txBody>
          <a:bodyPr lIns="0" tIns="0" rIns="0" bIns="0" rtlCol="0" anchor="t">
            <a:spAutoFit/>
          </a:bodyPr>
          <a:lstStyle/>
          <a:p>
            <a:pPr algn="ctr">
              <a:lnSpc>
                <a:spcPts val="6892"/>
              </a:lnSpc>
            </a:pPr>
            <a:r>
              <a:rPr lang="en-US" sz="4923" b="1" dirty="0">
                <a:solidFill>
                  <a:srgbClr val="E1BB72"/>
                </a:solidFill>
                <a:latin typeface="Bodoni FLF Bold"/>
                <a:ea typeface="Bodoni FLF Bold"/>
                <a:cs typeface="Bodoni FLF Bold"/>
                <a:sym typeface="Bodoni FLF Bold"/>
              </a:rPr>
              <a:t>Camera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2F44"/>
        </a:solidFill>
        <a:effectLst/>
      </p:bgPr>
    </p:bg>
    <p:spTree>
      <p:nvGrpSpPr>
        <p:cNvPr id="1" name=""/>
        <p:cNvGrpSpPr/>
        <p:nvPr/>
      </p:nvGrpSpPr>
      <p:grpSpPr>
        <a:xfrm>
          <a:off x="0" y="0"/>
          <a:ext cx="0" cy="0"/>
          <a:chOff x="0" y="0"/>
          <a:chExt cx="0" cy="0"/>
        </a:xfrm>
      </p:grpSpPr>
      <p:grpSp>
        <p:nvGrpSpPr>
          <p:cNvPr id="2" name="Group 2"/>
          <p:cNvGrpSpPr/>
          <p:nvPr/>
        </p:nvGrpSpPr>
        <p:grpSpPr>
          <a:xfrm>
            <a:off x="551186" y="497069"/>
            <a:ext cx="17185627" cy="9292862"/>
            <a:chOff x="0" y="0"/>
            <a:chExt cx="22914170" cy="12390482"/>
          </a:xfrm>
        </p:grpSpPr>
        <p:sp>
          <p:nvSpPr>
            <p:cNvPr id="3" name="Freeform 3"/>
            <p:cNvSpPr/>
            <p:nvPr/>
          </p:nvSpPr>
          <p:spPr>
            <a:xfrm rot="-5400000" flipV="1">
              <a:off x="16142736" y="-986239"/>
              <a:ext cx="5785194" cy="7757673"/>
            </a:xfrm>
            <a:custGeom>
              <a:avLst/>
              <a:gdLst/>
              <a:ahLst/>
              <a:cxnLst/>
              <a:rect l="l" t="t" r="r" b="b"/>
              <a:pathLst>
                <a:path w="5785194" h="7757673">
                  <a:moveTo>
                    <a:pt x="0" y="7757672"/>
                  </a:moveTo>
                  <a:lnTo>
                    <a:pt x="5785195" y="7757672"/>
                  </a:lnTo>
                  <a:lnTo>
                    <a:pt x="5785195" y="0"/>
                  </a:lnTo>
                  <a:lnTo>
                    <a:pt x="0" y="0"/>
                  </a:lnTo>
                  <a:lnTo>
                    <a:pt x="0" y="7757672"/>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4" name="Freeform 4"/>
            <p:cNvSpPr/>
            <p:nvPr/>
          </p:nvSpPr>
          <p:spPr>
            <a:xfrm rot="-5400000" flipH="1" flipV="1">
              <a:off x="16142736" y="5619049"/>
              <a:ext cx="5785194" cy="7757673"/>
            </a:xfrm>
            <a:custGeom>
              <a:avLst/>
              <a:gdLst/>
              <a:ahLst/>
              <a:cxnLst/>
              <a:rect l="l" t="t" r="r" b="b"/>
              <a:pathLst>
                <a:path w="5785194" h="7757673">
                  <a:moveTo>
                    <a:pt x="5785195" y="7757673"/>
                  </a:moveTo>
                  <a:lnTo>
                    <a:pt x="0" y="7757673"/>
                  </a:lnTo>
                  <a:lnTo>
                    <a:pt x="0" y="0"/>
                  </a:lnTo>
                  <a:lnTo>
                    <a:pt x="5785195" y="0"/>
                  </a:lnTo>
                  <a:lnTo>
                    <a:pt x="5785195" y="7757673"/>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5" name="Freeform 5"/>
            <p:cNvSpPr/>
            <p:nvPr/>
          </p:nvSpPr>
          <p:spPr>
            <a:xfrm rot="-5400000">
              <a:off x="986239" y="-986239"/>
              <a:ext cx="5785194" cy="7757673"/>
            </a:xfrm>
            <a:custGeom>
              <a:avLst/>
              <a:gdLst/>
              <a:ahLst/>
              <a:cxnLst/>
              <a:rect l="l" t="t" r="r" b="b"/>
              <a:pathLst>
                <a:path w="5785194" h="7757673">
                  <a:moveTo>
                    <a:pt x="0" y="0"/>
                  </a:moveTo>
                  <a:lnTo>
                    <a:pt x="5785194" y="0"/>
                  </a:lnTo>
                  <a:lnTo>
                    <a:pt x="5785194" y="7757672"/>
                  </a:lnTo>
                  <a:lnTo>
                    <a:pt x="0" y="7757672"/>
                  </a:lnTo>
                  <a:lnTo>
                    <a:pt x="0" y="0"/>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6" name="Freeform 6"/>
            <p:cNvSpPr/>
            <p:nvPr/>
          </p:nvSpPr>
          <p:spPr>
            <a:xfrm rot="-5400000" flipH="1">
              <a:off x="986239" y="5619049"/>
              <a:ext cx="5785194" cy="7757673"/>
            </a:xfrm>
            <a:custGeom>
              <a:avLst/>
              <a:gdLst/>
              <a:ahLst/>
              <a:cxnLst/>
              <a:rect l="l" t="t" r="r" b="b"/>
              <a:pathLst>
                <a:path w="5785194" h="7757673">
                  <a:moveTo>
                    <a:pt x="5785194" y="0"/>
                  </a:moveTo>
                  <a:lnTo>
                    <a:pt x="0" y="0"/>
                  </a:lnTo>
                  <a:lnTo>
                    <a:pt x="0" y="7757673"/>
                  </a:lnTo>
                  <a:lnTo>
                    <a:pt x="5785194" y="7757673"/>
                  </a:lnTo>
                  <a:lnTo>
                    <a:pt x="5785194" y="0"/>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7" name="AutoShape 7"/>
            <p:cNvSpPr/>
            <p:nvPr/>
          </p:nvSpPr>
          <p:spPr>
            <a:xfrm>
              <a:off x="8498723" y="63500"/>
              <a:ext cx="5934110" cy="0"/>
            </a:xfrm>
            <a:prstGeom prst="line">
              <a:avLst/>
            </a:prstGeom>
            <a:ln w="50800" cap="flat">
              <a:solidFill>
                <a:srgbClr val="E1BB72"/>
              </a:solidFill>
              <a:prstDash val="solid"/>
              <a:headEnd type="none" w="sm" len="sm"/>
              <a:tailEnd type="none" w="sm" len="sm"/>
            </a:ln>
          </p:spPr>
        </p:sp>
        <p:sp>
          <p:nvSpPr>
            <p:cNvPr id="8" name="AutoShape 8"/>
            <p:cNvSpPr/>
            <p:nvPr/>
          </p:nvSpPr>
          <p:spPr>
            <a:xfrm>
              <a:off x="8498723" y="12250782"/>
              <a:ext cx="5934110" cy="0"/>
            </a:xfrm>
            <a:prstGeom prst="line">
              <a:avLst/>
            </a:prstGeom>
            <a:ln w="50800" cap="flat">
              <a:solidFill>
                <a:srgbClr val="E1BB72"/>
              </a:solidFill>
              <a:prstDash val="solid"/>
              <a:headEnd type="none" w="sm" len="sm"/>
              <a:tailEnd type="none" w="sm" len="sm"/>
            </a:ln>
          </p:spPr>
        </p:sp>
      </p:grpSp>
      <p:grpSp>
        <p:nvGrpSpPr>
          <p:cNvPr id="9" name="Group 9"/>
          <p:cNvGrpSpPr/>
          <p:nvPr/>
        </p:nvGrpSpPr>
        <p:grpSpPr>
          <a:xfrm>
            <a:off x="2511084" y="4589123"/>
            <a:ext cx="2471148" cy="2471148"/>
            <a:chOff x="0" y="0"/>
            <a:chExt cx="812800" cy="812800"/>
          </a:xfrm>
        </p:grpSpPr>
        <p:sp>
          <p:nvSpPr>
            <p:cNvPr id="10" name="Freeform 10"/>
            <p:cNvSpPr/>
            <p:nvPr/>
          </p:nvSpPr>
          <p:spPr>
            <a:xfrm>
              <a:off x="0" y="0"/>
              <a:ext cx="812800" cy="812800"/>
            </a:xfrm>
            <a:custGeom>
              <a:avLst/>
              <a:gdLst/>
              <a:ahLst/>
              <a:cxnLst/>
              <a:rect l="l" t="t" r="r" b="b"/>
              <a:pathLst>
                <a:path w="812800" h="812800">
                  <a:moveTo>
                    <a:pt x="159779" y="0"/>
                  </a:moveTo>
                  <a:lnTo>
                    <a:pt x="653021" y="0"/>
                  </a:lnTo>
                  <a:cubicBezTo>
                    <a:pt x="695397" y="0"/>
                    <a:pt x="736037" y="16834"/>
                    <a:pt x="766002" y="46798"/>
                  </a:cubicBezTo>
                  <a:cubicBezTo>
                    <a:pt x="795966" y="76763"/>
                    <a:pt x="812800" y="117403"/>
                    <a:pt x="812800" y="159779"/>
                  </a:cubicBezTo>
                  <a:lnTo>
                    <a:pt x="812800" y="653021"/>
                  </a:lnTo>
                  <a:cubicBezTo>
                    <a:pt x="812800" y="695397"/>
                    <a:pt x="795966" y="736037"/>
                    <a:pt x="766002" y="766002"/>
                  </a:cubicBezTo>
                  <a:cubicBezTo>
                    <a:pt x="736037" y="795966"/>
                    <a:pt x="695397" y="812800"/>
                    <a:pt x="653021" y="812800"/>
                  </a:cubicBezTo>
                  <a:lnTo>
                    <a:pt x="159779" y="812800"/>
                  </a:lnTo>
                  <a:cubicBezTo>
                    <a:pt x="117403" y="812800"/>
                    <a:pt x="76763" y="795966"/>
                    <a:pt x="46798" y="766002"/>
                  </a:cubicBezTo>
                  <a:cubicBezTo>
                    <a:pt x="16834" y="736037"/>
                    <a:pt x="0" y="695397"/>
                    <a:pt x="0" y="653021"/>
                  </a:cubicBezTo>
                  <a:lnTo>
                    <a:pt x="0" y="159779"/>
                  </a:lnTo>
                  <a:cubicBezTo>
                    <a:pt x="0" y="117403"/>
                    <a:pt x="16834" y="76763"/>
                    <a:pt x="46798" y="46798"/>
                  </a:cubicBezTo>
                  <a:cubicBezTo>
                    <a:pt x="76763" y="16834"/>
                    <a:pt x="117403" y="0"/>
                    <a:pt x="159779" y="0"/>
                  </a:cubicBezTo>
                  <a:close/>
                </a:path>
              </a:pathLst>
            </a:custGeom>
            <a:solidFill>
              <a:srgbClr val="FF3131"/>
            </a:solidFill>
          </p:spPr>
        </p:sp>
        <p:sp>
          <p:nvSpPr>
            <p:cNvPr id="11" name="TextBox 11"/>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grpSp>
        <p:nvGrpSpPr>
          <p:cNvPr id="12" name="Group 12"/>
          <p:cNvGrpSpPr/>
          <p:nvPr/>
        </p:nvGrpSpPr>
        <p:grpSpPr>
          <a:xfrm>
            <a:off x="6153773" y="4589123"/>
            <a:ext cx="2471148" cy="2471148"/>
            <a:chOff x="0" y="0"/>
            <a:chExt cx="812800" cy="812800"/>
          </a:xfrm>
        </p:grpSpPr>
        <p:sp>
          <p:nvSpPr>
            <p:cNvPr id="13" name="Freeform 13"/>
            <p:cNvSpPr/>
            <p:nvPr/>
          </p:nvSpPr>
          <p:spPr>
            <a:xfrm>
              <a:off x="0" y="0"/>
              <a:ext cx="812800" cy="812800"/>
            </a:xfrm>
            <a:custGeom>
              <a:avLst/>
              <a:gdLst/>
              <a:ahLst/>
              <a:cxnLst/>
              <a:rect l="l" t="t" r="r" b="b"/>
              <a:pathLst>
                <a:path w="812800" h="812800">
                  <a:moveTo>
                    <a:pt x="159779" y="0"/>
                  </a:moveTo>
                  <a:lnTo>
                    <a:pt x="653021" y="0"/>
                  </a:lnTo>
                  <a:cubicBezTo>
                    <a:pt x="695397" y="0"/>
                    <a:pt x="736037" y="16834"/>
                    <a:pt x="766002" y="46798"/>
                  </a:cubicBezTo>
                  <a:cubicBezTo>
                    <a:pt x="795966" y="76763"/>
                    <a:pt x="812800" y="117403"/>
                    <a:pt x="812800" y="159779"/>
                  </a:cubicBezTo>
                  <a:lnTo>
                    <a:pt x="812800" y="653021"/>
                  </a:lnTo>
                  <a:cubicBezTo>
                    <a:pt x="812800" y="695397"/>
                    <a:pt x="795966" y="736037"/>
                    <a:pt x="766002" y="766002"/>
                  </a:cubicBezTo>
                  <a:cubicBezTo>
                    <a:pt x="736037" y="795966"/>
                    <a:pt x="695397" y="812800"/>
                    <a:pt x="653021" y="812800"/>
                  </a:cubicBezTo>
                  <a:lnTo>
                    <a:pt x="159779" y="812800"/>
                  </a:lnTo>
                  <a:cubicBezTo>
                    <a:pt x="117403" y="812800"/>
                    <a:pt x="76763" y="795966"/>
                    <a:pt x="46798" y="766002"/>
                  </a:cubicBezTo>
                  <a:cubicBezTo>
                    <a:pt x="16834" y="736037"/>
                    <a:pt x="0" y="695397"/>
                    <a:pt x="0" y="653021"/>
                  </a:cubicBezTo>
                  <a:lnTo>
                    <a:pt x="0" y="159779"/>
                  </a:lnTo>
                  <a:cubicBezTo>
                    <a:pt x="0" y="117403"/>
                    <a:pt x="16834" y="76763"/>
                    <a:pt x="46798" y="46798"/>
                  </a:cubicBezTo>
                  <a:cubicBezTo>
                    <a:pt x="76763" y="16834"/>
                    <a:pt x="117403" y="0"/>
                    <a:pt x="159779" y="0"/>
                  </a:cubicBezTo>
                  <a:close/>
                </a:path>
              </a:pathLst>
            </a:custGeom>
            <a:solidFill>
              <a:srgbClr val="7ED957"/>
            </a:solidFill>
          </p:spPr>
        </p:sp>
        <p:sp>
          <p:nvSpPr>
            <p:cNvPr id="14" name="TextBox 14"/>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a:off x="9864669" y="4589123"/>
            <a:ext cx="2471148" cy="2471148"/>
            <a:chOff x="0" y="0"/>
            <a:chExt cx="812800" cy="812800"/>
          </a:xfrm>
        </p:grpSpPr>
        <p:sp>
          <p:nvSpPr>
            <p:cNvPr id="16" name="Freeform 16"/>
            <p:cNvSpPr/>
            <p:nvPr/>
          </p:nvSpPr>
          <p:spPr>
            <a:xfrm>
              <a:off x="0" y="0"/>
              <a:ext cx="812800" cy="812800"/>
            </a:xfrm>
            <a:custGeom>
              <a:avLst/>
              <a:gdLst/>
              <a:ahLst/>
              <a:cxnLst/>
              <a:rect l="l" t="t" r="r" b="b"/>
              <a:pathLst>
                <a:path w="812800" h="812800">
                  <a:moveTo>
                    <a:pt x="159779" y="0"/>
                  </a:moveTo>
                  <a:lnTo>
                    <a:pt x="653021" y="0"/>
                  </a:lnTo>
                  <a:cubicBezTo>
                    <a:pt x="695397" y="0"/>
                    <a:pt x="736037" y="16834"/>
                    <a:pt x="766002" y="46798"/>
                  </a:cubicBezTo>
                  <a:cubicBezTo>
                    <a:pt x="795966" y="76763"/>
                    <a:pt x="812800" y="117403"/>
                    <a:pt x="812800" y="159779"/>
                  </a:cubicBezTo>
                  <a:lnTo>
                    <a:pt x="812800" y="653021"/>
                  </a:lnTo>
                  <a:cubicBezTo>
                    <a:pt x="812800" y="695397"/>
                    <a:pt x="795966" y="736037"/>
                    <a:pt x="766002" y="766002"/>
                  </a:cubicBezTo>
                  <a:cubicBezTo>
                    <a:pt x="736037" y="795966"/>
                    <a:pt x="695397" y="812800"/>
                    <a:pt x="653021" y="812800"/>
                  </a:cubicBezTo>
                  <a:lnTo>
                    <a:pt x="159779" y="812800"/>
                  </a:lnTo>
                  <a:cubicBezTo>
                    <a:pt x="117403" y="812800"/>
                    <a:pt x="76763" y="795966"/>
                    <a:pt x="46798" y="766002"/>
                  </a:cubicBezTo>
                  <a:cubicBezTo>
                    <a:pt x="16834" y="736037"/>
                    <a:pt x="0" y="695397"/>
                    <a:pt x="0" y="653021"/>
                  </a:cubicBezTo>
                  <a:lnTo>
                    <a:pt x="0" y="159779"/>
                  </a:lnTo>
                  <a:cubicBezTo>
                    <a:pt x="0" y="117403"/>
                    <a:pt x="16834" y="76763"/>
                    <a:pt x="46798" y="46798"/>
                  </a:cubicBezTo>
                  <a:cubicBezTo>
                    <a:pt x="76763" y="16834"/>
                    <a:pt x="117403" y="0"/>
                    <a:pt x="159779" y="0"/>
                  </a:cubicBezTo>
                  <a:close/>
                </a:path>
              </a:pathLst>
            </a:custGeom>
            <a:solidFill>
              <a:srgbClr val="5E17EB"/>
            </a:solidFill>
          </p:spPr>
        </p:sp>
        <p:sp>
          <p:nvSpPr>
            <p:cNvPr id="17" name="TextBox 17"/>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a:off x="13477208" y="4589123"/>
            <a:ext cx="2471148" cy="2471148"/>
            <a:chOff x="0" y="0"/>
            <a:chExt cx="812800" cy="812800"/>
          </a:xfrm>
        </p:grpSpPr>
        <p:sp>
          <p:nvSpPr>
            <p:cNvPr id="19" name="Freeform 19"/>
            <p:cNvSpPr/>
            <p:nvPr/>
          </p:nvSpPr>
          <p:spPr>
            <a:xfrm>
              <a:off x="0" y="0"/>
              <a:ext cx="812800" cy="812800"/>
            </a:xfrm>
            <a:custGeom>
              <a:avLst/>
              <a:gdLst/>
              <a:ahLst/>
              <a:cxnLst/>
              <a:rect l="l" t="t" r="r" b="b"/>
              <a:pathLst>
                <a:path w="812800" h="812800">
                  <a:moveTo>
                    <a:pt x="159779" y="0"/>
                  </a:moveTo>
                  <a:lnTo>
                    <a:pt x="653021" y="0"/>
                  </a:lnTo>
                  <a:cubicBezTo>
                    <a:pt x="695397" y="0"/>
                    <a:pt x="736037" y="16834"/>
                    <a:pt x="766002" y="46798"/>
                  </a:cubicBezTo>
                  <a:cubicBezTo>
                    <a:pt x="795966" y="76763"/>
                    <a:pt x="812800" y="117403"/>
                    <a:pt x="812800" y="159779"/>
                  </a:cubicBezTo>
                  <a:lnTo>
                    <a:pt x="812800" y="653021"/>
                  </a:lnTo>
                  <a:cubicBezTo>
                    <a:pt x="812800" y="695397"/>
                    <a:pt x="795966" y="736037"/>
                    <a:pt x="766002" y="766002"/>
                  </a:cubicBezTo>
                  <a:cubicBezTo>
                    <a:pt x="736037" y="795966"/>
                    <a:pt x="695397" y="812800"/>
                    <a:pt x="653021" y="812800"/>
                  </a:cubicBezTo>
                  <a:lnTo>
                    <a:pt x="159779" y="812800"/>
                  </a:lnTo>
                  <a:cubicBezTo>
                    <a:pt x="117403" y="812800"/>
                    <a:pt x="76763" y="795966"/>
                    <a:pt x="46798" y="766002"/>
                  </a:cubicBezTo>
                  <a:cubicBezTo>
                    <a:pt x="16834" y="736037"/>
                    <a:pt x="0" y="695397"/>
                    <a:pt x="0" y="653021"/>
                  </a:cubicBezTo>
                  <a:lnTo>
                    <a:pt x="0" y="159779"/>
                  </a:lnTo>
                  <a:cubicBezTo>
                    <a:pt x="0" y="117403"/>
                    <a:pt x="16834" y="76763"/>
                    <a:pt x="46798" y="46798"/>
                  </a:cubicBezTo>
                  <a:cubicBezTo>
                    <a:pt x="76763" y="16834"/>
                    <a:pt x="117403" y="0"/>
                    <a:pt x="159779" y="0"/>
                  </a:cubicBezTo>
                  <a:close/>
                </a:path>
              </a:pathLst>
            </a:custGeom>
            <a:solidFill>
              <a:srgbClr val="FF914D"/>
            </a:solidFill>
          </p:spPr>
        </p:sp>
        <p:sp>
          <p:nvSpPr>
            <p:cNvPr id="20" name="TextBox 20"/>
            <p:cNvSpPr txBox="1"/>
            <p:nvPr/>
          </p:nvSpPr>
          <p:spPr>
            <a:xfrm>
              <a:off x="0" y="-28575"/>
              <a:ext cx="812800" cy="841375"/>
            </a:xfrm>
            <a:prstGeom prst="rect">
              <a:avLst/>
            </a:prstGeom>
          </p:spPr>
          <p:txBody>
            <a:bodyPr lIns="50800" tIns="50800" rIns="50800" bIns="50800" rtlCol="0" anchor="ctr"/>
            <a:lstStyle/>
            <a:p>
              <a:pPr algn="ctr">
                <a:lnSpc>
                  <a:spcPts val="2100"/>
                </a:lnSpc>
              </a:pPr>
              <a:endParaRPr/>
            </a:p>
          </p:txBody>
        </p:sp>
      </p:grpSp>
      <p:sp>
        <p:nvSpPr>
          <p:cNvPr id="21" name="TextBox 21"/>
          <p:cNvSpPr txBox="1"/>
          <p:nvPr/>
        </p:nvSpPr>
        <p:spPr>
          <a:xfrm>
            <a:off x="-366227" y="7864460"/>
            <a:ext cx="8225770" cy="758415"/>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Stop</a:t>
            </a:r>
          </a:p>
        </p:txBody>
      </p:sp>
      <p:sp>
        <p:nvSpPr>
          <p:cNvPr id="22" name="TextBox 22"/>
          <p:cNvSpPr txBox="1"/>
          <p:nvPr/>
        </p:nvSpPr>
        <p:spPr>
          <a:xfrm>
            <a:off x="3354949" y="7864460"/>
            <a:ext cx="8225770" cy="758415"/>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Go Straight</a:t>
            </a:r>
          </a:p>
        </p:txBody>
      </p:sp>
      <p:sp>
        <p:nvSpPr>
          <p:cNvPr id="23" name="TextBox 23"/>
          <p:cNvSpPr txBox="1"/>
          <p:nvPr/>
        </p:nvSpPr>
        <p:spPr>
          <a:xfrm>
            <a:off x="6987358" y="7486161"/>
            <a:ext cx="8225770" cy="1510890"/>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Turn off</a:t>
            </a:r>
          </a:p>
          <a:p>
            <a:pPr algn="ctr">
              <a:lnSpc>
                <a:spcPts val="5972"/>
              </a:lnSpc>
            </a:pPr>
            <a:r>
              <a:rPr lang="en-US" sz="4266">
                <a:solidFill>
                  <a:srgbClr val="FFE788"/>
                </a:solidFill>
                <a:latin typeface="Bodoni FLF"/>
                <a:ea typeface="Bodoni FLF"/>
                <a:cs typeface="Bodoni FLF"/>
                <a:sym typeface="Bodoni FLF"/>
              </a:rPr>
              <a:t>Camera</a:t>
            </a:r>
          </a:p>
        </p:txBody>
      </p:sp>
      <p:sp>
        <p:nvSpPr>
          <p:cNvPr id="24" name="TextBox 24"/>
          <p:cNvSpPr txBox="1"/>
          <p:nvPr/>
        </p:nvSpPr>
        <p:spPr>
          <a:xfrm>
            <a:off x="10599897" y="7486161"/>
            <a:ext cx="8225770" cy="1510890"/>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Turning then</a:t>
            </a:r>
          </a:p>
          <a:p>
            <a:pPr algn="ctr">
              <a:lnSpc>
                <a:spcPts val="5972"/>
              </a:lnSpc>
            </a:pPr>
            <a:r>
              <a:rPr lang="en-US" sz="4266">
                <a:solidFill>
                  <a:srgbClr val="FFE788"/>
                </a:solidFill>
                <a:latin typeface="Bodoni FLF"/>
                <a:ea typeface="Bodoni FLF"/>
                <a:cs typeface="Bodoni FLF"/>
                <a:sym typeface="Bodoni FLF"/>
              </a:rPr>
              <a:t>Go Straight</a:t>
            </a:r>
          </a:p>
        </p:txBody>
      </p:sp>
      <p:sp>
        <p:nvSpPr>
          <p:cNvPr id="25" name="TextBox 25"/>
          <p:cNvSpPr txBox="1"/>
          <p:nvPr/>
        </p:nvSpPr>
        <p:spPr>
          <a:xfrm>
            <a:off x="6656120" y="537693"/>
            <a:ext cx="4975760" cy="1540936"/>
          </a:xfrm>
          <a:prstGeom prst="rect">
            <a:avLst/>
          </a:prstGeom>
        </p:spPr>
        <p:txBody>
          <a:bodyPr lIns="0" tIns="0" rIns="0" bIns="0" rtlCol="0" anchor="t">
            <a:spAutoFit/>
          </a:bodyPr>
          <a:lstStyle/>
          <a:p>
            <a:pPr algn="ctr">
              <a:lnSpc>
                <a:spcPts val="11902"/>
              </a:lnSpc>
              <a:spcBef>
                <a:spcPct val="0"/>
              </a:spcBef>
            </a:pPr>
            <a:r>
              <a:rPr lang="en-US" sz="9155" spc="732">
                <a:solidFill>
                  <a:srgbClr val="E1BB72"/>
                </a:solidFill>
                <a:latin typeface="Bodoni FLF"/>
                <a:ea typeface="Bodoni FLF"/>
                <a:cs typeface="Bodoni FLF"/>
                <a:sym typeface="Bodoni FLF"/>
              </a:rPr>
              <a:t>Function</a:t>
            </a:r>
          </a:p>
        </p:txBody>
      </p:sp>
      <p:sp>
        <p:nvSpPr>
          <p:cNvPr id="26" name="TextBox 26"/>
          <p:cNvSpPr txBox="1"/>
          <p:nvPr/>
        </p:nvSpPr>
        <p:spPr>
          <a:xfrm>
            <a:off x="-757936" y="2112679"/>
            <a:ext cx="8225770" cy="764765"/>
          </a:xfrm>
          <a:prstGeom prst="rect">
            <a:avLst/>
          </a:prstGeom>
        </p:spPr>
        <p:txBody>
          <a:bodyPr lIns="0" tIns="0" rIns="0" bIns="0" rtlCol="0" anchor="t">
            <a:spAutoFit/>
          </a:bodyPr>
          <a:lstStyle/>
          <a:p>
            <a:pPr algn="ctr">
              <a:lnSpc>
                <a:spcPts val="5972"/>
              </a:lnSpc>
            </a:pPr>
            <a:r>
              <a:rPr lang="en-US" sz="4266" b="1" dirty="0">
                <a:solidFill>
                  <a:srgbClr val="FFFAF0"/>
                </a:solidFill>
                <a:latin typeface="Bodoni FLF Bold"/>
                <a:ea typeface="Bodoni FLF Bold"/>
                <a:cs typeface="Bodoni FLF Bold"/>
                <a:sym typeface="Bodoni FLF Bold"/>
              </a:rPr>
              <a:t>Simulated </a:t>
            </a:r>
            <a:r>
              <a:rPr lang="en-US" sz="4266" b="1" dirty="0" err="1">
                <a:solidFill>
                  <a:srgbClr val="FFFAF0"/>
                </a:solidFill>
                <a:latin typeface="Bodoni FLF Bold"/>
                <a:ea typeface="Bodoni FLF Bold"/>
                <a:cs typeface="Bodoni FLF Bold"/>
                <a:sym typeface="Bodoni FLF Bold"/>
              </a:rPr>
              <a:t>Scenerio</a:t>
            </a:r>
            <a:endParaRPr lang="en-US" sz="4266" b="1" dirty="0">
              <a:solidFill>
                <a:srgbClr val="FFFAF0"/>
              </a:solidFill>
              <a:latin typeface="Bodoni FLF Bold"/>
              <a:ea typeface="Bodoni FLF Bold"/>
              <a:cs typeface="Bodoni FLF Bold"/>
              <a:sym typeface="Bodoni FLF Bold"/>
            </a:endParaRPr>
          </a:p>
        </p:txBody>
      </p:sp>
      <p:sp>
        <p:nvSpPr>
          <p:cNvPr id="27" name="TextBox 27"/>
          <p:cNvSpPr txBox="1"/>
          <p:nvPr/>
        </p:nvSpPr>
        <p:spPr>
          <a:xfrm>
            <a:off x="-366227" y="3058399"/>
            <a:ext cx="8225770" cy="758415"/>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Red Light</a:t>
            </a:r>
          </a:p>
        </p:txBody>
      </p:sp>
      <p:sp>
        <p:nvSpPr>
          <p:cNvPr id="28" name="TextBox 28"/>
          <p:cNvSpPr txBox="1"/>
          <p:nvPr/>
        </p:nvSpPr>
        <p:spPr>
          <a:xfrm>
            <a:off x="3276462" y="3058399"/>
            <a:ext cx="8225770" cy="758415"/>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Green Light</a:t>
            </a:r>
          </a:p>
        </p:txBody>
      </p:sp>
      <p:sp>
        <p:nvSpPr>
          <p:cNvPr id="29" name="TextBox 29"/>
          <p:cNvSpPr txBox="1"/>
          <p:nvPr/>
        </p:nvSpPr>
        <p:spPr>
          <a:xfrm>
            <a:off x="7095975" y="2735069"/>
            <a:ext cx="8008536" cy="1485177"/>
          </a:xfrm>
          <a:prstGeom prst="rect">
            <a:avLst/>
          </a:prstGeom>
        </p:spPr>
        <p:txBody>
          <a:bodyPr lIns="0" tIns="0" rIns="0" bIns="0" rtlCol="0" anchor="t">
            <a:spAutoFit/>
          </a:bodyPr>
          <a:lstStyle/>
          <a:p>
            <a:pPr algn="ctr">
              <a:lnSpc>
                <a:spcPts val="5814"/>
              </a:lnSpc>
            </a:pPr>
            <a:r>
              <a:rPr lang="en-US" sz="4153">
                <a:solidFill>
                  <a:srgbClr val="FFE788"/>
                </a:solidFill>
                <a:latin typeface="Bodoni FLF"/>
                <a:ea typeface="Bodoni FLF"/>
                <a:cs typeface="Bodoni FLF"/>
                <a:sym typeface="Bodoni FLF"/>
              </a:rPr>
              <a:t>System</a:t>
            </a:r>
          </a:p>
          <a:p>
            <a:pPr algn="ctr">
              <a:lnSpc>
                <a:spcPts val="5814"/>
              </a:lnSpc>
            </a:pPr>
            <a:r>
              <a:rPr lang="en-US" sz="4153">
                <a:solidFill>
                  <a:srgbClr val="FFE788"/>
                </a:solidFill>
                <a:latin typeface="Bodoni FLF"/>
                <a:ea typeface="Bodoni FLF"/>
                <a:cs typeface="Bodoni FLF"/>
                <a:sym typeface="Bodoni FLF"/>
              </a:rPr>
              <a:t>Shutdown Signal</a:t>
            </a:r>
          </a:p>
        </p:txBody>
      </p:sp>
      <p:sp>
        <p:nvSpPr>
          <p:cNvPr id="30" name="TextBox 30"/>
          <p:cNvSpPr txBox="1"/>
          <p:nvPr/>
        </p:nvSpPr>
        <p:spPr>
          <a:xfrm>
            <a:off x="10708514" y="2744594"/>
            <a:ext cx="8225770" cy="1510890"/>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Encounter</a:t>
            </a:r>
          </a:p>
          <a:p>
            <a:pPr algn="ctr">
              <a:lnSpc>
                <a:spcPts val="5972"/>
              </a:lnSpc>
            </a:pPr>
            <a:r>
              <a:rPr lang="en-US" sz="4266">
                <a:solidFill>
                  <a:srgbClr val="FFE788"/>
                </a:solidFill>
                <a:latin typeface="Bodoni FLF"/>
                <a:ea typeface="Bodoni FLF"/>
                <a:cs typeface="Bodoni FLF"/>
                <a:sym typeface="Bodoni FLF"/>
              </a:rPr>
              <a:t>Animal</a:t>
            </a:r>
          </a:p>
        </p:txBody>
      </p:sp>
      <p:sp>
        <p:nvSpPr>
          <p:cNvPr id="31" name="TextBox 31"/>
          <p:cNvSpPr txBox="1"/>
          <p:nvPr/>
        </p:nvSpPr>
        <p:spPr>
          <a:xfrm>
            <a:off x="-2071997" y="7079983"/>
            <a:ext cx="8225770" cy="764765"/>
          </a:xfrm>
          <a:prstGeom prst="rect">
            <a:avLst/>
          </a:prstGeom>
        </p:spPr>
        <p:txBody>
          <a:bodyPr lIns="0" tIns="0" rIns="0" bIns="0" rtlCol="0" anchor="t">
            <a:spAutoFit/>
          </a:bodyPr>
          <a:lstStyle/>
          <a:p>
            <a:pPr algn="ctr">
              <a:lnSpc>
                <a:spcPts val="5972"/>
              </a:lnSpc>
            </a:pPr>
            <a:r>
              <a:rPr lang="en-US" sz="4266" b="1">
                <a:solidFill>
                  <a:srgbClr val="FFFAF0"/>
                </a:solidFill>
                <a:latin typeface="Bodoni FLF Bold"/>
                <a:ea typeface="Bodoni FLF Bold"/>
                <a:cs typeface="Bodoni FLF Bold"/>
                <a:sym typeface="Bodoni FLF Bold"/>
              </a:rPr>
              <a:t>Reaction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2F44"/>
        </a:solidFill>
        <a:effectLst/>
      </p:bgPr>
    </p:bg>
    <p:spTree>
      <p:nvGrpSpPr>
        <p:cNvPr id="1" name=""/>
        <p:cNvGrpSpPr/>
        <p:nvPr/>
      </p:nvGrpSpPr>
      <p:grpSpPr>
        <a:xfrm>
          <a:off x="0" y="0"/>
          <a:ext cx="0" cy="0"/>
          <a:chOff x="0" y="0"/>
          <a:chExt cx="0" cy="0"/>
        </a:xfrm>
      </p:grpSpPr>
      <p:grpSp>
        <p:nvGrpSpPr>
          <p:cNvPr id="2" name="Group 2"/>
          <p:cNvGrpSpPr/>
          <p:nvPr/>
        </p:nvGrpSpPr>
        <p:grpSpPr>
          <a:xfrm>
            <a:off x="551186" y="497069"/>
            <a:ext cx="17185627" cy="9292862"/>
            <a:chOff x="0" y="0"/>
            <a:chExt cx="22914170" cy="12390482"/>
          </a:xfrm>
        </p:grpSpPr>
        <p:sp>
          <p:nvSpPr>
            <p:cNvPr id="3" name="Freeform 3"/>
            <p:cNvSpPr/>
            <p:nvPr/>
          </p:nvSpPr>
          <p:spPr>
            <a:xfrm rot="-5400000" flipV="1">
              <a:off x="16142736" y="-986239"/>
              <a:ext cx="5785194" cy="7757673"/>
            </a:xfrm>
            <a:custGeom>
              <a:avLst/>
              <a:gdLst/>
              <a:ahLst/>
              <a:cxnLst/>
              <a:rect l="l" t="t" r="r" b="b"/>
              <a:pathLst>
                <a:path w="5785194" h="7757673">
                  <a:moveTo>
                    <a:pt x="0" y="7757672"/>
                  </a:moveTo>
                  <a:lnTo>
                    <a:pt x="5785195" y="7757672"/>
                  </a:lnTo>
                  <a:lnTo>
                    <a:pt x="5785195" y="0"/>
                  </a:lnTo>
                  <a:lnTo>
                    <a:pt x="0" y="0"/>
                  </a:lnTo>
                  <a:lnTo>
                    <a:pt x="0" y="7757672"/>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4" name="Freeform 4"/>
            <p:cNvSpPr/>
            <p:nvPr/>
          </p:nvSpPr>
          <p:spPr>
            <a:xfrm rot="-5400000" flipH="1" flipV="1">
              <a:off x="16142736" y="5619049"/>
              <a:ext cx="5785194" cy="7757673"/>
            </a:xfrm>
            <a:custGeom>
              <a:avLst/>
              <a:gdLst/>
              <a:ahLst/>
              <a:cxnLst/>
              <a:rect l="l" t="t" r="r" b="b"/>
              <a:pathLst>
                <a:path w="5785194" h="7757673">
                  <a:moveTo>
                    <a:pt x="5785195" y="7757673"/>
                  </a:moveTo>
                  <a:lnTo>
                    <a:pt x="0" y="7757673"/>
                  </a:lnTo>
                  <a:lnTo>
                    <a:pt x="0" y="0"/>
                  </a:lnTo>
                  <a:lnTo>
                    <a:pt x="5785195" y="0"/>
                  </a:lnTo>
                  <a:lnTo>
                    <a:pt x="5785195" y="7757673"/>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5" name="Freeform 5"/>
            <p:cNvSpPr/>
            <p:nvPr/>
          </p:nvSpPr>
          <p:spPr>
            <a:xfrm rot="-5400000">
              <a:off x="986239" y="-986239"/>
              <a:ext cx="5785194" cy="7757673"/>
            </a:xfrm>
            <a:custGeom>
              <a:avLst/>
              <a:gdLst/>
              <a:ahLst/>
              <a:cxnLst/>
              <a:rect l="l" t="t" r="r" b="b"/>
              <a:pathLst>
                <a:path w="5785194" h="7757673">
                  <a:moveTo>
                    <a:pt x="0" y="0"/>
                  </a:moveTo>
                  <a:lnTo>
                    <a:pt x="5785194" y="0"/>
                  </a:lnTo>
                  <a:lnTo>
                    <a:pt x="5785194" y="7757672"/>
                  </a:lnTo>
                  <a:lnTo>
                    <a:pt x="0" y="7757672"/>
                  </a:lnTo>
                  <a:lnTo>
                    <a:pt x="0" y="0"/>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6" name="Freeform 6"/>
            <p:cNvSpPr/>
            <p:nvPr/>
          </p:nvSpPr>
          <p:spPr>
            <a:xfrm rot="-5400000" flipH="1">
              <a:off x="986239" y="5619049"/>
              <a:ext cx="5785194" cy="7757673"/>
            </a:xfrm>
            <a:custGeom>
              <a:avLst/>
              <a:gdLst/>
              <a:ahLst/>
              <a:cxnLst/>
              <a:rect l="l" t="t" r="r" b="b"/>
              <a:pathLst>
                <a:path w="5785194" h="7757673">
                  <a:moveTo>
                    <a:pt x="5785194" y="0"/>
                  </a:moveTo>
                  <a:lnTo>
                    <a:pt x="0" y="0"/>
                  </a:lnTo>
                  <a:lnTo>
                    <a:pt x="0" y="7757673"/>
                  </a:lnTo>
                  <a:lnTo>
                    <a:pt x="5785194" y="7757673"/>
                  </a:lnTo>
                  <a:lnTo>
                    <a:pt x="5785194" y="0"/>
                  </a:lnTo>
                  <a:close/>
                </a:path>
              </a:pathLst>
            </a:custGeom>
            <a:blipFill>
              <a:blip r:embed="rId3">
                <a:extLst>
                  <a:ext uri="{96DAC541-7B7A-43D3-8B79-37D633B846F1}">
                    <asvg:svgBlip xmlns:asvg="http://schemas.microsoft.com/office/drawing/2016/SVG/main" r:embed="rId4"/>
                  </a:ext>
                </a:extLst>
              </a:blip>
              <a:stretch>
                <a:fillRect l="-111247" b="-108754"/>
              </a:stretch>
            </a:blipFill>
          </p:spPr>
        </p:sp>
        <p:sp>
          <p:nvSpPr>
            <p:cNvPr id="7" name="AutoShape 7"/>
            <p:cNvSpPr/>
            <p:nvPr/>
          </p:nvSpPr>
          <p:spPr>
            <a:xfrm>
              <a:off x="8498723" y="63500"/>
              <a:ext cx="5934110" cy="0"/>
            </a:xfrm>
            <a:prstGeom prst="line">
              <a:avLst/>
            </a:prstGeom>
            <a:ln w="50800" cap="flat">
              <a:solidFill>
                <a:srgbClr val="E1BB72"/>
              </a:solidFill>
              <a:prstDash val="solid"/>
              <a:headEnd type="none" w="sm" len="sm"/>
              <a:tailEnd type="none" w="sm" len="sm"/>
            </a:ln>
          </p:spPr>
        </p:sp>
        <p:sp>
          <p:nvSpPr>
            <p:cNvPr id="8" name="AutoShape 8"/>
            <p:cNvSpPr/>
            <p:nvPr/>
          </p:nvSpPr>
          <p:spPr>
            <a:xfrm>
              <a:off x="8498723" y="12250782"/>
              <a:ext cx="5934110" cy="0"/>
            </a:xfrm>
            <a:prstGeom prst="line">
              <a:avLst/>
            </a:prstGeom>
            <a:ln w="50800" cap="flat">
              <a:solidFill>
                <a:srgbClr val="E1BB72"/>
              </a:solidFill>
              <a:prstDash val="solid"/>
              <a:headEnd type="none" w="sm" len="sm"/>
              <a:tailEnd type="none" w="sm" len="sm"/>
            </a:ln>
          </p:spPr>
        </p:sp>
      </p:grpSp>
      <p:sp>
        <p:nvSpPr>
          <p:cNvPr id="9" name="Freeform 9"/>
          <p:cNvSpPr/>
          <p:nvPr/>
        </p:nvSpPr>
        <p:spPr>
          <a:xfrm>
            <a:off x="3741791" y="3905478"/>
            <a:ext cx="4744629" cy="3288805"/>
          </a:xfrm>
          <a:custGeom>
            <a:avLst/>
            <a:gdLst/>
            <a:ahLst/>
            <a:cxnLst/>
            <a:rect l="l" t="t" r="r" b="b"/>
            <a:pathLst>
              <a:path w="4744629" h="3288805">
                <a:moveTo>
                  <a:pt x="0" y="0"/>
                </a:moveTo>
                <a:lnTo>
                  <a:pt x="4744629" y="0"/>
                </a:lnTo>
                <a:lnTo>
                  <a:pt x="4744629" y="3288805"/>
                </a:lnTo>
                <a:lnTo>
                  <a:pt x="0" y="3288805"/>
                </a:lnTo>
                <a:lnTo>
                  <a:pt x="0" y="0"/>
                </a:lnTo>
                <a:close/>
              </a:path>
            </a:pathLst>
          </a:custGeom>
          <a:blipFill>
            <a:blip r:embed="rId5"/>
            <a:stretch>
              <a:fillRect/>
            </a:stretch>
          </a:blipFill>
        </p:spPr>
      </p:sp>
      <p:sp>
        <p:nvSpPr>
          <p:cNvPr id="10" name="Freeform 10"/>
          <p:cNvSpPr/>
          <p:nvPr/>
        </p:nvSpPr>
        <p:spPr>
          <a:xfrm>
            <a:off x="10984874" y="3905478"/>
            <a:ext cx="3840785" cy="3744907"/>
          </a:xfrm>
          <a:custGeom>
            <a:avLst/>
            <a:gdLst/>
            <a:ahLst/>
            <a:cxnLst/>
            <a:rect l="l" t="t" r="r" b="b"/>
            <a:pathLst>
              <a:path w="3840785" h="3744907">
                <a:moveTo>
                  <a:pt x="0" y="0"/>
                </a:moveTo>
                <a:lnTo>
                  <a:pt x="3840785" y="0"/>
                </a:lnTo>
                <a:lnTo>
                  <a:pt x="3840785" y="3744907"/>
                </a:lnTo>
                <a:lnTo>
                  <a:pt x="0" y="3744907"/>
                </a:lnTo>
                <a:lnTo>
                  <a:pt x="0" y="0"/>
                </a:lnTo>
                <a:close/>
              </a:path>
            </a:pathLst>
          </a:custGeom>
          <a:blipFill>
            <a:blip r:embed="rId6"/>
            <a:stretch>
              <a:fillRect/>
            </a:stretch>
          </a:blipFill>
        </p:spPr>
      </p:sp>
      <p:sp>
        <p:nvSpPr>
          <p:cNvPr id="11" name="TextBox 11"/>
          <p:cNvSpPr txBox="1"/>
          <p:nvPr/>
        </p:nvSpPr>
        <p:spPr>
          <a:xfrm>
            <a:off x="6656120" y="537693"/>
            <a:ext cx="4975760" cy="1540936"/>
          </a:xfrm>
          <a:prstGeom prst="rect">
            <a:avLst/>
          </a:prstGeom>
        </p:spPr>
        <p:txBody>
          <a:bodyPr lIns="0" tIns="0" rIns="0" bIns="0" rtlCol="0" anchor="t">
            <a:spAutoFit/>
          </a:bodyPr>
          <a:lstStyle/>
          <a:p>
            <a:pPr algn="ctr">
              <a:lnSpc>
                <a:spcPts val="11902"/>
              </a:lnSpc>
              <a:spcBef>
                <a:spcPct val="0"/>
              </a:spcBef>
            </a:pPr>
            <a:r>
              <a:rPr lang="en-US" sz="9155" spc="732">
                <a:solidFill>
                  <a:srgbClr val="E1BB72"/>
                </a:solidFill>
                <a:latin typeface="Bodoni FLF"/>
                <a:ea typeface="Bodoni FLF"/>
                <a:cs typeface="Bodoni FLF"/>
                <a:sym typeface="Bodoni FLF"/>
              </a:rPr>
              <a:t>Function</a:t>
            </a:r>
          </a:p>
        </p:txBody>
      </p:sp>
      <p:sp>
        <p:nvSpPr>
          <p:cNvPr id="12" name="TextBox 12"/>
          <p:cNvSpPr txBox="1"/>
          <p:nvPr/>
        </p:nvSpPr>
        <p:spPr>
          <a:xfrm>
            <a:off x="-688987" y="2112679"/>
            <a:ext cx="8225770" cy="764765"/>
          </a:xfrm>
          <a:prstGeom prst="rect">
            <a:avLst/>
          </a:prstGeom>
        </p:spPr>
        <p:txBody>
          <a:bodyPr lIns="0" tIns="0" rIns="0" bIns="0" rtlCol="0" anchor="t">
            <a:spAutoFit/>
          </a:bodyPr>
          <a:lstStyle/>
          <a:p>
            <a:pPr algn="ctr">
              <a:lnSpc>
                <a:spcPts val="5972"/>
              </a:lnSpc>
            </a:pPr>
            <a:r>
              <a:rPr lang="en-US" sz="4266" b="1">
                <a:solidFill>
                  <a:srgbClr val="FFFAF0"/>
                </a:solidFill>
                <a:latin typeface="Bodoni FLF Bold"/>
                <a:ea typeface="Bodoni FLF Bold"/>
                <a:cs typeface="Bodoni FLF Bold"/>
                <a:sym typeface="Bodoni FLF Bold"/>
              </a:rPr>
              <a:t>Simulated Scenerio</a:t>
            </a:r>
          </a:p>
        </p:txBody>
      </p:sp>
      <p:sp>
        <p:nvSpPr>
          <p:cNvPr id="13" name="TextBox 13"/>
          <p:cNvSpPr txBox="1"/>
          <p:nvPr/>
        </p:nvSpPr>
        <p:spPr>
          <a:xfrm>
            <a:off x="2001220" y="2912184"/>
            <a:ext cx="8225770" cy="758415"/>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Tailgating</a:t>
            </a:r>
          </a:p>
        </p:txBody>
      </p:sp>
      <p:sp>
        <p:nvSpPr>
          <p:cNvPr id="14" name="TextBox 14"/>
          <p:cNvSpPr txBox="1"/>
          <p:nvPr/>
        </p:nvSpPr>
        <p:spPr>
          <a:xfrm>
            <a:off x="8792381" y="2912184"/>
            <a:ext cx="8225770" cy="758415"/>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General</a:t>
            </a:r>
          </a:p>
        </p:txBody>
      </p:sp>
      <p:sp>
        <p:nvSpPr>
          <p:cNvPr id="15" name="TextBox 15"/>
          <p:cNvSpPr txBox="1"/>
          <p:nvPr/>
        </p:nvSpPr>
        <p:spPr>
          <a:xfrm>
            <a:off x="2109837" y="7873323"/>
            <a:ext cx="8008536" cy="751752"/>
          </a:xfrm>
          <a:prstGeom prst="rect">
            <a:avLst/>
          </a:prstGeom>
        </p:spPr>
        <p:txBody>
          <a:bodyPr lIns="0" tIns="0" rIns="0" bIns="0" rtlCol="0" anchor="t">
            <a:spAutoFit/>
          </a:bodyPr>
          <a:lstStyle/>
          <a:p>
            <a:pPr algn="ctr">
              <a:lnSpc>
                <a:spcPts val="5814"/>
              </a:lnSpc>
            </a:pPr>
            <a:r>
              <a:rPr lang="en-US" sz="4153">
                <a:solidFill>
                  <a:srgbClr val="FFE788"/>
                </a:solidFill>
                <a:latin typeface="Bodoni FLF"/>
                <a:ea typeface="Bodoni FLF"/>
                <a:cs typeface="Bodoni FLF"/>
                <a:sym typeface="Bodoni FLF"/>
              </a:rPr>
              <a:t>Speed up</a:t>
            </a:r>
          </a:p>
        </p:txBody>
      </p:sp>
      <p:sp>
        <p:nvSpPr>
          <p:cNvPr id="16" name="TextBox 16"/>
          <p:cNvSpPr txBox="1"/>
          <p:nvPr/>
        </p:nvSpPr>
        <p:spPr>
          <a:xfrm>
            <a:off x="9033530" y="7882848"/>
            <a:ext cx="8225770" cy="757036"/>
          </a:xfrm>
          <a:prstGeom prst="rect">
            <a:avLst/>
          </a:prstGeom>
        </p:spPr>
        <p:txBody>
          <a:bodyPr lIns="0" tIns="0" rIns="0" bIns="0" rtlCol="0" anchor="t">
            <a:spAutoFit/>
          </a:bodyPr>
          <a:lstStyle/>
          <a:p>
            <a:pPr algn="ctr">
              <a:lnSpc>
                <a:spcPts val="5972"/>
              </a:lnSpc>
            </a:pPr>
            <a:r>
              <a:rPr lang="en-US" sz="4266">
                <a:solidFill>
                  <a:srgbClr val="FFE788"/>
                </a:solidFill>
                <a:latin typeface="Bodoni FLF"/>
                <a:ea typeface="Bodoni FLF"/>
                <a:cs typeface="Bodoni FLF"/>
                <a:sym typeface="Bodoni FLF"/>
              </a:rPr>
              <a:t>Maintain Normal Speed</a:t>
            </a:r>
          </a:p>
        </p:txBody>
      </p:sp>
      <p:sp>
        <p:nvSpPr>
          <p:cNvPr id="17" name="TextBox 17"/>
          <p:cNvSpPr txBox="1"/>
          <p:nvPr/>
        </p:nvSpPr>
        <p:spPr>
          <a:xfrm>
            <a:off x="-2003048" y="7318108"/>
            <a:ext cx="8225770" cy="764765"/>
          </a:xfrm>
          <a:prstGeom prst="rect">
            <a:avLst/>
          </a:prstGeom>
        </p:spPr>
        <p:txBody>
          <a:bodyPr lIns="0" tIns="0" rIns="0" bIns="0" rtlCol="0" anchor="t">
            <a:spAutoFit/>
          </a:bodyPr>
          <a:lstStyle/>
          <a:p>
            <a:pPr algn="ctr">
              <a:lnSpc>
                <a:spcPts val="5972"/>
              </a:lnSpc>
            </a:pPr>
            <a:r>
              <a:rPr lang="en-US" sz="4266" b="1">
                <a:solidFill>
                  <a:srgbClr val="FFFAF0"/>
                </a:solidFill>
                <a:latin typeface="Bodoni FLF Bold"/>
                <a:ea typeface="Bodoni FLF Bold"/>
                <a:cs typeface="Bodoni FLF Bold"/>
                <a:sym typeface="Bodoni FLF Bold"/>
              </a:rPr>
              <a:t>Reaction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1BB7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3758306" cy="8229600"/>
            <a:chOff x="0" y="0"/>
            <a:chExt cx="5011075" cy="10972800"/>
          </a:xfrm>
        </p:grpSpPr>
        <p:sp>
          <p:nvSpPr>
            <p:cNvPr id="3" name="AutoShape 3"/>
            <p:cNvSpPr/>
            <p:nvPr/>
          </p:nvSpPr>
          <p:spPr>
            <a:xfrm rot="5400000">
              <a:off x="-5461000" y="5461000"/>
              <a:ext cx="10972800" cy="0"/>
            </a:xfrm>
            <a:prstGeom prst="line">
              <a:avLst/>
            </a:prstGeom>
            <a:ln w="50800" cap="flat">
              <a:solidFill>
                <a:srgbClr val="182F44"/>
              </a:solidFill>
              <a:prstDash val="solid"/>
              <a:headEnd type="none" w="sm" len="sm"/>
              <a:tailEnd type="none" w="sm" len="sm"/>
            </a:ln>
          </p:spPr>
        </p:sp>
        <p:sp>
          <p:nvSpPr>
            <p:cNvPr id="4" name="AutoShape 4"/>
            <p:cNvSpPr/>
            <p:nvPr/>
          </p:nvSpPr>
          <p:spPr>
            <a:xfrm>
              <a:off x="0" y="0"/>
              <a:ext cx="5011075" cy="0"/>
            </a:xfrm>
            <a:prstGeom prst="line">
              <a:avLst/>
            </a:prstGeom>
            <a:ln w="50800" cap="flat">
              <a:solidFill>
                <a:srgbClr val="182F44"/>
              </a:solidFill>
              <a:prstDash val="solid"/>
              <a:headEnd type="none" w="sm" len="sm"/>
              <a:tailEnd type="none" w="sm" len="sm"/>
            </a:ln>
          </p:spPr>
        </p:sp>
        <p:sp>
          <p:nvSpPr>
            <p:cNvPr id="5" name="AutoShape 5"/>
            <p:cNvSpPr/>
            <p:nvPr/>
          </p:nvSpPr>
          <p:spPr>
            <a:xfrm rot="-10800000">
              <a:off x="0" y="10922000"/>
              <a:ext cx="5011075" cy="0"/>
            </a:xfrm>
            <a:prstGeom prst="line">
              <a:avLst/>
            </a:prstGeom>
            <a:ln w="50800" cap="flat">
              <a:solidFill>
                <a:srgbClr val="182F44"/>
              </a:solidFill>
              <a:prstDash val="solid"/>
              <a:headEnd type="none" w="sm" len="sm"/>
              <a:tailEnd type="none" w="sm" len="sm"/>
            </a:ln>
          </p:spPr>
        </p:sp>
      </p:grpSp>
      <p:sp>
        <p:nvSpPr>
          <p:cNvPr id="6" name="Freeform 6"/>
          <p:cNvSpPr/>
          <p:nvPr/>
        </p:nvSpPr>
        <p:spPr>
          <a:xfrm flipH="1">
            <a:off x="4476941" y="8515990"/>
            <a:ext cx="9334118" cy="3295557"/>
          </a:xfrm>
          <a:custGeom>
            <a:avLst/>
            <a:gdLst/>
            <a:ahLst/>
            <a:cxnLst/>
            <a:rect l="l" t="t" r="r" b="b"/>
            <a:pathLst>
              <a:path w="9334118" h="3295557">
                <a:moveTo>
                  <a:pt x="9334118" y="0"/>
                </a:moveTo>
                <a:lnTo>
                  <a:pt x="0" y="0"/>
                </a:lnTo>
                <a:lnTo>
                  <a:pt x="0" y="3295557"/>
                </a:lnTo>
                <a:lnTo>
                  <a:pt x="9334118" y="3295557"/>
                </a:lnTo>
                <a:lnTo>
                  <a:pt x="9334118" y="0"/>
                </a:lnTo>
                <a:close/>
              </a:path>
            </a:pathLst>
          </a:custGeom>
          <a:blipFill>
            <a:blip r:embed="rId3">
              <a:extLst>
                <a:ext uri="{96DAC541-7B7A-43D3-8B79-37D633B846F1}">
                  <asvg:svgBlip xmlns:asvg="http://schemas.microsoft.com/office/drawing/2016/SVG/main" r:embed="rId4"/>
                </a:ext>
              </a:extLst>
            </a:blip>
            <a:stretch>
              <a:fillRect b="-177053"/>
            </a:stretch>
          </a:blipFill>
        </p:spPr>
      </p:sp>
      <p:sp>
        <p:nvSpPr>
          <p:cNvPr id="7" name="Freeform 7"/>
          <p:cNvSpPr/>
          <p:nvPr/>
        </p:nvSpPr>
        <p:spPr>
          <a:xfrm rot="-10800000">
            <a:off x="4476941" y="-1524547"/>
            <a:ext cx="9334118" cy="3295557"/>
          </a:xfrm>
          <a:custGeom>
            <a:avLst/>
            <a:gdLst/>
            <a:ahLst/>
            <a:cxnLst/>
            <a:rect l="l" t="t" r="r" b="b"/>
            <a:pathLst>
              <a:path w="9334118" h="3295557">
                <a:moveTo>
                  <a:pt x="0" y="0"/>
                </a:moveTo>
                <a:lnTo>
                  <a:pt x="9334118" y="0"/>
                </a:lnTo>
                <a:lnTo>
                  <a:pt x="9334118" y="3295557"/>
                </a:lnTo>
                <a:lnTo>
                  <a:pt x="0" y="3295557"/>
                </a:lnTo>
                <a:lnTo>
                  <a:pt x="0" y="0"/>
                </a:lnTo>
                <a:close/>
              </a:path>
            </a:pathLst>
          </a:custGeom>
          <a:blipFill>
            <a:blip r:embed="rId3">
              <a:extLst>
                <a:ext uri="{96DAC541-7B7A-43D3-8B79-37D633B846F1}">
                  <asvg:svgBlip xmlns:asvg="http://schemas.microsoft.com/office/drawing/2016/SVG/main" r:embed="rId4"/>
                </a:ext>
              </a:extLst>
            </a:blip>
            <a:stretch>
              <a:fillRect b="-177053"/>
            </a:stretch>
          </a:blipFill>
        </p:spPr>
      </p:sp>
      <p:grpSp>
        <p:nvGrpSpPr>
          <p:cNvPr id="8" name="Group 8"/>
          <p:cNvGrpSpPr/>
          <p:nvPr/>
        </p:nvGrpSpPr>
        <p:grpSpPr>
          <a:xfrm>
            <a:off x="13500994" y="1028700"/>
            <a:ext cx="3758306" cy="8229600"/>
            <a:chOff x="0" y="0"/>
            <a:chExt cx="5011075" cy="10972800"/>
          </a:xfrm>
        </p:grpSpPr>
        <p:sp>
          <p:nvSpPr>
            <p:cNvPr id="9" name="AutoShape 9"/>
            <p:cNvSpPr/>
            <p:nvPr/>
          </p:nvSpPr>
          <p:spPr>
            <a:xfrm rot="-5400000">
              <a:off x="-500725" y="5461000"/>
              <a:ext cx="10972800" cy="0"/>
            </a:xfrm>
            <a:prstGeom prst="line">
              <a:avLst/>
            </a:prstGeom>
            <a:ln w="50800" cap="flat">
              <a:solidFill>
                <a:srgbClr val="182F44"/>
              </a:solidFill>
              <a:prstDash val="solid"/>
              <a:headEnd type="none" w="sm" len="sm"/>
              <a:tailEnd type="none" w="sm" len="sm"/>
            </a:ln>
          </p:spPr>
        </p:sp>
        <p:sp>
          <p:nvSpPr>
            <p:cNvPr id="10" name="AutoShape 10"/>
            <p:cNvSpPr/>
            <p:nvPr/>
          </p:nvSpPr>
          <p:spPr>
            <a:xfrm rot="-10800000">
              <a:off x="0" y="10922000"/>
              <a:ext cx="5011075" cy="0"/>
            </a:xfrm>
            <a:prstGeom prst="line">
              <a:avLst/>
            </a:prstGeom>
            <a:ln w="50800" cap="flat">
              <a:solidFill>
                <a:srgbClr val="182F44"/>
              </a:solidFill>
              <a:prstDash val="solid"/>
              <a:headEnd type="none" w="sm" len="sm"/>
              <a:tailEnd type="none" w="sm" len="sm"/>
            </a:ln>
          </p:spPr>
        </p:sp>
        <p:sp>
          <p:nvSpPr>
            <p:cNvPr id="11" name="AutoShape 11"/>
            <p:cNvSpPr/>
            <p:nvPr/>
          </p:nvSpPr>
          <p:spPr>
            <a:xfrm>
              <a:off x="0" y="0"/>
              <a:ext cx="5011075" cy="0"/>
            </a:xfrm>
            <a:prstGeom prst="line">
              <a:avLst/>
            </a:prstGeom>
            <a:ln w="50800" cap="flat">
              <a:solidFill>
                <a:srgbClr val="182F44"/>
              </a:solidFill>
              <a:prstDash val="solid"/>
              <a:headEnd type="none" w="sm" len="sm"/>
              <a:tailEnd type="none" w="sm" len="sm"/>
            </a:ln>
          </p:spPr>
        </p:sp>
      </p:grpSp>
      <p:sp>
        <p:nvSpPr>
          <p:cNvPr id="12" name="TextBox 12"/>
          <p:cNvSpPr txBox="1"/>
          <p:nvPr/>
        </p:nvSpPr>
        <p:spPr>
          <a:xfrm>
            <a:off x="6323112" y="3771900"/>
            <a:ext cx="5641776" cy="2395143"/>
          </a:xfrm>
          <a:prstGeom prst="rect">
            <a:avLst/>
          </a:prstGeom>
        </p:spPr>
        <p:txBody>
          <a:bodyPr wrap="square" lIns="0" tIns="0" rIns="0" bIns="0" rtlCol="0" anchor="t">
            <a:spAutoFit/>
          </a:bodyPr>
          <a:lstStyle/>
          <a:p>
            <a:pPr algn="ctr">
              <a:lnSpc>
                <a:spcPts val="19288"/>
              </a:lnSpc>
              <a:spcBef>
                <a:spcPct val="0"/>
              </a:spcBef>
            </a:pPr>
            <a:r>
              <a:rPr lang="en-US" sz="14837" b="1" spc="1186" dirty="0">
                <a:solidFill>
                  <a:srgbClr val="182F44"/>
                </a:solidFill>
                <a:latin typeface="Bodoni FLF Bold"/>
                <a:ea typeface="Bodoni FLF Bold"/>
                <a:cs typeface="Bodoni FLF Bold"/>
                <a:sym typeface="Bodoni FLF Bold"/>
              </a:rPr>
              <a:t>Demo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1BB7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3758306" cy="8229600"/>
            <a:chOff x="0" y="0"/>
            <a:chExt cx="5011075" cy="10972800"/>
          </a:xfrm>
        </p:grpSpPr>
        <p:sp>
          <p:nvSpPr>
            <p:cNvPr id="3" name="AutoShape 3"/>
            <p:cNvSpPr/>
            <p:nvPr/>
          </p:nvSpPr>
          <p:spPr>
            <a:xfrm rot="5400000">
              <a:off x="-5461000" y="5461000"/>
              <a:ext cx="10972800" cy="0"/>
            </a:xfrm>
            <a:prstGeom prst="line">
              <a:avLst/>
            </a:prstGeom>
            <a:ln w="50800" cap="flat">
              <a:solidFill>
                <a:srgbClr val="182F44"/>
              </a:solidFill>
              <a:prstDash val="solid"/>
              <a:headEnd type="none" w="sm" len="sm"/>
              <a:tailEnd type="none" w="sm" len="sm"/>
            </a:ln>
          </p:spPr>
        </p:sp>
        <p:sp>
          <p:nvSpPr>
            <p:cNvPr id="4" name="AutoShape 4"/>
            <p:cNvSpPr/>
            <p:nvPr/>
          </p:nvSpPr>
          <p:spPr>
            <a:xfrm>
              <a:off x="0" y="0"/>
              <a:ext cx="5011075" cy="0"/>
            </a:xfrm>
            <a:prstGeom prst="line">
              <a:avLst/>
            </a:prstGeom>
            <a:ln w="50800" cap="flat">
              <a:solidFill>
                <a:srgbClr val="182F44"/>
              </a:solidFill>
              <a:prstDash val="solid"/>
              <a:headEnd type="none" w="sm" len="sm"/>
              <a:tailEnd type="none" w="sm" len="sm"/>
            </a:ln>
          </p:spPr>
        </p:sp>
        <p:sp>
          <p:nvSpPr>
            <p:cNvPr id="5" name="AutoShape 5"/>
            <p:cNvSpPr/>
            <p:nvPr/>
          </p:nvSpPr>
          <p:spPr>
            <a:xfrm rot="-10800000">
              <a:off x="0" y="10922000"/>
              <a:ext cx="5011075" cy="0"/>
            </a:xfrm>
            <a:prstGeom prst="line">
              <a:avLst/>
            </a:prstGeom>
            <a:ln w="50800" cap="flat">
              <a:solidFill>
                <a:srgbClr val="182F44"/>
              </a:solidFill>
              <a:prstDash val="solid"/>
              <a:headEnd type="none" w="sm" len="sm"/>
              <a:tailEnd type="none" w="sm" len="sm"/>
            </a:ln>
          </p:spPr>
        </p:sp>
      </p:grpSp>
      <p:sp>
        <p:nvSpPr>
          <p:cNvPr id="6" name="Freeform 6"/>
          <p:cNvSpPr/>
          <p:nvPr/>
        </p:nvSpPr>
        <p:spPr>
          <a:xfrm flipH="1">
            <a:off x="4476941" y="8515990"/>
            <a:ext cx="9334118" cy="3295557"/>
          </a:xfrm>
          <a:custGeom>
            <a:avLst/>
            <a:gdLst/>
            <a:ahLst/>
            <a:cxnLst/>
            <a:rect l="l" t="t" r="r" b="b"/>
            <a:pathLst>
              <a:path w="9334118" h="3295557">
                <a:moveTo>
                  <a:pt x="9334118" y="0"/>
                </a:moveTo>
                <a:lnTo>
                  <a:pt x="0" y="0"/>
                </a:lnTo>
                <a:lnTo>
                  <a:pt x="0" y="3295557"/>
                </a:lnTo>
                <a:lnTo>
                  <a:pt x="9334118" y="3295557"/>
                </a:lnTo>
                <a:lnTo>
                  <a:pt x="9334118" y="0"/>
                </a:lnTo>
                <a:close/>
              </a:path>
            </a:pathLst>
          </a:custGeom>
          <a:blipFill>
            <a:blip r:embed="rId2">
              <a:extLst>
                <a:ext uri="{96DAC541-7B7A-43D3-8B79-37D633B846F1}">
                  <asvg:svgBlip xmlns:asvg="http://schemas.microsoft.com/office/drawing/2016/SVG/main" r:embed="rId3"/>
                </a:ext>
              </a:extLst>
            </a:blip>
            <a:stretch>
              <a:fillRect b="-177053"/>
            </a:stretch>
          </a:blipFill>
        </p:spPr>
      </p:sp>
      <p:sp>
        <p:nvSpPr>
          <p:cNvPr id="7" name="Freeform 7"/>
          <p:cNvSpPr/>
          <p:nvPr/>
        </p:nvSpPr>
        <p:spPr>
          <a:xfrm rot="-10800000">
            <a:off x="4476941" y="-1524547"/>
            <a:ext cx="9334118" cy="3295557"/>
          </a:xfrm>
          <a:custGeom>
            <a:avLst/>
            <a:gdLst/>
            <a:ahLst/>
            <a:cxnLst/>
            <a:rect l="l" t="t" r="r" b="b"/>
            <a:pathLst>
              <a:path w="9334118" h="3295557">
                <a:moveTo>
                  <a:pt x="0" y="0"/>
                </a:moveTo>
                <a:lnTo>
                  <a:pt x="9334118" y="0"/>
                </a:lnTo>
                <a:lnTo>
                  <a:pt x="9334118" y="3295557"/>
                </a:lnTo>
                <a:lnTo>
                  <a:pt x="0" y="3295557"/>
                </a:lnTo>
                <a:lnTo>
                  <a:pt x="0" y="0"/>
                </a:lnTo>
                <a:close/>
              </a:path>
            </a:pathLst>
          </a:custGeom>
          <a:blipFill>
            <a:blip r:embed="rId2">
              <a:extLst>
                <a:ext uri="{96DAC541-7B7A-43D3-8B79-37D633B846F1}">
                  <asvg:svgBlip xmlns:asvg="http://schemas.microsoft.com/office/drawing/2016/SVG/main" r:embed="rId3"/>
                </a:ext>
              </a:extLst>
            </a:blip>
            <a:stretch>
              <a:fillRect b="-177053"/>
            </a:stretch>
          </a:blipFill>
        </p:spPr>
      </p:sp>
      <p:grpSp>
        <p:nvGrpSpPr>
          <p:cNvPr id="8" name="Group 8"/>
          <p:cNvGrpSpPr/>
          <p:nvPr/>
        </p:nvGrpSpPr>
        <p:grpSpPr>
          <a:xfrm>
            <a:off x="13500994" y="1028700"/>
            <a:ext cx="3758306" cy="8229600"/>
            <a:chOff x="0" y="0"/>
            <a:chExt cx="5011075" cy="10972800"/>
          </a:xfrm>
        </p:grpSpPr>
        <p:sp>
          <p:nvSpPr>
            <p:cNvPr id="9" name="AutoShape 9"/>
            <p:cNvSpPr/>
            <p:nvPr/>
          </p:nvSpPr>
          <p:spPr>
            <a:xfrm rot="-5400000">
              <a:off x="-500725" y="5461000"/>
              <a:ext cx="10972800" cy="0"/>
            </a:xfrm>
            <a:prstGeom prst="line">
              <a:avLst/>
            </a:prstGeom>
            <a:ln w="50800" cap="flat">
              <a:solidFill>
                <a:srgbClr val="182F44"/>
              </a:solidFill>
              <a:prstDash val="solid"/>
              <a:headEnd type="none" w="sm" len="sm"/>
              <a:tailEnd type="none" w="sm" len="sm"/>
            </a:ln>
          </p:spPr>
        </p:sp>
        <p:sp>
          <p:nvSpPr>
            <p:cNvPr id="10" name="AutoShape 10"/>
            <p:cNvSpPr/>
            <p:nvPr/>
          </p:nvSpPr>
          <p:spPr>
            <a:xfrm rot="-10800000">
              <a:off x="0" y="10922000"/>
              <a:ext cx="5011075" cy="0"/>
            </a:xfrm>
            <a:prstGeom prst="line">
              <a:avLst/>
            </a:prstGeom>
            <a:ln w="50800" cap="flat">
              <a:solidFill>
                <a:srgbClr val="182F44"/>
              </a:solidFill>
              <a:prstDash val="solid"/>
              <a:headEnd type="none" w="sm" len="sm"/>
              <a:tailEnd type="none" w="sm" len="sm"/>
            </a:ln>
          </p:spPr>
        </p:sp>
        <p:sp>
          <p:nvSpPr>
            <p:cNvPr id="11" name="AutoShape 11"/>
            <p:cNvSpPr/>
            <p:nvPr/>
          </p:nvSpPr>
          <p:spPr>
            <a:xfrm>
              <a:off x="0" y="0"/>
              <a:ext cx="5011075" cy="0"/>
            </a:xfrm>
            <a:prstGeom prst="line">
              <a:avLst/>
            </a:prstGeom>
            <a:ln w="50800" cap="flat">
              <a:solidFill>
                <a:srgbClr val="182F44"/>
              </a:solidFill>
              <a:prstDash val="solid"/>
              <a:headEnd type="none" w="sm" len="sm"/>
              <a:tailEnd type="none" w="sm" len="sm"/>
            </a:ln>
          </p:spPr>
        </p:sp>
      </p:grpSp>
      <p:sp>
        <p:nvSpPr>
          <p:cNvPr id="12" name="TextBox 12"/>
          <p:cNvSpPr txBox="1"/>
          <p:nvPr/>
        </p:nvSpPr>
        <p:spPr>
          <a:xfrm>
            <a:off x="1028700" y="4103396"/>
            <a:ext cx="16365695" cy="1888141"/>
          </a:xfrm>
          <a:prstGeom prst="rect">
            <a:avLst/>
          </a:prstGeom>
        </p:spPr>
        <p:txBody>
          <a:bodyPr lIns="0" tIns="0" rIns="0" bIns="0" rtlCol="0" anchor="t">
            <a:spAutoFit/>
          </a:bodyPr>
          <a:lstStyle/>
          <a:p>
            <a:pPr algn="ctr">
              <a:lnSpc>
                <a:spcPts val="14400"/>
              </a:lnSpc>
              <a:spcBef>
                <a:spcPct val="0"/>
              </a:spcBef>
            </a:pPr>
            <a:r>
              <a:rPr lang="en-US" sz="11077" b="1" spc="886">
                <a:solidFill>
                  <a:srgbClr val="000000"/>
                </a:solidFill>
                <a:latin typeface="Bodoni FLF Bold"/>
                <a:ea typeface="Bodoni FLF Bold"/>
                <a:cs typeface="Bodoni FLF Bold"/>
                <a:sym typeface="Bodoni FLF Bold"/>
              </a:rPr>
              <a:t>Thanks for Listening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616</Words>
  <Application>Microsoft Office PowerPoint</Application>
  <PresentationFormat>自訂</PresentationFormat>
  <Paragraphs>49</Paragraphs>
  <Slides>7</Slides>
  <Notes>6</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Arial</vt:lpstr>
      <vt:lpstr>Bodoni FLF</vt:lpstr>
      <vt:lpstr>Bodoni FLF Bold</vt:lpstr>
      <vt:lpstr>Calibri</vt:lpstr>
      <vt:lpstr>Office Theme</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海軍藍金色別緻典雅風格簡樸光明節簡報</dc:title>
  <cp:lastModifiedBy>敏 方</cp:lastModifiedBy>
  <cp:revision>21</cp:revision>
  <dcterms:created xsi:type="dcterms:W3CDTF">2006-08-16T00:00:00Z</dcterms:created>
  <dcterms:modified xsi:type="dcterms:W3CDTF">2024-12-12T18:10:38Z</dcterms:modified>
  <dc:identifier>DAGY3uOEtEs</dc:identifier>
</cp:coreProperties>
</file>