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some of the old project and went in a different direction. Swapped web for app, instead of taking song name, we record the audio and predict the genre.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73ad68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73ad68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633f0f2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a5633f0f2f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73ad6857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73ad6857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0f6e0b4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0f6e0b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1f2c608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1f2c608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1f2c608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1f2c608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 remove layers, change activation layer parameters, michael suggested including more features for accuracy, may try 5 sec clips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3dca1253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3dca1253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f39d9359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f39d9359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f39d9359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f39d9359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f2c608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f2c608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1f2c608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1f2c608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f2c608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f2c608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3f5a9cb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3f5a9cb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3f5a9cb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3f5a9cb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478fb6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478fb6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3f5a9cb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3f5a9c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3f5a9cbf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3f5a9cb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3f5a9cb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3f5a9cb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0w5DDY3VVCmz6FU8kxx5xbRmobpOCmKa/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lab.research.google.com/drive/1bHPOeVWPfa3EPEDDGRtako8X1-0z3le5?usp=sharing#scrollTo=aI8hmH9M7bXV" TargetMode="External"/><Relationship Id="rId4" Type="http://schemas.openxmlformats.org/officeDocument/2006/relationships/hyperlink" Target="https://github.com/anniecliu/Music-Genre-Projec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ata-flair.training/blogs/python-project-music-genre-classification/" TargetMode="External"/><Relationship Id="rId4" Type="http://schemas.openxmlformats.org/officeDocument/2006/relationships/hyperlink" Target="https://www.kaggle.com/andradaolteanu/gtzan-dataset-music-genre-classification" TargetMode="External"/><Relationship Id="rId5" Type="http://schemas.openxmlformats.org/officeDocument/2006/relationships/hyperlink" Target="https://developer.android.com/training/basics/firstapp/building-ui" TargetMode="External"/><Relationship Id="rId6" Type="http://schemas.openxmlformats.org/officeDocument/2006/relationships/hyperlink" Target="https://blog.addpipe.com/using-recorder-js-to-capture-wav-audio-in-your-html5-web-s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Genre Identifier App</a:t>
            </a:r>
            <a:endParaRPr/>
          </a:p>
        </p:txBody>
      </p:sp>
      <p:sp>
        <p:nvSpPr>
          <p:cNvPr id="93" name="Google Shape;93;p14"/>
          <p:cNvSpPr txBox="1"/>
          <p:nvPr>
            <p:ph idx="1" type="subTitle"/>
          </p:nvPr>
        </p:nvSpPr>
        <p:spPr>
          <a:xfrm>
            <a:off x="729452" y="28619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Annie Liu</a:t>
            </a:r>
            <a:endParaRPr/>
          </a:p>
          <a:p>
            <a:pPr indent="0" lvl="0" marL="0" rtl="0" algn="l">
              <a:spcBef>
                <a:spcPts val="0"/>
              </a:spcBef>
              <a:spcAft>
                <a:spcPts val="0"/>
              </a:spcAft>
              <a:buNone/>
            </a:pPr>
            <a:r>
              <a:rPr lang="en"/>
              <a:t>Daniel Mata</a:t>
            </a:r>
            <a:endParaRPr/>
          </a:p>
          <a:p>
            <a:pPr indent="0" lvl="0" marL="0" rtl="0" algn="l">
              <a:spcBef>
                <a:spcPts val="0"/>
              </a:spcBef>
              <a:spcAft>
                <a:spcPts val="0"/>
              </a:spcAft>
              <a:buNone/>
            </a:pPr>
            <a:r>
              <a:rPr lang="en"/>
              <a:t>Madeline Ben</a:t>
            </a:r>
            <a:endParaRPr/>
          </a:p>
          <a:p>
            <a:pPr indent="0" lvl="0" marL="0" rtl="0" algn="l">
              <a:spcBef>
                <a:spcPts val="0"/>
              </a:spcBef>
              <a:spcAft>
                <a:spcPts val="0"/>
              </a:spcAft>
              <a:buNone/>
            </a:pPr>
            <a:r>
              <a:rPr lang="en"/>
              <a:t>Jerin Joseph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24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Details</a:t>
            </a:r>
            <a:endParaRPr/>
          </a:p>
        </p:txBody>
      </p:sp>
      <p:sp>
        <p:nvSpPr>
          <p:cNvPr id="152" name="Google Shape;152;p23"/>
          <p:cNvSpPr txBox="1"/>
          <p:nvPr>
            <p:ph idx="1" type="body"/>
          </p:nvPr>
        </p:nvSpPr>
        <p:spPr>
          <a:xfrm>
            <a:off x="729450" y="1784125"/>
            <a:ext cx="76887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functions that control what the buttons do have to be written and when it comes to the recording, stoping, playing and pausing the recording, there are libraries that help with making it easier to define these functions. The libraries are: android.media.MediaPlayer and android.media.MediaRecorder. </a:t>
            </a:r>
            <a:endParaRPr/>
          </a:p>
          <a:p>
            <a:pPr indent="0" lvl="0" marL="0" rtl="0" algn="l">
              <a:spcBef>
                <a:spcPts val="1600"/>
              </a:spcBef>
              <a:spcAft>
                <a:spcPts val="0"/>
              </a:spcAft>
              <a:buNone/>
            </a:pPr>
            <a:r>
              <a:rPr lang="en"/>
              <a:t>The functions to be created are:</a:t>
            </a:r>
            <a:endParaRPr/>
          </a:p>
          <a:p>
            <a:pPr indent="-311150" lvl="0" marL="457200" rtl="0" algn="l">
              <a:spcBef>
                <a:spcPts val="1600"/>
              </a:spcBef>
              <a:spcAft>
                <a:spcPts val="0"/>
              </a:spcAft>
              <a:buSzPts val="1300"/>
              <a:buAutoNum type="arabicPeriod"/>
            </a:pPr>
            <a:r>
              <a:rPr lang="en"/>
              <a:t>A function to record the audio</a:t>
            </a:r>
            <a:endParaRPr/>
          </a:p>
          <a:p>
            <a:pPr indent="-311150" lvl="0" marL="457200" rtl="0" algn="l">
              <a:spcBef>
                <a:spcPts val="0"/>
              </a:spcBef>
              <a:spcAft>
                <a:spcPts val="0"/>
              </a:spcAft>
              <a:buSzPts val="1300"/>
              <a:buAutoNum type="arabicPeriod"/>
            </a:pPr>
            <a:r>
              <a:rPr lang="en"/>
              <a:t>A function to stop the recording</a:t>
            </a:r>
            <a:endParaRPr/>
          </a:p>
          <a:p>
            <a:pPr indent="-311150" lvl="0" marL="457200" rtl="0" algn="l">
              <a:spcBef>
                <a:spcPts val="0"/>
              </a:spcBef>
              <a:spcAft>
                <a:spcPts val="0"/>
              </a:spcAft>
              <a:buSzPts val="1300"/>
              <a:buAutoNum type="arabicPeriod"/>
            </a:pPr>
            <a:r>
              <a:rPr lang="en"/>
              <a:t>A function to </a:t>
            </a:r>
            <a:r>
              <a:rPr lang="en"/>
              <a:t>playback</a:t>
            </a:r>
            <a:r>
              <a:rPr lang="en"/>
              <a:t> the recording</a:t>
            </a:r>
            <a:endParaRPr/>
          </a:p>
          <a:p>
            <a:pPr indent="-311150" lvl="0" marL="457200" rtl="0" algn="l">
              <a:spcBef>
                <a:spcPts val="0"/>
              </a:spcBef>
              <a:spcAft>
                <a:spcPts val="0"/>
              </a:spcAft>
              <a:buSzPts val="1300"/>
              <a:buAutoNum type="arabicPeriod"/>
            </a:pPr>
            <a:r>
              <a:rPr lang="en"/>
              <a:t>A function to pause the recording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a:t>Genre Identifier Process Flow</a:t>
            </a:r>
            <a:endParaRPr/>
          </a:p>
        </p:txBody>
      </p:sp>
      <p:pic>
        <p:nvPicPr>
          <p:cNvPr descr="Music" id="158" name="Google Shape;158;p24"/>
          <p:cNvPicPr preferRelativeResize="0"/>
          <p:nvPr/>
        </p:nvPicPr>
        <p:blipFill rotWithShape="1">
          <a:blip r:embed="rId3">
            <a:alphaModFix/>
          </a:blip>
          <a:srcRect b="0" l="0" r="0" t="0"/>
          <a:stretch/>
        </p:blipFill>
        <p:spPr>
          <a:xfrm>
            <a:off x="2032483" y="2502518"/>
            <a:ext cx="256266" cy="256266"/>
          </a:xfrm>
          <a:prstGeom prst="rect">
            <a:avLst/>
          </a:prstGeom>
          <a:noFill/>
          <a:ln>
            <a:noFill/>
          </a:ln>
        </p:spPr>
      </p:pic>
      <p:pic>
        <p:nvPicPr>
          <p:cNvPr id="159" name="Google Shape;159;p24"/>
          <p:cNvPicPr preferRelativeResize="0"/>
          <p:nvPr/>
        </p:nvPicPr>
        <p:blipFill rotWithShape="1">
          <a:blip r:embed="rId4">
            <a:alphaModFix/>
          </a:blip>
          <a:srcRect b="0" l="0" r="0" t="0"/>
          <a:stretch/>
        </p:blipFill>
        <p:spPr>
          <a:xfrm>
            <a:off x="1156182" y="2388220"/>
            <a:ext cx="822604" cy="695438"/>
          </a:xfrm>
          <a:prstGeom prst="rect">
            <a:avLst/>
          </a:prstGeom>
          <a:noFill/>
          <a:ln>
            <a:noFill/>
          </a:ln>
        </p:spPr>
      </p:pic>
      <p:pic>
        <p:nvPicPr>
          <p:cNvPr descr="Music" id="160" name="Google Shape;160;p24"/>
          <p:cNvPicPr preferRelativeResize="0"/>
          <p:nvPr/>
        </p:nvPicPr>
        <p:blipFill rotWithShape="1">
          <a:blip r:embed="rId3">
            <a:alphaModFix/>
          </a:blip>
          <a:srcRect b="0" l="0" r="0" t="0"/>
          <a:stretch/>
        </p:blipFill>
        <p:spPr>
          <a:xfrm>
            <a:off x="2266204" y="2666707"/>
            <a:ext cx="256266" cy="256266"/>
          </a:xfrm>
          <a:prstGeom prst="rect">
            <a:avLst/>
          </a:prstGeom>
          <a:noFill/>
          <a:ln>
            <a:noFill/>
          </a:ln>
        </p:spPr>
      </p:pic>
      <p:pic>
        <p:nvPicPr>
          <p:cNvPr descr="Music" id="161" name="Google Shape;161;p24"/>
          <p:cNvPicPr preferRelativeResize="0"/>
          <p:nvPr/>
        </p:nvPicPr>
        <p:blipFill rotWithShape="1">
          <a:blip r:embed="rId3">
            <a:alphaModFix/>
          </a:blip>
          <a:srcRect b="0" l="0" r="0" t="0"/>
          <a:stretch/>
        </p:blipFill>
        <p:spPr>
          <a:xfrm>
            <a:off x="2394337" y="2394832"/>
            <a:ext cx="256266" cy="256266"/>
          </a:xfrm>
          <a:prstGeom prst="rect">
            <a:avLst/>
          </a:prstGeom>
          <a:noFill/>
          <a:ln>
            <a:noFill/>
          </a:ln>
        </p:spPr>
      </p:pic>
      <p:pic>
        <p:nvPicPr>
          <p:cNvPr id="162" name="Google Shape;162;p24"/>
          <p:cNvPicPr preferRelativeResize="0"/>
          <p:nvPr/>
        </p:nvPicPr>
        <p:blipFill rotWithShape="1">
          <a:blip r:embed="rId5">
            <a:alphaModFix/>
          </a:blip>
          <a:srcRect b="0" l="0" r="0" t="0"/>
          <a:stretch/>
        </p:blipFill>
        <p:spPr>
          <a:xfrm>
            <a:off x="3253639" y="2341618"/>
            <a:ext cx="359664" cy="777748"/>
          </a:xfrm>
          <a:prstGeom prst="rect">
            <a:avLst/>
          </a:prstGeom>
          <a:noFill/>
          <a:ln>
            <a:noFill/>
          </a:ln>
        </p:spPr>
      </p:pic>
      <p:sp>
        <p:nvSpPr>
          <p:cNvPr id="163" name="Google Shape;163;p24"/>
          <p:cNvSpPr/>
          <p:nvPr/>
        </p:nvSpPr>
        <p:spPr>
          <a:xfrm>
            <a:off x="4472604" y="1439243"/>
            <a:ext cx="3568200" cy="3368400"/>
          </a:xfrm>
          <a:prstGeom prst="rect">
            <a:avLst/>
          </a:prstGeom>
          <a:noFill/>
          <a:ln cap="flat" cmpd="sng" w="9525">
            <a:solidFill>
              <a:srgbClr val="31538F"/>
            </a:solidFill>
            <a:prstDash val="dash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64" name="Google Shape;164;p24"/>
          <p:cNvPicPr preferRelativeResize="0"/>
          <p:nvPr/>
        </p:nvPicPr>
        <p:blipFill rotWithShape="1">
          <a:blip r:embed="rId6">
            <a:alphaModFix/>
          </a:blip>
          <a:srcRect b="0" l="0" r="0" t="0"/>
          <a:stretch/>
        </p:blipFill>
        <p:spPr>
          <a:xfrm>
            <a:off x="5312443" y="1448707"/>
            <a:ext cx="1993385" cy="350093"/>
          </a:xfrm>
          <a:prstGeom prst="rect">
            <a:avLst/>
          </a:prstGeom>
          <a:noFill/>
          <a:ln>
            <a:noFill/>
          </a:ln>
        </p:spPr>
      </p:pic>
      <p:pic>
        <p:nvPicPr>
          <p:cNvPr id="165" name="Google Shape;165;p24"/>
          <p:cNvPicPr preferRelativeResize="0"/>
          <p:nvPr/>
        </p:nvPicPr>
        <p:blipFill rotWithShape="1">
          <a:blip r:embed="rId7">
            <a:alphaModFix/>
          </a:blip>
          <a:srcRect b="0" l="0" r="0" t="0"/>
          <a:stretch/>
        </p:blipFill>
        <p:spPr>
          <a:xfrm>
            <a:off x="4755161" y="3533273"/>
            <a:ext cx="778777" cy="693041"/>
          </a:xfrm>
          <a:prstGeom prst="rect">
            <a:avLst/>
          </a:prstGeom>
          <a:noFill/>
          <a:ln>
            <a:noFill/>
          </a:ln>
        </p:spPr>
      </p:pic>
      <p:pic>
        <p:nvPicPr>
          <p:cNvPr id="166" name="Google Shape;166;p24"/>
          <p:cNvPicPr preferRelativeResize="0"/>
          <p:nvPr/>
        </p:nvPicPr>
        <p:blipFill rotWithShape="1">
          <a:blip r:embed="rId8">
            <a:alphaModFix/>
          </a:blip>
          <a:srcRect b="0" l="0" r="0" t="0"/>
          <a:stretch/>
        </p:blipFill>
        <p:spPr>
          <a:xfrm>
            <a:off x="5494812" y="2038206"/>
            <a:ext cx="892747" cy="728163"/>
          </a:xfrm>
          <a:prstGeom prst="rect">
            <a:avLst/>
          </a:prstGeom>
          <a:noFill/>
          <a:ln>
            <a:noFill/>
          </a:ln>
        </p:spPr>
      </p:pic>
      <p:pic>
        <p:nvPicPr>
          <p:cNvPr id="167" name="Google Shape;167;p24"/>
          <p:cNvPicPr preferRelativeResize="0"/>
          <p:nvPr/>
        </p:nvPicPr>
        <p:blipFill rotWithShape="1">
          <a:blip r:embed="rId9">
            <a:alphaModFix/>
          </a:blip>
          <a:srcRect b="0" l="0" r="0" t="0"/>
          <a:stretch/>
        </p:blipFill>
        <p:spPr>
          <a:xfrm>
            <a:off x="6859062" y="3597242"/>
            <a:ext cx="778776" cy="760941"/>
          </a:xfrm>
          <a:prstGeom prst="rect">
            <a:avLst/>
          </a:prstGeom>
          <a:noFill/>
          <a:ln>
            <a:noFill/>
          </a:ln>
        </p:spPr>
      </p:pic>
      <p:sp>
        <p:nvSpPr>
          <p:cNvPr id="168" name="Google Shape;168;p24"/>
          <p:cNvSpPr/>
          <p:nvPr/>
        </p:nvSpPr>
        <p:spPr>
          <a:xfrm>
            <a:off x="2650603" y="2562434"/>
            <a:ext cx="567300" cy="256200"/>
          </a:xfrm>
          <a:prstGeom prst="rightArrow">
            <a:avLst>
              <a:gd fmla="val 50000" name="adj1"/>
              <a:gd fmla="val 50000" name="adj2"/>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500" u="none" cap="none" strike="noStrike">
                <a:solidFill>
                  <a:schemeClr val="dk1"/>
                </a:solidFill>
                <a:latin typeface="Calibri"/>
                <a:ea typeface="Calibri"/>
                <a:cs typeface="Calibri"/>
                <a:sym typeface="Calibri"/>
              </a:rPr>
              <a:t>Record Audio</a:t>
            </a:r>
            <a:endParaRPr sz="1100"/>
          </a:p>
        </p:txBody>
      </p:sp>
      <p:sp>
        <p:nvSpPr>
          <p:cNvPr id="169" name="Google Shape;169;p24"/>
          <p:cNvSpPr/>
          <p:nvPr/>
        </p:nvSpPr>
        <p:spPr>
          <a:xfrm>
            <a:off x="3672812" y="2341618"/>
            <a:ext cx="1857900" cy="256200"/>
          </a:xfrm>
          <a:prstGeom prst="rightArrow">
            <a:avLst>
              <a:gd fmla="val 50000" name="adj1"/>
              <a:gd fmla="val 50000" name="adj2"/>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500" u="none" cap="none" strike="noStrike">
                <a:solidFill>
                  <a:schemeClr val="dk1"/>
                </a:solidFill>
                <a:latin typeface="Calibri"/>
                <a:ea typeface="Calibri"/>
                <a:cs typeface="Calibri"/>
                <a:sym typeface="Calibri"/>
              </a:rPr>
              <a:t>Load Audio to Cloud Storage</a:t>
            </a:r>
            <a:endParaRPr sz="1100"/>
          </a:p>
        </p:txBody>
      </p:sp>
      <p:sp>
        <p:nvSpPr>
          <p:cNvPr id="170" name="Google Shape;170;p24"/>
          <p:cNvSpPr/>
          <p:nvPr/>
        </p:nvSpPr>
        <p:spPr>
          <a:xfrm>
            <a:off x="5536447" y="3751083"/>
            <a:ext cx="1401600" cy="256200"/>
          </a:xfrm>
          <a:prstGeom prst="rightArrow">
            <a:avLst>
              <a:gd fmla="val 50000" name="adj1"/>
              <a:gd fmla="val 50000" name="adj2"/>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500" u="none" cap="none" strike="noStrike">
                <a:solidFill>
                  <a:schemeClr val="dk1"/>
                </a:solidFill>
                <a:latin typeface="Calibri"/>
                <a:ea typeface="Calibri"/>
                <a:cs typeface="Calibri"/>
                <a:sym typeface="Calibri"/>
              </a:rPr>
              <a:t>Call Model</a:t>
            </a:r>
            <a:endParaRPr sz="1100"/>
          </a:p>
        </p:txBody>
      </p:sp>
      <p:sp>
        <p:nvSpPr>
          <p:cNvPr id="171" name="Google Shape;171;p24"/>
          <p:cNvSpPr/>
          <p:nvPr/>
        </p:nvSpPr>
        <p:spPr>
          <a:xfrm rot="2271079">
            <a:off x="3530929" y="3077134"/>
            <a:ext cx="1338136" cy="256118"/>
          </a:xfrm>
          <a:prstGeom prst="rightArrow">
            <a:avLst>
              <a:gd fmla="val 50000" name="adj1"/>
              <a:gd fmla="val 50000" name="adj2"/>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500" u="none" cap="none" strike="noStrike">
                <a:solidFill>
                  <a:schemeClr val="dk1"/>
                </a:solidFill>
                <a:latin typeface="Calibri"/>
                <a:ea typeface="Calibri"/>
                <a:cs typeface="Calibri"/>
                <a:sym typeface="Calibri"/>
              </a:rPr>
              <a:t>Trigger Cloud Function (Pass Filename)</a:t>
            </a:r>
            <a:endParaRPr sz="1100"/>
          </a:p>
        </p:txBody>
      </p:sp>
      <p:sp>
        <p:nvSpPr>
          <p:cNvPr id="172" name="Google Shape;172;p24"/>
          <p:cNvSpPr/>
          <p:nvPr/>
        </p:nvSpPr>
        <p:spPr>
          <a:xfrm>
            <a:off x="2793535" y="2441196"/>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600" u="none" cap="none" strike="noStrike">
                <a:solidFill>
                  <a:schemeClr val="dk1"/>
                </a:solidFill>
                <a:latin typeface="Calibri"/>
                <a:ea typeface="Calibri"/>
                <a:cs typeface="Calibri"/>
                <a:sym typeface="Calibri"/>
              </a:rPr>
              <a:t>1</a:t>
            </a:r>
            <a:endParaRPr sz="1100"/>
          </a:p>
        </p:txBody>
      </p:sp>
      <p:sp>
        <p:nvSpPr>
          <p:cNvPr id="173" name="Google Shape;173;p24"/>
          <p:cNvSpPr/>
          <p:nvPr/>
        </p:nvSpPr>
        <p:spPr>
          <a:xfrm>
            <a:off x="3670116" y="2214839"/>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600" u="none" cap="none" strike="noStrike">
                <a:solidFill>
                  <a:schemeClr val="dk1"/>
                </a:solidFill>
                <a:latin typeface="Calibri"/>
                <a:ea typeface="Calibri"/>
                <a:cs typeface="Calibri"/>
                <a:sym typeface="Calibri"/>
              </a:rPr>
              <a:t>2</a:t>
            </a:r>
            <a:endParaRPr sz="1100"/>
          </a:p>
        </p:txBody>
      </p:sp>
      <p:sp>
        <p:nvSpPr>
          <p:cNvPr id="174" name="Google Shape;174;p24"/>
          <p:cNvSpPr/>
          <p:nvPr/>
        </p:nvSpPr>
        <p:spPr>
          <a:xfrm>
            <a:off x="3905711" y="2753477"/>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600" u="none" cap="none" strike="noStrike">
                <a:solidFill>
                  <a:schemeClr val="dk1"/>
                </a:solidFill>
                <a:latin typeface="Calibri"/>
                <a:ea typeface="Calibri"/>
                <a:cs typeface="Calibri"/>
                <a:sym typeface="Calibri"/>
              </a:rPr>
              <a:t>3</a:t>
            </a:r>
            <a:endParaRPr sz="1100"/>
          </a:p>
        </p:txBody>
      </p:sp>
      <p:sp>
        <p:nvSpPr>
          <p:cNvPr id="175" name="Google Shape;175;p24"/>
          <p:cNvSpPr/>
          <p:nvPr/>
        </p:nvSpPr>
        <p:spPr>
          <a:xfrm>
            <a:off x="5504641" y="3638748"/>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600" u="none" cap="none" strike="noStrike">
                <a:solidFill>
                  <a:schemeClr val="dk1"/>
                </a:solidFill>
                <a:latin typeface="Calibri"/>
                <a:ea typeface="Calibri"/>
                <a:cs typeface="Calibri"/>
                <a:sym typeface="Calibri"/>
              </a:rPr>
              <a:t>6</a:t>
            </a:r>
            <a:endParaRPr sz="1100"/>
          </a:p>
        </p:txBody>
      </p:sp>
      <p:cxnSp>
        <p:nvCxnSpPr>
          <p:cNvPr id="176" name="Google Shape;176;p24"/>
          <p:cNvCxnSpPr/>
          <p:nvPr/>
        </p:nvCxnSpPr>
        <p:spPr>
          <a:xfrm flipH="1">
            <a:off x="5312576" y="2758785"/>
            <a:ext cx="793500" cy="838200"/>
          </a:xfrm>
          <a:prstGeom prst="straightConnector1">
            <a:avLst/>
          </a:prstGeom>
          <a:noFill/>
          <a:ln cap="flat" cmpd="sng" w="9525">
            <a:solidFill>
              <a:schemeClr val="accent1"/>
            </a:solidFill>
            <a:prstDash val="solid"/>
            <a:miter lim="800000"/>
            <a:headEnd len="sm" w="sm" type="none"/>
            <a:tailEnd len="med" w="med" type="triangle"/>
          </a:ln>
        </p:spPr>
      </p:cxnSp>
      <p:sp>
        <p:nvSpPr>
          <p:cNvPr id="177" name="Google Shape;177;p24"/>
          <p:cNvSpPr/>
          <p:nvPr/>
        </p:nvSpPr>
        <p:spPr>
          <a:xfrm>
            <a:off x="6014489" y="2838182"/>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600" u="none" cap="none" strike="noStrike">
                <a:solidFill>
                  <a:schemeClr val="dk1"/>
                </a:solidFill>
                <a:latin typeface="Calibri"/>
                <a:ea typeface="Calibri"/>
                <a:cs typeface="Calibri"/>
                <a:sym typeface="Calibri"/>
              </a:rPr>
              <a:t>4</a:t>
            </a:r>
            <a:endParaRPr sz="1100"/>
          </a:p>
        </p:txBody>
      </p:sp>
      <p:sp>
        <p:nvSpPr>
          <p:cNvPr id="178" name="Google Shape;178;p24"/>
          <p:cNvSpPr txBox="1"/>
          <p:nvPr/>
        </p:nvSpPr>
        <p:spPr>
          <a:xfrm rot="-2791267">
            <a:off x="5415880" y="3001521"/>
            <a:ext cx="607336" cy="1614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600" u="none" cap="none" strike="noStrike">
                <a:solidFill>
                  <a:schemeClr val="dk1"/>
                </a:solidFill>
                <a:latin typeface="Calibri"/>
                <a:ea typeface="Calibri"/>
                <a:cs typeface="Calibri"/>
                <a:sym typeface="Calibri"/>
              </a:rPr>
              <a:t>Read audio file</a:t>
            </a:r>
            <a:endParaRPr sz="1100"/>
          </a:p>
        </p:txBody>
      </p:sp>
      <p:cxnSp>
        <p:nvCxnSpPr>
          <p:cNvPr id="179" name="Google Shape;179;p24"/>
          <p:cNvCxnSpPr/>
          <p:nvPr/>
        </p:nvCxnSpPr>
        <p:spPr>
          <a:xfrm rot="10800000">
            <a:off x="5494871" y="4178576"/>
            <a:ext cx="1411200" cy="0"/>
          </a:xfrm>
          <a:prstGeom prst="straightConnector1">
            <a:avLst/>
          </a:prstGeom>
          <a:noFill/>
          <a:ln cap="flat" cmpd="sng" w="9525">
            <a:solidFill>
              <a:schemeClr val="accent1"/>
            </a:solidFill>
            <a:prstDash val="solid"/>
            <a:miter lim="800000"/>
            <a:headEnd len="sm" w="sm" type="none"/>
            <a:tailEnd len="med" w="med" type="triangle"/>
          </a:ln>
        </p:spPr>
      </p:cxnSp>
      <p:sp>
        <p:nvSpPr>
          <p:cNvPr id="180" name="Google Shape;180;p24"/>
          <p:cNvSpPr txBox="1"/>
          <p:nvPr/>
        </p:nvSpPr>
        <p:spPr>
          <a:xfrm>
            <a:off x="5504641" y="4140468"/>
            <a:ext cx="1401600" cy="1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00">
                <a:solidFill>
                  <a:schemeClr val="dk1"/>
                </a:solidFill>
                <a:latin typeface="Calibri"/>
                <a:ea typeface="Calibri"/>
                <a:cs typeface="Calibri"/>
                <a:sym typeface="Calibri"/>
              </a:rPr>
              <a:t>Return Predicted Genre</a:t>
            </a:r>
            <a:endParaRPr sz="1100"/>
          </a:p>
        </p:txBody>
      </p:sp>
      <p:sp>
        <p:nvSpPr>
          <p:cNvPr id="181" name="Google Shape;181;p24"/>
          <p:cNvSpPr/>
          <p:nvPr/>
        </p:nvSpPr>
        <p:spPr>
          <a:xfrm>
            <a:off x="6651101" y="4216263"/>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600">
                <a:solidFill>
                  <a:schemeClr val="dk1"/>
                </a:solidFill>
                <a:latin typeface="Calibri"/>
                <a:ea typeface="Calibri"/>
                <a:cs typeface="Calibri"/>
                <a:sym typeface="Calibri"/>
              </a:rPr>
              <a:t>7</a:t>
            </a:r>
            <a:endParaRPr sz="1100"/>
          </a:p>
        </p:txBody>
      </p:sp>
      <p:pic>
        <p:nvPicPr>
          <p:cNvPr id="182" name="Google Shape;182;p24"/>
          <p:cNvPicPr preferRelativeResize="0"/>
          <p:nvPr/>
        </p:nvPicPr>
        <p:blipFill rotWithShape="1">
          <a:blip r:embed="rId10">
            <a:alphaModFix/>
          </a:blip>
          <a:srcRect b="0" l="0" r="0" t="0"/>
          <a:stretch/>
        </p:blipFill>
        <p:spPr>
          <a:xfrm>
            <a:off x="7444870" y="3954440"/>
            <a:ext cx="151348" cy="194989"/>
          </a:xfrm>
          <a:prstGeom prst="rect">
            <a:avLst/>
          </a:prstGeom>
          <a:noFill/>
          <a:ln>
            <a:noFill/>
          </a:ln>
        </p:spPr>
      </p:pic>
      <p:cxnSp>
        <p:nvCxnSpPr>
          <p:cNvPr id="183" name="Google Shape;183;p24"/>
          <p:cNvCxnSpPr/>
          <p:nvPr/>
        </p:nvCxnSpPr>
        <p:spPr>
          <a:xfrm rot="10800000">
            <a:off x="3613276" y="2994719"/>
            <a:ext cx="1214400" cy="964500"/>
          </a:xfrm>
          <a:prstGeom prst="straightConnector1">
            <a:avLst/>
          </a:prstGeom>
          <a:noFill/>
          <a:ln cap="flat" cmpd="sng" w="9525">
            <a:solidFill>
              <a:schemeClr val="accent1"/>
            </a:solidFill>
            <a:prstDash val="solid"/>
            <a:miter lim="800000"/>
            <a:headEnd len="sm" w="sm" type="none"/>
            <a:tailEnd len="med" w="med" type="triangle"/>
          </a:ln>
        </p:spPr>
      </p:cxnSp>
      <p:sp>
        <p:nvSpPr>
          <p:cNvPr id="184" name="Google Shape;184;p24"/>
          <p:cNvSpPr txBox="1"/>
          <p:nvPr/>
        </p:nvSpPr>
        <p:spPr>
          <a:xfrm rot="2323035">
            <a:off x="3598909" y="3314308"/>
            <a:ext cx="887801" cy="16154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00">
                <a:solidFill>
                  <a:schemeClr val="dk1"/>
                </a:solidFill>
                <a:latin typeface="Calibri"/>
                <a:ea typeface="Calibri"/>
                <a:cs typeface="Calibri"/>
                <a:sym typeface="Calibri"/>
              </a:rPr>
              <a:t>Return Predicted Genre</a:t>
            </a:r>
            <a:endParaRPr sz="1100"/>
          </a:p>
        </p:txBody>
      </p:sp>
      <p:sp>
        <p:nvSpPr>
          <p:cNvPr id="185" name="Google Shape;185;p24"/>
          <p:cNvSpPr/>
          <p:nvPr/>
        </p:nvSpPr>
        <p:spPr>
          <a:xfrm>
            <a:off x="4279063" y="3636165"/>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600">
                <a:solidFill>
                  <a:schemeClr val="dk1"/>
                </a:solidFill>
                <a:latin typeface="Calibri"/>
                <a:ea typeface="Calibri"/>
                <a:cs typeface="Calibri"/>
                <a:sym typeface="Calibri"/>
              </a:rPr>
              <a:t>8</a:t>
            </a:r>
            <a:endParaRPr sz="1100"/>
          </a:p>
        </p:txBody>
      </p:sp>
      <p:sp>
        <p:nvSpPr>
          <p:cNvPr id="186" name="Google Shape;186;p24"/>
          <p:cNvSpPr txBox="1"/>
          <p:nvPr/>
        </p:nvSpPr>
        <p:spPr>
          <a:xfrm>
            <a:off x="4841552" y="4149429"/>
            <a:ext cx="5898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600">
                <a:solidFill>
                  <a:schemeClr val="dk1"/>
                </a:solidFill>
                <a:latin typeface="Calibri"/>
                <a:ea typeface="Calibri"/>
                <a:cs typeface="Calibri"/>
                <a:sym typeface="Calibri"/>
              </a:rPr>
              <a:t>Extract MFCC using librosa</a:t>
            </a:r>
            <a:endParaRPr sz="600">
              <a:solidFill>
                <a:schemeClr val="dk1"/>
              </a:solidFill>
              <a:latin typeface="Calibri"/>
              <a:ea typeface="Calibri"/>
              <a:cs typeface="Calibri"/>
              <a:sym typeface="Calibri"/>
            </a:endParaRPr>
          </a:p>
        </p:txBody>
      </p:sp>
      <p:sp>
        <p:nvSpPr>
          <p:cNvPr id="187" name="Google Shape;187;p24"/>
          <p:cNvSpPr/>
          <p:nvPr/>
        </p:nvSpPr>
        <p:spPr>
          <a:xfrm>
            <a:off x="5044839" y="4397729"/>
            <a:ext cx="183300" cy="1566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600">
                <a:solidFill>
                  <a:schemeClr val="dk1"/>
                </a:solidFill>
                <a:latin typeface="Calibri"/>
                <a:ea typeface="Calibri"/>
                <a:cs typeface="Calibri"/>
                <a:sym typeface="Calibri"/>
              </a:rPr>
              <a:t>5</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title="Genre-Classifier-App-Demo-Video.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Improve/Next Steps </a:t>
            </a:r>
            <a:endParaRPr/>
          </a:p>
        </p:txBody>
      </p:sp>
      <p:sp>
        <p:nvSpPr>
          <p:cNvPr id="198" name="Google Shape;19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way to detect the song within first 5 seconds</a:t>
            </a:r>
            <a:endParaRPr/>
          </a:p>
          <a:p>
            <a:pPr indent="-311150" lvl="0" marL="457200" rtl="0" algn="l">
              <a:spcBef>
                <a:spcPts val="0"/>
              </a:spcBef>
              <a:spcAft>
                <a:spcPts val="0"/>
              </a:spcAft>
              <a:buSzPts val="1300"/>
              <a:buChar char="-"/>
            </a:pPr>
            <a:r>
              <a:rPr lang="en"/>
              <a:t>Ensemble learning to improve the model</a:t>
            </a:r>
            <a:endParaRPr/>
          </a:p>
          <a:p>
            <a:pPr indent="-311150" lvl="0" marL="457200" rtl="0" algn="l">
              <a:spcBef>
                <a:spcPts val="0"/>
              </a:spcBef>
              <a:spcAft>
                <a:spcPts val="0"/>
              </a:spcAft>
              <a:buSzPts val="1300"/>
              <a:buChar char="-"/>
            </a:pPr>
            <a:r>
              <a:rPr lang="en"/>
              <a:t>Improve the user interface</a:t>
            </a:r>
            <a:endParaRPr/>
          </a:p>
          <a:p>
            <a:pPr indent="-311150" lvl="0" marL="457200" rtl="0" algn="l">
              <a:spcBef>
                <a:spcPts val="0"/>
              </a:spcBef>
              <a:spcAft>
                <a:spcPts val="0"/>
              </a:spcAft>
              <a:buSzPts val="1300"/>
              <a:buChar char="-"/>
            </a:pPr>
            <a:r>
              <a:rPr lang="en"/>
              <a:t>Improve the model accuracy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27650" y="1130845"/>
            <a:ext cx="7688700" cy="5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204" name="Google Shape;204;p27"/>
          <p:cNvSpPr txBox="1"/>
          <p:nvPr>
            <p:ph idx="1" type="body"/>
          </p:nvPr>
        </p:nvSpPr>
        <p:spPr>
          <a:xfrm>
            <a:off x="727650" y="1572291"/>
            <a:ext cx="7688700" cy="35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meet every Sun</a:t>
            </a:r>
            <a:r>
              <a:rPr lang="en"/>
              <a:t>day, within the duration of this project.</a:t>
            </a:r>
            <a:endParaRPr/>
          </a:p>
          <a:p>
            <a:pPr indent="0" lvl="0" marL="0" rtl="0" algn="l">
              <a:spcBef>
                <a:spcPts val="1600"/>
              </a:spcBef>
              <a:spcAft>
                <a:spcPts val="0"/>
              </a:spcAft>
              <a:buNone/>
            </a:pPr>
            <a:r>
              <a:rPr lang="en"/>
              <a:t>10/21/20 - Submit Proposal Slides</a:t>
            </a:r>
            <a:endParaRPr/>
          </a:p>
          <a:p>
            <a:pPr indent="0" lvl="0" marL="0" rtl="0" algn="l">
              <a:spcBef>
                <a:spcPts val="1600"/>
              </a:spcBef>
              <a:spcAft>
                <a:spcPts val="0"/>
              </a:spcAft>
              <a:buNone/>
            </a:pPr>
            <a:r>
              <a:rPr lang="en"/>
              <a:t>10/22/20 to 11/01/20 - Progress meeting on Discord. Sharing </a:t>
            </a:r>
            <a:r>
              <a:rPr lang="en"/>
              <a:t>updates:</a:t>
            </a:r>
            <a:endParaRPr/>
          </a:p>
          <a:p>
            <a:pPr indent="-311150" lvl="0" marL="457200" rtl="0" algn="l">
              <a:spcBef>
                <a:spcPts val="1600"/>
              </a:spcBef>
              <a:spcAft>
                <a:spcPts val="0"/>
              </a:spcAft>
              <a:buSzPts val="1300"/>
              <a:buChar char="●"/>
            </a:pPr>
            <a:r>
              <a:rPr lang="en"/>
              <a:t>KNN Model</a:t>
            </a:r>
            <a:endParaRPr/>
          </a:p>
          <a:p>
            <a:pPr indent="-311150" lvl="0" marL="457200" rtl="0" algn="l">
              <a:spcBef>
                <a:spcPts val="0"/>
              </a:spcBef>
              <a:spcAft>
                <a:spcPts val="0"/>
              </a:spcAft>
              <a:buSzPts val="1300"/>
              <a:buChar char="●"/>
            </a:pPr>
            <a:r>
              <a:rPr lang="en"/>
              <a:t>Android App front-end (Android Studio &amp; conversion of input file to .wav)</a:t>
            </a:r>
            <a:endParaRPr/>
          </a:p>
          <a:p>
            <a:pPr indent="-311150" lvl="0" marL="457200" rtl="0" algn="l">
              <a:spcBef>
                <a:spcPts val="0"/>
              </a:spcBef>
              <a:spcAft>
                <a:spcPts val="0"/>
              </a:spcAft>
              <a:buSzPts val="1300"/>
              <a:buChar char="●"/>
            </a:pPr>
            <a:r>
              <a:rPr lang="en"/>
              <a:t>Android App back-end (Google Colab)</a:t>
            </a:r>
            <a:endParaRPr/>
          </a:p>
          <a:p>
            <a:pPr indent="0" lvl="0" marL="0" rtl="0" algn="l">
              <a:spcBef>
                <a:spcPts val="1600"/>
              </a:spcBef>
              <a:spcAft>
                <a:spcPts val="0"/>
              </a:spcAft>
              <a:buNone/>
            </a:pPr>
            <a:r>
              <a:rPr lang="en"/>
              <a:t>11/03/2020 - Final meeting on Discord: </a:t>
            </a:r>
            <a:endParaRPr/>
          </a:p>
          <a:p>
            <a:pPr indent="-311150" lvl="0" marL="457200" rtl="0" algn="l">
              <a:spcBef>
                <a:spcPts val="1600"/>
              </a:spcBef>
              <a:spcAft>
                <a:spcPts val="0"/>
              </a:spcAft>
              <a:buSzPts val="1300"/>
              <a:buChar char="●"/>
            </a:pPr>
            <a:r>
              <a:rPr lang="en"/>
              <a:t>Round up </a:t>
            </a:r>
            <a:r>
              <a:rPr lang="en"/>
              <a:t>the project, work on the report / presentation slides</a:t>
            </a:r>
            <a:endParaRPr/>
          </a:p>
          <a:p>
            <a:pPr indent="0" lvl="0" marL="0" rtl="0" algn="l">
              <a:spcBef>
                <a:spcPts val="1600"/>
              </a:spcBef>
              <a:spcAft>
                <a:spcPts val="0"/>
              </a:spcAft>
              <a:buNone/>
            </a:pPr>
            <a:r>
              <a:rPr lang="en"/>
              <a:t>11/04/20 - Submit Report/Presentation Slides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210" name="Google Shape;210;p28"/>
          <p:cNvSpPr txBox="1"/>
          <p:nvPr>
            <p:ph idx="1" type="body"/>
          </p:nvPr>
        </p:nvSpPr>
        <p:spPr>
          <a:xfrm>
            <a:off x="729450" y="1853850"/>
            <a:ext cx="7688700" cy="3289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Model will be created on Google Colab:</a:t>
            </a:r>
            <a:endParaRPr/>
          </a:p>
          <a:p>
            <a:pPr indent="-298450" lvl="1" marL="914400" rtl="0" algn="l">
              <a:lnSpc>
                <a:spcPct val="150000"/>
              </a:lnSpc>
              <a:spcBef>
                <a:spcPts val="0"/>
              </a:spcBef>
              <a:spcAft>
                <a:spcPts val="0"/>
              </a:spcAft>
              <a:buSzPts val="1100"/>
              <a:buChar char="○"/>
            </a:pPr>
            <a:r>
              <a:rPr lang="en" u="sng">
                <a:solidFill>
                  <a:schemeClr val="hlink"/>
                </a:solidFill>
                <a:hlinkClick r:id="rId3"/>
              </a:rPr>
              <a:t>https://colab.research.google.com/drive/1bHPOeVWPfa3EPEDDGRtako8X1-0z3le5?usp=sharing#scrollTo=aI8hmH9M7bXV</a:t>
            </a:r>
            <a:endParaRPr/>
          </a:p>
          <a:p>
            <a:pPr indent="-311150" lvl="0" marL="457200" rtl="0" algn="l">
              <a:lnSpc>
                <a:spcPct val="150000"/>
              </a:lnSpc>
              <a:spcBef>
                <a:spcPts val="0"/>
              </a:spcBef>
              <a:spcAft>
                <a:spcPts val="0"/>
              </a:spcAft>
              <a:buSzPts val="1300"/>
              <a:buChar char="●"/>
            </a:pPr>
            <a:r>
              <a:rPr lang="en"/>
              <a:t>The model is hosted on Google Cloud ML Engine</a:t>
            </a:r>
            <a:endParaRPr/>
          </a:p>
          <a:p>
            <a:pPr indent="-311150" lvl="0" marL="457200" rtl="0" algn="l">
              <a:lnSpc>
                <a:spcPct val="150000"/>
              </a:lnSpc>
              <a:spcBef>
                <a:spcPts val="0"/>
              </a:spcBef>
              <a:spcAft>
                <a:spcPts val="0"/>
              </a:spcAft>
              <a:buSzPts val="1300"/>
              <a:buChar char="●"/>
            </a:pPr>
            <a:r>
              <a:rPr lang="en"/>
              <a:t>Audio preprocessing is deployed as a Google Cloud Function.</a:t>
            </a:r>
            <a:endParaRPr/>
          </a:p>
          <a:p>
            <a:pPr indent="-311150" lvl="0" marL="457200" rtl="0" algn="l">
              <a:lnSpc>
                <a:spcPct val="150000"/>
              </a:lnSpc>
              <a:spcBef>
                <a:spcPts val="0"/>
              </a:spcBef>
              <a:spcAft>
                <a:spcPts val="0"/>
              </a:spcAft>
              <a:buSzPts val="1300"/>
              <a:buChar char="●"/>
            </a:pPr>
            <a:r>
              <a:rPr lang="en"/>
              <a:t>Develop an Android app with Android Studio tools</a:t>
            </a:r>
            <a:endParaRPr/>
          </a:p>
          <a:p>
            <a:pPr indent="-311150" lvl="0" marL="457200" rtl="0" algn="l">
              <a:lnSpc>
                <a:spcPct val="150000"/>
              </a:lnSpc>
              <a:spcBef>
                <a:spcPts val="0"/>
              </a:spcBef>
              <a:spcAft>
                <a:spcPts val="0"/>
              </a:spcAft>
              <a:buSzPts val="1300"/>
              <a:buChar char="●"/>
            </a:pPr>
            <a:r>
              <a:rPr lang="en"/>
              <a:t>Android app will record audio, then call both the Cloud function and the Cloud ML Engine</a:t>
            </a:r>
            <a:endParaRPr/>
          </a:p>
          <a:p>
            <a:pPr indent="-311150" lvl="0" marL="457200" rtl="0" algn="l">
              <a:lnSpc>
                <a:spcPct val="150000"/>
              </a:lnSpc>
              <a:spcBef>
                <a:spcPts val="0"/>
              </a:spcBef>
              <a:spcAft>
                <a:spcPts val="0"/>
              </a:spcAft>
              <a:buSzPts val="1300"/>
              <a:buChar char="●"/>
            </a:pPr>
            <a:r>
              <a:rPr lang="en"/>
              <a:t>Version Control - </a:t>
            </a:r>
            <a:r>
              <a:rPr lang="en"/>
              <a:t>Github</a:t>
            </a:r>
            <a:endParaRPr/>
          </a:p>
          <a:p>
            <a:pPr indent="-298450" lvl="1" marL="914400" rtl="0" algn="l">
              <a:lnSpc>
                <a:spcPct val="150000"/>
              </a:lnSpc>
              <a:spcBef>
                <a:spcPts val="0"/>
              </a:spcBef>
              <a:spcAft>
                <a:spcPts val="0"/>
              </a:spcAft>
              <a:buSzPts val="1100"/>
              <a:buChar char="○"/>
            </a:pPr>
            <a:r>
              <a:rPr lang="en" u="sng">
                <a:solidFill>
                  <a:schemeClr val="accent5"/>
                </a:solidFill>
                <a:hlinkClick r:id="rId4">
                  <a:extLst>
                    <a:ext uri="{A12FA001-AC4F-418D-AE19-62706E023703}">
                      <ahyp:hlinkClr val="tx"/>
                    </a:ext>
                  </a:extLst>
                </a:hlinkClick>
              </a:rPr>
              <a:t>https://github.com/anniecliu/Music-Genre-Project</a:t>
            </a:r>
            <a:endParaRPr/>
          </a:p>
          <a:p>
            <a:pPr indent="-311150" lvl="0" marL="457200" rtl="0" algn="l">
              <a:lnSpc>
                <a:spcPct val="150000"/>
              </a:lnSpc>
              <a:spcBef>
                <a:spcPts val="0"/>
              </a:spcBef>
              <a:spcAft>
                <a:spcPts val="0"/>
              </a:spcAft>
              <a:buSzPts val="1300"/>
              <a:buChar char="●"/>
            </a:pPr>
            <a:r>
              <a:rPr lang="en"/>
              <a:t>Discord - Sundays 12PM weekly meetings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7650" y="1244800"/>
            <a:ext cx="7688700" cy="3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216" name="Google Shape;216;p29"/>
          <p:cNvSpPr txBox="1"/>
          <p:nvPr>
            <p:ph idx="1" type="body"/>
          </p:nvPr>
        </p:nvSpPr>
        <p:spPr>
          <a:xfrm>
            <a:off x="727650" y="1690650"/>
            <a:ext cx="7688700" cy="33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Daniel </a:t>
            </a:r>
            <a:endParaRPr b="1"/>
          </a:p>
          <a:p>
            <a:pPr indent="-311150" lvl="0" marL="457200" rtl="0" algn="l">
              <a:spcBef>
                <a:spcPts val="1600"/>
              </a:spcBef>
              <a:spcAft>
                <a:spcPts val="0"/>
              </a:spcAft>
              <a:buSzPts val="1300"/>
              <a:buChar char="●"/>
            </a:pPr>
            <a:r>
              <a:rPr lang="en"/>
              <a:t>CNN model</a:t>
            </a:r>
            <a:endParaRPr/>
          </a:p>
          <a:p>
            <a:pPr indent="0" lvl="0" marL="0" rtl="0" algn="l">
              <a:spcBef>
                <a:spcPts val="1600"/>
              </a:spcBef>
              <a:spcAft>
                <a:spcPts val="0"/>
              </a:spcAft>
              <a:buNone/>
            </a:pPr>
            <a:r>
              <a:rPr b="1" lang="en"/>
              <a:t>Jerin </a:t>
            </a:r>
            <a:endParaRPr b="1"/>
          </a:p>
          <a:p>
            <a:pPr indent="-311150" lvl="0" marL="457200" rtl="0" algn="l">
              <a:spcBef>
                <a:spcPts val="1600"/>
              </a:spcBef>
              <a:spcAft>
                <a:spcPts val="0"/>
              </a:spcAft>
              <a:buSzPts val="1300"/>
              <a:buChar char="●"/>
            </a:pPr>
            <a:r>
              <a:rPr lang="en"/>
              <a:t>Android App backend, Google Cloud</a:t>
            </a:r>
            <a:endParaRPr/>
          </a:p>
          <a:p>
            <a:pPr indent="0" lvl="0" marL="0" rtl="0" algn="l">
              <a:spcBef>
                <a:spcPts val="1600"/>
              </a:spcBef>
              <a:spcAft>
                <a:spcPts val="0"/>
              </a:spcAft>
              <a:buNone/>
            </a:pPr>
            <a:r>
              <a:rPr b="1" lang="en"/>
              <a:t>Madeline </a:t>
            </a:r>
            <a:endParaRPr b="1"/>
          </a:p>
          <a:p>
            <a:pPr indent="-311150" lvl="0" marL="457200" rtl="0" algn="l">
              <a:spcBef>
                <a:spcPts val="1600"/>
              </a:spcBef>
              <a:spcAft>
                <a:spcPts val="0"/>
              </a:spcAft>
              <a:buSzPts val="1300"/>
              <a:buChar char="●"/>
            </a:pPr>
            <a:r>
              <a:rPr lang="en"/>
              <a:t>Android App frontend</a:t>
            </a:r>
            <a:endParaRPr/>
          </a:p>
          <a:p>
            <a:pPr indent="0" lvl="0" marL="0" rtl="0" algn="l">
              <a:spcBef>
                <a:spcPts val="1600"/>
              </a:spcBef>
              <a:spcAft>
                <a:spcPts val="0"/>
              </a:spcAft>
              <a:buNone/>
            </a:pPr>
            <a:r>
              <a:rPr b="1" lang="en"/>
              <a:t>Annie</a:t>
            </a:r>
            <a:r>
              <a:rPr lang="en"/>
              <a:t> </a:t>
            </a:r>
            <a:endParaRPr/>
          </a:p>
          <a:p>
            <a:pPr indent="-311150" lvl="0" marL="457200" rtl="0" algn="l">
              <a:spcBef>
                <a:spcPts val="1600"/>
              </a:spcBef>
              <a:spcAft>
                <a:spcPts val="0"/>
              </a:spcAft>
              <a:buSzPts val="1300"/>
              <a:buChar char="●"/>
            </a:pPr>
            <a:r>
              <a:rPr lang="en"/>
              <a:t>CNN model, slides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22" name="Google Shape;222;p30"/>
          <p:cNvSpPr txBox="1"/>
          <p:nvPr>
            <p:ph idx="1" type="body"/>
          </p:nvPr>
        </p:nvSpPr>
        <p:spPr>
          <a:xfrm>
            <a:off x="729450" y="2078875"/>
            <a:ext cx="7688700" cy="30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Michael Moore</a:t>
            </a:r>
            <a:endParaRPr b="1"/>
          </a:p>
          <a:p>
            <a:pPr indent="-311150" lvl="0" marL="457200" rtl="0" algn="l">
              <a:spcBef>
                <a:spcPts val="1600"/>
              </a:spcBef>
              <a:spcAft>
                <a:spcPts val="0"/>
              </a:spcAft>
              <a:buSzPts val="1300"/>
              <a:buChar char="●"/>
            </a:pPr>
            <a:r>
              <a:rPr lang="en"/>
              <a:t>Assisted with suggestions on how to improve CNN model accuracy, such as cutting sound bites into 5 seconds chunks, trying ensemble learning, and using Libroso to extract extra features like average frequency, RMS, zero-crossing rate, etc. </a:t>
            </a:r>
            <a:endParaRPr/>
          </a:p>
          <a:p>
            <a:pPr indent="0" lvl="0" marL="0" rtl="0" algn="l">
              <a:spcBef>
                <a:spcPts val="1600"/>
              </a:spcBef>
              <a:spcAft>
                <a:spcPts val="0"/>
              </a:spcAft>
              <a:buNone/>
            </a:pPr>
            <a:r>
              <a:rPr b="1" lang="en"/>
              <a:t>Naga Sumanth </a:t>
            </a:r>
            <a:endParaRPr b="1"/>
          </a:p>
          <a:p>
            <a:pPr indent="-311150" lvl="0" marL="457200" rtl="0" algn="l">
              <a:spcBef>
                <a:spcPts val="1600"/>
              </a:spcBef>
              <a:spcAft>
                <a:spcPts val="0"/>
              </a:spcAft>
              <a:buSzPts val="1300"/>
              <a:buChar char="●"/>
            </a:pPr>
            <a:r>
              <a:rPr lang="en"/>
              <a:t>Suggested that workflow could be changed to where Google Cloud Storage could trigger the cloud function when file upload completes. This way, the final result can be polled from or posted to the client rather than the client invoking the cloud function.</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Archive</a:t>
            </a:r>
            <a:endParaRPr/>
          </a:p>
        </p:txBody>
      </p:sp>
      <p:sp>
        <p:nvSpPr>
          <p:cNvPr id="228" name="Google Shape;22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https://github.com/anniecliu/Music-Genre-Project</a:t>
            </a:r>
            <a:endParaRPr/>
          </a:p>
        </p:txBody>
      </p:sp>
      <p:pic>
        <p:nvPicPr>
          <p:cNvPr id="229" name="Google Shape;229;p31"/>
          <p:cNvPicPr preferRelativeResize="0"/>
          <p:nvPr/>
        </p:nvPicPr>
        <p:blipFill rotWithShape="1">
          <a:blip r:embed="rId3">
            <a:alphaModFix/>
          </a:blip>
          <a:srcRect b="0" l="0" r="0" t="11331"/>
          <a:stretch/>
        </p:blipFill>
        <p:spPr>
          <a:xfrm>
            <a:off x="1863213" y="2441500"/>
            <a:ext cx="5417573" cy="2702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&amp; Tutorials</a:t>
            </a:r>
            <a:endParaRPr/>
          </a:p>
        </p:txBody>
      </p:sp>
      <p:sp>
        <p:nvSpPr>
          <p:cNvPr id="235" name="Google Shape;235;p32"/>
          <p:cNvSpPr txBox="1"/>
          <p:nvPr>
            <p:ph idx="1" type="body"/>
          </p:nvPr>
        </p:nvSpPr>
        <p:spPr>
          <a:xfrm>
            <a:off x="729450" y="1744700"/>
            <a:ext cx="7688700" cy="317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KNN Model Tutorial: </a:t>
            </a:r>
            <a:r>
              <a:rPr lang="en" u="sng">
                <a:solidFill>
                  <a:schemeClr val="hlink"/>
                </a:solidFill>
                <a:hlinkClick r:id="rId3"/>
              </a:rPr>
              <a:t>https://data-flair.training/blogs/python-project-music-genre-classification/</a:t>
            </a:r>
            <a:endParaRPr/>
          </a:p>
          <a:p>
            <a:pPr indent="-311150" lvl="0" marL="457200" rtl="0" algn="l">
              <a:lnSpc>
                <a:spcPct val="100000"/>
              </a:lnSpc>
              <a:spcBef>
                <a:spcPts val="1600"/>
              </a:spcBef>
              <a:spcAft>
                <a:spcPts val="0"/>
              </a:spcAft>
              <a:buSzPts val="1300"/>
              <a:buChar char="-"/>
            </a:pPr>
            <a:r>
              <a:rPr lang="en"/>
              <a:t>This tutorial makes use of the dataset below in order to train a KNN model using the mfcc feature.</a:t>
            </a:r>
            <a:endParaRPr/>
          </a:p>
          <a:p>
            <a:pPr indent="0" lvl="0" marL="0" rtl="0" algn="l">
              <a:lnSpc>
                <a:spcPct val="100000"/>
              </a:lnSpc>
              <a:spcBef>
                <a:spcPts val="1600"/>
              </a:spcBef>
              <a:spcAft>
                <a:spcPts val="0"/>
              </a:spcAft>
              <a:buNone/>
            </a:pPr>
            <a:r>
              <a:rPr lang="en"/>
              <a:t>Dataset: </a:t>
            </a:r>
            <a:r>
              <a:rPr lang="en" u="sng">
                <a:solidFill>
                  <a:schemeClr val="hlink"/>
                </a:solidFill>
                <a:hlinkClick r:id="rId4"/>
              </a:rPr>
              <a:t>https://www.kaggle.com/andradaolteanu/gtzan-dataset-music-genre-classification</a:t>
            </a:r>
            <a:r>
              <a:rPr lang="en"/>
              <a:t> </a:t>
            </a:r>
            <a:endParaRPr/>
          </a:p>
          <a:p>
            <a:pPr indent="-311150" lvl="0" marL="457200" rtl="0" algn="l">
              <a:lnSpc>
                <a:spcPct val="100000"/>
              </a:lnSpc>
              <a:spcBef>
                <a:spcPts val="1600"/>
              </a:spcBef>
              <a:spcAft>
                <a:spcPts val="0"/>
              </a:spcAft>
              <a:buSzPts val="1300"/>
              <a:buChar char="-"/>
            </a:pPr>
            <a:r>
              <a:rPr lang="en"/>
              <a:t>This dataset contains wav. Files, image representation of each wav. File, and two CSVs containing several features such as the length, the root mean squared mean, and other spectral features</a:t>
            </a:r>
            <a:endParaRPr/>
          </a:p>
          <a:p>
            <a:pPr indent="0" lvl="0" marL="0" rtl="0" algn="l">
              <a:lnSpc>
                <a:spcPct val="100000"/>
              </a:lnSpc>
              <a:spcBef>
                <a:spcPts val="1600"/>
              </a:spcBef>
              <a:spcAft>
                <a:spcPts val="0"/>
              </a:spcAft>
              <a:buNone/>
            </a:pPr>
            <a:r>
              <a:rPr lang="en"/>
              <a:t>Android Studio: </a:t>
            </a:r>
            <a:r>
              <a:rPr lang="en" u="sng">
                <a:solidFill>
                  <a:schemeClr val="hlink"/>
                </a:solidFill>
                <a:hlinkClick r:id="rId5"/>
              </a:rPr>
              <a:t>https://developer.android.com/training/basics/firstapp/building-ui</a:t>
            </a:r>
            <a:endParaRPr/>
          </a:p>
          <a:p>
            <a:pPr indent="-311150" lvl="0" marL="457200" rtl="0" algn="l">
              <a:lnSpc>
                <a:spcPct val="100000"/>
              </a:lnSpc>
              <a:spcBef>
                <a:spcPts val="1600"/>
              </a:spcBef>
              <a:spcAft>
                <a:spcPts val="0"/>
              </a:spcAft>
              <a:buSzPts val="1300"/>
              <a:buChar char="-"/>
            </a:pPr>
            <a:r>
              <a:rPr lang="en"/>
              <a:t>This tutorial guides you through how to build a simple Android app using Android Studio. </a:t>
            </a:r>
            <a:endParaRPr/>
          </a:p>
          <a:p>
            <a:pPr indent="0" lvl="0" marL="0" rtl="0" algn="l">
              <a:lnSpc>
                <a:spcPct val="100000"/>
              </a:lnSpc>
              <a:spcBef>
                <a:spcPts val="1600"/>
              </a:spcBef>
              <a:spcAft>
                <a:spcPts val="0"/>
              </a:spcAft>
              <a:buNone/>
            </a:pPr>
            <a:r>
              <a:rPr lang="en"/>
              <a:t>Recorder.js: </a:t>
            </a:r>
            <a:r>
              <a:rPr lang="en" u="sng">
                <a:solidFill>
                  <a:schemeClr val="hlink"/>
                </a:solidFill>
                <a:hlinkClick r:id="rId6"/>
              </a:rPr>
              <a:t>https://blog.addpipe.com/using-recorder-js-to-capture-wav-audio-in-your-html5-web-site/</a:t>
            </a:r>
            <a:endParaRPr/>
          </a:p>
          <a:p>
            <a:pPr indent="-311150" lvl="0" marL="457200" rtl="0" algn="l">
              <a:lnSpc>
                <a:spcPct val="100000"/>
              </a:lnSpc>
              <a:spcBef>
                <a:spcPts val="1600"/>
              </a:spcBef>
              <a:spcAft>
                <a:spcPts val="0"/>
              </a:spcAft>
              <a:buSzPts val="1300"/>
              <a:buChar char="-"/>
            </a:pPr>
            <a:r>
              <a:rPr lang="en"/>
              <a:t>Reference tutorial for how to use Recorder.js.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9" name="Google Shape;99;p15"/>
          <p:cNvSpPr txBox="1"/>
          <p:nvPr>
            <p:ph idx="1" type="body"/>
          </p:nvPr>
        </p:nvSpPr>
        <p:spPr>
          <a:xfrm>
            <a:off x="729450" y="2078875"/>
            <a:ext cx="7688700" cy="26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an increase in the quantity of music via platforms like Spotify, Apple Music, and Pandora, grouping together different types of music in order to better handle data is a task that has become increasingly daunting. Whether it’s database management, searching for a song, or even just storing a song, being able to classify music into different genres can help ease the process of working with such large amounts of data. This inspired us to create a better user experience for both clientele and developers.</a:t>
            </a:r>
            <a:endParaRPr/>
          </a:p>
          <a:p>
            <a:pPr indent="0" lvl="0" marL="0" rtl="0" algn="l">
              <a:spcBef>
                <a:spcPts val="1600"/>
              </a:spcBef>
              <a:spcAft>
                <a:spcPts val="1600"/>
              </a:spcAft>
              <a:buNone/>
            </a:pPr>
            <a:r>
              <a:rPr lang="en"/>
              <a:t>Fortunately, we have material from a previous group project to build off of. We intend to use it as both a resource and to further extend what has been accomplished. One of the key features we would like to implement is the ability of a user to record a song through their phone, which can then be classified based on their genre.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05" name="Google Shape;105;p16"/>
          <p:cNvSpPr txBox="1"/>
          <p:nvPr>
            <p:ph idx="1" type="body"/>
          </p:nvPr>
        </p:nvSpPr>
        <p:spPr>
          <a:xfrm>
            <a:off x="729450" y="2078875"/>
            <a:ext cx="5739600" cy="291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 Pick up from where the previous group left off</a:t>
            </a:r>
            <a:endParaRPr/>
          </a:p>
          <a:p>
            <a:pPr indent="0" lvl="0" marL="0" rtl="0" algn="l">
              <a:lnSpc>
                <a:spcPct val="100000"/>
              </a:lnSpc>
              <a:spcBef>
                <a:spcPts val="1600"/>
              </a:spcBef>
              <a:spcAft>
                <a:spcPts val="0"/>
              </a:spcAft>
              <a:buNone/>
            </a:pPr>
            <a:r>
              <a:rPr lang="en"/>
              <a:t>2. Keep the same dataset  from Kaggle (GTZAN)</a:t>
            </a:r>
            <a:endParaRPr/>
          </a:p>
          <a:p>
            <a:pPr indent="0" lvl="0" marL="0" rtl="0" algn="l">
              <a:lnSpc>
                <a:spcPct val="100000"/>
              </a:lnSpc>
              <a:spcBef>
                <a:spcPts val="1600"/>
              </a:spcBef>
              <a:spcAft>
                <a:spcPts val="0"/>
              </a:spcAft>
              <a:buNone/>
            </a:pPr>
            <a:r>
              <a:rPr lang="en"/>
              <a:t>3. Refine the CNN model accuracy</a:t>
            </a:r>
            <a:endParaRPr/>
          </a:p>
          <a:p>
            <a:pPr indent="0" lvl="0" marL="0" rtl="0" algn="l">
              <a:lnSpc>
                <a:spcPct val="100000"/>
              </a:lnSpc>
              <a:spcBef>
                <a:spcPts val="1600"/>
              </a:spcBef>
              <a:spcAft>
                <a:spcPts val="0"/>
              </a:spcAft>
              <a:buNone/>
            </a:pPr>
            <a:r>
              <a:rPr lang="en"/>
              <a:t>4. Use Google Cloud to host audio and extract MFCC</a:t>
            </a:r>
            <a:endParaRPr/>
          </a:p>
          <a:p>
            <a:pPr indent="0" lvl="0" marL="0" rtl="0" algn="l">
              <a:lnSpc>
                <a:spcPct val="100000"/>
              </a:lnSpc>
              <a:spcBef>
                <a:spcPts val="1600"/>
              </a:spcBef>
              <a:spcAft>
                <a:spcPts val="1600"/>
              </a:spcAft>
              <a:buNone/>
            </a:pPr>
            <a:r>
              <a:rPr lang="en"/>
              <a:t>5. Implement an Android app for users to record and identify music audio</a:t>
            </a:r>
            <a:endParaRPr/>
          </a:p>
        </p:txBody>
      </p:sp>
      <p:pic>
        <p:nvPicPr>
          <p:cNvPr id="106" name="Google Shape;106;p16"/>
          <p:cNvPicPr preferRelativeResize="0"/>
          <p:nvPr/>
        </p:nvPicPr>
        <p:blipFill rotWithShape="1">
          <a:blip r:embed="rId3">
            <a:alphaModFix/>
          </a:blip>
          <a:srcRect b="8935" l="0" r="0" t="8935"/>
          <a:stretch/>
        </p:blipFill>
        <p:spPr>
          <a:xfrm>
            <a:off x="6600876" y="569550"/>
            <a:ext cx="2543123" cy="451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Frameworks Used</a:t>
            </a:r>
            <a:endParaRPr/>
          </a:p>
        </p:txBody>
      </p:sp>
      <p:sp>
        <p:nvSpPr>
          <p:cNvPr id="112" name="Google Shape;112;p17"/>
          <p:cNvSpPr txBox="1"/>
          <p:nvPr>
            <p:ph idx="1" type="body"/>
          </p:nvPr>
        </p:nvSpPr>
        <p:spPr>
          <a:xfrm>
            <a:off x="729450" y="1853850"/>
            <a:ext cx="7688700" cy="3240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 sz="1100"/>
              <a:t>Android Studio </a:t>
            </a:r>
            <a:endParaRPr b="1" sz="1100"/>
          </a:p>
          <a:p>
            <a:pPr indent="-298450" lvl="1" marL="914400" rtl="0" algn="l">
              <a:lnSpc>
                <a:spcPct val="100000"/>
              </a:lnSpc>
              <a:spcBef>
                <a:spcPts val="0"/>
              </a:spcBef>
              <a:spcAft>
                <a:spcPts val="0"/>
              </a:spcAft>
              <a:buSzPts val="1100"/>
              <a:buChar char="○"/>
            </a:pPr>
            <a:r>
              <a:rPr lang="en"/>
              <a:t>D</a:t>
            </a:r>
            <a:r>
              <a:rPr lang="en" sz="1100"/>
              <a:t>eveloper software for Android OS apps</a:t>
            </a:r>
            <a:endParaRPr sz="1100"/>
          </a:p>
          <a:p>
            <a:pPr indent="-298450" lvl="0" marL="457200" rtl="0" algn="l">
              <a:lnSpc>
                <a:spcPct val="100000"/>
              </a:lnSpc>
              <a:spcBef>
                <a:spcPts val="0"/>
              </a:spcBef>
              <a:spcAft>
                <a:spcPts val="0"/>
              </a:spcAft>
              <a:buSzPts val="1100"/>
              <a:buChar char="●"/>
            </a:pPr>
            <a:r>
              <a:rPr b="1" lang="en" sz="1100"/>
              <a:t>Json </a:t>
            </a:r>
            <a:endParaRPr b="1" sz="1100"/>
          </a:p>
          <a:p>
            <a:pPr indent="-298450" lvl="1" marL="914400" rtl="0" algn="l">
              <a:lnSpc>
                <a:spcPct val="100000"/>
              </a:lnSpc>
              <a:spcBef>
                <a:spcPts val="0"/>
              </a:spcBef>
              <a:spcAft>
                <a:spcPts val="0"/>
              </a:spcAft>
              <a:buSzPts val="1100"/>
              <a:buChar char="○"/>
            </a:pPr>
            <a:r>
              <a:rPr lang="en"/>
              <a:t>Data format used to call the cloud function and the model in ML Engine.</a:t>
            </a:r>
            <a:endParaRPr sz="1100"/>
          </a:p>
          <a:p>
            <a:pPr indent="-298450" lvl="0" marL="457200" rtl="0" algn="l">
              <a:lnSpc>
                <a:spcPct val="100000"/>
              </a:lnSpc>
              <a:spcBef>
                <a:spcPts val="0"/>
              </a:spcBef>
              <a:spcAft>
                <a:spcPts val="0"/>
              </a:spcAft>
              <a:buSzPts val="1100"/>
              <a:buChar char="●"/>
            </a:pPr>
            <a:r>
              <a:rPr b="1" lang="en" sz="1100"/>
              <a:t>Python </a:t>
            </a:r>
            <a:endParaRPr b="1" sz="1100"/>
          </a:p>
          <a:p>
            <a:pPr indent="-298450" lvl="1" marL="914400" rtl="0" algn="l">
              <a:lnSpc>
                <a:spcPct val="100000"/>
              </a:lnSpc>
              <a:spcBef>
                <a:spcPts val="0"/>
              </a:spcBef>
              <a:spcAft>
                <a:spcPts val="0"/>
              </a:spcAft>
              <a:buSzPts val="1100"/>
              <a:buChar char="○"/>
            </a:pPr>
            <a:r>
              <a:rPr lang="en" sz="1100"/>
              <a:t>Main language for programming in Google Colab</a:t>
            </a:r>
            <a:endParaRPr sz="1100"/>
          </a:p>
          <a:p>
            <a:pPr indent="-298450" lvl="0" marL="457200" rtl="0" algn="l">
              <a:lnSpc>
                <a:spcPct val="100000"/>
              </a:lnSpc>
              <a:spcBef>
                <a:spcPts val="0"/>
              </a:spcBef>
              <a:spcAft>
                <a:spcPts val="0"/>
              </a:spcAft>
              <a:buSzPts val="1100"/>
              <a:buChar char="●"/>
            </a:pPr>
            <a:r>
              <a:rPr b="1" lang="en" sz="1100"/>
              <a:t>Librosa </a:t>
            </a:r>
            <a:endParaRPr b="1" sz="1100"/>
          </a:p>
          <a:p>
            <a:pPr indent="-298450" lvl="1" marL="914400" rtl="0" algn="l">
              <a:lnSpc>
                <a:spcPct val="100000"/>
              </a:lnSpc>
              <a:spcBef>
                <a:spcPts val="0"/>
              </a:spcBef>
              <a:spcAft>
                <a:spcPts val="0"/>
              </a:spcAft>
              <a:buSzPts val="1100"/>
              <a:buChar char="○"/>
            </a:pPr>
            <a:r>
              <a:rPr lang="en" sz="1100"/>
              <a:t>Library used for extracting MFCCs and loading in audio files</a:t>
            </a:r>
            <a:endParaRPr sz="1100"/>
          </a:p>
          <a:p>
            <a:pPr indent="-298450" lvl="0" marL="457200" rtl="0" algn="l">
              <a:lnSpc>
                <a:spcPct val="100000"/>
              </a:lnSpc>
              <a:spcBef>
                <a:spcPts val="0"/>
              </a:spcBef>
              <a:spcAft>
                <a:spcPts val="0"/>
              </a:spcAft>
              <a:buSzPts val="1100"/>
              <a:buChar char="●"/>
            </a:pPr>
            <a:r>
              <a:rPr b="1" lang="en" sz="1100"/>
              <a:t>Numpy </a:t>
            </a:r>
            <a:endParaRPr b="1" sz="1100"/>
          </a:p>
          <a:p>
            <a:pPr indent="-298450" lvl="1" marL="914400" rtl="0" algn="l">
              <a:lnSpc>
                <a:spcPct val="100000"/>
              </a:lnSpc>
              <a:spcBef>
                <a:spcPts val="0"/>
              </a:spcBef>
              <a:spcAft>
                <a:spcPts val="0"/>
              </a:spcAft>
              <a:buSzPts val="1100"/>
              <a:buChar char="○"/>
            </a:pPr>
            <a:r>
              <a:rPr lang="en" sz="1100"/>
              <a:t>Library used for storing audio features in nd-arrays</a:t>
            </a:r>
            <a:endParaRPr sz="1100"/>
          </a:p>
          <a:p>
            <a:pPr indent="-298450" lvl="0" marL="457200" rtl="0" algn="l">
              <a:lnSpc>
                <a:spcPct val="100000"/>
              </a:lnSpc>
              <a:spcBef>
                <a:spcPts val="0"/>
              </a:spcBef>
              <a:spcAft>
                <a:spcPts val="0"/>
              </a:spcAft>
              <a:buSzPts val="1100"/>
              <a:buChar char="●"/>
            </a:pPr>
            <a:r>
              <a:rPr b="1" lang="en" sz="1100"/>
              <a:t>Sklearn</a:t>
            </a:r>
            <a:r>
              <a:rPr lang="en" sz="1100"/>
              <a:t> </a:t>
            </a:r>
            <a:endParaRPr sz="1100"/>
          </a:p>
          <a:p>
            <a:pPr indent="-298450" lvl="1" marL="914400" rtl="0" algn="l">
              <a:lnSpc>
                <a:spcPct val="100000"/>
              </a:lnSpc>
              <a:spcBef>
                <a:spcPts val="0"/>
              </a:spcBef>
              <a:spcAft>
                <a:spcPts val="0"/>
              </a:spcAft>
              <a:buSzPts val="1100"/>
              <a:buChar char="○"/>
            </a:pPr>
            <a:r>
              <a:rPr lang="en" sz="1100"/>
              <a:t>Library used for confusion matrix</a:t>
            </a:r>
            <a:endParaRPr sz="1100"/>
          </a:p>
          <a:p>
            <a:pPr indent="-298450" lvl="0" marL="457200" rtl="0" algn="l">
              <a:lnSpc>
                <a:spcPct val="100000"/>
              </a:lnSpc>
              <a:spcBef>
                <a:spcPts val="0"/>
              </a:spcBef>
              <a:spcAft>
                <a:spcPts val="0"/>
              </a:spcAft>
              <a:buSzPts val="1100"/>
              <a:buChar char="●"/>
            </a:pPr>
            <a:r>
              <a:rPr b="1" lang="en" sz="1100"/>
              <a:t>Tensorflow-Keras</a:t>
            </a:r>
            <a:r>
              <a:rPr lang="en" sz="1100"/>
              <a:t> </a:t>
            </a:r>
            <a:endParaRPr sz="1100"/>
          </a:p>
          <a:p>
            <a:pPr indent="-298450" lvl="1" marL="914400" rtl="0" algn="l">
              <a:lnSpc>
                <a:spcPct val="100000"/>
              </a:lnSpc>
              <a:spcBef>
                <a:spcPts val="0"/>
              </a:spcBef>
              <a:spcAft>
                <a:spcPts val="0"/>
              </a:spcAft>
              <a:buSzPts val="1100"/>
              <a:buChar char="○"/>
            </a:pPr>
            <a:r>
              <a:rPr lang="en" sz="1100"/>
              <a:t>Library used for training the CNN model </a:t>
            </a:r>
            <a:endParaRPr sz="1100"/>
          </a:p>
          <a:p>
            <a:pPr indent="-298450" lvl="0" marL="457200" rtl="0" algn="l">
              <a:lnSpc>
                <a:spcPct val="100000"/>
              </a:lnSpc>
              <a:spcBef>
                <a:spcPts val="0"/>
              </a:spcBef>
              <a:spcAft>
                <a:spcPts val="0"/>
              </a:spcAft>
              <a:buSzPts val="1100"/>
              <a:buChar char="●"/>
            </a:pPr>
            <a:r>
              <a:rPr b="1" lang="en" sz="1100"/>
              <a:t>Others: </a:t>
            </a:r>
            <a:r>
              <a:rPr lang="en" sz="1100"/>
              <a:t>Google Cloud, Matplotlib, Statistics</a:t>
            </a:r>
            <a:endParaRPr sz="1100"/>
          </a:p>
          <a:p>
            <a:pPr indent="0" lvl="0" marL="0" rtl="0" algn="l">
              <a:lnSpc>
                <a:spcPct val="100000"/>
              </a:lnSpc>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Specifications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GTZAN dataset </a:t>
            </a:r>
            <a:endParaRPr b="1"/>
          </a:p>
          <a:p>
            <a:pPr indent="-311150" lvl="0" marL="457200" rtl="0" algn="l">
              <a:spcBef>
                <a:spcPts val="1600"/>
              </a:spcBef>
              <a:spcAft>
                <a:spcPts val="0"/>
              </a:spcAft>
              <a:buSzPts val="1300"/>
              <a:buChar char="●"/>
            </a:pPr>
            <a:r>
              <a:rPr lang="en"/>
              <a:t>The most-used public dataset for evaluation in machine listening research for music genre recognition (MGR). </a:t>
            </a:r>
            <a:endParaRPr/>
          </a:p>
          <a:p>
            <a:pPr indent="-311150" lvl="0" marL="457200" rtl="0" algn="l">
              <a:spcBef>
                <a:spcPts val="0"/>
              </a:spcBef>
              <a:spcAft>
                <a:spcPts val="0"/>
              </a:spcAft>
              <a:buSzPts val="1300"/>
              <a:buChar char="●"/>
            </a:pPr>
            <a:r>
              <a:rPr lang="en"/>
              <a:t>Files were collected in 2000-2001 from a variety of sources including personal CDs, radio, microphone recordings, in order to represent a variety of recording conditions.</a:t>
            </a:r>
            <a:endParaRPr/>
          </a:p>
          <a:p>
            <a:pPr indent="-311150" lvl="0" marL="457200" rtl="0" algn="l">
              <a:spcBef>
                <a:spcPts val="0"/>
              </a:spcBef>
              <a:spcAft>
                <a:spcPts val="0"/>
              </a:spcAft>
              <a:buSzPts val="1300"/>
              <a:buChar char="●"/>
            </a:pPr>
            <a:r>
              <a:rPr lang="en"/>
              <a:t>Includes 1000 audio files and 2 CSV files containing their features, such as mean and variance.</a:t>
            </a:r>
            <a:endParaRPr/>
          </a:p>
          <a:p>
            <a:pPr indent="-311150" lvl="0" marL="457200" rtl="0" algn="l">
              <a:spcBef>
                <a:spcPts val="0"/>
              </a:spcBef>
              <a:spcAft>
                <a:spcPts val="0"/>
              </a:spcAft>
              <a:buSzPts val="1300"/>
              <a:buChar char="●"/>
            </a:pPr>
            <a:r>
              <a:rPr lang="en"/>
              <a:t>Audio file lengths - 30 seconds per file, divided into 5 second samples.</a:t>
            </a:r>
            <a:endParaRPr/>
          </a:p>
          <a:p>
            <a:pPr indent="-298450" lvl="1" marL="914400" rtl="0" algn="l">
              <a:spcBef>
                <a:spcPts val="0"/>
              </a:spcBef>
              <a:spcAft>
                <a:spcPts val="0"/>
              </a:spcAft>
              <a:buSzPts val="1100"/>
              <a:buChar char="○"/>
            </a:pPr>
            <a:r>
              <a:rPr lang="en"/>
              <a:t>This helped us increase the size of the dataset and eventually helped us in improving the accuracy.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24" name="Google Shape;124;p19"/>
          <p:cNvSpPr txBox="1"/>
          <p:nvPr>
            <p:ph idx="1" type="body"/>
          </p:nvPr>
        </p:nvSpPr>
        <p:spPr>
          <a:xfrm>
            <a:off x="727650" y="1853850"/>
            <a:ext cx="7688700" cy="32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Our project continued to use and modify the original CNN model. It makes use of the MFCCs (Mel-frequency cepstral coefficients) of .wav audio files in order to determine the genre of music. </a:t>
            </a:r>
            <a:endParaRPr/>
          </a:p>
          <a:p>
            <a:pPr indent="-311150" lvl="0" marL="457200" rtl="0" algn="l">
              <a:spcBef>
                <a:spcPts val="1600"/>
              </a:spcBef>
              <a:spcAft>
                <a:spcPts val="0"/>
              </a:spcAft>
              <a:buSzPts val="1300"/>
              <a:buChar char="●"/>
            </a:pPr>
            <a:r>
              <a:rPr lang="en"/>
              <a:t>KNN vs CNN</a:t>
            </a:r>
            <a:endParaRPr/>
          </a:p>
          <a:p>
            <a:pPr indent="-311150" lvl="0" marL="457200" rtl="0" algn="l">
              <a:spcBef>
                <a:spcPts val="0"/>
              </a:spcBef>
              <a:spcAft>
                <a:spcPts val="0"/>
              </a:spcAft>
              <a:buSzPts val="1300"/>
              <a:buChar char="●"/>
            </a:pPr>
            <a:r>
              <a:rPr lang="en"/>
              <a:t>Tried changing the layers</a:t>
            </a:r>
            <a:endParaRPr/>
          </a:p>
          <a:p>
            <a:pPr indent="-311150" lvl="0" marL="457200" rtl="0" algn="l">
              <a:spcBef>
                <a:spcPts val="0"/>
              </a:spcBef>
              <a:spcAft>
                <a:spcPts val="0"/>
              </a:spcAft>
              <a:buSzPts val="1300"/>
              <a:buChar char="●"/>
            </a:pPr>
            <a:r>
              <a:rPr lang="en"/>
              <a:t>Trained on 30 epochs of 32 batch sizes</a:t>
            </a:r>
            <a:endParaRPr/>
          </a:p>
          <a:p>
            <a:pPr indent="-311150" lvl="0" marL="457200" rtl="0" algn="l">
              <a:spcBef>
                <a:spcPts val="0"/>
              </a:spcBef>
              <a:spcAft>
                <a:spcPts val="0"/>
              </a:spcAft>
              <a:buSzPts val="1300"/>
              <a:buChar char="●"/>
            </a:pPr>
            <a:r>
              <a:rPr lang="en"/>
              <a:t>Accuracy improved by segmenting the audio files into 5-second clips</a:t>
            </a:r>
            <a:endParaRPr/>
          </a:p>
          <a:p>
            <a:pPr indent="-311150" lvl="0" marL="457200" rtl="0" algn="l">
              <a:spcBef>
                <a:spcPts val="0"/>
              </a:spcBef>
              <a:spcAft>
                <a:spcPts val="0"/>
              </a:spcAft>
              <a:buSzPts val="1300"/>
              <a:buChar char="●"/>
            </a:pPr>
            <a:r>
              <a:rPr lang="en"/>
              <a:t>Original accuracy: 50-56%</a:t>
            </a:r>
            <a:endParaRPr/>
          </a:p>
          <a:p>
            <a:pPr indent="-311150" lvl="0" marL="457200" rtl="0" algn="l">
              <a:spcBef>
                <a:spcPts val="0"/>
              </a:spcBef>
              <a:spcAft>
                <a:spcPts val="0"/>
              </a:spcAft>
              <a:buSzPts val="1300"/>
              <a:buChar char="●"/>
            </a:pPr>
            <a:r>
              <a:rPr lang="en"/>
              <a:t>Improved accuracy: 70-72%</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589425" y="1077475"/>
            <a:ext cx="1304925" cy="438150"/>
          </a:xfrm>
          <a:prstGeom prst="rect">
            <a:avLst/>
          </a:prstGeom>
          <a:noFill/>
          <a:ln>
            <a:noFill/>
          </a:ln>
        </p:spPr>
      </p:pic>
      <p:sp>
        <p:nvSpPr>
          <p:cNvPr id="130" name="Google Shape;130;p20"/>
          <p:cNvSpPr txBox="1"/>
          <p:nvPr>
            <p:ph type="title"/>
          </p:nvPr>
        </p:nvSpPr>
        <p:spPr>
          <a:xfrm>
            <a:off x="2899800" y="0"/>
            <a:ext cx="3344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131" name="Google Shape;131;p20"/>
          <p:cNvPicPr preferRelativeResize="0"/>
          <p:nvPr/>
        </p:nvPicPr>
        <p:blipFill>
          <a:blip r:embed="rId4">
            <a:alphaModFix/>
          </a:blip>
          <a:stretch>
            <a:fillRect/>
          </a:stretch>
        </p:blipFill>
        <p:spPr>
          <a:xfrm>
            <a:off x="548612" y="2057888"/>
            <a:ext cx="3486862" cy="3021425"/>
          </a:xfrm>
          <a:prstGeom prst="rect">
            <a:avLst/>
          </a:prstGeom>
          <a:noFill/>
          <a:ln>
            <a:noFill/>
          </a:ln>
        </p:spPr>
      </p:pic>
      <p:sp>
        <p:nvSpPr>
          <p:cNvPr id="132" name="Google Shape;132;p20"/>
          <p:cNvSpPr txBox="1"/>
          <p:nvPr>
            <p:ph idx="1" type="body"/>
          </p:nvPr>
        </p:nvSpPr>
        <p:spPr>
          <a:xfrm>
            <a:off x="61238" y="658700"/>
            <a:ext cx="4461600" cy="124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Really successful at predicting classical</a:t>
            </a:r>
            <a:endParaRPr/>
          </a:p>
          <a:p>
            <a:pPr indent="-311150" lvl="0" marL="457200" rtl="0" algn="l">
              <a:spcBef>
                <a:spcPts val="0"/>
              </a:spcBef>
              <a:spcAft>
                <a:spcPts val="0"/>
              </a:spcAft>
              <a:buSzPts val="1300"/>
              <a:buChar char="●"/>
            </a:pPr>
            <a:r>
              <a:rPr lang="en"/>
              <a:t>Rock was confused with several other labels (blues, country, metal)</a:t>
            </a:r>
            <a:endParaRPr/>
          </a:p>
        </p:txBody>
      </p:sp>
      <p:pic>
        <p:nvPicPr>
          <p:cNvPr id="133" name="Google Shape;133;p20"/>
          <p:cNvPicPr preferRelativeResize="0"/>
          <p:nvPr/>
        </p:nvPicPr>
        <p:blipFill>
          <a:blip r:embed="rId5">
            <a:alphaModFix/>
          </a:blip>
          <a:stretch>
            <a:fillRect/>
          </a:stretch>
        </p:blipFill>
        <p:spPr>
          <a:xfrm>
            <a:off x="4736300" y="2226000"/>
            <a:ext cx="3632625" cy="2403150"/>
          </a:xfrm>
          <a:prstGeom prst="rect">
            <a:avLst/>
          </a:prstGeom>
          <a:noFill/>
          <a:ln>
            <a:noFill/>
          </a:ln>
        </p:spPr>
      </p:pic>
      <p:sp>
        <p:nvSpPr>
          <p:cNvPr id="134" name="Google Shape;134;p20"/>
          <p:cNvSpPr txBox="1"/>
          <p:nvPr>
            <p:ph idx="1" type="body"/>
          </p:nvPr>
        </p:nvSpPr>
        <p:spPr>
          <a:xfrm>
            <a:off x="4606225" y="673150"/>
            <a:ext cx="4461600" cy="124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hip hop was confused with reggae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Decisions</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729450" y="1853850"/>
            <a:ext cx="76887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Deciding whether to use </a:t>
            </a:r>
            <a:r>
              <a:rPr b="1" lang="en"/>
              <a:t>KNN vs CNN model</a:t>
            </a:r>
            <a:endParaRPr b="1"/>
          </a:p>
          <a:p>
            <a:pPr indent="-311150" lvl="0" marL="457200" rtl="0" algn="l">
              <a:spcBef>
                <a:spcPts val="1600"/>
              </a:spcBef>
              <a:spcAft>
                <a:spcPts val="0"/>
              </a:spcAft>
              <a:buSzPts val="1300"/>
              <a:buChar char="●"/>
            </a:pPr>
            <a:r>
              <a:rPr lang="en"/>
              <a:t>We were originally planning to use a KNN model per our original </a:t>
            </a:r>
            <a:r>
              <a:rPr lang="en"/>
              <a:t>tutorial</a:t>
            </a:r>
            <a:r>
              <a:rPr lang="en"/>
              <a:t> suggestion, however Dr. Albert recommended we continue using the CNN model for ease. Fortunately, the CNN model’s performance is not far behind what a KNN model could accomplish.</a:t>
            </a:r>
            <a:endParaRPr/>
          </a:p>
          <a:p>
            <a:pPr indent="0" lvl="0" marL="0" rtl="0" algn="l">
              <a:spcBef>
                <a:spcPts val="1600"/>
              </a:spcBef>
              <a:spcAft>
                <a:spcPts val="0"/>
              </a:spcAft>
              <a:buNone/>
            </a:pPr>
            <a:r>
              <a:rPr b="1" lang="en"/>
              <a:t>Android Studio vs Flutter software development kit </a:t>
            </a:r>
            <a:endParaRPr b="1"/>
          </a:p>
          <a:p>
            <a:pPr indent="-311150" lvl="0" marL="457200" rtl="0" algn="l">
              <a:spcBef>
                <a:spcPts val="1600"/>
              </a:spcBef>
              <a:spcAft>
                <a:spcPts val="0"/>
              </a:spcAft>
              <a:buSzPts val="1300"/>
              <a:buChar char="●"/>
            </a:pPr>
            <a:r>
              <a:rPr lang="en"/>
              <a:t>Android Studio was chosen over Flutter Studio Development Kit because Android Studio was specifically designed for Android development and it seems easier to learn and use as opposed to the Flutter Studio Development Kit.</a:t>
            </a:r>
            <a:endParaRPr/>
          </a:p>
          <a:p>
            <a:pPr indent="-311150" lvl="0" marL="457200" rtl="0" algn="l">
              <a:spcBef>
                <a:spcPts val="0"/>
              </a:spcBef>
              <a:spcAft>
                <a:spcPts val="0"/>
              </a:spcAft>
              <a:buSzPts val="1300"/>
              <a:buChar char="●"/>
            </a:pPr>
            <a:r>
              <a:rPr lang="en"/>
              <a:t>Android had better support for recording the audio and also in storing and playing back the audio.</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144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Details</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167960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 is the development environment for Google’s Android operating system. It has tools that builds apps on every type of Android device. In order to create an app, you need to have an xml file, which controls the design. You are able to create text views, image views and buttons. There is also a javascript or kotlin file, which consists of functions that the app runs. So the things that the app is created to do is in this file.</a:t>
            </a:r>
            <a:endParaRPr/>
          </a:p>
          <a:p>
            <a:pPr indent="0" lvl="0" marL="0" rtl="0" algn="l">
              <a:spcBef>
                <a:spcPts val="1600"/>
              </a:spcBef>
              <a:spcAft>
                <a:spcPts val="1600"/>
              </a:spcAft>
              <a:buNone/>
            </a:pPr>
            <a:r>
              <a:rPr lang="en"/>
              <a:t>A button was added from the palette column and  was named ‘RECORD’. Once this button is clicked, it calls the function in the JavaScript allocated to recording audio and starts recording what the user says. This is the same for the other buttons on the app: ‘STOP’, ‘PLAY’, ‘PAUSE’ and ‘IDENTIFY GENRE’. The only difference is the function that would be called when each button is clicked. For the ‘STOP’ button, it calls the function created to stop the recording. For the ‘PLAY’ button, it calls the function created to playback the recording made. For the ‘PAUSE’ button, it calls the function allocated to stopping the playing of the recoding. Lastly, for the ‘IDENTIFY GENRE’, it calls the genre classification model and that prints out what the genre 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