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jMYk/QQa2eFkY2jFBuZu853NyV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OpenSans-italic.fntdata"/><Relationship Id="rId10" Type="http://schemas.openxmlformats.org/officeDocument/2006/relationships/slide" Target="slides/slide6.xml"/><Relationship Id="rId32" Type="http://schemas.openxmlformats.org/officeDocument/2006/relationships/font" Target="fonts/OpenSans-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Open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7fe154f28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8" name="Google Shape;78;ga7fe154f28_1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4:15 - 4:35pm</a:t>
            </a:r>
            <a:endParaRPr/>
          </a:p>
        </p:txBody>
      </p:sp>
      <p:sp>
        <p:nvSpPr>
          <p:cNvPr id="79" name="Google Shape;79;ga7fe154f28_1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f7106f21c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af7106f21c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sz="1400"/>
              <a:t>Expand on TF-IDF, what it is/does</a:t>
            </a:r>
            <a:endParaRPr sz="1400"/>
          </a:p>
        </p:txBody>
      </p:sp>
      <p:sp>
        <p:nvSpPr>
          <p:cNvPr id="167" name="Google Shape;167;gaf7106f21c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dd77bebe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add77bebe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p>
        </p:txBody>
      </p:sp>
      <p:sp>
        <p:nvSpPr>
          <p:cNvPr id="177" name="Google Shape;177;gadd77bebe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f7106f21c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af7106f21c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p>
        </p:txBody>
      </p:sp>
      <p:sp>
        <p:nvSpPr>
          <p:cNvPr id="186" name="Google Shape;186;gaf7106f21c_0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f7106f21c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af7106f21c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p>
        </p:txBody>
      </p:sp>
      <p:sp>
        <p:nvSpPr>
          <p:cNvPr id="195" name="Google Shape;195;gaf7106f21c_0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f7106f21c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af7106f21c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p>
        </p:txBody>
      </p:sp>
      <p:sp>
        <p:nvSpPr>
          <p:cNvPr id="203" name="Google Shape;203;gaf7106f21c_0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f7106f21c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af7106f21c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15-19</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Once </a:t>
            </a:r>
            <a:r>
              <a:rPr lang="en-US"/>
              <a:t>applying that model onto the Dota dataset, we saw that:</a:t>
            </a:r>
            <a:endParaRPr/>
          </a:p>
          <a:p>
            <a:pPr indent="-317500" lvl="0" marL="457200" rtl="0" algn="l">
              <a:lnSpc>
                <a:spcPct val="100000"/>
              </a:lnSpc>
              <a:spcBef>
                <a:spcPts val="0"/>
              </a:spcBef>
              <a:spcAft>
                <a:spcPts val="0"/>
              </a:spcAft>
              <a:buSzPts val="1400"/>
              <a:buChar char="-"/>
            </a:pPr>
            <a:r>
              <a:rPr lang="en-US"/>
              <a:t>toxic messages are likely to be classified as other labels too</a:t>
            </a:r>
            <a:endParaRPr/>
          </a:p>
          <a:p>
            <a:pPr indent="-317500" lvl="1" marL="914400" rtl="0" algn="l">
              <a:lnSpc>
                <a:spcPct val="100000"/>
              </a:lnSpc>
              <a:spcBef>
                <a:spcPts val="0"/>
              </a:spcBef>
              <a:spcAft>
                <a:spcPts val="0"/>
              </a:spcAft>
              <a:buSzPts val="1400"/>
              <a:buChar char="-"/>
            </a:pPr>
            <a:r>
              <a:rPr lang="en-US"/>
              <a:t>especially toxic with obscene (swearing)</a:t>
            </a:r>
            <a:endParaRPr/>
          </a:p>
          <a:p>
            <a:pPr indent="-317500" lvl="0" marL="457200" rtl="0" algn="l">
              <a:lnSpc>
                <a:spcPct val="100000"/>
              </a:lnSpc>
              <a:spcBef>
                <a:spcPts val="0"/>
              </a:spcBef>
              <a:spcAft>
                <a:spcPts val="0"/>
              </a:spcAft>
              <a:buSzPts val="1400"/>
              <a:buChar char="-"/>
            </a:pPr>
            <a:r>
              <a:rPr lang="en-US"/>
              <a:t>high FP rate due to context differences, and we strongly want to avoid FPs due to possible punishments given from being flagged for toxicity</a:t>
            </a:r>
            <a:endParaRPr/>
          </a:p>
          <a:p>
            <a:pPr indent="-317500" lvl="1" marL="914400" rtl="0" algn="l">
              <a:lnSpc>
                <a:spcPct val="100000"/>
              </a:lnSpc>
              <a:spcBef>
                <a:spcPts val="0"/>
              </a:spcBef>
              <a:spcAft>
                <a:spcPts val="0"/>
              </a:spcAft>
              <a:buSzPts val="1400"/>
              <a:buChar char="-"/>
            </a:pPr>
            <a:r>
              <a:rPr lang="en-US"/>
              <a:t>Some of the larger examples of FPs are messages that contain “kill” or “dead” in it, which was </a:t>
            </a:r>
            <a:r>
              <a:rPr lang="en-US"/>
              <a:t>labeled</a:t>
            </a:r>
            <a:r>
              <a:rPr lang="en-US"/>
              <a:t> as threatening</a:t>
            </a:r>
            <a:endParaRPr/>
          </a:p>
        </p:txBody>
      </p:sp>
      <p:sp>
        <p:nvSpPr>
          <p:cNvPr id="212" name="Google Shape;212;gaf7106f21c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f7106f21c_2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af7106f21c_2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A potential issue we considered were possible evasion attempts against our model. To improve robustness and generalizability, we added word embeddings.</a:t>
            </a:r>
            <a:endParaRPr/>
          </a:p>
          <a:p>
            <a:pPr indent="-317500" lvl="0" marL="457200" rtl="0" algn="l">
              <a:lnSpc>
                <a:spcPct val="100000"/>
              </a:lnSpc>
              <a:spcBef>
                <a:spcPts val="0"/>
              </a:spcBef>
              <a:spcAft>
                <a:spcPts val="0"/>
              </a:spcAft>
              <a:buSzPts val="1400"/>
              <a:buChar char="-"/>
            </a:pPr>
            <a:r>
              <a:rPr lang="en-US"/>
              <a:t>To counter evasion attempts, word emb</a:t>
            </a:r>
            <a:r>
              <a:rPr lang="en-US"/>
              <a:t>e</a:t>
            </a:r>
            <a:r>
              <a:rPr lang="en-US"/>
              <a:t>ddings can map typos of words (examples)</a:t>
            </a:r>
            <a:endParaRPr/>
          </a:p>
          <a:p>
            <a:pPr indent="-317500" lvl="1" marL="914400" rtl="0" algn="l">
              <a:lnSpc>
                <a:spcPct val="100000"/>
              </a:lnSpc>
              <a:spcBef>
                <a:spcPts val="0"/>
              </a:spcBef>
              <a:spcAft>
                <a:spcPts val="0"/>
              </a:spcAft>
              <a:buSzPts val="1400"/>
              <a:buChar char="-"/>
            </a:pPr>
            <a:r>
              <a:rPr lang="en-US"/>
              <a:t>“noob” can be typed with 0’s and be read the same way by the model</a:t>
            </a:r>
            <a:endParaRPr/>
          </a:p>
          <a:p>
            <a:pPr indent="-317500" lvl="1" marL="914400" rtl="0" algn="l">
              <a:lnSpc>
                <a:spcPct val="100000"/>
              </a:lnSpc>
              <a:spcBef>
                <a:spcPts val="0"/>
              </a:spcBef>
              <a:spcAft>
                <a:spcPts val="0"/>
              </a:spcAft>
              <a:buSzPts val="1400"/>
              <a:buChar char="-"/>
            </a:pPr>
            <a:r>
              <a:rPr lang="en-US"/>
              <a:t>and so can “noob” being typed with rearranged letters</a:t>
            </a:r>
            <a:endParaRPr/>
          </a:p>
          <a:p>
            <a:pPr indent="-317500" lvl="0" marL="457200" rtl="0" algn="l">
              <a:lnSpc>
                <a:spcPct val="100000"/>
              </a:lnSpc>
              <a:spcBef>
                <a:spcPts val="0"/>
              </a:spcBef>
              <a:spcAft>
                <a:spcPts val="0"/>
              </a:spcAft>
              <a:buSzPts val="1400"/>
              <a:buChar char="-"/>
            </a:pPr>
            <a:r>
              <a:rPr lang="en-US"/>
              <a:t>Word embeddings also add generalizability bc now the model knows of 4x more words than before</a:t>
            </a:r>
            <a:endParaRPr/>
          </a:p>
        </p:txBody>
      </p:sp>
      <p:sp>
        <p:nvSpPr>
          <p:cNvPr id="220" name="Google Shape;220;gaf7106f21c_2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f7106f21c_2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af7106f21c_2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Regarding our word embedding selection process:</a:t>
            </a:r>
            <a:endParaRPr/>
          </a:p>
          <a:p>
            <a:pPr indent="-317500" lvl="0" marL="457200" rtl="0" algn="l">
              <a:lnSpc>
                <a:spcPct val="100000"/>
              </a:lnSpc>
              <a:spcBef>
                <a:spcPts val="0"/>
              </a:spcBef>
              <a:spcAft>
                <a:spcPts val="0"/>
              </a:spcAft>
              <a:buSzPts val="1400"/>
              <a:buChar char="-"/>
            </a:pPr>
            <a:r>
              <a:rPr lang="en-US"/>
              <a:t>1st tried Google News Corpus: bc most popular and used in this class</a:t>
            </a:r>
            <a:endParaRPr/>
          </a:p>
          <a:p>
            <a:pPr indent="-317500" lvl="1" marL="914400" rtl="0" algn="l">
              <a:lnSpc>
                <a:spcPct val="100000"/>
              </a:lnSpc>
              <a:spcBef>
                <a:spcPts val="0"/>
              </a:spcBef>
              <a:spcAft>
                <a:spcPts val="0"/>
              </a:spcAft>
              <a:buSzPts val="1400"/>
              <a:buChar char="-"/>
            </a:pPr>
            <a:r>
              <a:rPr lang="en-US"/>
              <a:t>Didn’t use bc:</a:t>
            </a:r>
            <a:endParaRPr/>
          </a:p>
          <a:p>
            <a:pPr indent="-317500" lvl="2" marL="1371600" rtl="0" algn="l">
              <a:lnSpc>
                <a:spcPct val="100000"/>
              </a:lnSpc>
              <a:spcBef>
                <a:spcPts val="0"/>
              </a:spcBef>
              <a:spcAft>
                <a:spcPts val="0"/>
              </a:spcAft>
              <a:buSzPts val="1400"/>
              <a:buChar char="-"/>
            </a:pPr>
            <a:r>
              <a:rPr lang="en-US"/>
              <a:t>Missing key sexuality slurs</a:t>
            </a:r>
            <a:endParaRPr/>
          </a:p>
          <a:p>
            <a:pPr indent="-317500" lvl="2" marL="1371600" rtl="0" algn="l">
              <a:lnSpc>
                <a:spcPct val="100000"/>
              </a:lnSpc>
              <a:spcBef>
                <a:spcPts val="0"/>
              </a:spcBef>
              <a:spcAft>
                <a:spcPts val="0"/>
              </a:spcAft>
              <a:buSzPts val="1400"/>
              <a:buChar char="-"/>
            </a:pPr>
            <a:r>
              <a:rPr lang="en-US"/>
              <a:t>Low similarity between racial slurs</a:t>
            </a:r>
            <a:endParaRPr/>
          </a:p>
          <a:p>
            <a:pPr indent="-317500" lvl="0" marL="457200" rtl="0" algn="l">
              <a:lnSpc>
                <a:spcPct val="100000"/>
              </a:lnSpc>
              <a:spcBef>
                <a:spcPts val="0"/>
              </a:spcBef>
              <a:spcAft>
                <a:spcPts val="0"/>
              </a:spcAft>
              <a:buSzPts val="1400"/>
              <a:buChar char="-"/>
            </a:pPr>
            <a:r>
              <a:rPr lang="en-US"/>
              <a:t>Then observed the embeddings of our own Dota dataset to compare the abilities of more generaliz</a:t>
            </a:r>
            <a:r>
              <a:rPr lang="en-US"/>
              <a:t>able</a:t>
            </a:r>
            <a:r>
              <a:rPr lang="en-US"/>
              <a:t> datasets</a:t>
            </a:r>
            <a:endParaRPr/>
          </a:p>
          <a:p>
            <a:pPr indent="-317500" lvl="1" marL="914400" rtl="0" algn="l">
              <a:lnSpc>
                <a:spcPct val="100000"/>
              </a:lnSpc>
              <a:spcBef>
                <a:spcPts val="0"/>
              </a:spcBef>
              <a:spcAft>
                <a:spcPts val="0"/>
              </a:spcAft>
              <a:buSzPts val="1400"/>
              <a:buChar char="-"/>
            </a:pPr>
            <a:r>
              <a:rPr lang="en-US"/>
              <a:t>to have similarity values to compare to</a:t>
            </a:r>
            <a:endParaRPr/>
          </a:p>
          <a:p>
            <a:pPr indent="-317500" lvl="0" marL="457200" rtl="0" algn="l">
              <a:lnSpc>
                <a:spcPct val="100000"/>
              </a:lnSpc>
              <a:spcBef>
                <a:spcPts val="0"/>
              </a:spcBef>
              <a:spcAft>
                <a:spcPts val="0"/>
              </a:spcAft>
              <a:buSzPts val="1400"/>
              <a:buChar char="-"/>
            </a:pPr>
            <a:r>
              <a:rPr lang="en-US"/>
              <a:t>Lastly, we found that the GloVe Common Crawl corpus was very suitable for our dataset</a:t>
            </a:r>
            <a:endParaRPr/>
          </a:p>
          <a:p>
            <a:pPr indent="-317500" lvl="1" marL="914400" rtl="0" algn="l">
              <a:lnSpc>
                <a:spcPct val="100000"/>
              </a:lnSpc>
              <a:spcBef>
                <a:spcPts val="0"/>
              </a:spcBef>
              <a:spcAft>
                <a:spcPts val="0"/>
              </a:spcAft>
              <a:buSzPts val="1400"/>
              <a:buChar char="-"/>
            </a:pPr>
            <a:r>
              <a:rPr lang="en-US"/>
              <a:t>As there was: High similarity (.51) between two racial slurs</a:t>
            </a:r>
            <a:endParaRPr/>
          </a:p>
          <a:p>
            <a:pPr indent="-317500" lvl="1" marL="914400" rtl="0" algn="l">
              <a:lnSpc>
                <a:spcPct val="100000"/>
              </a:lnSpc>
              <a:spcBef>
                <a:spcPts val="0"/>
              </a:spcBef>
              <a:spcAft>
                <a:spcPts val="0"/>
              </a:spcAft>
              <a:buSzPts val="1400"/>
              <a:buChar char="-"/>
            </a:pPr>
            <a:r>
              <a:rPr lang="en-US"/>
              <a:t>And: Very high similarity between typos (ie. noob and n00b)</a:t>
            </a:r>
            <a:endParaRPr/>
          </a:p>
        </p:txBody>
      </p:sp>
      <p:sp>
        <p:nvSpPr>
          <p:cNvPr id="228" name="Google Shape;228;gaf7106f21c_2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f7106f21c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af7106f21c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After applying the Wikipedia comments model to the Dota dataset,</a:t>
            </a:r>
            <a:endParaRPr/>
          </a:p>
          <a:p>
            <a:pPr indent="-317500" lvl="0" marL="457200" rtl="0" algn="l">
              <a:lnSpc>
                <a:spcPct val="100000"/>
              </a:lnSpc>
              <a:spcBef>
                <a:spcPts val="0"/>
              </a:spcBef>
              <a:spcAft>
                <a:spcPts val="0"/>
              </a:spcAft>
              <a:buSzPts val="1400"/>
              <a:buChar char="-"/>
            </a:pPr>
            <a:r>
              <a:rPr lang="en-US"/>
              <a:t>we resulted in a high rate of false positives as mentioned earlier, fixed by:</a:t>
            </a:r>
            <a:endParaRPr/>
          </a:p>
          <a:p>
            <a:pPr indent="-317500" lvl="1" marL="914400" rtl="0" algn="l">
              <a:lnSpc>
                <a:spcPct val="100000"/>
              </a:lnSpc>
              <a:spcBef>
                <a:spcPts val="0"/>
              </a:spcBef>
              <a:spcAft>
                <a:spcPts val="0"/>
              </a:spcAft>
              <a:buSzPts val="1400"/>
              <a:buChar char="-"/>
            </a:pPr>
            <a:r>
              <a:rPr lang="en-US"/>
              <a:t>changing thresholds and manually changing labels to commonly misclassified phrases</a:t>
            </a:r>
            <a:endParaRPr/>
          </a:p>
          <a:p>
            <a:pPr indent="-317500" lvl="0" marL="457200" rtl="0" algn="l">
              <a:lnSpc>
                <a:spcPct val="100000"/>
              </a:lnSpc>
              <a:spcBef>
                <a:spcPts val="0"/>
              </a:spcBef>
              <a:spcAft>
                <a:spcPts val="0"/>
              </a:spcAft>
              <a:buSzPts val="1400"/>
              <a:buChar char="-"/>
            </a:pPr>
            <a:r>
              <a:rPr lang="en-US"/>
              <a:t>the error metric used: f1-score per category</a:t>
            </a:r>
            <a:endParaRPr/>
          </a:p>
          <a:p>
            <a:pPr indent="-317500" lvl="1" marL="914400" rtl="0" algn="l">
              <a:lnSpc>
                <a:spcPct val="100000"/>
              </a:lnSpc>
              <a:spcBef>
                <a:spcPts val="0"/>
              </a:spcBef>
              <a:spcAft>
                <a:spcPts val="0"/>
              </a:spcAft>
              <a:buSzPts val="1400"/>
              <a:buChar char="-"/>
            </a:pPr>
            <a:r>
              <a:rPr lang="en-US"/>
              <a:t>bc many more non-toxic comments than any label</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So after our FP corrections, how does our final model perform?</a:t>
            </a:r>
            <a:endParaRPr/>
          </a:p>
        </p:txBody>
      </p:sp>
      <p:sp>
        <p:nvSpPr>
          <p:cNvPr id="236" name="Google Shape;236;gaf7106f21c_0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f7106f21c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af7106f21c_0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For our final model: we made a lr classifier applied to the cleaned dota dataset, features, all have high F1 scores, but the threat label is faulty due to terms mentioned earlier.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The Confusion matrix shows that they’re FNs, which would not be as detrimental as FPs, since there will be more occasions to catch these players, and we wouldn’t want to falsely ban a player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i="1" sz="1100"/>
          </a:p>
        </p:txBody>
      </p:sp>
      <p:sp>
        <p:nvSpPr>
          <p:cNvPr id="246" name="Google Shape;246;gaf7106f21c_0_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7fe154f28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6" name="Google Shape;86;ga7fe154f28_1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Toxic - In short, toxicity is having a bad attitude or behavior and aggressively blaming teammates or throwing insults/using offensive language. Due to the nature of video games, toxicity is extremely common because people can threaten and insult others under somewhat anonymous identities.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main point of our project is the exploration of toxicity in video games and our ability to detect it accurately. Throughout our presentation, we’ll be going into detail about the models and methodologies that we used as well as insights and solutions.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Why does the exploration of this topic matter? From a business perspective, there are tons of investment opportunities in this market due to its growth in recent years. From an everyday perspective, if you’ve played video games before, you have likely witnessed toxic behavior that has negatively impacted your experience. </a:t>
            </a:r>
            <a:endParaRPr/>
          </a:p>
        </p:txBody>
      </p:sp>
      <p:sp>
        <p:nvSpPr>
          <p:cNvPr id="87" name="Google Shape;87;ga7fe154f28_1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f7106f21c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af7106f21c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sz="1400"/>
          </a:p>
        </p:txBody>
      </p:sp>
      <p:sp>
        <p:nvSpPr>
          <p:cNvPr id="256" name="Google Shape;256;gaf7106f21c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f7106f21c_2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af7106f21c_2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98450" lvl="0" marL="457200" rtl="0" algn="l">
              <a:lnSpc>
                <a:spcPct val="100000"/>
              </a:lnSpc>
              <a:spcBef>
                <a:spcPts val="0"/>
              </a:spcBef>
              <a:spcAft>
                <a:spcPts val="0"/>
              </a:spcAft>
              <a:buSzPts val="1100"/>
              <a:buChar char="-"/>
            </a:pPr>
            <a:r>
              <a:rPr lang="en-US" sz="1100"/>
              <a:t>Zigzags at the end might be bc there’s less data points at that area since many games would have ended by then </a:t>
            </a:r>
            <a:endParaRPr sz="1100"/>
          </a:p>
          <a:p>
            <a:pPr indent="0" lvl="0" marL="457200" rtl="0" algn="l">
              <a:lnSpc>
                <a:spcPct val="100000"/>
              </a:lnSpc>
              <a:spcBef>
                <a:spcPts val="0"/>
              </a:spcBef>
              <a:spcAft>
                <a:spcPts val="0"/>
              </a:spcAft>
              <a:buNone/>
            </a:pPr>
            <a:r>
              <a:t/>
            </a:r>
            <a:endParaRPr sz="1100"/>
          </a:p>
          <a:p>
            <a:pPr indent="-298450" lvl="0" marL="457200" rtl="0" algn="l">
              <a:lnSpc>
                <a:spcPct val="100000"/>
              </a:lnSpc>
              <a:spcBef>
                <a:spcPts val="0"/>
              </a:spcBef>
              <a:spcAft>
                <a:spcPts val="0"/>
              </a:spcAft>
              <a:buSzPts val="1100"/>
              <a:buChar char="-"/>
            </a:pPr>
            <a:r>
              <a:rPr lang="en-US" sz="1100"/>
              <a:t>Looks like people aren’t more toxic at a certain time in the game</a:t>
            </a:r>
            <a:endParaRPr sz="1100"/>
          </a:p>
          <a:p>
            <a:pPr indent="-298450" lvl="1" marL="914400" rtl="0" algn="l">
              <a:lnSpc>
                <a:spcPct val="100000"/>
              </a:lnSpc>
              <a:spcBef>
                <a:spcPts val="0"/>
              </a:spcBef>
              <a:spcAft>
                <a:spcPts val="0"/>
              </a:spcAft>
              <a:buSzPts val="1100"/>
              <a:buChar char="-"/>
            </a:pPr>
            <a:r>
              <a:rPr lang="en-US" sz="1100"/>
              <a:t>But we cannot completely know this because all games end at different times </a:t>
            </a:r>
            <a:endParaRPr sz="1100"/>
          </a:p>
          <a:p>
            <a:pPr indent="-298450" lvl="2" marL="1371600" rtl="0" algn="l">
              <a:lnSpc>
                <a:spcPct val="100000"/>
              </a:lnSpc>
              <a:spcBef>
                <a:spcPts val="0"/>
              </a:spcBef>
              <a:spcAft>
                <a:spcPts val="0"/>
              </a:spcAft>
              <a:buSzPts val="1100"/>
              <a:buChar char="-"/>
            </a:pPr>
            <a:r>
              <a:rPr lang="en-US" sz="1100"/>
              <a:t>ie. ending at 30 mins vs ending at 60 mins would result in “gg” and “push mid” type of messages at the 30 min mark</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p:txBody>
      </p:sp>
      <p:sp>
        <p:nvSpPr>
          <p:cNvPr id="266" name="Google Shape;266;gaf7106f21c_2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7fe154f28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a7fe154f28_1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98450" lvl="0" marL="457200" rtl="0" algn="l">
              <a:lnSpc>
                <a:spcPct val="100000"/>
              </a:lnSpc>
              <a:spcBef>
                <a:spcPts val="0"/>
              </a:spcBef>
              <a:spcAft>
                <a:spcPts val="0"/>
              </a:spcAft>
              <a:buSzPts val="1100"/>
              <a:buChar char="-"/>
            </a:pPr>
            <a:r>
              <a:rPr lang="en-US" sz="1100"/>
              <a:t>Zigzags at the end might be bc there’s less data points at that area since many games would have ended by then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US" sz="1100"/>
              <a:t>From slide 21:</a:t>
            </a:r>
            <a:endParaRPr sz="1100"/>
          </a:p>
          <a:p>
            <a:pPr indent="-298450" lvl="0" marL="457200" rtl="0" algn="l">
              <a:lnSpc>
                <a:spcPct val="100000"/>
              </a:lnSpc>
              <a:spcBef>
                <a:spcPts val="0"/>
              </a:spcBef>
              <a:spcAft>
                <a:spcPts val="0"/>
              </a:spcAft>
              <a:buSzPts val="1100"/>
              <a:buChar char="-"/>
            </a:pPr>
            <a:r>
              <a:rPr lang="en-US" sz="1100"/>
              <a:t>Looks like people aren’t more toxic at a certain time in the game</a:t>
            </a:r>
            <a:endParaRPr sz="1100"/>
          </a:p>
          <a:p>
            <a:pPr indent="-298450" lvl="1" marL="914400" rtl="0" algn="l">
              <a:lnSpc>
                <a:spcPct val="100000"/>
              </a:lnSpc>
              <a:spcBef>
                <a:spcPts val="0"/>
              </a:spcBef>
              <a:spcAft>
                <a:spcPts val="0"/>
              </a:spcAft>
              <a:buSzPts val="1100"/>
              <a:buChar char="-"/>
            </a:pPr>
            <a:r>
              <a:rPr lang="en-US" sz="1100"/>
              <a:t>But we cannot completely know this because all games end at different times </a:t>
            </a:r>
            <a:endParaRPr sz="1100"/>
          </a:p>
          <a:p>
            <a:pPr indent="-298450" lvl="2" marL="1371600" rtl="0" algn="l">
              <a:lnSpc>
                <a:spcPct val="100000"/>
              </a:lnSpc>
              <a:spcBef>
                <a:spcPts val="0"/>
              </a:spcBef>
              <a:spcAft>
                <a:spcPts val="0"/>
              </a:spcAft>
              <a:buSzPts val="1100"/>
              <a:buChar char="-"/>
            </a:pPr>
            <a:r>
              <a:rPr lang="en-US" sz="1100"/>
              <a:t>ie. ending at 30 mins vs ending at 60 mins would result in “gg” and “push mid” type of messages at the 30 min mark</a:t>
            </a:r>
            <a:endParaRPr sz="1100"/>
          </a:p>
          <a:p>
            <a:pPr indent="0" lvl="0" marL="0" rtl="0" algn="l">
              <a:lnSpc>
                <a:spcPct val="100000"/>
              </a:lnSpc>
              <a:spcBef>
                <a:spcPts val="0"/>
              </a:spcBef>
              <a:spcAft>
                <a:spcPts val="0"/>
              </a:spcAft>
              <a:buNone/>
            </a:pPr>
            <a:r>
              <a:t/>
            </a:r>
            <a:endParaRPr sz="1100"/>
          </a:p>
        </p:txBody>
      </p:sp>
      <p:sp>
        <p:nvSpPr>
          <p:cNvPr id="275" name="Google Shape;275;ga7fe154f28_1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f7106f21c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af7106f21c_2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  * Pre-game: negative minutes</a:t>
            </a:r>
            <a:endParaRPr/>
          </a:p>
          <a:p>
            <a:pPr indent="0" lvl="0" marL="0" rtl="0" algn="l">
              <a:lnSpc>
                <a:spcPct val="100000"/>
              </a:lnSpc>
              <a:spcBef>
                <a:spcPts val="0"/>
              </a:spcBef>
              <a:spcAft>
                <a:spcPts val="0"/>
              </a:spcAft>
              <a:buClr>
                <a:schemeClr val="dk1"/>
              </a:buClr>
              <a:buSzPts val="1100"/>
              <a:buFont typeface="Arial"/>
              <a:buNone/>
            </a:pPr>
            <a:r>
              <a:rPr lang="en-US"/>
              <a:t>  * Early game: 0-15 minutes</a:t>
            </a:r>
            <a:endParaRPr/>
          </a:p>
          <a:p>
            <a:pPr indent="0" lvl="0" marL="0" rtl="0" algn="l">
              <a:lnSpc>
                <a:spcPct val="100000"/>
              </a:lnSpc>
              <a:spcBef>
                <a:spcPts val="0"/>
              </a:spcBef>
              <a:spcAft>
                <a:spcPts val="0"/>
              </a:spcAft>
              <a:buClr>
                <a:schemeClr val="dk1"/>
              </a:buClr>
              <a:buSzPts val="1100"/>
              <a:buFont typeface="Arial"/>
              <a:buNone/>
            </a:pPr>
            <a:r>
              <a:rPr lang="en-US"/>
              <a:t>  * Mid game: 16-35 minutes</a:t>
            </a:r>
            <a:endParaRPr/>
          </a:p>
          <a:p>
            <a:pPr indent="0" lvl="0" marL="0" rtl="0" algn="l">
              <a:lnSpc>
                <a:spcPct val="100000"/>
              </a:lnSpc>
              <a:spcBef>
                <a:spcPts val="0"/>
              </a:spcBef>
              <a:spcAft>
                <a:spcPts val="0"/>
              </a:spcAft>
              <a:buClr>
                <a:schemeClr val="dk1"/>
              </a:buClr>
              <a:buSzPts val="1100"/>
              <a:buFont typeface="Arial"/>
              <a:buNone/>
            </a:pPr>
            <a:r>
              <a:rPr lang="en-US"/>
              <a:t>  * Late game: 36+ minutes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284" name="Google Shape;284;gaf7106f21c_2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dd77bebe2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add77bebe2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t/>
            </a:r>
            <a:endParaRPr sz="1400"/>
          </a:p>
        </p:txBody>
      </p:sp>
      <p:sp>
        <p:nvSpPr>
          <p:cNvPr id="294" name="Google Shape;294;gadd77bebe2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f7106f21c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gaf7106f21c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sz="1400"/>
          </a:p>
        </p:txBody>
      </p:sp>
      <p:sp>
        <p:nvSpPr>
          <p:cNvPr id="302" name="Google Shape;302;gaf7106f21c_0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you can see just how much the gaming industry has grown recently, as well as its expected growth in the future.</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Clr>
                <a:schemeClr val="dk1"/>
              </a:buClr>
              <a:buSzPts val="1400"/>
              <a:buFont typeface="Arial"/>
              <a:buNone/>
            </a:pPr>
            <a:r>
              <a:rPr lang="en-US"/>
              <a:t>there are </a:t>
            </a:r>
            <a:r>
              <a:rPr lang="en-US"/>
              <a:t>an increasing number of college teams, sponsorships, and professional salaries are becoming available for gamers globally.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any investor would be happy to see a near 10% compound annual growth rate, which essentially measures the return on investment over a specified period.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300"/>
              <a:t>Games are meant to be fun.</a:t>
            </a:r>
            <a:endParaRPr sz="1300"/>
          </a:p>
          <a:p>
            <a:pPr indent="0" lvl="0" marL="0" rtl="0" algn="l">
              <a:lnSpc>
                <a:spcPct val="100000"/>
              </a:lnSpc>
              <a:spcBef>
                <a:spcPts val="0"/>
              </a:spcBef>
              <a:spcAft>
                <a:spcPts val="0"/>
              </a:spcAft>
              <a:buSzPts val="1400"/>
              <a:buNone/>
            </a:pPr>
            <a:r>
              <a:t/>
            </a:r>
            <a:endParaRPr sz="1300"/>
          </a:p>
          <a:p>
            <a:pPr indent="0" lvl="0" marL="0" rtl="0" algn="l">
              <a:lnSpc>
                <a:spcPct val="100000"/>
              </a:lnSpc>
              <a:spcBef>
                <a:spcPts val="0"/>
              </a:spcBef>
              <a:spcAft>
                <a:spcPts val="0"/>
              </a:spcAft>
              <a:buSzPts val="1400"/>
              <a:buNone/>
            </a:pPr>
            <a:r>
              <a:rPr lang="en-US" sz="1300"/>
              <a:t>This shows the percentage of players from each of these gaming communities have experienced toxicity in their games.</a:t>
            </a:r>
            <a:endParaRPr sz="1300"/>
          </a:p>
          <a:p>
            <a:pPr indent="0" lvl="0" marL="0" rtl="0" algn="l">
              <a:lnSpc>
                <a:spcPct val="100000"/>
              </a:lnSpc>
              <a:spcBef>
                <a:spcPts val="0"/>
              </a:spcBef>
              <a:spcAft>
                <a:spcPts val="0"/>
              </a:spcAft>
              <a:buSzPts val="1400"/>
              <a:buNone/>
            </a:pPr>
            <a:r>
              <a:t/>
            </a:r>
            <a:endParaRPr sz="1300"/>
          </a:p>
          <a:p>
            <a:pPr indent="0" lvl="0" marL="0" rtl="0" algn="l">
              <a:lnSpc>
                <a:spcPct val="100000"/>
              </a:lnSpc>
              <a:spcBef>
                <a:spcPts val="0"/>
              </a:spcBef>
              <a:spcAft>
                <a:spcPts val="0"/>
              </a:spcAft>
              <a:buSzPts val="1400"/>
              <a:buNone/>
            </a:pPr>
            <a:r>
              <a:rPr lang="en-US" sz="1300"/>
              <a:t>While large developers may have some more sophisticated tools to combat toxicity, smaller developers lack the funding and resources to create effective algorithms to punish toxicity.</a:t>
            </a:r>
            <a:endParaRPr sz="1300"/>
          </a:p>
          <a:p>
            <a:pPr indent="0" lvl="0" marL="0" rtl="0" algn="l">
              <a:lnSpc>
                <a:spcPct val="100000"/>
              </a:lnSpc>
              <a:spcBef>
                <a:spcPts val="0"/>
              </a:spcBef>
              <a:spcAft>
                <a:spcPts val="0"/>
              </a:spcAft>
              <a:buSzPts val="1400"/>
              <a:buNone/>
            </a:pPr>
            <a:r>
              <a:t/>
            </a:r>
            <a:endParaRPr sz="1300"/>
          </a:p>
          <a:p>
            <a:pPr indent="0" lvl="0" marL="0" rtl="0" algn="l">
              <a:lnSpc>
                <a:spcPct val="100000"/>
              </a:lnSpc>
              <a:spcBef>
                <a:spcPts val="0"/>
              </a:spcBef>
              <a:spcAft>
                <a:spcPts val="0"/>
              </a:spcAft>
              <a:buSzPts val="1400"/>
              <a:buNone/>
            </a:pPr>
            <a:r>
              <a:t/>
            </a:r>
            <a:endParaRPr sz="1300"/>
          </a:p>
          <a:p>
            <a:pPr indent="0" lvl="0" marL="0" rtl="0" algn="l">
              <a:lnSpc>
                <a:spcPct val="100000"/>
              </a:lnSpc>
              <a:spcBef>
                <a:spcPts val="0"/>
              </a:spcBef>
              <a:spcAft>
                <a:spcPts val="0"/>
              </a:spcAft>
              <a:buSzPts val="1400"/>
              <a:buNone/>
            </a:pPr>
            <a:r>
              <a:t/>
            </a:r>
            <a:endParaRPr sz="1300"/>
          </a:p>
          <a:p>
            <a:pPr indent="0" lvl="0" marL="0" rtl="0" algn="l">
              <a:lnSpc>
                <a:spcPct val="100000"/>
              </a:lnSpc>
              <a:spcBef>
                <a:spcPts val="0"/>
              </a:spcBef>
              <a:spcAft>
                <a:spcPts val="0"/>
              </a:spcAft>
              <a:buSzPts val="1400"/>
              <a:buNone/>
            </a:pPr>
            <a:r>
              <a:t/>
            </a:r>
            <a:endParaRPr sz="1300"/>
          </a:p>
          <a:p>
            <a:pPr indent="0" lvl="0" marL="0" rtl="0" algn="l">
              <a:lnSpc>
                <a:spcPct val="100000"/>
              </a:lnSpc>
              <a:spcBef>
                <a:spcPts val="0"/>
              </a:spcBef>
              <a:spcAft>
                <a:spcPts val="0"/>
              </a:spcAft>
              <a:buSzPts val="1400"/>
              <a:buNone/>
            </a:pPr>
            <a:r>
              <a:t/>
            </a:r>
            <a:endParaRPr sz="1300"/>
          </a:p>
          <a:p>
            <a:pPr indent="0" lvl="0" marL="0" marR="0" rtl="0" algn="l">
              <a:lnSpc>
                <a:spcPct val="100000"/>
              </a:lnSpc>
              <a:spcBef>
                <a:spcPts val="0"/>
              </a:spcBef>
              <a:spcAft>
                <a:spcPts val="0"/>
              </a:spcAft>
              <a:buClr>
                <a:schemeClr val="dk1"/>
              </a:buClr>
              <a:buSzPts val="1200"/>
              <a:buFont typeface="Calibri"/>
              <a:buNone/>
            </a:pPr>
            <a:r>
              <a:rPr lang="en-US" sz="1300"/>
              <a:t> </a:t>
            </a:r>
            <a:r>
              <a:rPr b="1" lang="en-US" sz="1400"/>
              <a:t>Problem that you are solving with your code/project</a:t>
            </a:r>
            <a:endParaRPr b="1" sz="1400"/>
          </a:p>
          <a:p>
            <a:pPr indent="0" lvl="0" marL="0" marR="0" rtl="0" algn="l">
              <a:lnSpc>
                <a:spcPct val="100000"/>
              </a:lnSpc>
              <a:spcBef>
                <a:spcPts val="0"/>
              </a:spcBef>
              <a:spcAft>
                <a:spcPts val="0"/>
              </a:spcAft>
              <a:buClr>
                <a:schemeClr val="dk1"/>
              </a:buClr>
              <a:buSzPts val="1200"/>
              <a:buFont typeface="Calibri"/>
              <a:buNone/>
            </a:pPr>
            <a:r>
              <a:t/>
            </a:r>
            <a:endParaRPr b="1" sz="1400"/>
          </a:p>
          <a:p>
            <a:pPr indent="0" lvl="0" marL="0" marR="0" rtl="0" algn="l">
              <a:lnSpc>
                <a:spcPct val="100000"/>
              </a:lnSpc>
              <a:spcBef>
                <a:spcPts val="0"/>
              </a:spcBef>
              <a:spcAft>
                <a:spcPts val="0"/>
              </a:spcAft>
              <a:buClr>
                <a:schemeClr val="dk1"/>
              </a:buClr>
              <a:buSzPts val="1200"/>
              <a:buFont typeface="Calibri"/>
              <a:buNone/>
            </a:pPr>
            <a:r>
              <a:rPr b="1" lang="en-US" sz="1400"/>
              <a:t>Answer to the above prompt:</a:t>
            </a:r>
            <a:r>
              <a:rPr i="1" lang="en-US" sz="1400"/>
              <a:t> Online games are meant to be a fun.</a:t>
            </a:r>
            <a:endParaRPr i="1" sz="1400"/>
          </a:p>
          <a:p>
            <a:pPr indent="0" lvl="0" marL="0" marR="0" rtl="0" algn="l">
              <a:lnSpc>
                <a:spcPct val="100000"/>
              </a:lnSpc>
              <a:spcBef>
                <a:spcPts val="0"/>
              </a:spcBef>
              <a:spcAft>
                <a:spcPts val="0"/>
              </a:spcAft>
              <a:buClr>
                <a:schemeClr val="dk1"/>
              </a:buClr>
              <a:buSzPts val="1200"/>
              <a:buFont typeface="Calibri"/>
              <a:buNone/>
            </a:pPr>
            <a:r>
              <a:rPr i="1" lang="en-US" sz="1400"/>
              <a:t>With this element, games lose multiple players, especially after repeated harassment. </a:t>
            </a:r>
            <a:endParaRPr i="1" sz="1400"/>
          </a:p>
          <a:p>
            <a:pPr indent="0" lvl="0" marL="0" marR="0" rtl="0" algn="l">
              <a:lnSpc>
                <a:spcPct val="100000"/>
              </a:lnSpc>
              <a:spcBef>
                <a:spcPts val="0"/>
              </a:spcBef>
              <a:spcAft>
                <a:spcPts val="0"/>
              </a:spcAft>
              <a:buClr>
                <a:schemeClr val="dk1"/>
              </a:buClr>
              <a:buSzPts val="1200"/>
              <a:buFont typeface="Calibri"/>
              <a:buNone/>
            </a:pPr>
            <a:r>
              <a:rPr i="1" lang="en-US" sz="1400"/>
              <a:t>Larger corporations may already have a system in place, but smaller game developers have less funding and resources.</a:t>
            </a:r>
            <a:endParaRPr i="1" sz="1400"/>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7fe154f28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ga7fe154f28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i="1" lang="en-US" sz="1400"/>
              <a:t>Player-based tribunal systems were once common to help developers flag toxic behavior. </a:t>
            </a:r>
            <a:endParaRPr i="1" sz="1400"/>
          </a:p>
          <a:p>
            <a:pPr indent="0" lvl="0" marL="0" marR="0" rtl="0" algn="l">
              <a:lnSpc>
                <a:spcPct val="100000"/>
              </a:lnSpc>
              <a:spcBef>
                <a:spcPts val="0"/>
              </a:spcBef>
              <a:spcAft>
                <a:spcPts val="0"/>
              </a:spcAft>
              <a:buClr>
                <a:schemeClr val="dk1"/>
              </a:buClr>
              <a:buSzPts val="1200"/>
              <a:buFont typeface="Calibri"/>
              <a:buNone/>
            </a:pPr>
            <a:r>
              <a:t/>
            </a:r>
            <a:endParaRPr i="1" sz="1400"/>
          </a:p>
          <a:p>
            <a:pPr indent="0" lvl="0" marL="0" marR="0" rtl="0" algn="l">
              <a:lnSpc>
                <a:spcPct val="100000"/>
              </a:lnSpc>
              <a:spcBef>
                <a:spcPts val="0"/>
              </a:spcBef>
              <a:spcAft>
                <a:spcPts val="0"/>
              </a:spcAft>
              <a:buClr>
                <a:schemeClr val="dk1"/>
              </a:buClr>
              <a:buSzPts val="1200"/>
              <a:buFont typeface="Calibri"/>
              <a:buNone/>
            </a:pPr>
            <a:r>
              <a:rPr i="1" lang="en-US" sz="1400"/>
              <a:t>With how big many games have become, this method can no longer handle the volume of reports coming in.</a:t>
            </a:r>
            <a:endParaRPr i="1" sz="1400"/>
          </a:p>
        </p:txBody>
      </p:sp>
      <p:sp>
        <p:nvSpPr>
          <p:cNvPr id="116" name="Google Shape;116;ga7fe154f28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7fe154f28_1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a7fe154f28_1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300"/>
              <a:t>The only thing these player-based systems proved is that they were relatively ineffective for punishing toxic behavior.</a:t>
            </a:r>
            <a:endParaRPr sz="1300"/>
          </a:p>
          <a:p>
            <a:pPr indent="0" lvl="0" marL="0" marR="0" rtl="0" algn="l">
              <a:lnSpc>
                <a:spcPct val="100000"/>
              </a:lnSpc>
              <a:spcBef>
                <a:spcPts val="0"/>
              </a:spcBef>
              <a:spcAft>
                <a:spcPts val="0"/>
              </a:spcAft>
              <a:buClr>
                <a:schemeClr val="dk1"/>
              </a:buClr>
              <a:buSzPts val="1200"/>
              <a:buFont typeface="Calibri"/>
              <a:buNone/>
            </a:pPr>
            <a:r>
              <a:t/>
            </a:r>
            <a:endParaRPr sz="1300"/>
          </a:p>
          <a:p>
            <a:pPr indent="0" lvl="0" marL="0" marR="0" rtl="0" algn="l">
              <a:lnSpc>
                <a:spcPct val="100000"/>
              </a:lnSpc>
              <a:spcBef>
                <a:spcPts val="0"/>
              </a:spcBef>
              <a:spcAft>
                <a:spcPts val="0"/>
              </a:spcAft>
              <a:buClr>
                <a:schemeClr val="dk1"/>
              </a:buClr>
              <a:buSzPts val="1200"/>
              <a:buFont typeface="Calibri"/>
              <a:buNone/>
            </a:pPr>
            <a:r>
              <a:rPr lang="en-US" sz="1300"/>
              <a:t>Going forward, game developers need more effective algorithms for catching toxic behavior so that the fun environment of video games can be preserved.</a:t>
            </a:r>
            <a:endParaRPr sz="1300"/>
          </a:p>
        </p:txBody>
      </p:sp>
      <p:sp>
        <p:nvSpPr>
          <p:cNvPr id="128" name="Google Shape;128;ga7fe154f28_1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SzPts val="1400"/>
              <a:buNone/>
            </a:pPr>
            <a:r>
              <a:t/>
            </a:r>
            <a:endParaRPr sz="1500"/>
          </a:p>
          <a:p>
            <a:pPr indent="0" lvl="0" marL="0" marR="0" rtl="0" algn="l">
              <a:lnSpc>
                <a:spcPct val="100000"/>
              </a:lnSpc>
              <a:spcBef>
                <a:spcPts val="0"/>
              </a:spcBef>
              <a:spcAft>
                <a:spcPts val="0"/>
              </a:spcAft>
              <a:buClr>
                <a:schemeClr val="dk1"/>
              </a:buClr>
              <a:buSzPts val="1200"/>
              <a:buFont typeface="Calibri"/>
              <a:buNone/>
            </a:pPr>
            <a:r>
              <a:t/>
            </a:r>
            <a:endParaRPr sz="1500"/>
          </a:p>
          <a:p>
            <a:pPr indent="0" lvl="0" marL="0" marR="0" rtl="0" algn="l">
              <a:lnSpc>
                <a:spcPct val="100000"/>
              </a:lnSpc>
              <a:spcBef>
                <a:spcPts val="0"/>
              </a:spcBef>
              <a:spcAft>
                <a:spcPts val="0"/>
              </a:spcAft>
              <a:buClr>
                <a:schemeClr val="dk1"/>
              </a:buClr>
              <a:buSzPts val="1200"/>
              <a:buFont typeface="Calibri"/>
              <a:buNone/>
            </a:pPr>
            <a:r>
              <a:t/>
            </a:r>
            <a:endParaRPr sz="1500"/>
          </a:p>
        </p:txBody>
      </p:sp>
      <p:sp>
        <p:nvSpPr>
          <p:cNvPr id="141" name="Google Shape;14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f7106f21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f7106f21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af7106f21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i="1" sz="1400"/>
          </a:p>
          <a:p>
            <a:pPr indent="0" lvl="0" marL="0" rtl="0" algn="l">
              <a:lnSpc>
                <a:spcPct val="100000"/>
              </a:lnSpc>
              <a:spcBef>
                <a:spcPts val="0"/>
              </a:spcBef>
              <a:spcAft>
                <a:spcPts val="0"/>
              </a:spcAft>
              <a:buSzPts val="1400"/>
              <a:buNone/>
            </a:pPr>
            <a:r>
              <a:t/>
            </a:r>
            <a:endParaRPr i="1" sz="1400"/>
          </a:p>
        </p:txBody>
      </p:sp>
      <p:sp>
        <p:nvSpPr>
          <p:cNvPr id="159" name="Google Shape;15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spTree>
      <p:nvGrpSpPr>
        <p:cNvPr id="20" name="Shape 20"/>
        <p:cNvGrpSpPr/>
        <p:nvPr/>
      </p:nvGrpSpPr>
      <p:grpSpPr>
        <a:xfrm>
          <a:off x="0" y="0"/>
          <a:ext cx="0" cy="0"/>
          <a:chOff x="0" y="0"/>
          <a:chExt cx="0" cy="0"/>
        </a:xfrm>
      </p:grpSpPr>
      <p:pic>
        <p:nvPicPr>
          <p:cNvPr descr="A picture containing object, clock&#10;&#10;Description automatically generated" id="21" name="Google Shape;21;p1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2" name="Google Shape;22;p13"/>
          <p:cNvSpPr txBox="1"/>
          <p:nvPr>
            <p:ph type="title"/>
          </p:nvPr>
        </p:nvSpPr>
        <p:spPr>
          <a:xfrm>
            <a:off x="613459" y="685800"/>
            <a:ext cx="10889565" cy="175259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4000"/>
              <a:buFont typeface="Calibri"/>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613458" y="2667000"/>
            <a:ext cx="10889565" cy="2472160"/>
          </a:xfrm>
          <a:prstGeom prst="rect">
            <a:avLst/>
          </a:prstGeom>
          <a:noFill/>
          <a:ln>
            <a:noFill/>
          </a:ln>
        </p:spPr>
        <p:txBody>
          <a:bodyPr anchorCtr="0" anchor="ctr" bIns="45700" lIns="91425" spcFirstLastPara="1" rIns="91425" wrap="square" tIns="45700">
            <a:noAutofit/>
          </a:bodyPr>
          <a:lstStyle>
            <a:lvl1pPr indent="-449580" lvl="0" marL="457200" algn="l">
              <a:lnSpc>
                <a:spcPct val="100000"/>
              </a:lnSpc>
              <a:spcBef>
                <a:spcPts val="480"/>
              </a:spcBef>
              <a:spcAft>
                <a:spcPts val="0"/>
              </a:spcAft>
              <a:buClr>
                <a:schemeClr val="lt1"/>
              </a:buClr>
              <a:buSzPts val="3480"/>
              <a:buChar char="•"/>
              <a:defRPr>
                <a:solidFill>
                  <a:schemeClr val="lt1"/>
                </a:solidFill>
              </a:defRPr>
            </a:lvl1pPr>
            <a:lvl2pPr indent="-412750" lvl="1" marL="914400" algn="l">
              <a:lnSpc>
                <a:spcPct val="100000"/>
              </a:lnSpc>
              <a:spcBef>
                <a:spcPts val="600"/>
              </a:spcBef>
              <a:spcAft>
                <a:spcPts val="0"/>
              </a:spcAft>
              <a:buClr>
                <a:schemeClr val="lt1"/>
              </a:buClr>
              <a:buSzPts val="2900"/>
              <a:buChar char="•"/>
              <a:defRPr>
                <a:solidFill>
                  <a:schemeClr val="lt1"/>
                </a:solidFill>
              </a:defRPr>
            </a:lvl2pPr>
            <a:lvl3pPr indent="-394335" lvl="2" marL="1371600" algn="l">
              <a:lnSpc>
                <a:spcPct val="100000"/>
              </a:lnSpc>
              <a:spcBef>
                <a:spcPts val="600"/>
              </a:spcBef>
              <a:spcAft>
                <a:spcPts val="0"/>
              </a:spcAft>
              <a:buClr>
                <a:schemeClr val="lt1"/>
              </a:buClr>
              <a:buSzPts val="2610"/>
              <a:buChar char="•"/>
              <a:defRPr>
                <a:solidFill>
                  <a:schemeClr val="lt1"/>
                </a:solidFill>
              </a:defRPr>
            </a:lvl3pPr>
            <a:lvl4pPr indent="-375919" lvl="3" marL="1828800" algn="l">
              <a:lnSpc>
                <a:spcPct val="100000"/>
              </a:lnSpc>
              <a:spcBef>
                <a:spcPts val="600"/>
              </a:spcBef>
              <a:spcAft>
                <a:spcPts val="0"/>
              </a:spcAft>
              <a:buClr>
                <a:schemeClr val="lt1"/>
              </a:buClr>
              <a:buSzPts val="2320"/>
              <a:buChar char="•"/>
              <a:defRPr>
                <a:solidFill>
                  <a:schemeClr val="lt1"/>
                </a:solidFill>
              </a:defRPr>
            </a:lvl4pPr>
            <a:lvl5pPr indent="-357504" lvl="4" marL="2286000" algn="l">
              <a:lnSpc>
                <a:spcPct val="100000"/>
              </a:lnSpc>
              <a:spcBef>
                <a:spcPts val="600"/>
              </a:spcBef>
              <a:spcAft>
                <a:spcPts val="0"/>
              </a:spcAft>
              <a:buClr>
                <a:schemeClr val="lt1"/>
              </a:buClr>
              <a:buSzPts val="2030"/>
              <a:buChar char="•"/>
              <a:defRPr>
                <a:solidFill>
                  <a:schemeClr val="lt1"/>
                </a:solidFill>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24" name="Google Shape;24;p13"/>
          <p:cNvSpPr txBox="1"/>
          <p:nvPr>
            <p:ph idx="10" type="dt"/>
          </p:nvPr>
        </p:nvSpPr>
        <p:spPr>
          <a:xfrm>
            <a:off x="9732656" y="6434673"/>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4656667" y="6434673"/>
            <a:ext cx="499978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10951856" y="6434673"/>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pic>
        <p:nvPicPr>
          <p:cNvPr descr="A picture containing computer&#10;&#10;Description automatically generated" id="28" name="Google Shape;28;p1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9" name="Google Shape;29;p11"/>
          <p:cNvSpPr txBox="1"/>
          <p:nvPr>
            <p:ph type="ctrTitle"/>
          </p:nvPr>
        </p:nvSpPr>
        <p:spPr>
          <a:xfrm>
            <a:off x="6519333" y="2746843"/>
            <a:ext cx="4983690" cy="116052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1"/>
          <p:cNvSpPr txBox="1"/>
          <p:nvPr>
            <p:ph idx="1" type="subTitle"/>
          </p:nvPr>
        </p:nvSpPr>
        <p:spPr>
          <a:xfrm>
            <a:off x="6519332" y="4049163"/>
            <a:ext cx="4983690" cy="505904"/>
          </a:xfrm>
          <a:prstGeom prst="rect">
            <a:avLst/>
          </a:prstGeom>
          <a:noFill/>
          <a:ln>
            <a:noFill/>
          </a:ln>
        </p:spPr>
        <p:txBody>
          <a:bodyPr anchorCtr="0" anchor="t" bIns="45700" lIns="91425" spcFirstLastPara="1" rIns="91425" wrap="square" tIns="45700">
            <a:noAutofit/>
          </a:bodyPr>
          <a:lstStyle>
            <a:lvl1pPr lvl="0" algn="r">
              <a:lnSpc>
                <a:spcPct val="100000"/>
              </a:lnSpc>
              <a:spcBef>
                <a:spcPts val="420"/>
              </a:spcBef>
              <a:spcAft>
                <a:spcPts val="0"/>
              </a:spcAft>
              <a:buSzPts val="3045"/>
              <a:buNone/>
              <a:defRPr sz="2100">
                <a:solidFill>
                  <a:schemeClr val="lt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p:txBody>
      </p:sp>
      <p:sp>
        <p:nvSpPr>
          <p:cNvPr id="31" name="Google Shape;31;p11"/>
          <p:cNvSpPr txBox="1"/>
          <p:nvPr>
            <p:ph idx="10" type="dt"/>
          </p:nvPr>
        </p:nvSpPr>
        <p:spPr>
          <a:xfrm>
            <a:off x="7937723" y="6434673"/>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1" type="ftr"/>
          </p:nvPr>
        </p:nvSpPr>
        <p:spPr>
          <a:xfrm>
            <a:off x="571500" y="6434673"/>
            <a:ext cx="559223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1"/>
          <p:cNvSpPr txBox="1"/>
          <p:nvPr>
            <p:ph idx="12" type="sldNum"/>
          </p:nvPr>
        </p:nvSpPr>
        <p:spPr>
          <a:xfrm>
            <a:off x="9156923" y="6434673"/>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 Header (2)">
    <p:spTree>
      <p:nvGrpSpPr>
        <p:cNvPr id="34" name="Shape 34"/>
        <p:cNvGrpSpPr/>
        <p:nvPr/>
      </p:nvGrpSpPr>
      <p:grpSpPr>
        <a:xfrm>
          <a:off x="0" y="0"/>
          <a:ext cx="0" cy="0"/>
          <a:chOff x="0" y="0"/>
          <a:chExt cx="0" cy="0"/>
        </a:xfrm>
      </p:grpSpPr>
      <p:pic>
        <p:nvPicPr>
          <p:cNvPr descr="A picture containing computer&#10;&#10;Description automatically generated" id="35" name="Google Shape;35;p1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6" name="Google Shape;36;p12"/>
          <p:cNvSpPr txBox="1"/>
          <p:nvPr>
            <p:ph type="title"/>
          </p:nvPr>
        </p:nvSpPr>
        <p:spPr>
          <a:xfrm>
            <a:off x="2504385" y="2179945"/>
            <a:ext cx="6710736" cy="1688629"/>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lt1"/>
              </a:buClr>
              <a:buSzPts val="4000"/>
              <a:buFont typeface="Calibri"/>
              <a:buNone/>
              <a:defRPr b="0" sz="40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2"/>
          <p:cNvSpPr txBox="1"/>
          <p:nvPr>
            <p:ph idx="1" type="body"/>
          </p:nvPr>
        </p:nvSpPr>
        <p:spPr>
          <a:xfrm>
            <a:off x="1630625" y="4041610"/>
            <a:ext cx="6710735" cy="688452"/>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400"/>
              </a:spcBef>
              <a:spcAft>
                <a:spcPts val="0"/>
              </a:spcAft>
              <a:buSzPts val="2900"/>
              <a:buNone/>
              <a:defRPr sz="2000">
                <a:solidFill>
                  <a:schemeClr val="lt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38" name="Google Shape;38;p12"/>
          <p:cNvSpPr txBox="1"/>
          <p:nvPr>
            <p:ph idx="10" type="dt"/>
          </p:nvPr>
        </p:nvSpPr>
        <p:spPr>
          <a:xfrm>
            <a:off x="9732656" y="6434673"/>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2"/>
          <p:cNvSpPr txBox="1"/>
          <p:nvPr>
            <p:ph idx="11" type="ftr"/>
          </p:nvPr>
        </p:nvSpPr>
        <p:spPr>
          <a:xfrm>
            <a:off x="571501" y="6434673"/>
            <a:ext cx="458978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2"/>
          <p:cNvSpPr txBox="1"/>
          <p:nvPr>
            <p:ph idx="12" type="sldNum"/>
          </p:nvPr>
        </p:nvSpPr>
        <p:spPr>
          <a:xfrm>
            <a:off x="10951856" y="6434673"/>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1" name="Shape 41"/>
        <p:cNvGrpSpPr/>
        <p:nvPr/>
      </p:nvGrpSpPr>
      <p:grpSpPr>
        <a:xfrm>
          <a:off x="0" y="0"/>
          <a:ext cx="0" cy="0"/>
          <a:chOff x="0" y="0"/>
          <a:chExt cx="0" cy="0"/>
        </a:xfrm>
      </p:grpSpPr>
      <p:pic>
        <p:nvPicPr>
          <p:cNvPr descr="A picture containing monitor, screen, television, computer&#10;&#10;Description automatically generated" id="42" name="Google Shape;42;p1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3" name="Google Shape;43;p14"/>
          <p:cNvSpPr txBox="1"/>
          <p:nvPr>
            <p:ph type="title"/>
          </p:nvPr>
        </p:nvSpPr>
        <p:spPr>
          <a:xfrm rot="-1902890">
            <a:off x="2453898" y="1943041"/>
            <a:ext cx="5791662" cy="1388556"/>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lt1"/>
              </a:buClr>
              <a:buSzPts val="4000"/>
              <a:buFont typeface="Calibri"/>
              <a:buNone/>
              <a:defRPr b="0" sz="40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 type="body"/>
          </p:nvPr>
        </p:nvSpPr>
        <p:spPr>
          <a:xfrm rot="-1902890">
            <a:off x="1804769" y="3515683"/>
            <a:ext cx="8460227" cy="688452"/>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400"/>
              </a:spcBef>
              <a:spcAft>
                <a:spcPts val="0"/>
              </a:spcAft>
              <a:buSzPts val="2900"/>
              <a:buNone/>
              <a:defRPr sz="2000">
                <a:solidFill>
                  <a:schemeClr val="lt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45" name="Google Shape;45;p14"/>
          <p:cNvSpPr txBox="1"/>
          <p:nvPr>
            <p:ph idx="10" type="dt"/>
          </p:nvPr>
        </p:nvSpPr>
        <p:spPr>
          <a:xfrm>
            <a:off x="9732656" y="6434673"/>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4"/>
          <p:cNvSpPr txBox="1"/>
          <p:nvPr>
            <p:ph idx="11" type="ftr"/>
          </p:nvPr>
        </p:nvSpPr>
        <p:spPr>
          <a:xfrm>
            <a:off x="3606800" y="6434673"/>
            <a:ext cx="6049656"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4"/>
          <p:cNvSpPr txBox="1"/>
          <p:nvPr>
            <p:ph idx="12" type="sldNum"/>
          </p:nvPr>
        </p:nvSpPr>
        <p:spPr>
          <a:xfrm>
            <a:off x="10951856" y="6434673"/>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8" name="Shape 48"/>
        <p:cNvGrpSpPr/>
        <p:nvPr/>
      </p:nvGrpSpPr>
      <p:grpSpPr>
        <a:xfrm>
          <a:off x="0" y="0"/>
          <a:ext cx="0" cy="0"/>
          <a:chOff x="0" y="0"/>
          <a:chExt cx="0" cy="0"/>
        </a:xfrm>
      </p:grpSpPr>
      <p:pic>
        <p:nvPicPr>
          <p:cNvPr descr="A picture containing indoor, table, sitting, computer&#10;&#10;Description automatically generated" id="49" name="Google Shape;49;p1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0" name="Google Shape;50;p16"/>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lt1"/>
              </a:buClr>
              <a:buSzPts val="2800"/>
              <a:buFont typeface="Calibri"/>
              <a:buNone/>
              <a:defRPr b="0"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SzPts val="2610"/>
              <a:buNone/>
              <a:defRPr sz="1800">
                <a:solidFill>
                  <a:schemeClr val="lt1"/>
                </a:solidFill>
              </a:defRPr>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52" name="Google Shape;52;p16"/>
          <p:cNvSpPr txBox="1"/>
          <p:nvPr>
            <p:ph idx="10" type="dt"/>
          </p:nvPr>
        </p:nvSpPr>
        <p:spPr>
          <a:xfrm>
            <a:off x="3707776" y="6434673"/>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1" type="ftr"/>
          </p:nvPr>
        </p:nvSpPr>
        <p:spPr>
          <a:xfrm>
            <a:off x="571501" y="6434673"/>
            <a:ext cx="302513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6"/>
          <p:cNvSpPr txBox="1"/>
          <p:nvPr>
            <p:ph idx="12" type="sldNum"/>
          </p:nvPr>
        </p:nvSpPr>
        <p:spPr>
          <a:xfrm>
            <a:off x="4926976" y="6434673"/>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55" name="Shape 55"/>
        <p:cNvGrpSpPr/>
        <p:nvPr/>
      </p:nvGrpSpPr>
      <p:grpSpPr>
        <a:xfrm>
          <a:off x="0" y="0"/>
          <a:ext cx="0" cy="0"/>
          <a:chOff x="0" y="0"/>
          <a:chExt cx="0" cy="0"/>
        </a:xfrm>
      </p:grpSpPr>
      <p:pic>
        <p:nvPicPr>
          <p:cNvPr descr="A picture containing circuit, holding, sign&#10;&#10;Description automatically generated" id="56" name="Google Shape;56;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7" name="Google Shape;57;p15"/>
          <p:cNvSpPr txBox="1"/>
          <p:nvPr>
            <p:ph type="title"/>
          </p:nvPr>
        </p:nvSpPr>
        <p:spPr>
          <a:xfrm>
            <a:off x="856828" y="685800"/>
            <a:ext cx="10217572" cy="175259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4000"/>
              <a:buFont typeface="Calibri"/>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5"/>
          <p:cNvSpPr txBox="1"/>
          <p:nvPr>
            <p:ph idx="1" type="body"/>
          </p:nvPr>
        </p:nvSpPr>
        <p:spPr>
          <a:xfrm>
            <a:off x="467361" y="2666999"/>
            <a:ext cx="8051800" cy="3505201"/>
          </a:xfrm>
          <a:prstGeom prst="rect">
            <a:avLst/>
          </a:prstGeom>
          <a:noFill/>
          <a:ln>
            <a:noFill/>
          </a:ln>
        </p:spPr>
        <p:txBody>
          <a:bodyPr anchorCtr="0" anchor="ctr" bIns="45700" lIns="91425" spcFirstLastPara="1" rIns="91425" wrap="square" tIns="45700">
            <a:noAutofit/>
          </a:bodyPr>
          <a:lstStyle>
            <a:lvl1pPr indent="-449580" lvl="0" marL="457200" algn="l">
              <a:lnSpc>
                <a:spcPct val="100000"/>
              </a:lnSpc>
              <a:spcBef>
                <a:spcPts val="480"/>
              </a:spcBef>
              <a:spcAft>
                <a:spcPts val="0"/>
              </a:spcAft>
              <a:buClr>
                <a:schemeClr val="lt1"/>
              </a:buClr>
              <a:buSzPts val="3480"/>
              <a:buChar char="•"/>
              <a:defRPr>
                <a:solidFill>
                  <a:schemeClr val="lt1"/>
                </a:solidFill>
              </a:defRPr>
            </a:lvl1pPr>
            <a:lvl2pPr indent="-412750" lvl="1" marL="914400" algn="l">
              <a:lnSpc>
                <a:spcPct val="100000"/>
              </a:lnSpc>
              <a:spcBef>
                <a:spcPts val="600"/>
              </a:spcBef>
              <a:spcAft>
                <a:spcPts val="0"/>
              </a:spcAft>
              <a:buClr>
                <a:schemeClr val="lt1"/>
              </a:buClr>
              <a:buSzPts val="2900"/>
              <a:buChar char="•"/>
              <a:defRPr>
                <a:solidFill>
                  <a:schemeClr val="lt1"/>
                </a:solidFill>
              </a:defRPr>
            </a:lvl2pPr>
            <a:lvl3pPr indent="-394335" lvl="2" marL="1371600" algn="l">
              <a:lnSpc>
                <a:spcPct val="100000"/>
              </a:lnSpc>
              <a:spcBef>
                <a:spcPts val="600"/>
              </a:spcBef>
              <a:spcAft>
                <a:spcPts val="0"/>
              </a:spcAft>
              <a:buClr>
                <a:schemeClr val="lt1"/>
              </a:buClr>
              <a:buSzPts val="2610"/>
              <a:buChar char="•"/>
              <a:defRPr>
                <a:solidFill>
                  <a:schemeClr val="lt1"/>
                </a:solidFill>
              </a:defRPr>
            </a:lvl3pPr>
            <a:lvl4pPr indent="-375919" lvl="3" marL="1828800" algn="l">
              <a:lnSpc>
                <a:spcPct val="100000"/>
              </a:lnSpc>
              <a:spcBef>
                <a:spcPts val="600"/>
              </a:spcBef>
              <a:spcAft>
                <a:spcPts val="0"/>
              </a:spcAft>
              <a:buClr>
                <a:schemeClr val="lt1"/>
              </a:buClr>
              <a:buSzPts val="2320"/>
              <a:buChar char="•"/>
              <a:defRPr>
                <a:solidFill>
                  <a:schemeClr val="lt1"/>
                </a:solidFill>
              </a:defRPr>
            </a:lvl4pPr>
            <a:lvl5pPr indent="-357504" lvl="4" marL="2286000" algn="l">
              <a:lnSpc>
                <a:spcPct val="100000"/>
              </a:lnSpc>
              <a:spcBef>
                <a:spcPts val="600"/>
              </a:spcBef>
              <a:spcAft>
                <a:spcPts val="0"/>
              </a:spcAft>
              <a:buClr>
                <a:schemeClr val="lt1"/>
              </a:buClr>
              <a:buSzPts val="2030"/>
              <a:buChar char="•"/>
              <a:defRPr>
                <a:solidFill>
                  <a:schemeClr val="lt1"/>
                </a:solidFill>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59" name="Google Shape;59;p15"/>
          <p:cNvSpPr txBox="1"/>
          <p:nvPr>
            <p:ph idx="10" type="dt"/>
          </p:nvPr>
        </p:nvSpPr>
        <p:spPr>
          <a:xfrm>
            <a:off x="3696978" y="6434673"/>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
          <p:cNvSpPr txBox="1"/>
          <p:nvPr>
            <p:ph idx="11" type="ftr"/>
          </p:nvPr>
        </p:nvSpPr>
        <p:spPr>
          <a:xfrm>
            <a:off x="467361" y="6434673"/>
            <a:ext cx="31534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5"/>
          <p:cNvSpPr txBox="1"/>
          <p:nvPr>
            <p:ph idx="12" type="sldNum"/>
          </p:nvPr>
        </p:nvSpPr>
        <p:spPr>
          <a:xfrm>
            <a:off x="4916178" y="6434673"/>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pic>
        <p:nvPicPr>
          <p:cNvPr descr="A picture containing computer, clock&#10;&#10;Description automatically generated" id="63" name="Google Shape;63;p1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4" name="Google Shape;64;p17"/>
          <p:cNvSpPr txBox="1"/>
          <p:nvPr>
            <p:ph type="title"/>
          </p:nvPr>
        </p:nvSpPr>
        <p:spPr>
          <a:xfrm>
            <a:off x="2624668" y="685800"/>
            <a:ext cx="7662334" cy="175259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4000"/>
              <a:buFont typeface="Calibri"/>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7"/>
          <p:cNvSpPr txBox="1"/>
          <p:nvPr>
            <p:ph idx="1" type="body"/>
          </p:nvPr>
        </p:nvSpPr>
        <p:spPr>
          <a:xfrm>
            <a:off x="2235201" y="2666999"/>
            <a:ext cx="8051800" cy="3505201"/>
          </a:xfrm>
          <a:prstGeom prst="rect">
            <a:avLst/>
          </a:prstGeom>
          <a:noFill/>
          <a:ln>
            <a:noFill/>
          </a:ln>
        </p:spPr>
        <p:txBody>
          <a:bodyPr anchorCtr="0" anchor="ctr" bIns="45700" lIns="91425" spcFirstLastPara="1" rIns="91425" wrap="square" tIns="45700">
            <a:noAutofit/>
          </a:bodyPr>
          <a:lstStyle>
            <a:lvl1pPr indent="-449580" lvl="0" marL="457200" algn="l">
              <a:lnSpc>
                <a:spcPct val="100000"/>
              </a:lnSpc>
              <a:spcBef>
                <a:spcPts val="480"/>
              </a:spcBef>
              <a:spcAft>
                <a:spcPts val="0"/>
              </a:spcAft>
              <a:buClr>
                <a:schemeClr val="lt1"/>
              </a:buClr>
              <a:buSzPts val="3480"/>
              <a:buChar char="•"/>
              <a:defRPr>
                <a:solidFill>
                  <a:schemeClr val="lt1"/>
                </a:solidFill>
              </a:defRPr>
            </a:lvl1pPr>
            <a:lvl2pPr indent="-412750" lvl="1" marL="914400" algn="l">
              <a:lnSpc>
                <a:spcPct val="100000"/>
              </a:lnSpc>
              <a:spcBef>
                <a:spcPts val="600"/>
              </a:spcBef>
              <a:spcAft>
                <a:spcPts val="0"/>
              </a:spcAft>
              <a:buClr>
                <a:schemeClr val="lt1"/>
              </a:buClr>
              <a:buSzPts val="2900"/>
              <a:buChar char="•"/>
              <a:defRPr>
                <a:solidFill>
                  <a:schemeClr val="lt1"/>
                </a:solidFill>
              </a:defRPr>
            </a:lvl2pPr>
            <a:lvl3pPr indent="-394335" lvl="2" marL="1371600" algn="l">
              <a:lnSpc>
                <a:spcPct val="100000"/>
              </a:lnSpc>
              <a:spcBef>
                <a:spcPts val="600"/>
              </a:spcBef>
              <a:spcAft>
                <a:spcPts val="0"/>
              </a:spcAft>
              <a:buClr>
                <a:schemeClr val="lt1"/>
              </a:buClr>
              <a:buSzPts val="2610"/>
              <a:buChar char="•"/>
              <a:defRPr>
                <a:solidFill>
                  <a:schemeClr val="lt1"/>
                </a:solidFill>
              </a:defRPr>
            </a:lvl3pPr>
            <a:lvl4pPr indent="-375919" lvl="3" marL="1828800" algn="l">
              <a:lnSpc>
                <a:spcPct val="100000"/>
              </a:lnSpc>
              <a:spcBef>
                <a:spcPts val="600"/>
              </a:spcBef>
              <a:spcAft>
                <a:spcPts val="0"/>
              </a:spcAft>
              <a:buClr>
                <a:schemeClr val="lt1"/>
              </a:buClr>
              <a:buSzPts val="2320"/>
              <a:buChar char="•"/>
              <a:defRPr>
                <a:solidFill>
                  <a:schemeClr val="lt1"/>
                </a:solidFill>
              </a:defRPr>
            </a:lvl4pPr>
            <a:lvl5pPr indent="-357504" lvl="4" marL="2286000" algn="l">
              <a:lnSpc>
                <a:spcPct val="100000"/>
              </a:lnSpc>
              <a:spcBef>
                <a:spcPts val="600"/>
              </a:spcBef>
              <a:spcAft>
                <a:spcPts val="0"/>
              </a:spcAft>
              <a:buClr>
                <a:schemeClr val="lt1"/>
              </a:buClr>
              <a:buSzPts val="2030"/>
              <a:buChar char="•"/>
              <a:defRPr>
                <a:solidFill>
                  <a:schemeClr val="lt1"/>
                </a:solidFill>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66" name="Google Shape;66;p17"/>
          <p:cNvSpPr txBox="1"/>
          <p:nvPr>
            <p:ph idx="10" type="dt"/>
          </p:nvPr>
        </p:nvSpPr>
        <p:spPr>
          <a:xfrm>
            <a:off x="5464818" y="6434673"/>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1" type="ftr"/>
          </p:nvPr>
        </p:nvSpPr>
        <p:spPr>
          <a:xfrm>
            <a:off x="2235201" y="6434673"/>
            <a:ext cx="31534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7"/>
          <p:cNvSpPr txBox="1"/>
          <p:nvPr>
            <p:ph idx="12" type="sldNum"/>
          </p:nvPr>
        </p:nvSpPr>
        <p:spPr>
          <a:xfrm>
            <a:off x="6684018" y="6434673"/>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69" name="Shape 69"/>
        <p:cNvGrpSpPr/>
        <p:nvPr/>
      </p:nvGrpSpPr>
      <p:grpSpPr>
        <a:xfrm>
          <a:off x="0" y="0"/>
          <a:ext cx="0" cy="0"/>
          <a:chOff x="0" y="0"/>
          <a:chExt cx="0" cy="0"/>
        </a:xfrm>
      </p:grpSpPr>
      <p:pic>
        <p:nvPicPr>
          <p:cNvPr descr="A close up of a sign&#10;&#10;Description automatically generated" id="70" name="Google Shape;70;p1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1" name="Google Shape;71;p18"/>
          <p:cNvSpPr txBox="1"/>
          <p:nvPr>
            <p:ph type="title"/>
          </p:nvPr>
        </p:nvSpPr>
        <p:spPr>
          <a:xfrm rot="-1902890">
            <a:off x="5168614" y="2873422"/>
            <a:ext cx="7165950" cy="1028094"/>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lt1"/>
              </a:buClr>
              <a:buSzPts val="4000"/>
              <a:buFont typeface="Calibri"/>
              <a:buNone/>
              <a:defRPr b="0" sz="40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8"/>
          <p:cNvSpPr txBox="1"/>
          <p:nvPr>
            <p:ph idx="1" type="body"/>
          </p:nvPr>
        </p:nvSpPr>
        <p:spPr>
          <a:xfrm rot="-1902890">
            <a:off x="6782995" y="3687156"/>
            <a:ext cx="5517788" cy="688452"/>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400"/>
              </a:spcBef>
              <a:spcAft>
                <a:spcPts val="0"/>
              </a:spcAft>
              <a:buSzPts val="2900"/>
              <a:buNone/>
              <a:defRPr sz="2000">
                <a:solidFill>
                  <a:schemeClr val="lt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73" name="Google Shape;73;p18"/>
          <p:cNvSpPr txBox="1"/>
          <p:nvPr>
            <p:ph idx="10" type="dt"/>
          </p:nvPr>
        </p:nvSpPr>
        <p:spPr>
          <a:xfrm>
            <a:off x="4988224" y="6434673"/>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1" type="ftr"/>
          </p:nvPr>
        </p:nvSpPr>
        <p:spPr>
          <a:xfrm>
            <a:off x="355601" y="6434673"/>
            <a:ext cx="455642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8"/>
          <p:cNvSpPr txBox="1"/>
          <p:nvPr>
            <p:ph idx="12" type="sldNum"/>
          </p:nvPr>
        </p:nvSpPr>
        <p:spPr>
          <a:xfrm>
            <a:off x="6207424" y="6434673"/>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www.presentationgo.com/" TargetMode="Externa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theme" Target="../theme/theme2.xml"/><Relationship Id="rId10" Type="http://schemas.openxmlformats.org/officeDocument/2006/relationships/slideLayout" Target="../slideLayouts/slideLayout8.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0"/>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lvl1pPr indent="-449580" lvl="0" marL="457200" marR="0" rtl="0" algn="l">
              <a:lnSpc>
                <a:spcPct val="100000"/>
              </a:lnSpc>
              <a:spcBef>
                <a:spcPts val="480"/>
              </a:spcBef>
              <a:spcAft>
                <a:spcPts val="0"/>
              </a:spcAft>
              <a:buClr>
                <a:srgbClr val="3F762A"/>
              </a:buClr>
              <a:buSzPts val="3480"/>
              <a:buFont typeface="Arial"/>
              <a:buChar char="•"/>
              <a:defRPr b="0" i="0" sz="2400" u="none" cap="none" strike="noStrike">
                <a:solidFill>
                  <a:schemeClr val="dk1"/>
                </a:solidFill>
                <a:latin typeface="Calibri"/>
                <a:ea typeface="Calibri"/>
                <a:cs typeface="Calibri"/>
                <a:sym typeface="Calibri"/>
              </a:defRPr>
            </a:lvl1pPr>
            <a:lvl2pPr indent="-412750" lvl="1" marL="914400" marR="0" rtl="0" algn="l">
              <a:lnSpc>
                <a:spcPct val="100000"/>
              </a:lnSpc>
              <a:spcBef>
                <a:spcPts val="600"/>
              </a:spcBef>
              <a:spcAft>
                <a:spcPts val="0"/>
              </a:spcAft>
              <a:buClr>
                <a:srgbClr val="3F762A"/>
              </a:buClr>
              <a:buSzPts val="2900"/>
              <a:buFont typeface="Arial"/>
              <a:buChar char="•"/>
              <a:defRPr b="0" i="0" sz="2000" u="none" cap="none" strike="noStrike">
                <a:solidFill>
                  <a:schemeClr val="dk1"/>
                </a:solidFill>
                <a:latin typeface="Calibri"/>
                <a:ea typeface="Calibri"/>
                <a:cs typeface="Calibri"/>
                <a:sym typeface="Calibri"/>
              </a:defRPr>
            </a:lvl2pPr>
            <a:lvl3pPr indent="-394335" lvl="2" marL="1371600" marR="0" rtl="0" algn="l">
              <a:lnSpc>
                <a:spcPct val="100000"/>
              </a:lnSpc>
              <a:spcBef>
                <a:spcPts val="600"/>
              </a:spcBef>
              <a:spcAft>
                <a:spcPts val="0"/>
              </a:spcAft>
              <a:buClr>
                <a:srgbClr val="3F762A"/>
              </a:buClr>
              <a:buSzPts val="2610"/>
              <a:buFont typeface="Arial"/>
              <a:buChar char="•"/>
              <a:defRPr b="0" i="0" sz="1800" u="none" cap="none" strike="noStrike">
                <a:solidFill>
                  <a:schemeClr val="dk1"/>
                </a:solidFill>
                <a:latin typeface="Calibri"/>
                <a:ea typeface="Calibri"/>
                <a:cs typeface="Calibri"/>
                <a:sym typeface="Calibri"/>
              </a:defRPr>
            </a:lvl3pPr>
            <a:lvl4pPr indent="-375919" lvl="3" marL="1828800" marR="0" rtl="0" algn="l">
              <a:lnSpc>
                <a:spcPct val="100000"/>
              </a:lnSpc>
              <a:spcBef>
                <a:spcPts val="600"/>
              </a:spcBef>
              <a:spcAft>
                <a:spcPts val="0"/>
              </a:spcAft>
              <a:buClr>
                <a:srgbClr val="3F762A"/>
              </a:buClr>
              <a:buSzPts val="2320"/>
              <a:buFont typeface="Arial"/>
              <a:buChar char="•"/>
              <a:defRPr b="0" i="0" sz="1600" u="none" cap="none" strike="noStrike">
                <a:solidFill>
                  <a:schemeClr val="dk1"/>
                </a:solidFill>
                <a:latin typeface="Calibri"/>
                <a:ea typeface="Calibri"/>
                <a:cs typeface="Calibri"/>
                <a:sym typeface="Calibri"/>
              </a:defRPr>
            </a:lvl4pPr>
            <a:lvl5pPr indent="-357504" lvl="4" marL="2286000" marR="0" rtl="0" algn="l">
              <a:lnSpc>
                <a:spcPct val="100000"/>
              </a:lnSpc>
              <a:spcBef>
                <a:spcPts val="600"/>
              </a:spcBef>
              <a:spcAft>
                <a:spcPts val="0"/>
              </a:spcAft>
              <a:buClr>
                <a:srgbClr val="3F762A"/>
              </a:buClr>
              <a:buSzPts val="2030"/>
              <a:buFont typeface="Arial"/>
              <a:buChar char="•"/>
              <a:defRPr b="0" i="0" sz="1400" u="none" cap="none" strike="noStrike">
                <a:solidFill>
                  <a:schemeClr val="dk1"/>
                </a:solidFill>
                <a:latin typeface="Calibri"/>
                <a:ea typeface="Calibri"/>
                <a:cs typeface="Calibri"/>
                <a:sym typeface="Calibri"/>
              </a:defRPr>
            </a:lvl5pPr>
            <a:lvl6pPr indent="-357504" lvl="5" marL="2743200" marR="0" rtl="0" algn="l">
              <a:lnSpc>
                <a:spcPct val="100000"/>
              </a:lnSpc>
              <a:spcBef>
                <a:spcPts val="600"/>
              </a:spcBef>
              <a:spcAft>
                <a:spcPts val="0"/>
              </a:spcAft>
              <a:buClr>
                <a:srgbClr val="3F762A"/>
              </a:buClr>
              <a:buSzPts val="2030"/>
              <a:buFont typeface="Arial"/>
              <a:buChar char="•"/>
              <a:defRPr b="0" i="0" sz="1400" u="none" cap="none" strike="noStrike">
                <a:solidFill>
                  <a:schemeClr val="dk1"/>
                </a:solidFill>
                <a:latin typeface="Calibri"/>
                <a:ea typeface="Calibri"/>
                <a:cs typeface="Calibri"/>
                <a:sym typeface="Calibri"/>
              </a:defRPr>
            </a:lvl6pPr>
            <a:lvl7pPr indent="-357504" lvl="6" marL="3200400" marR="0" rtl="0" algn="l">
              <a:lnSpc>
                <a:spcPct val="100000"/>
              </a:lnSpc>
              <a:spcBef>
                <a:spcPts val="600"/>
              </a:spcBef>
              <a:spcAft>
                <a:spcPts val="0"/>
              </a:spcAft>
              <a:buClr>
                <a:srgbClr val="3F762A"/>
              </a:buClr>
              <a:buSzPts val="2030"/>
              <a:buFont typeface="Arial"/>
              <a:buChar char="•"/>
              <a:defRPr b="0" i="0" sz="1400" u="none" cap="none" strike="noStrike">
                <a:solidFill>
                  <a:schemeClr val="dk1"/>
                </a:solidFill>
                <a:latin typeface="Calibri"/>
                <a:ea typeface="Calibri"/>
                <a:cs typeface="Calibri"/>
                <a:sym typeface="Calibri"/>
              </a:defRPr>
            </a:lvl7pPr>
            <a:lvl8pPr indent="-357504" lvl="7" marL="3657600" marR="0" rtl="0" algn="l">
              <a:lnSpc>
                <a:spcPct val="100000"/>
              </a:lnSpc>
              <a:spcBef>
                <a:spcPts val="600"/>
              </a:spcBef>
              <a:spcAft>
                <a:spcPts val="0"/>
              </a:spcAft>
              <a:buClr>
                <a:srgbClr val="3F762A"/>
              </a:buClr>
              <a:buSzPts val="2030"/>
              <a:buFont typeface="Arial"/>
              <a:buChar char="•"/>
              <a:defRPr b="0" i="0" sz="1400" u="none" cap="none" strike="noStrike">
                <a:solidFill>
                  <a:schemeClr val="dk1"/>
                </a:solidFill>
                <a:latin typeface="Calibri"/>
                <a:ea typeface="Calibri"/>
                <a:cs typeface="Calibri"/>
                <a:sym typeface="Calibri"/>
              </a:defRPr>
            </a:lvl8pPr>
            <a:lvl9pPr indent="-357504" lvl="8" marL="4114800" marR="0" rtl="0" algn="l">
              <a:lnSpc>
                <a:spcPct val="100000"/>
              </a:lnSpc>
              <a:spcBef>
                <a:spcPts val="600"/>
              </a:spcBef>
              <a:spcAft>
                <a:spcPts val="600"/>
              </a:spcAft>
              <a:buClr>
                <a:srgbClr val="3F762A"/>
              </a:buClr>
              <a:buSzPts val="203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0"/>
          <p:cNvSpPr/>
          <p:nvPr/>
        </p:nvSpPr>
        <p:spPr>
          <a:xfrm>
            <a:off x="-12701" y="7007226"/>
            <a:ext cx="1661032" cy="2616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accent1"/>
                </a:solidFill>
                <a:latin typeface="Open Sans"/>
                <a:ea typeface="Open Sans"/>
                <a:cs typeface="Open Sans"/>
                <a:sym typeface="Open Sans"/>
              </a:rPr>
              <a:t>© </a:t>
            </a:r>
            <a:r>
              <a:rPr b="0" i="0" lang="en-US" sz="1100" u="sng" cap="none" strike="noStrike">
                <a:solidFill>
                  <a:schemeClr val="hlink"/>
                </a:solidFill>
                <a:latin typeface="Open Sans"/>
                <a:ea typeface="Open Sans"/>
                <a:cs typeface="Open Sans"/>
                <a:sym typeface="Open Sans"/>
                <a:hlinkClick r:id="rId1"/>
              </a:rPr>
              <a:t>presentationgo.com</a:t>
            </a:r>
            <a:endParaRPr b="0" i="0" sz="1100" u="none" cap="none" strike="noStrike">
              <a:solidFill>
                <a:schemeClr val="accent1"/>
              </a:solidFill>
              <a:latin typeface="Calibri"/>
              <a:ea typeface="Calibri"/>
              <a:cs typeface="Calibri"/>
              <a:sym typeface="Calibri"/>
            </a:endParaRPr>
          </a:p>
        </p:txBody>
      </p:sp>
      <p:grpSp>
        <p:nvGrpSpPr>
          <p:cNvPr id="16" name="Google Shape;16;p10"/>
          <p:cNvGrpSpPr/>
          <p:nvPr/>
        </p:nvGrpSpPr>
        <p:grpSpPr>
          <a:xfrm>
            <a:off x="-1654908" y="-16654"/>
            <a:ext cx="1569183" cy="612144"/>
            <a:chOff x="-2096383" y="21447"/>
            <a:chExt cx="1569183" cy="612144"/>
          </a:xfrm>
        </p:grpSpPr>
        <p:sp>
          <p:nvSpPr>
            <p:cNvPr id="17" name="Google Shape;17;p10"/>
            <p:cNvSpPr txBox="1"/>
            <p:nvPr/>
          </p:nvSpPr>
          <p:spPr>
            <a:xfrm>
              <a:off x="-2096383" y="21447"/>
              <a:ext cx="365806"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Open Sans"/>
                  <a:ea typeface="Open Sans"/>
                  <a:cs typeface="Open Sans"/>
                  <a:sym typeface="Open Sans"/>
                </a:rPr>
                <a:t>By:</a:t>
              </a:r>
              <a:endParaRPr b="0" i="0" sz="1400" u="none" cap="none" strike="noStrike">
                <a:solidFill>
                  <a:srgbClr val="000000"/>
                </a:solidFill>
                <a:latin typeface="Arial"/>
                <a:ea typeface="Arial"/>
                <a:cs typeface="Arial"/>
                <a:sym typeface="Arial"/>
              </a:endParaRPr>
            </a:p>
          </p:txBody>
        </p:sp>
        <p:sp>
          <p:nvSpPr>
            <p:cNvPr id="18" name="Google Shape;18;p10"/>
            <p:cNvSpPr txBox="1"/>
            <p:nvPr/>
          </p:nvSpPr>
          <p:spPr>
            <a:xfrm>
              <a:off x="-1002010" y="387370"/>
              <a:ext cx="474810"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Open Sans"/>
                  <a:ea typeface="Open Sans"/>
                  <a:cs typeface="Open Sans"/>
                  <a:sym typeface="Open Sans"/>
                </a:rPr>
                <a:t>.com</a:t>
              </a:r>
              <a:endParaRPr b="0" i="0" sz="1400" u="none" cap="none" strike="noStrike">
                <a:solidFill>
                  <a:srgbClr val="000000"/>
                </a:solidFill>
                <a:latin typeface="Arial"/>
                <a:ea typeface="Arial"/>
                <a:cs typeface="Arial"/>
                <a:sym typeface="Arial"/>
              </a:endParaRPr>
            </a:p>
          </p:txBody>
        </p:sp>
        <p:pic>
          <p:nvPicPr>
            <p:cNvPr id="19" name="Google Shape;19;p10"/>
            <p:cNvPicPr preferRelativeResize="0"/>
            <p:nvPr/>
          </p:nvPicPr>
          <p:blipFill rotWithShape="1">
            <a:blip r:embed="rId2">
              <a:alphaModFix/>
            </a:blip>
            <a:srcRect b="0" l="0" r="0" t="0"/>
            <a:stretch/>
          </p:blipFill>
          <p:spPr>
            <a:xfrm>
              <a:off x="-2018604" y="234547"/>
              <a:ext cx="1405251" cy="185944"/>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hyperlink" Target="https://www.google.com/url?sa=i&amp;url=https%3A%2F%2Fwww.washingtonpost.com%2Ftechnology%2F2019%2F02%2F26%2Fracism-misogyny-death-threats-why-cant-booming-video-game-industry-curb-toxicity%2F&amp;psig=AOvVaw09PLEfOT6l1hHszw5uuBwE&amp;ust=1607483629197000&amp;source=images&amp;cd=vfe&amp;ved=0CAIQjRxqFwoTCIiI7au1ve0CFQAAAAAdAAAAABA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4.jp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hyperlink" Target="https://newzoo.com/insights/articles/newzoo-games-market-numbers-revenues-and-audience-2020-202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hyperlink" Target="https://www.adl.org/free-to-pla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researchgate.net/publication/309738489_Governance_in_League_of_Legends_A_Hybrid_System"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google.com/url?sa=i&amp;url=https%3A%2F%2Fwww.lol-smurfs.com%2Fblog%2Flol-tribunal%2F&amp;psig=AOvVaw3ClBLwjJqm0yCfchomqb0w&amp;ust=1607480503236000&amp;source=images&amp;cd=vfe&amp;ved=0CAIQjRxqFwoTCKCLgdapve0CFQAAAAAdAAAAABAJ" TargetMode="Externa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a7fe154f28_1_24"/>
          <p:cNvSpPr txBox="1"/>
          <p:nvPr>
            <p:ph type="title"/>
          </p:nvPr>
        </p:nvSpPr>
        <p:spPr>
          <a:xfrm>
            <a:off x="2504385" y="2179945"/>
            <a:ext cx="6710700" cy="168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4200"/>
              <a:t>Identifying Toxicity In Gaming</a:t>
            </a:r>
            <a:endParaRPr sz="4200"/>
          </a:p>
        </p:txBody>
      </p:sp>
      <p:sp>
        <p:nvSpPr>
          <p:cNvPr id="82" name="Google Shape;82;ga7fe154f28_1_24"/>
          <p:cNvSpPr txBox="1"/>
          <p:nvPr>
            <p:ph idx="1" type="body"/>
          </p:nvPr>
        </p:nvSpPr>
        <p:spPr>
          <a:xfrm>
            <a:off x="-113200" y="4843425"/>
            <a:ext cx="7614900" cy="688500"/>
          </a:xfrm>
          <a:prstGeom prst="rect">
            <a:avLst/>
          </a:prstGeom>
        </p:spPr>
        <p:txBody>
          <a:bodyPr anchorCtr="0" anchor="t" bIns="45700" lIns="91425" spcFirstLastPara="1" rIns="91425" wrap="square" tIns="45700">
            <a:noAutofit/>
          </a:bodyPr>
          <a:lstStyle/>
          <a:p>
            <a:pPr indent="0" lvl="0" marL="0" rtl="0" algn="ctr">
              <a:spcBef>
                <a:spcPts val="400"/>
              </a:spcBef>
              <a:spcAft>
                <a:spcPts val="0"/>
              </a:spcAft>
              <a:buNone/>
            </a:pPr>
            <a:r>
              <a:rPr lang="en-US" sz="1600"/>
              <a:t>Jacqueline Hong, Eric Wang, Annie Dang, Sophia Shaw, Chris Ding</a:t>
            </a:r>
            <a:endParaRPr sz="1600"/>
          </a:p>
        </p:txBody>
      </p:sp>
      <p:sp>
        <p:nvSpPr>
          <p:cNvPr id="83" name="Google Shape;83;ga7fe154f28_1_24"/>
          <p:cNvSpPr txBox="1"/>
          <p:nvPr>
            <p:ph idx="12" type="sldNum"/>
          </p:nvPr>
        </p:nvSpPr>
        <p:spPr>
          <a:xfrm>
            <a:off x="10951856" y="6434673"/>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8" name="Shape 168"/>
        <p:cNvGrpSpPr/>
        <p:nvPr/>
      </p:nvGrpSpPr>
      <p:grpSpPr>
        <a:xfrm>
          <a:off x="0" y="0"/>
          <a:ext cx="0" cy="0"/>
          <a:chOff x="0" y="0"/>
          <a:chExt cx="0" cy="0"/>
        </a:xfrm>
      </p:grpSpPr>
      <p:sp>
        <p:nvSpPr>
          <p:cNvPr id="169" name="Google Shape;169;gaf7106f21c_0_7"/>
          <p:cNvSpPr txBox="1"/>
          <p:nvPr>
            <p:ph type="title"/>
          </p:nvPr>
        </p:nvSpPr>
        <p:spPr>
          <a:xfrm>
            <a:off x="2028600" y="125250"/>
            <a:ext cx="8417700" cy="97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Font typeface="Calibri"/>
              <a:buNone/>
            </a:pPr>
            <a:r>
              <a:rPr b="1" lang="en-US" sz="3700"/>
              <a:t>Path of Approach</a:t>
            </a:r>
            <a:r>
              <a:rPr b="1" lang="en-US" sz="3500"/>
              <a:t>: Initial Exploration (cont)</a:t>
            </a:r>
            <a:endParaRPr b="1" sz="3500"/>
          </a:p>
        </p:txBody>
      </p:sp>
      <p:sp>
        <p:nvSpPr>
          <p:cNvPr id="170" name="Google Shape;170;gaf7106f21c_0_7"/>
          <p:cNvSpPr txBox="1"/>
          <p:nvPr>
            <p:ph idx="1" type="body"/>
          </p:nvPr>
        </p:nvSpPr>
        <p:spPr>
          <a:xfrm>
            <a:off x="2512850" y="1097250"/>
            <a:ext cx="8417700" cy="41655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SzPts val="3480"/>
              <a:buNone/>
            </a:pPr>
            <a:r>
              <a:t/>
            </a:r>
            <a:endParaRPr/>
          </a:p>
          <a:p>
            <a:pPr indent="-417830" lvl="0" marL="457200" rtl="0" algn="just">
              <a:spcBef>
                <a:spcPts val="0"/>
              </a:spcBef>
              <a:spcAft>
                <a:spcPts val="0"/>
              </a:spcAft>
              <a:buSzPts val="2980"/>
              <a:buChar char="•"/>
            </a:pPr>
            <a:r>
              <a:rPr lang="en-US"/>
              <a:t>Feature Engineering: </a:t>
            </a:r>
            <a:endParaRPr/>
          </a:p>
          <a:p>
            <a:pPr indent="-393700" lvl="1" marL="914400" rtl="0" algn="just">
              <a:spcBef>
                <a:spcPts val="0"/>
              </a:spcBef>
              <a:spcAft>
                <a:spcPts val="0"/>
              </a:spcAft>
              <a:buSzPts val="2600"/>
              <a:buChar char="•"/>
            </a:pPr>
            <a:r>
              <a:rPr lang="en-US"/>
              <a:t>Sentiment/Polarity Scores via TextBlob</a:t>
            </a:r>
            <a:endParaRPr/>
          </a:p>
          <a:p>
            <a:pPr indent="-393700" lvl="1" marL="914400" rtl="0" algn="just">
              <a:spcBef>
                <a:spcPts val="0"/>
              </a:spcBef>
              <a:spcAft>
                <a:spcPts val="0"/>
              </a:spcAft>
              <a:buSzPts val="2600"/>
              <a:buChar char="•"/>
            </a:pPr>
            <a:r>
              <a:rPr lang="en-US"/>
              <a:t>Text Length, Num Messages, Num Caps</a:t>
            </a:r>
            <a:endParaRPr/>
          </a:p>
          <a:p>
            <a:pPr indent="-393700" lvl="1" marL="914400" rtl="0" algn="just">
              <a:spcBef>
                <a:spcPts val="0"/>
              </a:spcBef>
              <a:spcAft>
                <a:spcPts val="0"/>
              </a:spcAft>
              <a:buSzPts val="2600"/>
              <a:buChar char="•"/>
            </a:pPr>
            <a:r>
              <a:rPr lang="en-US"/>
              <a:t>TF-IDF Vectorizer Text Representation</a:t>
            </a:r>
            <a:endParaRPr/>
          </a:p>
          <a:p>
            <a:pPr indent="-394335" lvl="2" marL="1371600" rtl="0" algn="just">
              <a:spcBef>
                <a:spcPts val="0"/>
              </a:spcBef>
              <a:spcAft>
                <a:spcPts val="0"/>
              </a:spcAft>
              <a:buSzPts val="2610"/>
              <a:buChar char="•"/>
            </a:pPr>
            <a:r>
              <a:rPr lang="en-US"/>
              <a:t>tf(w) * idf(w) where tf(w) is the (number of times the word appears in a document) / (total number of words in the document) and idf(w) is the log(number of documents / number of documents containing word w)</a:t>
            </a:r>
            <a:endParaRPr/>
          </a:p>
          <a:p>
            <a:pPr indent="0" lvl="0" marL="0" rtl="0" algn="just">
              <a:spcBef>
                <a:spcPts val="0"/>
              </a:spcBef>
              <a:spcAft>
                <a:spcPts val="0"/>
              </a:spcAft>
              <a:buNone/>
            </a:pPr>
            <a:r>
              <a:t/>
            </a:r>
            <a:endParaRPr sz="1700"/>
          </a:p>
          <a:p>
            <a:pPr indent="-417830" lvl="0" marL="457200" rtl="0" algn="just">
              <a:spcBef>
                <a:spcPts val="0"/>
              </a:spcBef>
              <a:spcAft>
                <a:spcPts val="0"/>
              </a:spcAft>
              <a:buSzPts val="2980"/>
              <a:buChar char="•"/>
            </a:pPr>
            <a:r>
              <a:rPr lang="en-US"/>
              <a:t>Unsupervised K-Means Clustering</a:t>
            </a:r>
            <a:endParaRPr/>
          </a:p>
          <a:p>
            <a:pPr indent="-412750" lvl="1" marL="914400" rtl="0" algn="just">
              <a:spcBef>
                <a:spcPts val="0"/>
              </a:spcBef>
              <a:spcAft>
                <a:spcPts val="0"/>
              </a:spcAft>
              <a:buSzPts val="2900"/>
              <a:buChar char="•"/>
            </a:pPr>
            <a:r>
              <a:rPr lang="en-US"/>
              <a:t>Choosing K: Elbow Method (K = 4)</a:t>
            </a:r>
            <a:endParaRPr/>
          </a:p>
          <a:p>
            <a:pPr indent="-412750" lvl="1" marL="914400" rtl="0" algn="just">
              <a:spcBef>
                <a:spcPts val="0"/>
              </a:spcBef>
              <a:spcAft>
                <a:spcPts val="0"/>
              </a:spcAft>
              <a:buSzPts val="2900"/>
              <a:buChar char="•"/>
            </a:pPr>
            <a:r>
              <a:rPr lang="en-US"/>
              <a:t>No distinguishable clusters </a:t>
            </a:r>
            <a:endParaRPr/>
          </a:p>
          <a:p>
            <a:pPr indent="0" lvl="0" marL="0" rtl="0" algn="just">
              <a:lnSpc>
                <a:spcPct val="100000"/>
              </a:lnSpc>
              <a:spcBef>
                <a:spcPts val="0"/>
              </a:spcBef>
              <a:spcAft>
                <a:spcPts val="0"/>
              </a:spcAft>
              <a:buNone/>
            </a:pPr>
            <a:r>
              <a:t/>
            </a:r>
            <a:endParaRPr sz="2300"/>
          </a:p>
          <a:p>
            <a:pPr indent="0" lvl="0" marL="0" rtl="0" algn="just">
              <a:lnSpc>
                <a:spcPct val="100000"/>
              </a:lnSpc>
              <a:spcBef>
                <a:spcPts val="0"/>
              </a:spcBef>
              <a:spcAft>
                <a:spcPts val="0"/>
              </a:spcAft>
              <a:buSzPts val="3480"/>
              <a:buNone/>
            </a:pPr>
            <a:r>
              <a:rPr lang="en-US"/>
              <a:t>			Reframe our approach to a classification task! </a:t>
            </a:r>
            <a:endParaRPr/>
          </a:p>
        </p:txBody>
      </p:sp>
      <p:sp>
        <p:nvSpPr>
          <p:cNvPr id="171" name="Google Shape;171;gaf7106f21c_0_7"/>
          <p:cNvSpPr txBox="1"/>
          <p:nvPr>
            <p:ph idx="12" type="sldNum"/>
          </p:nvPr>
        </p:nvSpPr>
        <p:spPr>
          <a:xfrm>
            <a:off x="10930543" y="6400598"/>
            <a:ext cx="551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72" name="Google Shape;172;gaf7106f21c_0_7"/>
          <p:cNvSpPr/>
          <p:nvPr/>
        </p:nvSpPr>
        <p:spPr>
          <a:xfrm>
            <a:off x="2457525" y="5344125"/>
            <a:ext cx="1256400" cy="62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gaf7106f21c_0_7"/>
          <p:cNvPicPr preferRelativeResize="0"/>
          <p:nvPr/>
        </p:nvPicPr>
        <p:blipFill>
          <a:blip r:embed="rId3">
            <a:alphaModFix/>
          </a:blip>
          <a:stretch>
            <a:fillRect/>
          </a:stretch>
        </p:blipFill>
        <p:spPr>
          <a:xfrm>
            <a:off x="8079575" y="1262000"/>
            <a:ext cx="3719001" cy="1172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8" name="Shape 178"/>
        <p:cNvGrpSpPr/>
        <p:nvPr/>
      </p:nvGrpSpPr>
      <p:grpSpPr>
        <a:xfrm>
          <a:off x="0" y="0"/>
          <a:ext cx="0" cy="0"/>
          <a:chOff x="0" y="0"/>
          <a:chExt cx="0" cy="0"/>
        </a:xfrm>
      </p:grpSpPr>
      <p:sp>
        <p:nvSpPr>
          <p:cNvPr id="179" name="Google Shape;179;gadd77bebe2_0_0"/>
          <p:cNvSpPr txBox="1"/>
          <p:nvPr>
            <p:ph type="title"/>
          </p:nvPr>
        </p:nvSpPr>
        <p:spPr>
          <a:xfrm>
            <a:off x="2414975" y="0"/>
            <a:ext cx="7662300" cy="97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Font typeface="Calibri"/>
              <a:buNone/>
            </a:pPr>
            <a:r>
              <a:rPr b="1" lang="en-US" sz="3700"/>
              <a:t>Path of Approach</a:t>
            </a:r>
            <a:r>
              <a:rPr b="1" lang="en-US" sz="3700"/>
              <a:t>: Classifier</a:t>
            </a:r>
            <a:endParaRPr b="1" sz="3700"/>
          </a:p>
        </p:txBody>
      </p:sp>
      <p:sp>
        <p:nvSpPr>
          <p:cNvPr id="180" name="Google Shape;180;gadd77bebe2_0_0"/>
          <p:cNvSpPr txBox="1"/>
          <p:nvPr>
            <p:ph idx="1" type="body"/>
          </p:nvPr>
        </p:nvSpPr>
        <p:spPr>
          <a:xfrm>
            <a:off x="2620325" y="1661475"/>
            <a:ext cx="8675400" cy="49848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SzPts val="3480"/>
              <a:buNone/>
            </a:pPr>
            <a:r>
              <a:rPr b="1" lang="en-US" sz="2600"/>
              <a:t>New Dataset: </a:t>
            </a:r>
            <a:r>
              <a:rPr lang="en-US" sz="2300"/>
              <a:t>Wikipedia Comments </a:t>
            </a:r>
            <a:endParaRPr sz="3500"/>
          </a:p>
          <a:p>
            <a:pPr indent="0" lvl="0" marL="0" rtl="0" algn="just">
              <a:lnSpc>
                <a:spcPct val="100000"/>
              </a:lnSpc>
              <a:spcBef>
                <a:spcPts val="0"/>
              </a:spcBef>
              <a:spcAft>
                <a:spcPts val="0"/>
              </a:spcAft>
              <a:buSzPts val="3480"/>
              <a:buNone/>
            </a:pPr>
            <a:r>
              <a:rPr b="1" lang="en-US" sz="2600"/>
              <a:t>Workflow:</a:t>
            </a:r>
            <a:endParaRPr b="1" sz="2600"/>
          </a:p>
          <a:p>
            <a:pPr indent="-255905" lvl="0" marL="342900" rtl="0" algn="just">
              <a:lnSpc>
                <a:spcPct val="100000"/>
              </a:lnSpc>
              <a:spcBef>
                <a:spcPts val="0"/>
              </a:spcBef>
              <a:spcAft>
                <a:spcPts val="0"/>
              </a:spcAft>
              <a:buSzPts val="2980"/>
              <a:buChar char="•"/>
            </a:pPr>
            <a:r>
              <a:rPr lang="en-US"/>
              <a:t>Similar EDA and Preprocessing</a:t>
            </a:r>
            <a:endParaRPr/>
          </a:p>
          <a:p>
            <a:pPr indent="-287655" lvl="0" marL="342900" rtl="0" algn="just">
              <a:lnSpc>
                <a:spcPct val="100000"/>
              </a:lnSpc>
              <a:spcBef>
                <a:spcPts val="0"/>
              </a:spcBef>
              <a:spcAft>
                <a:spcPts val="0"/>
              </a:spcAft>
              <a:buSzPts val="3480"/>
              <a:buChar char="•"/>
            </a:pPr>
            <a:r>
              <a:rPr lang="en-US"/>
              <a:t>Exploratory Data Analysis</a:t>
            </a:r>
            <a:endParaRPr/>
          </a:p>
          <a:p>
            <a:pPr indent="-412750" lvl="1" marL="914400" rtl="0" algn="just">
              <a:lnSpc>
                <a:spcPct val="100000"/>
              </a:lnSpc>
              <a:spcBef>
                <a:spcPts val="0"/>
              </a:spcBef>
              <a:spcAft>
                <a:spcPts val="0"/>
              </a:spcAft>
              <a:buSzPts val="2900"/>
              <a:buChar char="•"/>
            </a:pPr>
            <a:r>
              <a:rPr lang="en-US"/>
              <a:t>Unbalanced Data</a:t>
            </a:r>
            <a:r>
              <a:rPr lang="en-US"/>
              <a:t>: </a:t>
            </a:r>
            <a:r>
              <a:rPr lang="en-US"/>
              <a:t>Large variation in count per toxicity label</a:t>
            </a:r>
            <a:endParaRPr/>
          </a:p>
          <a:p>
            <a:pPr indent="-394335" lvl="2" marL="1371600" rtl="0" algn="just">
              <a:lnSpc>
                <a:spcPct val="100000"/>
              </a:lnSpc>
              <a:spcBef>
                <a:spcPts val="0"/>
              </a:spcBef>
              <a:spcAft>
                <a:spcPts val="0"/>
              </a:spcAft>
              <a:buSzPts val="2610"/>
              <a:buChar char="•"/>
            </a:pPr>
            <a:r>
              <a:rPr lang="en-US"/>
              <a:t>Impacts on error metrics (i.e. F1-Score vs. Accuracy)</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rPr lang="en-US"/>
              <a:t>		</a:t>
            </a:r>
            <a:endParaRPr/>
          </a:p>
          <a:p>
            <a:pPr indent="0" lvl="0" marL="914400" rtl="0" algn="just">
              <a:lnSpc>
                <a:spcPct val="100000"/>
              </a:lnSpc>
              <a:spcBef>
                <a:spcPts val="0"/>
              </a:spcBef>
              <a:spcAft>
                <a:spcPts val="0"/>
              </a:spcAft>
              <a:buNone/>
            </a:pPr>
            <a:r>
              <a:t/>
            </a:r>
            <a:endParaRPr sz="2000"/>
          </a:p>
          <a:p>
            <a:pPr indent="0" lvl="0" marL="914400" rtl="0" algn="just">
              <a:lnSpc>
                <a:spcPct val="100000"/>
              </a:lnSpc>
              <a:spcBef>
                <a:spcPts val="0"/>
              </a:spcBef>
              <a:spcAft>
                <a:spcPts val="0"/>
              </a:spcAft>
              <a:buNone/>
            </a:pPr>
            <a:r>
              <a:t/>
            </a:r>
            <a:endParaRPr sz="2000"/>
          </a:p>
          <a:p>
            <a:pPr indent="0" lvl="0" marL="914400" rtl="0" algn="just">
              <a:lnSpc>
                <a:spcPct val="100000"/>
              </a:lnSpc>
              <a:spcBef>
                <a:spcPts val="0"/>
              </a:spcBef>
              <a:spcAft>
                <a:spcPts val="0"/>
              </a:spcAft>
              <a:buNone/>
            </a:pPr>
            <a:r>
              <a:t/>
            </a:r>
            <a:endParaRPr sz="2000"/>
          </a:p>
          <a:p>
            <a:pPr indent="0" lvl="0" marL="914400" rtl="0" algn="just">
              <a:lnSpc>
                <a:spcPct val="100000"/>
              </a:lnSpc>
              <a:spcBef>
                <a:spcPts val="0"/>
              </a:spcBef>
              <a:spcAft>
                <a:spcPts val="0"/>
              </a:spcAft>
              <a:buNone/>
            </a:pPr>
            <a:r>
              <a:t/>
            </a:r>
            <a:endParaRPr sz="2000"/>
          </a:p>
          <a:p>
            <a:pPr indent="0" lvl="0" marL="0" rtl="0" algn="just">
              <a:lnSpc>
                <a:spcPct val="100000"/>
              </a:lnSpc>
              <a:spcBef>
                <a:spcPts val="0"/>
              </a:spcBef>
              <a:spcAft>
                <a:spcPts val="0"/>
              </a:spcAft>
              <a:buNone/>
            </a:pPr>
            <a:r>
              <a:t/>
            </a:r>
            <a:endParaRPr sz="2000"/>
          </a:p>
          <a:p>
            <a:pPr indent="0" lvl="0" marL="0" rtl="0" algn="just">
              <a:lnSpc>
                <a:spcPct val="100000"/>
              </a:lnSpc>
              <a:spcBef>
                <a:spcPts val="0"/>
              </a:spcBef>
              <a:spcAft>
                <a:spcPts val="0"/>
              </a:spcAft>
              <a:buNone/>
            </a:pPr>
            <a:r>
              <a:t/>
            </a:r>
            <a:endParaRPr sz="2000"/>
          </a:p>
          <a:p>
            <a:pPr indent="0" lvl="0" marL="914400" rtl="0" algn="just">
              <a:lnSpc>
                <a:spcPct val="100000"/>
              </a:lnSpc>
              <a:spcBef>
                <a:spcPts val="0"/>
              </a:spcBef>
              <a:spcAft>
                <a:spcPts val="0"/>
              </a:spcAft>
              <a:buNone/>
            </a:pPr>
            <a:r>
              <a:t/>
            </a:r>
            <a:endParaRPr/>
          </a:p>
          <a:p>
            <a:pPr indent="0" lvl="0" marL="342900" rtl="0" algn="just">
              <a:lnSpc>
                <a:spcPct val="100000"/>
              </a:lnSpc>
              <a:spcBef>
                <a:spcPts val="0"/>
              </a:spcBef>
              <a:spcAft>
                <a:spcPts val="0"/>
              </a:spcAft>
              <a:buSzPts val="3480"/>
              <a:buNone/>
            </a:pPr>
            <a:r>
              <a:t/>
            </a:r>
            <a:endParaRPr/>
          </a:p>
          <a:p>
            <a:pPr indent="0" lvl="0" marL="342900" rtl="0" algn="just">
              <a:lnSpc>
                <a:spcPct val="100000"/>
              </a:lnSpc>
              <a:spcBef>
                <a:spcPts val="0"/>
              </a:spcBef>
              <a:spcAft>
                <a:spcPts val="0"/>
              </a:spcAft>
              <a:buSzPts val="3480"/>
              <a:buNone/>
            </a:pPr>
            <a:r>
              <a:rPr lang="en-US"/>
              <a:t>		</a:t>
            </a:r>
            <a:endParaRPr/>
          </a:p>
        </p:txBody>
      </p:sp>
      <p:sp>
        <p:nvSpPr>
          <p:cNvPr id="181" name="Google Shape;181;gadd77bebe2_0_0"/>
          <p:cNvSpPr txBox="1"/>
          <p:nvPr>
            <p:ph idx="12" type="sldNum"/>
          </p:nvPr>
        </p:nvSpPr>
        <p:spPr>
          <a:xfrm>
            <a:off x="10930543" y="6400598"/>
            <a:ext cx="551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82" name="Google Shape;182;gadd77bebe2_0_0"/>
          <p:cNvPicPr preferRelativeResize="0"/>
          <p:nvPr/>
        </p:nvPicPr>
        <p:blipFill>
          <a:blip r:embed="rId3">
            <a:alphaModFix/>
          </a:blip>
          <a:stretch>
            <a:fillRect/>
          </a:stretch>
        </p:blipFill>
        <p:spPr>
          <a:xfrm>
            <a:off x="3747375" y="3900650"/>
            <a:ext cx="4843949" cy="2499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7" name="Shape 187"/>
        <p:cNvGrpSpPr/>
        <p:nvPr/>
      </p:nvGrpSpPr>
      <p:grpSpPr>
        <a:xfrm>
          <a:off x="0" y="0"/>
          <a:ext cx="0" cy="0"/>
          <a:chOff x="0" y="0"/>
          <a:chExt cx="0" cy="0"/>
        </a:xfrm>
      </p:grpSpPr>
      <p:sp>
        <p:nvSpPr>
          <p:cNvPr id="188" name="Google Shape;188;gaf7106f21c_0_45"/>
          <p:cNvSpPr txBox="1"/>
          <p:nvPr>
            <p:ph type="title"/>
          </p:nvPr>
        </p:nvSpPr>
        <p:spPr>
          <a:xfrm>
            <a:off x="2414975" y="0"/>
            <a:ext cx="7662300" cy="97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Font typeface="Calibri"/>
              <a:buNone/>
            </a:pPr>
            <a:r>
              <a:rPr b="1" lang="en-US" sz="3700"/>
              <a:t>Path of Approach: Classifier</a:t>
            </a:r>
            <a:endParaRPr b="1" sz="3700"/>
          </a:p>
        </p:txBody>
      </p:sp>
      <p:sp>
        <p:nvSpPr>
          <p:cNvPr id="189" name="Google Shape;189;gaf7106f21c_0_45"/>
          <p:cNvSpPr txBox="1"/>
          <p:nvPr>
            <p:ph idx="1" type="body"/>
          </p:nvPr>
        </p:nvSpPr>
        <p:spPr>
          <a:xfrm>
            <a:off x="2628050" y="740900"/>
            <a:ext cx="8675400" cy="49848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SzPts val="3480"/>
              <a:buNone/>
            </a:pPr>
            <a:r>
              <a:rPr b="1" lang="en-US" sz="2600"/>
              <a:t>Workflow:</a:t>
            </a:r>
            <a:endParaRPr b="1" sz="2600"/>
          </a:p>
          <a:p>
            <a:pPr indent="-255905" lvl="0" marL="342900" rtl="0" algn="just">
              <a:lnSpc>
                <a:spcPct val="100000"/>
              </a:lnSpc>
              <a:spcBef>
                <a:spcPts val="0"/>
              </a:spcBef>
              <a:spcAft>
                <a:spcPts val="0"/>
              </a:spcAft>
              <a:buSzPts val="2980"/>
              <a:buChar char="•"/>
            </a:pPr>
            <a:r>
              <a:rPr lang="en-US"/>
              <a:t>Exploratory Data Analysis</a:t>
            </a:r>
            <a:endParaRPr/>
          </a:p>
          <a:p>
            <a:pPr indent="-412750" lvl="1" marL="914400" rtl="0" algn="just">
              <a:lnSpc>
                <a:spcPct val="100000"/>
              </a:lnSpc>
              <a:spcBef>
                <a:spcPts val="0"/>
              </a:spcBef>
              <a:spcAft>
                <a:spcPts val="0"/>
              </a:spcAft>
              <a:buSzPts val="2900"/>
              <a:buChar char="•"/>
            </a:pPr>
            <a:r>
              <a:rPr lang="en-US"/>
              <a:t>WordCloud: Exploring word frequency per toxicity label</a:t>
            </a:r>
            <a:endParaRPr/>
          </a:p>
          <a:p>
            <a:pPr indent="-394335" lvl="2" marL="1371600" rtl="0" algn="just">
              <a:lnSpc>
                <a:spcPct val="100000"/>
              </a:lnSpc>
              <a:spcBef>
                <a:spcPts val="0"/>
              </a:spcBef>
              <a:spcAft>
                <a:spcPts val="0"/>
              </a:spcAft>
              <a:buSzPts val="2610"/>
              <a:buChar char="•"/>
            </a:pPr>
            <a:r>
              <a:rPr lang="en-US"/>
              <a:t>With the exception of “threat”, most frequent </a:t>
            </a:r>
            <a:endParaRPr/>
          </a:p>
          <a:p>
            <a:pPr indent="0" lvl="0" marL="914400" rtl="0" algn="just">
              <a:lnSpc>
                <a:spcPct val="100000"/>
              </a:lnSpc>
              <a:spcBef>
                <a:spcPts val="0"/>
              </a:spcBef>
              <a:spcAft>
                <a:spcPts val="0"/>
              </a:spcAft>
              <a:buNone/>
            </a:pPr>
            <a:r>
              <a:rPr lang="en-US"/>
              <a:t>	</a:t>
            </a:r>
            <a:r>
              <a:rPr lang="en-US" sz="1800"/>
              <a:t>words were the same across other categories</a:t>
            </a:r>
            <a:endParaRPr sz="1800"/>
          </a:p>
          <a:p>
            <a:pPr indent="0" lvl="0" marL="457200" rtl="0" algn="just">
              <a:lnSpc>
                <a:spcPct val="100000"/>
              </a:lnSpc>
              <a:spcBef>
                <a:spcPts val="0"/>
              </a:spcBef>
              <a:spcAft>
                <a:spcPts val="0"/>
              </a:spcAft>
              <a:buNone/>
            </a:pPr>
            <a:r>
              <a:rPr lang="en-US"/>
              <a:t> </a:t>
            </a:r>
            <a:endParaRPr/>
          </a:p>
          <a:p>
            <a:pPr indent="0" lvl="0" marL="457200" rtl="0" algn="just">
              <a:lnSpc>
                <a:spcPct val="100000"/>
              </a:lnSpc>
              <a:spcBef>
                <a:spcPts val="0"/>
              </a:spcBef>
              <a:spcAft>
                <a:spcPts val="0"/>
              </a:spcAft>
              <a:buNone/>
            </a:pPr>
            <a:r>
              <a:t/>
            </a:r>
            <a:endParaRPr/>
          </a:p>
          <a:p>
            <a:pPr indent="0" lvl="0" marL="914400" rtl="0" algn="just">
              <a:lnSpc>
                <a:spcPct val="100000"/>
              </a:lnSpc>
              <a:spcBef>
                <a:spcPts val="0"/>
              </a:spcBef>
              <a:spcAft>
                <a:spcPts val="0"/>
              </a:spcAft>
              <a:buNone/>
            </a:pPr>
            <a:r>
              <a:t/>
            </a:r>
            <a:endParaRPr/>
          </a:p>
          <a:p>
            <a:pPr indent="0" lvl="0" marL="342900" rtl="0" algn="just">
              <a:lnSpc>
                <a:spcPct val="100000"/>
              </a:lnSpc>
              <a:spcBef>
                <a:spcPts val="0"/>
              </a:spcBef>
              <a:spcAft>
                <a:spcPts val="0"/>
              </a:spcAft>
              <a:buSzPts val="3480"/>
              <a:buNone/>
            </a:pPr>
            <a:r>
              <a:rPr lang="en-US"/>
              <a:t>			</a:t>
            </a:r>
            <a:endParaRPr/>
          </a:p>
          <a:p>
            <a:pPr indent="0" lvl="0" marL="342900" rtl="0" algn="just">
              <a:lnSpc>
                <a:spcPct val="100000"/>
              </a:lnSpc>
              <a:spcBef>
                <a:spcPts val="0"/>
              </a:spcBef>
              <a:spcAft>
                <a:spcPts val="0"/>
              </a:spcAft>
              <a:buSzPts val="3480"/>
              <a:buNone/>
            </a:pPr>
            <a:r>
              <a:t/>
            </a:r>
            <a:endParaRPr/>
          </a:p>
          <a:p>
            <a:pPr indent="0" lvl="0" marL="342900" rtl="0" algn="just">
              <a:lnSpc>
                <a:spcPct val="100000"/>
              </a:lnSpc>
              <a:spcBef>
                <a:spcPts val="0"/>
              </a:spcBef>
              <a:spcAft>
                <a:spcPts val="0"/>
              </a:spcAft>
              <a:buSzPts val="3480"/>
              <a:buNone/>
            </a:pPr>
            <a:r>
              <a:rPr lang="en-US"/>
              <a:t>		</a:t>
            </a:r>
            <a:endParaRPr/>
          </a:p>
        </p:txBody>
      </p:sp>
      <p:sp>
        <p:nvSpPr>
          <p:cNvPr id="190" name="Google Shape;190;gaf7106f21c_0_45"/>
          <p:cNvSpPr txBox="1"/>
          <p:nvPr>
            <p:ph idx="12" type="sldNum"/>
          </p:nvPr>
        </p:nvSpPr>
        <p:spPr>
          <a:xfrm>
            <a:off x="10930543" y="6400598"/>
            <a:ext cx="551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91" name="Google Shape;191;gaf7106f21c_0_45"/>
          <p:cNvPicPr preferRelativeResize="0"/>
          <p:nvPr/>
        </p:nvPicPr>
        <p:blipFill>
          <a:blip r:embed="rId3">
            <a:alphaModFix/>
          </a:blip>
          <a:stretch>
            <a:fillRect/>
          </a:stretch>
        </p:blipFill>
        <p:spPr>
          <a:xfrm>
            <a:off x="3741439" y="3419375"/>
            <a:ext cx="4709125" cy="2306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6" name="Shape 196"/>
        <p:cNvGrpSpPr/>
        <p:nvPr/>
      </p:nvGrpSpPr>
      <p:grpSpPr>
        <a:xfrm>
          <a:off x="0" y="0"/>
          <a:ext cx="0" cy="0"/>
          <a:chOff x="0" y="0"/>
          <a:chExt cx="0" cy="0"/>
        </a:xfrm>
      </p:grpSpPr>
      <p:sp>
        <p:nvSpPr>
          <p:cNvPr id="197" name="Google Shape;197;gaf7106f21c_0_56"/>
          <p:cNvSpPr txBox="1"/>
          <p:nvPr>
            <p:ph type="title"/>
          </p:nvPr>
        </p:nvSpPr>
        <p:spPr>
          <a:xfrm>
            <a:off x="2414975" y="0"/>
            <a:ext cx="7662300" cy="97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Font typeface="Calibri"/>
              <a:buNone/>
            </a:pPr>
            <a:r>
              <a:rPr b="1" lang="en-US" sz="3700"/>
              <a:t>Path of Approach: Classifier</a:t>
            </a:r>
            <a:endParaRPr b="1" sz="3700"/>
          </a:p>
        </p:txBody>
      </p:sp>
      <p:sp>
        <p:nvSpPr>
          <p:cNvPr id="198" name="Google Shape;198;gaf7106f21c_0_56"/>
          <p:cNvSpPr txBox="1"/>
          <p:nvPr>
            <p:ph idx="1" type="body"/>
          </p:nvPr>
        </p:nvSpPr>
        <p:spPr>
          <a:xfrm>
            <a:off x="2684125" y="1193900"/>
            <a:ext cx="8675400" cy="49848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SzPts val="3480"/>
              <a:buNone/>
            </a:pPr>
            <a:r>
              <a:t/>
            </a:r>
            <a:endParaRPr sz="3500"/>
          </a:p>
          <a:p>
            <a:pPr indent="0" lvl="0" marL="0" rtl="0" algn="just">
              <a:lnSpc>
                <a:spcPct val="100000"/>
              </a:lnSpc>
              <a:spcBef>
                <a:spcPts val="0"/>
              </a:spcBef>
              <a:spcAft>
                <a:spcPts val="0"/>
              </a:spcAft>
              <a:buSzPts val="3480"/>
              <a:buNone/>
            </a:pPr>
            <a:r>
              <a:rPr b="1" lang="en-US" sz="2600"/>
              <a:t>Workflow:</a:t>
            </a:r>
            <a:endParaRPr/>
          </a:p>
          <a:p>
            <a:pPr indent="-449580" lvl="0" marL="457200" rtl="0" algn="just">
              <a:lnSpc>
                <a:spcPct val="100000"/>
              </a:lnSpc>
              <a:spcBef>
                <a:spcPts val="0"/>
              </a:spcBef>
              <a:spcAft>
                <a:spcPts val="0"/>
              </a:spcAft>
              <a:buSzPts val="3480"/>
              <a:buChar char="•"/>
            </a:pPr>
            <a:r>
              <a:rPr lang="en-US"/>
              <a:t>Feature Engineering</a:t>
            </a:r>
            <a:endParaRPr sz="1800"/>
          </a:p>
          <a:p>
            <a:pPr indent="-412750" lvl="1" marL="914400" rtl="0" algn="just">
              <a:lnSpc>
                <a:spcPct val="100000"/>
              </a:lnSpc>
              <a:spcBef>
                <a:spcPts val="0"/>
              </a:spcBef>
              <a:spcAft>
                <a:spcPts val="0"/>
              </a:spcAft>
              <a:buSzPts val="2900"/>
              <a:buChar char="•"/>
            </a:pPr>
            <a:r>
              <a:rPr lang="en-US"/>
              <a:t>If a text contained specific offensive words (overfitting)</a:t>
            </a:r>
            <a:endParaRPr/>
          </a:p>
          <a:p>
            <a:pPr indent="-412750" lvl="1" marL="914400" rtl="0" algn="just">
              <a:lnSpc>
                <a:spcPct val="100000"/>
              </a:lnSpc>
              <a:spcBef>
                <a:spcPts val="0"/>
              </a:spcBef>
              <a:spcAft>
                <a:spcPts val="0"/>
              </a:spcAft>
              <a:buSzPts val="2900"/>
              <a:buChar char="•"/>
            </a:pPr>
            <a:r>
              <a:rPr lang="en-US"/>
              <a:t>Number of offensive words </a:t>
            </a:r>
            <a:endParaRPr/>
          </a:p>
          <a:p>
            <a:pPr indent="-394335" lvl="2" marL="1371600" rtl="0" algn="just">
              <a:lnSpc>
                <a:spcPct val="100000"/>
              </a:lnSpc>
              <a:spcBef>
                <a:spcPts val="0"/>
              </a:spcBef>
              <a:spcAft>
                <a:spcPts val="0"/>
              </a:spcAft>
              <a:buSzPts val="2610"/>
              <a:buChar char="•"/>
            </a:pPr>
            <a:r>
              <a:rPr lang="en-US"/>
              <a:t>Lowered overall area under ROC curve</a:t>
            </a:r>
            <a:endParaRPr/>
          </a:p>
          <a:p>
            <a:pPr indent="-449580" lvl="0" marL="457200" rtl="0" algn="just">
              <a:lnSpc>
                <a:spcPct val="100000"/>
              </a:lnSpc>
              <a:spcBef>
                <a:spcPts val="0"/>
              </a:spcBef>
              <a:spcAft>
                <a:spcPts val="0"/>
              </a:spcAft>
              <a:buSzPts val="3480"/>
              <a:buChar char="•"/>
            </a:pPr>
            <a:r>
              <a:rPr lang="en-US"/>
              <a:t>Model Selection: Multi-Class Logistic Regression</a:t>
            </a:r>
            <a:endParaRPr/>
          </a:p>
          <a:p>
            <a:pPr indent="-394335" lvl="1" marL="914400" rtl="0" algn="just">
              <a:spcBef>
                <a:spcPts val="0"/>
              </a:spcBef>
              <a:spcAft>
                <a:spcPts val="0"/>
              </a:spcAft>
              <a:buSzPts val="2610"/>
              <a:buChar char="•"/>
            </a:pPr>
            <a:r>
              <a:rPr lang="en-US" sz="1800"/>
              <a:t>Easy to implement and interpret</a:t>
            </a:r>
            <a:endParaRPr sz="1800"/>
          </a:p>
          <a:p>
            <a:pPr indent="-394335" lvl="1" marL="914400" rtl="0" algn="just">
              <a:spcBef>
                <a:spcPts val="0"/>
              </a:spcBef>
              <a:spcAft>
                <a:spcPts val="0"/>
              </a:spcAft>
              <a:buSzPts val="2610"/>
              <a:buChar char="•"/>
            </a:pPr>
            <a:r>
              <a:rPr lang="en-US" sz="1800"/>
              <a:t>Makes no assumptions about class distributions in feature space, </a:t>
            </a:r>
            <a:endParaRPr sz="1800"/>
          </a:p>
          <a:p>
            <a:pPr indent="0" lvl="0" marL="914400" rtl="0" algn="just">
              <a:spcBef>
                <a:spcPts val="0"/>
              </a:spcBef>
              <a:spcAft>
                <a:spcPts val="0"/>
              </a:spcAft>
              <a:buNone/>
            </a:pPr>
            <a:r>
              <a:rPr lang="en-US" sz="1800"/>
              <a:t>appropriate given our minimal background in NLP and domain </a:t>
            </a:r>
            <a:endParaRPr sz="1800"/>
          </a:p>
          <a:p>
            <a:pPr indent="0" lvl="0" marL="914400" rtl="0" algn="just">
              <a:spcBef>
                <a:spcPts val="0"/>
              </a:spcBef>
              <a:spcAft>
                <a:spcPts val="0"/>
              </a:spcAft>
              <a:buNone/>
            </a:pPr>
            <a:r>
              <a:rPr lang="en-US" sz="1800"/>
              <a:t>knowledge</a:t>
            </a:r>
            <a:r>
              <a:rPr lang="en-US"/>
              <a:t> </a:t>
            </a:r>
            <a:r>
              <a:rPr lang="en-US" sz="1800"/>
              <a:t>in gaming</a:t>
            </a:r>
            <a:endParaRPr/>
          </a:p>
          <a:p>
            <a:pPr indent="0" lvl="0" marL="342900" rtl="0" algn="just">
              <a:lnSpc>
                <a:spcPct val="100000"/>
              </a:lnSpc>
              <a:spcBef>
                <a:spcPts val="0"/>
              </a:spcBef>
              <a:spcAft>
                <a:spcPts val="0"/>
              </a:spcAft>
              <a:buSzPts val="3480"/>
              <a:buNone/>
            </a:pPr>
            <a:r>
              <a:t/>
            </a:r>
            <a:endParaRPr/>
          </a:p>
          <a:p>
            <a:pPr indent="0" lvl="0" marL="342900" rtl="0" algn="just">
              <a:lnSpc>
                <a:spcPct val="100000"/>
              </a:lnSpc>
              <a:spcBef>
                <a:spcPts val="0"/>
              </a:spcBef>
              <a:spcAft>
                <a:spcPts val="0"/>
              </a:spcAft>
              <a:buSzPts val="3480"/>
              <a:buNone/>
            </a:pPr>
            <a:r>
              <a:rPr lang="en-US"/>
              <a:t>		</a:t>
            </a:r>
            <a:endParaRPr/>
          </a:p>
        </p:txBody>
      </p:sp>
      <p:sp>
        <p:nvSpPr>
          <p:cNvPr id="199" name="Google Shape;199;gaf7106f21c_0_56"/>
          <p:cNvSpPr txBox="1"/>
          <p:nvPr>
            <p:ph idx="12" type="sldNum"/>
          </p:nvPr>
        </p:nvSpPr>
        <p:spPr>
          <a:xfrm>
            <a:off x="10930543" y="6400598"/>
            <a:ext cx="551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4" name="Shape 204"/>
        <p:cNvGrpSpPr/>
        <p:nvPr/>
      </p:nvGrpSpPr>
      <p:grpSpPr>
        <a:xfrm>
          <a:off x="0" y="0"/>
          <a:ext cx="0" cy="0"/>
          <a:chOff x="0" y="0"/>
          <a:chExt cx="0" cy="0"/>
        </a:xfrm>
      </p:grpSpPr>
      <p:sp>
        <p:nvSpPr>
          <p:cNvPr id="205" name="Google Shape;205;gaf7106f21c_0_67"/>
          <p:cNvSpPr txBox="1"/>
          <p:nvPr>
            <p:ph type="title"/>
          </p:nvPr>
        </p:nvSpPr>
        <p:spPr>
          <a:xfrm>
            <a:off x="2414975" y="0"/>
            <a:ext cx="7662300" cy="97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Font typeface="Calibri"/>
              <a:buNone/>
            </a:pPr>
            <a:r>
              <a:rPr b="1" lang="en-US" sz="3700"/>
              <a:t>Path of Approach: Classifier</a:t>
            </a:r>
            <a:endParaRPr b="1" sz="3700"/>
          </a:p>
        </p:txBody>
      </p:sp>
      <p:sp>
        <p:nvSpPr>
          <p:cNvPr id="206" name="Google Shape;206;gaf7106f21c_0_67"/>
          <p:cNvSpPr txBox="1"/>
          <p:nvPr>
            <p:ph idx="1" type="body"/>
          </p:nvPr>
        </p:nvSpPr>
        <p:spPr>
          <a:xfrm>
            <a:off x="2684125" y="1193900"/>
            <a:ext cx="8675400" cy="49848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SzPts val="3480"/>
              <a:buNone/>
            </a:pPr>
            <a:r>
              <a:rPr b="1" lang="en-US" sz="2600"/>
              <a:t>Workflow:</a:t>
            </a:r>
            <a:endParaRPr/>
          </a:p>
          <a:p>
            <a:pPr indent="-449580" lvl="0" marL="457200" rtl="0" algn="just">
              <a:lnSpc>
                <a:spcPct val="100000"/>
              </a:lnSpc>
              <a:spcBef>
                <a:spcPts val="0"/>
              </a:spcBef>
              <a:spcAft>
                <a:spcPts val="0"/>
              </a:spcAft>
              <a:buSzPts val="3480"/>
              <a:buChar char="•"/>
            </a:pPr>
            <a:r>
              <a:rPr lang="en-US"/>
              <a:t>Model: Multi-Class Logistic Regression</a:t>
            </a:r>
            <a:endParaRPr/>
          </a:p>
          <a:p>
            <a:pPr indent="-412750" lvl="1" marL="914400" rtl="0" algn="just">
              <a:lnSpc>
                <a:spcPct val="100000"/>
              </a:lnSpc>
              <a:spcBef>
                <a:spcPts val="0"/>
              </a:spcBef>
              <a:spcAft>
                <a:spcPts val="0"/>
              </a:spcAft>
              <a:buSzPts val="2900"/>
              <a:buChar char="•"/>
            </a:pPr>
            <a:r>
              <a:rPr lang="en-US"/>
              <a:t>F</a:t>
            </a:r>
            <a:r>
              <a:rPr lang="en-US"/>
              <a:t>eatures: TF-IDF, Text Length, Proportion of Capital Letters</a:t>
            </a:r>
            <a:endParaRPr/>
          </a:p>
          <a:p>
            <a:pPr indent="-412750" lvl="1" marL="914400" rtl="0" algn="just">
              <a:lnSpc>
                <a:spcPct val="100000"/>
              </a:lnSpc>
              <a:spcBef>
                <a:spcPts val="0"/>
              </a:spcBef>
              <a:spcAft>
                <a:spcPts val="0"/>
              </a:spcAft>
              <a:buSzPts val="2900"/>
              <a:buChar char="•"/>
            </a:pPr>
            <a:r>
              <a:rPr lang="en-US"/>
              <a:t>Performance: High area under ROC curve across train/test data</a:t>
            </a:r>
            <a:endParaRPr/>
          </a:p>
          <a:p>
            <a:pPr indent="-394335" lvl="2" marL="1371600" rtl="0" algn="just">
              <a:lnSpc>
                <a:spcPct val="100000"/>
              </a:lnSpc>
              <a:spcBef>
                <a:spcPts val="0"/>
              </a:spcBef>
              <a:spcAft>
                <a:spcPts val="0"/>
              </a:spcAft>
              <a:buSzPts val="2610"/>
              <a:buChar char="•"/>
            </a:pPr>
            <a:r>
              <a:rPr lang="en-US"/>
              <a:t>Score of 0.97681</a:t>
            </a:r>
            <a:endParaRPr/>
          </a:p>
          <a:p>
            <a:pPr indent="0" lvl="0" marL="342900" rtl="0" algn="just">
              <a:lnSpc>
                <a:spcPct val="100000"/>
              </a:lnSpc>
              <a:spcBef>
                <a:spcPts val="0"/>
              </a:spcBef>
              <a:spcAft>
                <a:spcPts val="0"/>
              </a:spcAft>
              <a:buSzPts val="3480"/>
              <a:buNone/>
            </a:pPr>
            <a:r>
              <a:rPr lang="en-US"/>
              <a:t>			</a:t>
            </a:r>
            <a:endParaRPr/>
          </a:p>
          <a:p>
            <a:pPr indent="0" lvl="0" marL="342900" rtl="0" algn="just">
              <a:lnSpc>
                <a:spcPct val="100000"/>
              </a:lnSpc>
              <a:spcBef>
                <a:spcPts val="0"/>
              </a:spcBef>
              <a:spcAft>
                <a:spcPts val="0"/>
              </a:spcAft>
              <a:buSzPts val="3480"/>
              <a:buNone/>
            </a:pPr>
            <a:r>
              <a:rPr lang="en-US"/>
              <a:t>		     Does this generalize to the gaming context? </a:t>
            </a:r>
            <a:endParaRPr/>
          </a:p>
          <a:p>
            <a:pPr indent="0" lvl="0" marL="342900" rtl="0" algn="just">
              <a:lnSpc>
                <a:spcPct val="100000"/>
              </a:lnSpc>
              <a:spcBef>
                <a:spcPts val="0"/>
              </a:spcBef>
              <a:spcAft>
                <a:spcPts val="0"/>
              </a:spcAft>
              <a:buSzPts val="3480"/>
              <a:buNone/>
            </a:pPr>
            <a:r>
              <a:rPr lang="en-US"/>
              <a:t>		</a:t>
            </a:r>
            <a:endParaRPr/>
          </a:p>
        </p:txBody>
      </p:sp>
      <p:sp>
        <p:nvSpPr>
          <p:cNvPr id="207" name="Google Shape;207;gaf7106f21c_0_67"/>
          <p:cNvSpPr txBox="1"/>
          <p:nvPr>
            <p:ph idx="12" type="sldNum"/>
          </p:nvPr>
        </p:nvSpPr>
        <p:spPr>
          <a:xfrm>
            <a:off x="10930543" y="6400598"/>
            <a:ext cx="551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08" name="Google Shape;208;gaf7106f21c_0_67"/>
          <p:cNvSpPr/>
          <p:nvPr/>
        </p:nvSpPr>
        <p:spPr>
          <a:xfrm>
            <a:off x="2591050" y="4476050"/>
            <a:ext cx="1256400" cy="62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3" name="Shape 213"/>
        <p:cNvGrpSpPr/>
        <p:nvPr/>
      </p:nvGrpSpPr>
      <p:grpSpPr>
        <a:xfrm>
          <a:off x="0" y="0"/>
          <a:ext cx="0" cy="0"/>
          <a:chOff x="0" y="0"/>
          <a:chExt cx="0" cy="0"/>
        </a:xfrm>
      </p:grpSpPr>
      <p:sp>
        <p:nvSpPr>
          <p:cNvPr id="214" name="Google Shape;214;gaf7106f21c_0_16"/>
          <p:cNvSpPr txBox="1"/>
          <p:nvPr>
            <p:ph type="title"/>
          </p:nvPr>
        </p:nvSpPr>
        <p:spPr>
          <a:xfrm>
            <a:off x="2403575" y="0"/>
            <a:ext cx="7662300" cy="97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Font typeface="Calibri"/>
              <a:buNone/>
            </a:pPr>
            <a:r>
              <a:rPr b="1" lang="en-US" sz="3700"/>
              <a:t>Path of Approach</a:t>
            </a:r>
            <a:r>
              <a:rPr b="1" lang="en-US" sz="3700"/>
              <a:t>: Classifier</a:t>
            </a:r>
            <a:endParaRPr b="1" sz="3700"/>
          </a:p>
        </p:txBody>
      </p:sp>
      <p:sp>
        <p:nvSpPr>
          <p:cNvPr id="215" name="Google Shape;215;gaf7106f21c_0_16"/>
          <p:cNvSpPr txBox="1"/>
          <p:nvPr>
            <p:ph idx="1" type="body"/>
          </p:nvPr>
        </p:nvSpPr>
        <p:spPr>
          <a:xfrm>
            <a:off x="2403575" y="1344700"/>
            <a:ext cx="8821200" cy="43629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SzPts val="3480"/>
              <a:buNone/>
            </a:pPr>
            <a:r>
              <a:rPr b="1" lang="en-US" sz="2600"/>
              <a:t>Workflow: Applying Classifier to Dota Data</a:t>
            </a:r>
            <a:endParaRPr b="1" sz="2600"/>
          </a:p>
          <a:p>
            <a:pPr indent="0" lvl="0" marL="0" rtl="0" algn="just">
              <a:spcBef>
                <a:spcPts val="0"/>
              </a:spcBef>
              <a:spcAft>
                <a:spcPts val="0"/>
              </a:spcAft>
              <a:buNone/>
            </a:pPr>
            <a:r>
              <a:t/>
            </a:r>
            <a:endParaRPr/>
          </a:p>
          <a:p>
            <a:pPr indent="-417830" lvl="0" marL="457200" rtl="0" algn="just">
              <a:spcBef>
                <a:spcPts val="0"/>
              </a:spcBef>
              <a:spcAft>
                <a:spcPts val="0"/>
              </a:spcAft>
              <a:buSzPts val="2980"/>
              <a:buChar char="•"/>
            </a:pPr>
            <a:r>
              <a:rPr lang="en-US"/>
              <a:t>Initial Observations / Changes:</a:t>
            </a:r>
            <a:endParaRPr sz="2100"/>
          </a:p>
          <a:p>
            <a:pPr indent="-412750" lvl="1" marL="914400" rtl="0" algn="just">
              <a:spcBef>
                <a:spcPts val="0"/>
              </a:spcBef>
              <a:spcAft>
                <a:spcPts val="0"/>
              </a:spcAft>
              <a:buSzPts val="2900"/>
              <a:buChar char="•"/>
            </a:pPr>
            <a:r>
              <a:rPr lang="en-US" sz="2300"/>
              <a:t>Toxic messages are likely to be toxic in many different ways</a:t>
            </a:r>
            <a:endParaRPr sz="2300"/>
          </a:p>
          <a:p>
            <a:pPr indent="-361950" lvl="2" marL="1371600" rtl="0" algn="just">
              <a:spcBef>
                <a:spcPts val="0"/>
              </a:spcBef>
              <a:spcAft>
                <a:spcPts val="0"/>
              </a:spcAft>
              <a:buSzPts val="2100"/>
              <a:buChar char="•"/>
            </a:pPr>
            <a:r>
              <a:rPr lang="en-US" sz="2100"/>
              <a:t>Ex: Toxic and obscene</a:t>
            </a:r>
            <a:endParaRPr sz="2100"/>
          </a:p>
          <a:p>
            <a:pPr indent="-431800" lvl="1" marL="914400" rtl="0" algn="just">
              <a:spcBef>
                <a:spcPts val="0"/>
              </a:spcBef>
              <a:spcAft>
                <a:spcPts val="0"/>
              </a:spcAft>
              <a:buSzPts val="3200"/>
              <a:buChar char="•"/>
            </a:pPr>
            <a:r>
              <a:rPr lang="en-US" sz="2300"/>
              <a:t>Emphasis on high false positive frequency</a:t>
            </a:r>
            <a:endParaRPr sz="2300"/>
          </a:p>
          <a:p>
            <a:pPr indent="-361950" lvl="2" marL="1371600" rtl="0" algn="just">
              <a:spcBef>
                <a:spcPts val="0"/>
              </a:spcBef>
              <a:spcAft>
                <a:spcPts val="0"/>
              </a:spcAft>
              <a:buSzPts val="2100"/>
              <a:buChar char="•"/>
            </a:pPr>
            <a:r>
              <a:rPr lang="en-US" sz="2100"/>
              <a:t>Avoid punishing messages falsely labeled as toxic</a:t>
            </a:r>
            <a:endParaRPr sz="2100"/>
          </a:p>
          <a:p>
            <a:pPr indent="-361950" lvl="2" marL="1371600" rtl="0" algn="just">
              <a:spcBef>
                <a:spcPts val="0"/>
              </a:spcBef>
              <a:spcAft>
                <a:spcPts val="0"/>
              </a:spcAft>
              <a:buSzPts val="2100"/>
              <a:buChar char="•"/>
            </a:pPr>
            <a:r>
              <a:rPr lang="en-US" sz="2100"/>
              <a:t>Messages containing “kill” labeled as threatening in many </a:t>
            </a:r>
            <a:endParaRPr sz="2100"/>
          </a:p>
          <a:p>
            <a:pPr indent="0" lvl="0" marL="1371600" rtl="0" algn="just">
              <a:spcBef>
                <a:spcPts val="0"/>
              </a:spcBef>
              <a:spcAft>
                <a:spcPts val="0"/>
              </a:spcAft>
              <a:buNone/>
            </a:pPr>
            <a:r>
              <a:rPr lang="en-US" sz="2100"/>
              <a:t>situations</a:t>
            </a:r>
            <a:endParaRPr sz="2100"/>
          </a:p>
          <a:p>
            <a:pPr indent="-361950" lvl="0" marL="1828800" rtl="0" algn="just">
              <a:spcBef>
                <a:spcPts val="0"/>
              </a:spcBef>
              <a:spcAft>
                <a:spcPts val="0"/>
              </a:spcAft>
              <a:buSzPts val="2100"/>
              <a:buChar char="•"/>
            </a:pPr>
            <a:r>
              <a:rPr lang="en-US" sz="2100"/>
              <a:t>“kill them”</a:t>
            </a:r>
            <a:endParaRPr sz="2100"/>
          </a:p>
          <a:p>
            <a:pPr indent="-361950" lvl="0" marL="1828800" rtl="0" algn="just">
              <a:spcBef>
                <a:spcPts val="0"/>
              </a:spcBef>
              <a:spcAft>
                <a:spcPts val="0"/>
              </a:spcAft>
              <a:buSzPts val="2100"/>
              <a:buChar char="•"/>
            </a:pPr>
            <a:r>
              <a:rPr lang="en-US" sz="2100"/>
              <a:t>“he’s dead”</a:t>
            </a:r>
            <a:endParaRPr sz="2100"/>
          </a:p>
          <a:p>
            <a:pPr indent="0" lvl="0" marL="0" rtl="0" algn="just">
              <a:spcBef>
                <a:spcPts val="0"/>
              </a:spcBef>
              <a:spcAft>
                <a:spcPts val="0"/>
              </a:spcAft>
              <a:buNone/>
            </a:pPr>
            <a:r>
              <a:t/>
            </a:r>
            <a:endParaRPr sz="2600"/>
          </a:p>
        </p:txBody>
      </p:sp>
      <p:sp>
        <p:nvSpPr>
          <p:cNvPr id="216" name="Google Shape;216;gaf7106f21c_0_16"/>
          <p:cNvSpPr txBox="1"/>
          <p:nvPr>
            <p:ph idx="12" type="sldNum"/>
          </p:nvPr>
        </p:nvSpPr>
        <p:spPr>
          <a:xfrm>
            <a:off x="10930543" y="6400598"/>
            <a:ext cx="551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1" name="Shape 221"/>
        <p:cNvGrpSpPr/>
        <p:nvPr/>
      </p:nvGrpSpPr>
      <p:grpSpPr>
        <a:xfrm>
          <a:off x="0" y="0"/>
          <a:ext cx="0" cy="0"/>
          <a:chOff x="0" y="0"/>
          <a:chExt cx="0" cy="0"/>
        </a:xfrm>
      </p:grpSpPr>
      <p:sp>
        <p:nvSpPr>
          <p:cNvPr id="222" name="Google Shape;222;gaf7106f21c_2_37"/>
          <p:cNvSpPr txBox="1"/>
          <p:nvPr>
            <p:ph type="title"/>
          </p:nvPr>
        </p:nvSpPr>
        <p:spPr>
          <a:xfrm>
            <a:off x="2403575" y="0"/>
            <a:ext cx="7662300" cy="97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Font typeface="Calibri"/>
              <a:buNone/>
            </a:pPr>
            <a:r>
              <a:rPr b="1" lang="en-US" sz="3700"/>
              <a:t>Path of Approach: Classifier</a:t>
            </a:r>
            <a:endParaRPr b="1" sz="3700"/>
          </a:p>
        </p:txBody>
      </p:sp>
      <p:sp>
        <p:nvSpPr>
          <p:cNvPr id="223" name="Google Shape;223;gaf7106f21c_2_37"/>
          <p:cNvSpPr txBox="1"/>
          <p:nvPr>
            <p:ph idx="1" type="body"/>
          </p:nvPr>
        </p:nvSpPr>
        <p:spPr>
          <a:xfrm>
            <a:off x="2288350" y="1165400"/>
            <a:ext cx="8286300" cy="45795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SzPts val="3480"/>
              <a:buNone/>
            </a:pPr>
            <a:r>
              <a:rPr b="1" lang="en-US" sz="2600"/>
              <a:t>Workflow: Applying Classifier to Dota Data</a:t>
            </a:r>
            <a:endParaRPr b="1" sz="2600"/>
          </a:p>
          <a:p>
            <a:pPr indent="0" lvl="0" marL="0" rtl="0" algn="just">
              <a:spcBef>
                <a:spcPts val="0"/>
              </a:spcBef>
              <a:spcAft>
                <a:spcPts val="0"/>
              </a:spcAft>
              <a:buNone/>
            </a:pPr>
            <a:r>
              <a:t/>
            </a:r>
            <a:endParaRPr sz="2000"/>
          </a:p>
          <a:p>
            <a:pPr indent="0" lvl="0" marL="457200" rtl="0" algn="just">
              <a:spcBef>
                <a:spcPts val="0"/>
              </a:spcBef>
              <a:spcAft>
                <a:spcPts val="0"/>
              </a:spcAft>
              <a:buNone/>
            </a:pPr>
            <a:r>
              <a:rPr b="1" lang="en-US"/>
              <a:t>Word Embeddings: </a:t>
            </a:r>
            <a:r>
              <a:rPr lang="en-US"/>
              <a:t>Improve Robustness and Generalizability</a:t>
            </a:r>
            <a:endParaRPr/>
          </a:p>
          <a:p>
            <a:pPr indent="-425450" lvl="1" marL="914400" rtl="0" algn="just">
              <a:spcBef>
                <a:spcPts val="0"/>
              </a:spcBef>
              <a:spcAft>
                <a:spcPts val="0"/>
              </a:spcAft>
              <a:buSzPts val="3100"/>
              <a:buChar char="•"/>
            </a:pPr>
            <a:r>
              <a:rPr lang="en-US" sz="2200"/>
              <a:t>Address counter evasion attempts</a:t>
            </a:r>
            <a:endParaRPr sz="2200"/>
          </a:p>
          <a:p>
            <a:pPr indent="-368300" lvl="2" marL="1371600" rtl="0" algn="just">
              <a:spcBef>
                <a:spcPts val="0"/>
              </a:spcBef>
              <a:spcAft>
                <a:spcPts val="0"/>
              </a:spcAft>
              <a:buSzPts val="2200"/>
              <a:buChar char="•"/>
            </a:pPr>
            <a:r>
              <a:rPr lang="en-US" sz="2200"/>
              <a:t>i.e. “n00b” mapped to “noob”</a:t>
            </a:r>
            <a:endParaRPr sz="2200"/>
          </a:p>
          <a:p>
            <a:pPr indent="-368300" lvl="2" marL="1371600" rtl="0" algn="just">
              <a:spcBef>
                <a:spcPts val="0"/>
              </a:spcBef>
              <a:spcAft>
                <a:spcPts val="0"/>
              </a:spcAft>
              <a:buSzPts val="2200"/>
              <a:buChar char="•"/>
            </a:pPr>
            <a:r>
              <a:rPr lang="en-US" sz="2200"/>
              <a:t>ie. “noob” mapped to “nobo”</a:t>
            </a:r>
            <a:endParaRPr sz="2200"/>
          </a:p>
          <a:p>
            <a:pPr indent="-368300" lvl="1" marL="914400" rtl="0" algn="just">
              <a:spcBef>
                <a:spcPts val="0"/>
              </a:spcBef>
              <a:spcAft>
                <a:spcPts val="0"/>
              </a:spcAft>
              <a:buSzPts val="2200"/>
              <a:buChar char="•"/>
            </a:pPr>
            <a:r>
              <a:rPr lang="en-US" sz="2200"/>
              <a:t>Expand known vocabulary (4x)</a:t>
            </a:r>
            <a:endParaRPr sz="2200"/>
          </a:p>
          <a:p>
            <a:pPr indent="-368300" lvl="2" marL="1371600" rtl="0" algn="just">
              <a:spcBef>
                <a:spcPts val="0"/>
              </a:spcBef>
              <a:spcAft>
                <a:spcPts val="0"/>
              </a:spcAft>
              <a:buSzPts val="2200"/>
              <a:buChar char="•"/>
            </a:pPr>
            <a:r>
              <a:rPr lang="en-US" sz="2200"/>
              <a:t>i.e. Asian racial slurs not present in dataset can now be</a:t>
            </a:r>
            <a:endParaRPr sz="2200"/>
          </a:p>
          <a:p>
            <a:pPr indent="0" lvl="0" marL="1371600" rtl="0" algn="just">
              <a:spcBef>
                <a:spcPts val="0"/>
              </a:spcBef>
              <a:spcAft>
                <a:spcPts val="0"/>
              </a:spcAft>
              <a:buNone/>
            </a:pPr>
            <a:r>
              <a:rPr lang="en-US" sz="2200"/>
              <a:t>mapped near African American racial slurs</a:t>
            </a:r>
            <a:endParaRPr sz="2200"/>
          </a:p>
          <a:p>
            <a:pPr indent="0" lvl="0" marL="914400" rtl="0" algn="just">
              <a:spcBef>
                <a:spcPts val="0"/>
              </a:spcBef>
              <a:spcAft>
                <a:spcPts val="0"/>
              </a:spcAft>
              <a:buNone/>
            </a:pPr>
            <a:r>
              <a:t/>
            </a:r>
            <a:endParaRPr sz="2200"/>
          </a:p>
          <a:p>
            <a:pPr indent="0" lvl="0" marL="914400" rtl="0" algn="just">
              <a:spcBef>
                <a:spcPts val="0"/>
              </a:spcBef>
              <a:spcAft>
                <a:spcPts val="0"/>
              </a:spcAft>
              <a:buNone/>
            </a:pPr>
            <a:r>
              <a:t/>
            </a:r>
            <a:endParaRPr sz="2100"/>
          </a:p>
        </p:txBody>
      </p:sp>
      <p:sp>
        <p:nvSpPr>
          <p:cNvPr id="224" name="Google Shape;224;gaf7106f21c_2_37"/>
          <p:cNvSpPr txBox="1"/>
          <p:nvPr>
            <p:ph idx="12" type="sldNum"/>
          </p:nvPr>
        </p:nvSpPr>
        <p:spPr>
          <a:xfrm>
            <a:off x="10930543" y="6400598"/>
            <a:ext cx="551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9" name="Shape 229"/>
        <p:cNvGrpSpPr/>
        <p:nvPr/>
      </p:nvGrpSpPr>
      <p:grpSpPr>
        <a:xfrm>
          <a:off x="0" y="0"/>
          <a:ext cx="0" cy="0"/>
          <a:chOff x="0" y="0"/>
          <a:chExt cx="0" cy="0"/>
        </a:xfrm>
      </p:grpSpPr>
      <p:sp>
        <p:nvSpPr>
          <p:cNvPr id="230" name="Google Shape;230;gaf7106f21c_2_44"/>
          <p:cNvSpPr txBox="1"/>
          <p:nvPr>
            <p:ph type="title"/>
          </p:nvPr>
        </p:nvSpPr>
        <p:spPr>
          <a:xfrm>
            <a:off x="2403575" y="0"/>
            <a:ext cx="7662300" cy="97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Font typeface="Calibri"/>
              <a:buNone/>
            </a:pPr>
            <a:r>
              <a:rPr b="1" lang="en-US" sz="3700"/>
              <a:t>Path of Approach: Classifier</a:t>
            </a:r>
            <a:endParaRPr b="1" sz="3700"/>
          </a:p>
        </p:txBody>
      </p:sp>
      <p:sp>
        <p:nvSpPr>
          <p:cNvPr id="231" name="Google Shape;231;gaf7106f21c_2_44"/>
          <p:cNvSpPr txBox="1"/>
          <p:nvPr>
            <p:ph idx="1" type="body"/>
          </p:nvPr>
        </p:nvSpPr>
        <p:spPr>
          <a:xfrm>
            <a:off x="2549375" y="1110200"/>
            <a:ext cx="7516500" cy="47682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SzPts val="3480"/>
              <a:buNone/>
            </a:pPr>
            <a:r>
              <a:rPr b="1" lang="en-US" sz="2600"/>
              <a:t>Workflow: Applying Classifier to Dota Data</a:t>
            </a:r>
            <a:endParaRPr sz="1200"/>
          </a:p>
          <a:p>
            <a:pPr indent="0" lvl="0" marL="0" rtl="0" algn="just">
              <a:lnSpc>
                <a:spcPct val="100000"/>
              </a:lnSpc>
              <a:spcBef>
                <a:spcPts val="0"/>
              </a:spcBef>
              <a:spcAft>
                <a:spcPts val="0"/>
              </a:spcAft>
              <a:buSzPts val="3480"/>
              <a:buNone/>
            </a:pPr>
            <a:r>
              <a:t/>
            </a:r>
            <a:endParaRPr sz="1400"/>
          </a:p>
          <a:p>
            <a:pPr indent="0" lvl="0" marL="0" rtl="0" algn="just">
              <a:spcBef>
                <a:spcPts val="0"/>
              </a:spcBef>
              <a:spcAft>
                <a:spcPts val="0"/>
              </a:spcAft>
              <a:buNone/>
            </a:pPr>
            <a:r>
              <a:rPr b="1" lang="en-US" sz="2300"/>
              <a:t>Word Embeddings </a:t>
            </a:r>
            <a:r>
              <a:rPr lang="en-US" sz="2300"/>
              <a:t>Process:</a:t>
            </a:r>
            <a:endParaRPr sz="2300"/>
          </a:p>
          <a:p>
            <a:pPr indent="-417830" lvl="0" marL="457200" rtl="0" algn="just">
              <a:spcBef>
                <a:spcPts val="0"/>
              </a:spcBef>
              <a:spcAft>
                <a:spcPts val="0"/>
              </a:spcAft>
              <a:buSzPts val="2980"/>
              <a:buChar char="•"/>
            </a:pPr>
            <a:r>
              <a:rPr lang="en-US" sz="2300"/>
              <a:t>Trying the Google News Corpus</a:t>
            </a:r>
            <a:endParaRPr sz="2300"/>
          </a:p>
          <a:p>
            <a:pPr indent="-387350" lvl="1" marL="914400" rtl="0" algn="just">
              <a:spcBef>
                <a:spcPts val="0"/>
              </a:spcBef>
              <a:spcAft>
                <a:spcPts val="0"/>
              </a:spcAft>
              <a:buSzPts val="2500"/>
              <a:buChar char="•"/>
            </a:pPr>
            <a:r>
              <a:rPr lang="en-US" sz="1900"/>
              <a:t>Very common identity hate word not included</a:t>
            </a:r>
            <a:endParaRPr sz="1900"/>
          </a:p>
          <a:p>
            <a:pPr indent="-387350" lvl="1" marL="914400" rtl="0" algn="just">
              <a:spcBef>
                <a:spcPts val="0"/>
              </a:spcBef>
              <a:spcAft>
                <a:spcPts val="0"/>
              </a:spcAft>
              <a:buSzPts val="2500"/>
              <a:buChar char="•"/>
            </a:pPr>
            <a:r>
              <a:rPr lang="en-US" sz="1900"/>
              <a:t>Very low similarity (.04) between two racial slurs</a:t>
            </a:r>
            <a:endParaRPr sz="1900"/>
          </a:p>
          <a:p>
            <a:pPr indent="-417830" lvl="0" marL="457200" rtl="0" algn="just">
              <a:spcBef>
                <a:spcPts val="0"/>
              </a:spcBef>
              <a:spcAft>
                <a:spcPts val="0"/>
              </a:spcAft>
              <a:buSzPts val="2980"/>
              <a:buChar char="•"/>
            </a:pPr>
            <a:r>
              <a:rPr lang="en-US" sz="2300"/>
              <a:t>Trying the Dota Dataset for comparison of similarities</a:t>
            </a:r>
            <a:endParaRPr sz="2300"/>
          </a:p>
          <a:p>
            <a:pPr indent="-387350" lvl="1" marL="914400" rtl="0" algn="just">
              <a:spcBef>
                <a:spcPts val="0"/>
              </a:spcBef>
              <a:spcAft>
                <a:spcPts val="0"/>
              </a:spcAft>
              <a:buSzPts val="2500"/>
              <a:buChar char="•"/>
            </a:pPr>
            <a:r>
              <a:rPr lang="en-US" sz="1900"/>
              <a:t>Very high similarity (.94) between two racial slurs</a:t>
            </a:r>
            <a:endParaRPr sz="1900"/>
          </a:p>
          <a:p>
            <a:pPr indent="-387350" lvl="1" marL="914400" rtl="0" algn="just">
              <a:spcBef>
                <a:spcPts val="0"/>
              </a:spcBef>
              <a:spcAft>
                <a:spcPts val="0"/>
              </a:spcAft>
              <a:buSzPts val="2500"/>
              <a:buChar char="•"/>
            </a:pPr>
            <a:r>
              <a:rPr lang="en-US" sz="1900"/>
              <a:t>Very high similarity between typos (ie. noob and nobo)</a:t>
            </a:r>
            <a:endParaRPr sz="1900"/>
          </a:p>
          <a:p>
            <a:pPr indent="-387350" lvl="1" marL="914400" rtl="0" algn="just">
              <a:spcBef>
                <a:spcPts val="0"/>
              </a:spcBef>
              <a:spcAft>
                <a:spcPts val="0"/>
              </a:spcAft>
              <a:buSzPts val="2500"/>
              <a:buChar char="•"/>
            </a:pPr>
            <a:r>
              <a:rPr lang="en-US" sz="1900"/>
              <a:t>~500,000 vocab words</a:t>
            </a:r>
            <a:endParaRPr sz="1900"/>
          </a:p>
          <a:p>
            <a:pPr indent="-417830" lvl="0" marL="457200" rtl="0" algn="just">
              <a:spcBef>
                <a:spcPts val="0"/>
              </a:spcBef>
              <a:spcAft>
                <a:spcPts val="0"/>
              </a:spcAft>
              <a:buSzPts val="2980"/>
              <a:buChar char="•"/>
            </a:pPr>
            <a:r>
              <a:rPr lang="en-US" sz="2300"/>
              <a:t>Trying the GloVe Common Crawl Word Vectors</a:t>
            </a:r>
            <a:endParaRPr sz="2300"/>
          </a:p>
          <a:p>
            <a:pPr indent="-387350" lvl="1" marL="914400" rtl="0" algn="just">
              <a:spcBef>
                <a:spcPts val="0"/>
              </a:spcBef>
              <a:spcAft>
                <a:spcPts val="0"/>
              </a:spcAft>
              <a:buSzPts val="2500"/>
              <a:buChar char="•"/>
            </a:pPr>
            <a:r>
              <a:rPr lang="en-US" sz="1900"/>
              <a:t>High similarity (.51) between two racial slurs</a:t>
            </a:r>
            <a:endParaRPr sz="1900"/>
          </a:p>
          <a:p>
            <a:pPr indent="-387350" lvl="1" marL="914400" rtl="0" algn="just">
              <a:spcBef>
                <a:spcPts val="0"/>
              </a:spcBef>
              <a:spcAft>
                <a:spcPts val="0"/>
              </a:spcAft>
              <a:buSzPts val="2500"/>
              <a:buChar char="•"/>
            </a:pPr>
            <a:r>
              <a:rPr lang="en-US" sz="1900"/>
              <a:t>Very high similarity between typos (ie. noob and n00b)</a:t>
            </a:r>
            <a:endParaRPr sz="1900"/>
          </a:p>
        </p:txBody>
      </p:sp>
      <p:sp>
        <p:nvSpPr>
          <p:cNvPr id="232" name="Google Shape;232;gaf7106f21c_2_44"/>
          <p:cNvSpPr txBox="1"/>
          <p:nvPr>
            <p:ph idx="12" type="sldNum"/>
          </p:nvPr>
        </p:nvSpPr>
        <p:spPr>
          <a:xfrm>
            <a:off x="10930543" y="6400598"/>
            <a:ext cx="551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7" name="Shape 237"/>
        <p:cNvGrpSpPr/>
        <p:nvPr/>
      </p:nvGrpSpPr>
      <p:grpSpPr>
        <a:xfrm>
          <a:off x="0" y="0"/>
          <a:ext cx="0" cy="0"/>
          <a:chOff x="0" y="0"/>
          <a:chExt cx="0" cy="0"/>
        </a:xfrm>
      </p:grpSpPr>
      <p:sp>
        <p:nvSpPr>
          <p:cNvPr id="238" name="Google Shape;238;gaf7106f21c_0_75"/>
          <p:cNvSpPr txBox="1"/>
          <p:nvPr>
            <p:ph type="title"/>
          </p:nvPr>
        </p:nvSpPr>
        <p:spPr>
          <a:xfrm>
            <a:off x="2403575" y="0"/>
            <a:ext cx="7662300" cy="97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Font typeface="Calibri"/>
              <a:buNone/>
            </a:pPr>
            <a:r>
              <a:rPr b="1" lang="en-US" sz="3700"/>
              <a:t>Path of Approach: Classifier</a:t>
            </a:r>
            <a:endParaRPr b="1" sz="3700"/>
          </a:p>
        </p:txBody>
      </p:sp>
      <p:sp>
        <p:nvSpPr>
          <p:cNvPr id="239" name="Google Shape;239;gaf7106f21c_0_75"/>
          <p:cNvSpPr txBox="1"/>
          <p:nvPr>
            <p:ph idx="1" type="body"/>
          </p:nvPr>
        </p:nvSpPr>
        <p:spPr>
          <a:xfrm>
            <a:off x="2549275" y="1476825"/>
            <a:ext cx="8675400" cy="49848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SzPts val="3480"/>
              <a:buNone/>
            </a:pPr>
            <a:r>
              <a:rPr b="1" lang="en-US" sz="2600"/>
              <a:t>Workflow: </a:t>
            </a:r>
            <a:endParaRPr/>
          </a:p>
          <a:p>
            <a:pPr indent="-417830" lvl="0" marL="457200" rtl="0" algn="just">
              <a:spcBef>
                <a:spcPts val="0"/>
              </a:spcBef>
              <a:spcAft>
                <a:spcPts val="0"/>
              </a:spcAft>
              <a:buSzPts val="2980"/>
              <a:buChar char="•"/>
            </a:pPr>
            <a:r>
              <a:rPr lang="en-US"/>
              <a:t>Model Tuning and Evaluation</a:t>
            </a:r>
            <a:endParaRPr/>
          </a:p>
          <a:p>
            <a:pPr indent="-393700" lvl="1" marL="914400" rtl="0" algn="just">
              <a:spcBef>
                <a:spcPts val="0"/>
              </a:spcBef>
              <a:spcAft>
                <a:spcPts val="0"/>
              </a:spcAft>
              <a:buSzPts val="2600"/>
              <a:buChar char="•"/>
            </a:pPr>
            <a:r>
              <a:rPr lang="en-US"/>
              <a:t>High False Positive Frequency</a:t>
            </a:r>
            <a:endParaRPr/>
          </a:p>
          <a:p>
            <a:pPr indent="-394335" lvl="2" marL="1371600" rtl="0" algn="just">
              <a:spcBef>
                <a:spcPts val="0"/>
              </a:spcBef>
              <a:spcAft>
                <a:spcPts val="0"/>
              </a:spcAft>
              <a:buSzPts val="2610"/>
              <a:buChar char="•"/>
            </a:pPr>
            <a:r>
              <a:rPr lang="en-US"/>
              <a:t>Adjustment of log. reg. probability thresholds per category</a:t>
            </a:r>
            <a:endParaRPr/>
          </a:p>
          <a:p>
            <a:pPr indent="-394335" lvl="2" marL="1371600" rtl="0" algn="just">
              <a:spcBef>
                <a:spcPts val="0"/>
              </a:spcBef>
              <a:spcAft>
                <a:spcPts val="0"/>
              </a:spcAft>
              <a:buSzPts val="2610"/>
              <a:buChar char="•"/>
            </a:pPr>
            <a:r>
              <a:rPr lang="en-US"/>
              <a:t>Subjective: manually fixed commonly wrong labels (i.e. “wtf” from </a:t>
            </a:r>
            <a:endParaRPr/>
          </a:p>
          <a:p>
            <a:pPr indent="0" lvl="0" marL="1371600" rtl="0" algn="just">
              <a:spcBef>
                <a:spcPts val="0"/>
              </a:spcBef>
              <a:spcAft>
                <a:spcPts val="0"/>
              </a:spcAft>
              <a:buNone/>
            </a:pPr>
            <a:r>
              <a:rPr lang="en-US" sz="1800"/>
              <a:t>toxic to non-toxic)</a:t>
            </a:r>
            <a:r>
              <a:rPr lang="en-US"/>
              <a:t> </a:t>
            </a:r>
            <a:endParaRPr>
              <a:highlight>
                <a:srgbClr val="FFF2CC"/>
              </a:highlight>
            </a:endParaRPr>
          </a:p>
          <a:p>
            <a:pPr indent="-393700" lvl="1" marL="914400" rtl="0" algn="just">
              <a:spcBef>
                <a:spcPts val="0"/>
              </a:spcBef>
              <a:spcAft>
                <a:spcPts val="0"/>
              </a:spcAft>
              <a:buSzPts val="2600"/>
              <a:buChar char="•"/>
            </a:pPr>
            <a:r>
              <a:rPr lang="en-US"/>
              <a:t>Error Metric (unbalanced data): </a:t>
            </a:r>
            <a:endParaRPr/>
          </a:p>
          <a:p>
            <a:pPr indent="-394335" lvl="2" marL="1371600" rtl="0" algn="just">
              <a:spcBef>
                <a:spcPts val="0"/>
              </a:spcBef>
              <a:spcAft>
                <a:spcPts val="0"/>
              </a:spcAft>
              <a:buSzPts val="2610"/>
              <a:buChar char="•"/>
            </a:pPr>
            <a:r>
              <a:rPr lang="en-US"/>
              <a:t>F1-Score for classification per category</a:t>
            </a:r>
            <a:endParaRPr/>
          </a:p>
          <a:p>
            <a:pPr indent="0" lvl="0" marL="0" rtl="0" algn="just">
              <a:spcBef>
                <a:spcPts val="0"/>
              </a:spcBef>
              <a:spcAft>
                <a:spcPts val="0"/>
              </a:spcAft>
              <a:buNone/>
            </a:pPr>
            <a:r>
              <a:t/>
            </a:r>
            <a:endParaRPr b="1"/>
          </a:p>
          <a:p>
            <a:pPr indent="0" lvl="0" marL="0" rtl="0" algn="just">
              <a:spcBef>
                <a:spcPts val="0"/>
              </a:spcBef>
              <a:spcAft>
                <a:spcPts val="0"/>
              </a:spcAft>
              <a:buNone/>
            </a:pPr>
            <a:r>
              <a:t/>
            </a:r>
            <a:endParaRPr b="1"/>
          </a:p>
          <a:p>
            <a:pPr indent="0" lvl="0" marL="0" rtl="0" algn="just">
              <a:lnSpc>
                <a:spcPct val="100000"/>
              </a:lnSpc>
              <a:spcBef>
                <a:spcPts val="0"/>
              </a:spcBef>
              <a:spcAft>
                <a:spcPts val="0"/>
              </a:spcAft>
              <a:buNone/>
            </a:pPr>
            <a:r>
              <a:rPr lang="en-US"/>
              <a:t>			   How does our final model perform?</a:t>
            </a:r>
            <a:endParaRPr/>
          </a:p>
          <a:p>
            <a:pPr indent="0" lvl="0" marL="342900" rtl="0" algn="just">
              <a:lnSpc>
                <a:spcPct val="100000"/>
              </a:lnSpc>
              <a:spcBef>
                <a:spcPts val="0"/>
              </a:spcBef>
              <a:spcAft>
                <a:spcPts val="0"/>
              </a:spcAft>
              <a:buSzPts val="3480"/>
              <a:buNone/>
            </a:pPr>
            <a:r>
              <a:t/>
            </a:r>
            <a:endParaRPr/>
          </a:p>
        </p:txBody>
      </p:sp>
      <p:sp>
        <p:nvSpPr>
          <p:cNvPr id="240" name="Google Shape;240;gaf7106f21c_0_75"/>
          <p:cNvSpPr txBox="1"/>
          <p:nvPr>
            <p:ph idx="12" type="sldNum"/>
          </p:nvPr>
        </p:nvSpPr>
        <p:spPr>
          <a:xfrm>
            <a:off x="10930543" y="6400598"/>
            <a:ext cx="551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41" name="Google Shape;241;gaf7106f21c_0_75"/>
          <p:cNvSpPr/>
          <p:nvPr/>
        </p:nvSpPr>
        <p:spPr>
          <a:xfrm>
            <a:off x="2549275" y="5425900"/>
            <a:ext cx="1474200" cy="73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gaf7106f21c_0_75"/>
          <p:cNvPicPr preferRelativeResize="0"/>
          <p:nvPr/>
        </p:nvPicPr>
        <p:blipFill>
          <a:blip r:embed="rId3">
            <a:alphaModFix/>
          </a:blip>
          <a:stretch>
            <a:fillRect/>
          </a:stretch>
        </p:blipFill>
        <p:spPr>
          <a:xfrm>
            <a:off x="9319475" y="604300"/>
            <a:ext cx="2330800" cy="2248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7" name="Shape 247"/>
        <p:cNvGrpSpPr/>
        <p:nvPr/>
      </p:nvGrpSpPr>
      <p:grpSpPr>
        <a:xfrm>
          <a:off x="0" y="0"/>
          <a:ext cx="0" cy="0"/>
          <a:chOff x="0" y="0"/>
          <a:chExt cx="0" cy="0"/>
        </a:xfrm>
      </p:grpSpPr>
      <p:sp>
        <p:nvSpPr>
          <p:cNvPr id="248" name="Google Shape;248;gaf7106f21c_0_83"/>
          <p:cNvSpPr txBox="1"/>
          <p:nvPr>
            <p:ph type="title"/>
          </p:nvPr>
        </p:nvSpPr>
        <p:spPr>
          <a:xfrm>
            <a:off x="2403575" y="0"/>
            <a:ext cx="7662300" cy="97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Font typeface="Calibri"/>
              <a:buNone/>
            </a:pPr>
            <a:r>
              <a:rPr b="1" lang="en-US" sz="3700"/>
              <a:t>Path of Approach: Final Model</a:t>
            </a:r>
            <a:endParaRPr b="1" sz="3700"/>
          </a:p>
        </p:txBody>
      </p:sp>
      <p:sp>
        <p:nvSpPr>
          <p:cNvPr id="249" name="Google Shape;249;gaf7106f21c_0_83"/>
          <p:cNvSpPr txBox="1"/>
          <p:nvPr>
            <p:ph idx="1" type="body"/>
          </p:nvPr>
        </p:nvSpPr>
        <p:spPr>
          <a:xfrm>
            <a:off x="2607925" y="1995575"/>
            <a:ext cx="8675400" cy="47700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SzPts val="3480"/>
              <a:buNone/>
            </a:pPr>
            <a:r>
              <a:rPr b="1" lang="en-US" sz="2600"/>
              <a:t>Multi-Class Logistic Regression Classifier</a:t>
            </a:r>
            <a:endParaRPr/>
          </a:p>
          <a:p>
            <a:pPr indent="-417830" lvl="0" marL="457200" rtl="0" algn="just">
              <a:spcBef>
                <a:spcPts val="0"/>
              </a:spcBef>
              <a:spcAft>
                <a:spcPts val="0"/>
              </a:spcAft>
              <a:buSzPts val="2980"/>
              <a:buChar char="•"/>
            </a:pPr>
            <a:r>
              <a:rPr lang="en-US"/>
              <a:t>Features</a:t>
            </a:r>
            <a:endParaRPr/>
          </a:p>
          <a:p>
            <a:pPr indent="-393700" lvl="1" marL="914400" rtl="0" algn="just">
              <a:spcBef>
                <a:spcPts val="0"/>
              </a:spcBef>
              <a:spcAft>
                <a:spcPts val="0"/>
              </a:spcAft>
              <a:buSzPts val="2600"/>
              <a:buChar char="•"/>
            </a:pPr>
            <a:r>
              <a:rPr lang="en-US"/>
              <a:t>TF-IDF, Text Length, Proportion of Caps, Word Embeddings</a:t>
            </a:r>
            <a:endParaRPr/>
          </a:p>
          <a:p>
            <a:pPr indent="-449580" lvl="0" marL="457200" rtl="0" algn="just">
              <a:spcBef>
                <a:spcPts val="0"/>
              </a:spcBef>
              <a:spcAft>
                <a:spcPts val="0"/>
              </a:spcAft>
              <a:buSzPts val="3480"/>
              <a:buChar char="•"/>
            </a:pPr>
            <a:r>
              <a:rPr lang="en-US"/>
              <a:t>Performance </a:t>
            </a:r>
            <a:endParaRPr/>
          </a:p>
          <a:p>
            <a:pPr indent="-412750" lvl="1" marL="914400" rtl="0" algn="just">
              <a:spcBef>
                <a:spcPts val="0"/>
              </a:spcBef>
              <a:spcAft>
                <a:spcPts val="0"/>
              </a:spcAft>
              <a:buSzPts val="2900"/>
              <a:buChar char="•"/>
            </a:pPr>
            <a:r>
              <a:rPr lang="en-US"/>
              <a:t>High F1-Scores (both classes)</a:t>
            </a:r>
            <a:endParaRPr/>
          </a:p>
          <a:p>
            <a:pPr indent="-342900" lvl="2" marL="1371600" rtl="0" algn="just">
              <a:spcBef>
                <a:spcPts val="0"/>
              </a:spcBef>
              <a:spcAft>
                <a:spcPts val="0"/>
              </a:spcAft>
              <a:buSzPts val="1800"/>
              <a:buChar char="•"/>
            </a:pPr>
            <a:r>
              <a:rPr lang="en-US"/>
              <a:t>S</a:t>
            </a:r>
            <a:r>
              <a:rPr lang="en-US" sz="1800"/>
              <a:t>uggests good precision </a:t>
            </a:r>
            <a:endParaRPr sz="1800"/>
          </a:p>
          <a:p>
            <a:pPr indent="0" lvl="0" marL="1371600" rtl="0" algn="just">
              <a:spcBef>
                <a:spcPts val="0"/>
              </a:spcBef>
              <a:spcAft>
                <a:spcPts val="0"/>
              </a:spcAft>
              <a:buNone/>
            </a:pPr>
            <a:r>
              <a:rPr lang="en-US" sz="1800"/>
              <a:t>and recall for both</a:t>
            </a:r>
            <a:endParaRPr sz="1800"/>
          </a:p>
          <a:p>
            <a:pPr indent="-342900" lvl="2" marL="1371600" rtl="0" algn="just">
              <a:spcBef>
                <a:spcPts val="0"/>
              </a:spcBef>
              <a:spcAft>
                <a:spcPts val="0"/>
              </a:spcAft>
              <a:buSzPts val="1800"/>
              <a:buChar char="•"/>
            </a:pPr>
            <a:r>
              <a:rPr lang="en-US"/>
              <a:t>Threat score is lower</a:t>
            </a:r>
            <a:endParaRPr sz="1800"/>
          </a:p>
          <a:p>
            <a:pPr indent="-412750" lvl="1" marL="914400" rtl="0" algn="just">
              <a:spcBef>
                <a:spcPts val="0"/>
              </a:spcBef>
              <a:spcAft>
                <a:spcPts val="0"/>
              </a:spcAft>
              <a:buSzPts val="2900"/>
              <a:buChar char="•"/>
            </a:pPr>
            <a:r>
              <a:rPr lang="en-US"/>
              <a:t>Low False Positives</a:t>
            </a:r>
            <a:endParaRPr/>
          </a:p>
          <a:p>
            <a:pPr indent="-394335" lvl="2" marL="1371600" rtl="0" algn="just">
              <a:spcBef>
                <a:spcPts val="0"/>
              </a:spcBef>
              <a:spcAft>
                <a:spcPts val="0"/>
              </a:spcAft>
              <a:buSzPts val="2610"/>
              <a:buChar char="•"/>
            </a:pPr>
            <a:r>
              <a:rPr lang="en-US"/>
              <a:t>“Threat” Confusion Matrix</a:t>
            </a:r>
            <a:endParaRPr/>
          </a:p>
          <a:p>
            <a:pPr indent="-394335" lvl="2" marL="1371600" rtl="0" algn="just">
              <a:spcBef>
                <a:spcPts val="0"/>
              </a:spcBef>
              <a:spcAft>
                <a:spcPts val="0"/>
              </a:spcAft>
              <a:buSzPts val="2610"/>
              <a:buChar char="•"/>
            </a:pPr>
            <a:r>
              <a:rPr lang="en-US"/>
              <a:t>False negatives are less</a:t>
            </a:r>
            <a:endParaRPr/>
          </a:p>
          <a:p>
            <a:pPr indent="0" lvl="0" marL="1371600" rtl="0" algn="just">
              <a:spcBef>
                <a:spcPts val="0"/>
              </a:spcBef>
              <a:spcAft>
                <a:spcPts val="0"/>
              </a:spcAft>
              <a:buNone/>
            </a:pPr>
            <a:r>
              <a:rPr lang="en-US" sz="1800"/>
              <a:t>significant relative to false</a:t>
            </a:r>
            <a:endParaRPr sz="1800"/>
          </a:p>
          <a:p>
            <a:pPr indent="0" lvl="0" marL="1371600" rtl="0" algn="just">
              <a:spcBef>
                <a:spcPts val="0"/>
              </a:spcBef>
              <a:spcAft>
                <a:spcPts val="0"/>
              </a:spcAft>
              <a:buNone/>
            </a:pPr>
            <a:r>
              <a:rPr lang="en-US" sz="1800"/>
              <a:t>positives in our context</a:t>
            </a:r>
            <a:endParaRPr sz="1800"/>
          </a:p>
          <a:p>
            <a:pPr indent="0" lvl="0" marL="1371600" rtl="0" algn="just">
              <a:spcBef>
                <a:spcPts val="0"/>
              </a:spcBef>
              <a:spcAft>
                <a:spcPts val="0"/>
              </a:spcAft>
              <a:buNone/>
            </a:pPr>
            <a:r>
              <a:t/>
            </a:r>
            <a:endParaRPr/>
          </a:p>
          <a:p>
            <a:pPr indent="0" lvl="0" marL="0" rtl="0" algn="just">
              <a:spcBef>
                <a:spcPts val="0"/>
              </a:spcBef>
              <a:spcAft>
                <a:spcPts val="0"/>
              </a:spcAft>
              <a:buNone/>
            </a:pPr>
            <a:r>
              <a:t/>
            </a:r>
            <a:endParaRPr b="1"/>
          </a:p>
          <a:p>
            <a:pPr indent="0" lvl="0" marL="0" rtl="0" algn="just">
              <a:lnSpc>
                <a:spcPct val="100000"/>
              </a:lnSpc>
              <a:spcBef>
                <a:spcPts val="0"/>
              </a:spcBef>
              <a:spcAft>
                <a:spcPts val="0"/>
              </a:spcAft>
              <a:buNone/>
            </a:pPr>
            <a:r>
              <a:t/>
            </a:r>
            <a:endParaRPr/>
          </a:p>
          <a:p>
            <a:pPr indent="0" lvl="0" marL="342900" rtl="0" algn="just">
              <a:lnSpc>
                <a:spcPct val="100000"/>
              </a:lnSpc>
              <a:spcBef>
                <a:spcPts val="0"/>
              </a:spcBef>
              <a:spcAft>
                <a:spcPts val="0"/>
              </a:spcAft>
              <a:buSzPts val="3480"/>
              <a:buNone/>
            </a:pPr>
            <a:r>
              <a:t/>
            </a:r>
            <a:endParaRPr/>
          </a:p>
        </p:txBody>
      </p:sp>
      <p:sp>
        <p:nvSpPr>
          <p:cNvPr id="250" name="Google Shape;250;gaf7106f21c_0_83"/>
          <p:cNvSpPr txBox="1"/>
          <p:nvPr>
            <p:ph idx="12" type="sldNum"/>
          </p:nvPr>
        </p:nvSpPr>
        <p:spPr>
          <a:xfrm>
            <a:off x="10930543" y="6400598"/>
            <a:ext cx="551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251" name="Google Shape;251;gaf7106f21c_0_83"/>
          <p:cNvPicPr preferRelativeResize="0"/>
          <p:nvPr/>
        </p:nvPicPr>
        <p:blipFill>
          <a:blip r:embed="rId3">
            <a:alphaModFix/>
          </a:blip>
          <a:stretch>
            <a:fillRect/>
          </a:stretch>
        </p:blipFill>
        <p:spPr>
          <a:xfrm>
            <a:off x="6709200" y="3023525"/>
            <a:ext cx="3632150" cy="810950"/>
          </a:xfrm>
          <a:prstGeom prst="rect">
            <a:avLst/>
          </a:prstGeom>
          <a:noFill/>
          <a:ln>
            <a:noFill/>
          </a:ln>
        </p:spPr>
      </p:pic>
      <p:pic>
        <p:nvPicPr>
          <p:cNvPr id="252" name="Google Shape;252;gaf7106f21c_0_83"/>
          <p:cNvPicPr preferRelativeResize="0"/>
          <p:nvPr/>
        </p:nvPicPr>
        <p:blipFill>
          <a:blip r:embed="rId4">
            <a:alphaModFix/>
          </a:blip>
          <a:stretch>
            <a:fillRect/>
          </a:stretch>
        </p:blipFill>
        <p:spPr>
          <a:xfrm>
            <a:off x="7031375" y="4037750"/>
            <a:ext cx="2987800" cy="2449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a7fe154f28_1_31"/>
          <p:cNvSpPr txBox="1"/>
          <p:nvPr>
            <p:ph idx="12" type="sldNum"/>
          </p:nvPr>
        </p:nvSpPr>
        <p:spPr>
          <a:xfrm>
            <a:off x="10951856" y="6434673"/>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0" name="Google Shape;90;ga7fe154f28_1_31"/>
          <p:cNvSpPr txBox="1"/>
          <p:nvPr>
            <p:ph type="title"/>
          </p:nvPr>
        </p:nvSpPr>
        <p:spPr>
          <a:xfrm rot="-1824706">
            <a:off x="-232375" y="1061967"/>
            <a:ext cx="5121580" cy="723158"/>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b="1" lang="en-US" sz="4400"/>
              <a:t>Introduction</a:t>
            </a:r>
            <a:endParaRPr b="1" sz="4400"/>
          </a:p>
        </p:txBody>
      </p:sp>
      <p:sp>
        <p:nvSpPr>
          <p:cNvPr id="91" name="Google Shape;91;ga7fe154f28_1_31"/>
          <p:cNvSpPr txBox="1"/>
          <p:nvPr/>
        </p:nvSpPr>
        <p:spPr>
          <a:xfrm>
            <a:off x="2198000" y="3538600"/>
            <a:ext cx="4914600" cy="25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solidFill>
                  <a:srgbClr val="FFFFFF"/>
                </a:solidFill>
                <a:latin typeface="Calibri"/>
                <a:ea typeface="Calibri"/>
                <a:cs typeface="Calibri"/>
                <a:sym typeface="Calibri"/>
              </a:rPr>
              <a:t>What is toxicity in video games?</a:t>
            </a:r>
            <a:endParaRPr sz="2600">
              <a:solidFill>
                <a:srgbClr val="FFFFFF"/>
              </a:solidFill>
              <a:latin typeface="Calibri"/>
              <a:ea typeface="Calibri"/>
              <a:cs typeface="Calibri"/>
              <a:sym typeface="Calibri"/>
            </a:endParaRPr>
          </a:p>
          <a:p>
            <a:pPr indent="0" lvl="0" marL="0" rtl="0" algn="l">
              <a:spcBef>
                <a:spcPts val="0"/>
              </a:spcBef>
              <a:spcAft>
                <a:spcPts val="0"/>
              </a:spcAft>
              <a:buNone/>
            </a:pPr>
            <a:r>
              <a:t/>
            </a:r>
            <a:endParaRPr sz="2600">
              <a:solidFill>
                <a:srgbClr val="FFFFFF"/>
              </a:solidFill>
              <a:latin typeface="Calibri"/>
              <a:ea typeface="Calibri"/>
              <a:cs typeface="Calibri"/>
              <a:sym typeface="Calibri"/>
            </a:endParaRPr>
          </a:p>
          <a:p>
            <a:pPr indent="0" lvl="0" marL="0" rtl="0" algn="l">
              <a:spcBef>
                <a:spcPts val="0"/>
              </a:spcBef>
              <a:spcAft>
                <a:spcPts val="0"/>
              </a:spcAft>
              <a:buNone/>
            </a:pPr>
            <a:r>
              <a:rPr lang="en-US" sz="2600">
                <a:solidFill>
                  <a:srgbClr val="FFFFFF"/>
                </a:solidFill>
                <a:latin typeface="Calibri"/>
                <a:ea typeface="Calibri"/>
                <a:cs typeface="Calibri"/>
                <a:sym typeface="Calibri"/>
              </a:rPr>
              <a:t>Can we detect it? How?</a:t>
            </a:r>
            <a:endParaRPr sz="2600">
              <a:solidFill>
                <a:srgbClr val="FFFFFF"/>
              </a:solidFill>
              <a:latin typeface="Calibri"/>
              <a:ea typeface="Calibri"/>
              <a:cs typeface="Calibri"/>
              <a:sym typeface="Calibri"/>
            </a:endParaRPr>
          </a:p>
          <a:p>
            <a:pPr indent="0" lvl="0" marL="0" rtl="0" algn="l">
              <a:spcBef>
                <a:spcPts val="0"/>
              </a:spcBef>
              <a:spcAft>
                <a:spcPts val="0"/>
              </a:spcAft>
              <a:buNone/>
            </a:pPr>
            <a:r>
              <a:t/>
            </a:r>
            <a:endParaRPr sz="2600">
              <a:solidFill>
                <a:srgbClr val="FFFFFF"/>
              </a:solidFill>
              <a:latin typeface="Calibri"/>
              <a:ea typeface="Calibri"/>
              <a:cs typeface="Calibri"/>
              <a:sym typeface="Calibri"/>
            </a:endParaRPr>
          </a:p>
          <a:p>
            <a:pPr indent="0" lvl="0" marL="0" rtl="0" algn="l">
              <a:spcBef>
                <a:spcPts val="0"/>
              </a:spcBef>
              <a:spcAft>
                <a:spcPts val="0"/>
              </a:spcAft>
              <a:buNone/>
            </a:pPr>
            <a:r>
              <a:rPr lang="en-US" sz="2600">
                <a:solidFill>
                  <a:srgbClr val="FFFFFF"/>
                </a:solidFill>
                <a:latin typeface="Calibri"/>
                <a:ea typeface="Calibri"/>
                <a:cs typeface="Calibri"/>
                <a:sym typeface="Calibri"/>
              </a:rPr>
              <a:t>Why does it matter?</a:t>
            </a:r>
            <a:endParaRPr sz="2600">
              <a:solidFill>
                <a:srgbClr val="FFFFFF"/>
              </a:solidFill>
              <a:latin typeface="Calibri"/>
              <a:ea typeface="Calibri"/>
              <a:cs typeface="Calibri"/>
              <a:sym typeface="Calibri"/>
            </a:endParaRPr>
          </a:p>
        </p:txBody>
      </p:sp>
      <p:pic>
        <p:nvPicPr>
          <p:cNvPr id="92" name="Google Shape;92;ga7fe154f28_1_31"/>
          <p:cNvPicPr preferRelativeResize="0"/>
          <p:nvPr/>
        </p:nvPicPr>
        <p:blipFill>
          <a:blip r:embed="rId3">
            <a:alphaModFix/>
          </a:blip>
          <a:stretch>
            <a:fillRect/>
          </a:stretch>
        </p:blipFill>
        <p:spPr>
          <a:xfrm>
            <a:off x="5759047" y="556575"/>
            <a:ext cx="4604400" cy="2631551"/>
          </a:xfrm>
          <a:prstGeom prst="rect">
            <a:avLst/>
          </a:prstGeom>
          <a:noFill/>
          <a:ln>
            <a:noFill/>
          </a:ln>
        </p:spPr>
      </p:pic>
      <p:sp>
        <p:nvSpPr>
          <p:cNvPr id="93" name="Google Shape;93;ga7fe154f28_1_31"/>
          <p:cNvSpPr txBox="1"/>
          <p:nvPr/>
        </p:nvSpPr>
        <p:spPr>
          <a:xfrm>
            <a:off x="10435225" y="556575"/>
            <a:ext cx="1157700" cy="31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FFFFFF"/>
                </a:solidFill>
                <a:latin typeface="Arial"/>
                <a:ea typeface="Arial"/>
                <a:cs typeface="Arial"/>
                <a:sym typeface="Arial"/>
              </a:rPr>
              <a:t>Source: </a:t>
            </a:r>
            <a:r>
              <a:rPr b="0" i="0" lang="en-US" sz="900" u="sng" cap="none" strike="noStrike">
                <a:solidFill>
                  <a:srgbClr val="00FFFF"/>
                </a:solidFill>
                <a:latin typeface="Arial"/>
                <a:ea typeface="Arial"/>
                <a:cs typeface="Arial"/>
                <a:sym typeface="Arial"/>
                <a:hlinkClick r:id="rId4">
                  <a:extLst>
                    <a:ext uri="{A12FA001-AC4F-418D-AE19-62706E023703}">
                      <ahyp:hlinkClr val="tx"/>
                    </a:ext>
                  </a:extLst>
                </a:hlinkClick>
              </a:rPr>
              <a:t>Here</a:t>
            </a:r>
            <a:endParaRPr b="0" i="0" sz="900" u="none" cap="none" strike="noStrike">
              <a:solidFill>
                <a:srgbClr val="00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7" name="Shape 257"/>
        <p:cNvGrpSpPr/>
        <p:nvPr/>
      </p:nvGrpSpPr>
      <p:grpSpPr>
        <a:xfrm>
          <a:off x="0" y="0"/>
          <a:ext cx="0" cy="0"/>
          <a:chOff x="0" y="0"/>
          <a:chExt cx="0" cy="0"/>
        </a:xfrm>
      </p:grpSpPr>
      <p:sp>
        <p:nvSpPr>
          <p:cNvPr id="258" name="Google Shape;258;gaf7106f21c_0_24"/>
          <p:cNvSpPr txBox="1"/>
          <p:nvPr>
            <p:ph type="title"/>
          </p:nvPr>
        </p:nvSpPr>
        <p:spPr>
          <a:xfrm>
            <a:off x="2292575" y="248675"/>
            <a:ext cx="7924500" cy="806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Font typeface="Calibri"/>
              <a:buNone/>
            </a:pPr>
            <a:r>
              <a:rPr b="1" lang="en-US" sz="3700"/>
              <a:t>Insights</a:t>
            </a:r>
            <a:endParaRPr b="1" sz="3700"/>
          </a:p>
        </p:txBody>
      </p:sp>
      <p:sp>
        <p:nvSpPr>
          <p:cNvPr id="259" name="Google Shape;259;gaf7106f21c_0_24"/>
          <p:cNvSpPr txBox="1"/>
          <p:nvPr>
            <p:ph idx="1" type="body"/>
          </p:nvPr>
        </p:nvSpPr>
        <p:spPr>
          <a:xfrm>
            <a:off x="2591375" y="1192913"/>
            <a:ext cx="7625700" cy="1680300"/>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US"/>
              <a:t>Two natural, distinct clusters for toxic text: </a:t>
            </a:r>
            <a:endParaRPr/>
          </a:p>
          <a:p>
            <a:pPr indent="-449580" lvl="0" marL="457200" rtl="0" algn="just">
              <a:spcBef>
                <a:spcPts val="0"/>
              </a:spcBef>
              <a:spcAft>
                <a:spcPts val="0"/>
              </a:spcAft>
              <a:buSzPts val="3480"/>
              <a:buChar char="•"/>
            </a:pPr>
            <a:r>
              <a:rPr lang="en-US"/>
              <a:t>Name-calling (i.e. idiot, stupid, moron)</a:t>
            </a:r>
            <a:endParaRPr/>
          </a:p>
          <a:p>
            <a:pPr indent="-449580" lvl="0" marL="457200" rtl="0" algn="just">
              <a:spcBef>
                <a:spcPts val="0"/>
              </a:spcBef>
              <a:spcAft>
                <a:spcPts val="0"/>
              </a:spcAft>
              <a:buSzPts val="3480"/>
              <a:buChar char="•"/>
            </a:pPr>
            <a:r>
              <a:rPr lang="en-US"/>
              <a:t>Teammate-targeted offensive interactions (i.e. you suck)</a:t>
            </a:r>
            <a:endParaRPr/>
          </a:p>
          <a:p>
            <a:pPr indent="-449580" lvl="0" marL="457200" rtl="0" algn="just">
              <a:spcBef>
                <a:spcPts val="0"/>
              </a:spcBef>
              <a:spcAft>
                <a:spcPts val="0"/>
              </a:spcAft>
              <a:buSzPts val="3480"/>
              <a:buChar char="•"/>
            </a:pPr>
            <a:r>
              <a:rPr lang="en-US"/>
              <a:t>No distinct clusters for non-toxic messages</a:t>
            </a:r>
            <a:endParaRPr/>
          </a:p>
          <a:p>
            <a:pPr indent="0" lvl="0" marL="0" rtl="0" algn="just">
              <a:lnSpc>
                <a:spcPct val="100000"/>
              </a:lnSpc>
              <a:spcBef>
                <a:spcPts val="0"/>
              </a:spcBef>
              <a:spcAft>
                <a:spcPts val="0"/>
              </a:spcAft>
              <a:buSzPts val="3480"/>
              <a:buNone/>
            </a:pPr>
            <a:r>
              <a:t/>
            </a:r>
            <a:endParaRPr/>
          </a:p>
          <a:p>
            <a:pPr indent="0" lvl="0" marL="342900" rtl="0" algn="just">
              <a:lnSpc>
                <a:spcPct val="100000"/>
              </a:lnSpc>
              <a:spcBef>
                <a:spcPts val="0"/>
              </a:spcBef>
              <a:spcAft>
                <a:spcPts val="0"/>
              </a:spcAft>
              <a:buSzPts val="3480"/>
              <a:buNone/>
            </a:pPr>
            <a:r>
              <a:t/>
            </a:r>
            <a:endParaRPr/>
          </a:p>
        </p:txBody>
      </p:sp>
      <p:sp>
        <p:nvSpPr>
          <p:cNvPr id="260" name="Google Shape;260;gaf7106f21c_0_24"/>
          <p:cNvSpPr txBox="1"/>
          <p:nvPr>
            <p:ph idx="12" type="sldNum"/>
          </p:nvPr>
        </p:nvSpPr>
        <p:spPr>
          <a:xfrm>
            <a:off x="10930543" y="6400598"/>
            <a:ext cx="551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61" name="Google Shape;261;gaf7106f21c_0_24"/>
          <p:cNvSpPr txBox="1"/>
          <p:nvPr/>
        </p:nvSpPr>
        <p:spPr>
          <a:xfrm>
            <a:off x="2292575" y="3796150"/>
            <a:ext cx="3649200" cy="13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rgbClr val="FFFFFF"/>
                </a:solidFill>
                <a:latin typeface="Calibri"/>
                <a:ea typeface="Calibri"/>
                <a:cs typeface="Calibri"/>
                <a:sym typeface="Calibri"/>
              </a:rPr>
              <a:t>Most players remain within one cluster, never sending both types of toxic messages.</a:t>
            </a:r>
            <a:endParaRPr sz="2200">
              <a:solidFill>
                <a:srgbClr val="FFFFFF"/>
              </a:solidFill>
              <a:latin typeface="Calibri"/>
              <a:ea typeface="Calibri"/>
              <a:cs typeface="Calibri"/>
              <a:sym typeface="Calibri"/>
            </a:endParaRPr>
          </a:p>
        </p:txBody>
      </p:sp>
      <p:pic>
        <p:nvPicPr>
          <p:cNvPr id="262" name="Google Shape;262;gaf7106f21c_0_24"/>
          <p:cNvPicPr preferRelativeResize="0"/>
          <p:nvPr/>
        </p:nvPicPr>
        <p:blipFill>
          <a:blip r:embed="rId3">
            <a:alphaModFix/>
          </a:blip>
          <a:stretch>
            <a:fillRect/>
          </a:stretch>
        </p:blipFill>
        <p:spPr>
          <a:xfrm>
            <a:off x="6046550" y="3147875"/>
            <a:ext cx="5047651" cy="3303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267" name="Shape 267"/>
        <p:cNvGrpSpPr/>
        <p:nvPr/>
      </p:nvGrpSpPr>
      <p:grpSpPr>
        <a:xfrm>
          <a:off x="0" y="0"/>
          <a:ext cx="0" cy="0"/>
          <a:chOff x="0" y="0"/>
          <a:chExt cx="0" cy="0"/>
        </a:xfrm>
      </p:grpSpPr>
      <p:sp>
        <p:nvSpPr>
          <p:cNvPr id="268" name="Google Shape;268;gaf7106f21c_2_1"/>
          <p:cNvSpPr txBox="1"/>
          <p:nvPr>
            <p:ph type="title"/>
          </p:nvPr>
        </p:nvSpPr>
        <p:spPr>
          <a:xfrm>
            <a:off x="2292575" y="211025"/>
            <a:ext cx="79245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Font typeface="Calibri"/>
              <a:buNone/>
            </a:pPr>
            <a:r>
              <a:rPr b="1" lang="en-US" sz="3700"/>
              <a:t>Insights (cont.)</a:t>
            </a:r>
            <a:endParaRPr b="1" sz="3700"/>
          </a:p>
        </p:txBody>
      </p:sp>
      <p:sp>
        <p:nvSpPr>
          <p:cNvPr id="269" name="Google Shape;269;gaf7106f21c_2_1"/>
          <p:cNvSpPr txBox="1"/>
          <p:nvPr>
            <p:ph idx="12" type="sldNum"/>
          </p:nvPr>
        </p:nvSpPr>
        <p:spPr>
          <a:xfrm>
            <a:off x="10930543" y="6400598"/>
            <a:ext cx="551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70" name="Google Shape;270;gaf7106f21c_2_1"/>
          <p:cNvSpPr txBox="1"/>
          <p:nvPr/>
        </p:nvSpPr>
        <p:spPr>
          <a:xfrm>
            <a:off x="2683000" y="1189150"/>
            <a:ext cx="3873900" cy="51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rgbClr val="FFFFFF"/>
                </a:solidFill>
                <a:latin typeface="Calibri"/>
                <a:ea typeface="Calibri"/>
                <a:cs typeface="Calibri"/>
                <a:sym typeface="Calibri"/>
              </a:rPr>
              <a:t>Time Segmentation</a:t>
            </a:r>
            <a:endParaRPr sz="2500">
              <a:solidFill>
                <a:srgbClr val="FFFFFF"/>
              </a:solidFill>
              <a:latin typeface="Calibri"/>
              <a:ea typeface="Calibri"/>
              <a:cs typeface="Calibri"/>
              <a:sym typeface="Calibri"/>
            </a:endParaRPr>
          </a:p>
          <a:p>
            <a:pPr indent="0" lvl="0" marL="0" rtl="0" algn="l">
              <a:spcBef>
                <a:spcPts val="0"/>
              </a:spcBef>
              <a:spcAft>
                <a:spcPts val="0"/>
              </a:spcAft>
              <a:buNone/>
            </a:pPr>
            <a:r>
              <a:t/>
            </a:r>
            <a:endParaRPr sz="1900">
              <a:solidFill>
                <a:srgbClr val="FFFFFF"/>
              </a:solidFill>
              <a:latin typeface="Calibri"/>
              <a:ea typeface="Calibri"/>
              <a:cs typeface="Calibri"/>
              <a:sym typeface="Calibri"/>
            </a:endParaRPr>
          </a:p>
          <a:p>
            <a:pPr indent="-381000" lvl="0" marL="457200" rtl="0" algn="l">
              <a:spcBef>
                <a:spcPts val="0"/>
              </a:spcBef>
              <a:spcAft>
                <a:spcPts val="0"/>
              </a:spcAft>
              <a:buClr>
                <a:srgbClr val="FFFFFF"/>
              </a:buClr>
              <a:buSzPts val="2400"/>
              <a:buFont typeface="Calibri"/>
              <a:buChar char="●"/>
            </a:pPr>
            <a:r>
              <a:rPr lang="en-US" sz="2400">
                <a:solidFill>
                  <a:srgbClr val="FFFFFF"/>
                </a:solidFill>
                <a:latin typeface="Calibri"/>
                <a:ea typeface="Calibri"/>
                <a:cs typeface="Calibri"/>
                <a:sym typeface="Calibri"/>
              </a:rPr>
              <a:t>The proportions of different toxicity labels have minimal variation over time</a:t>
            </a:r>
            <a:endParaRPr sz="2400">
              <a:solidFill>
                <a:srgbClr val="FFFFFF"/>
              </a:solidFill>
              <a:latin typeface="Calibri"/>
              <a:ea typeface="Calibri"/>
              <a:cs typeface="Calibri"/>
              <a:sym typeface="Calibri"/>
            </a:endParaRPr>
          </a:p>
          <a:p>
            <a:pPr indent="0" lvl="0" marL="457200" rtl="0" algn="l">
              <a:spcBef>
                <a:spcPts val="0"/>
              </a:spcBef>
              <a:spcAft>
                <a:spcPts val="0"/>
              </a:spcAft>
              <a:buNone/>
            </a:pPr>
            <a:r>
              <a:t/>
            </a:r>
            <a:endParaRPr sz="2400">
              <a:solidFill>
                <a:srgbClr val="FFFFFF"/>
              </a:solidFill>
              <a:latin typeface="Calibri"/>
              <a:ea typeface="Calibri"/>
              <a:cs typeface="Calibri"/>
              <a:sym typeface="Calibri"/>
            </a:endParaRPr>
          </a:p>
          <a:p>
            <a:pPr indent="0" lvl="0" marL="0" rtl="0" algn="l">
              <a:spcBef>
                <a:spcPts val="0"/>
              </a:spcBef>
              <a:spcAft>
                <a:spcPts val="0"/>
              </a:spcAft>
              <a:buNone/>
            </a:pPr>
            <a:r>
              <a:t/>
            </a:r>
            <a:endParaRPr sz="2400">
              <a:solidFill>
                <a:srgbClr val="FFFFFF"/>
              </a:solidFill>
              <a:latin typeface="Calibri"/>
              <a:ea typeface="Calibri"/>
              <a:cs typeface="Calibri"/>
              <a:sym typeface="Calibri"/>
            </a:endParaRPr>
          </a:p>
        </p:txBody>
      </p:sp>
      <p:pic>
        <p:nvPicPr>
          <p:cNvPr id="271" name="Google Shape;271;gaf7106f21c_2_1"/>
          <p:cNvPicPr preferRelativeResize="0"/>
          <p:nvPr/>
        </p:nvPicPr>
        <p:blipFill>
          <a:blip r:embed="rId3">
            <a:alphaModFix/>
          </a:blip>
          <a:stretch>
            <a:fillRect/>
          </a:stretch>
        </p:blipFill>
        <p:spPr>
          <a:xfrm>
            <a:off x="6556900" y="1958025"/>
            <a:ext cx="4373650" cy="294195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6" name="Shape 276"/>
        <p:cNvGrpSpPr/>
        <p:nvPr/>
      </p:nvGrpSpPr>
      <p:grpSpPr>
        <a:xfrm>
          <a:off x="0" y="0"/>
          <a:ext cx="0" cy="0"/>
          <a:chOff x="0" y="0"/>
          <a:chExt cx="0" cy="0"/>
        </a:xfrm>
      </p:grpSpPr>
      <p:sp>
        <p:nvSpPr>
          <p:cNvPr id="277" name="Google Shape;277;ga7fe154f28_1_14"/>
          <p:cNvSpPr txBox="1"/>
          <p:nvPr>
            <p:ph type="title"/>
          </p:nvPr>
        </p:nvSpPr>
        <p:spPr>
          <a:xfrm>
            <a:off x="2292575" y="211025"/>
            <a:ext cx="79245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Font typeface="Calibri"/>
              <a:buNone/>
            </a:pPr>
            <a:r>
              <a:rPr b="1" lang="en-US" sz="3700"/>
              <a:t>Insights (cont.)</a:t>
            </a:r>
            <a:endParaRPr b="1" sz="3700"/>
          </a:p>
        </p:txBody>
      </p:sp>
      <p:sp>
        <p:nvSpPr>
          <p:cNvPr id="278" name="Google Shape;278;ga7fe154f28_1_14"/>
          <p:cNvSpPr txBox="1"/>
          <p:nvPr>
            <p:ph idx="12" type="sldNum"/>
          </p:nvPr>
        </p:nvSpPr>
        <p:spPr>
          <a:xfrm>
            <a:off x="10930543" y="6400598"/>
            <a:ext cx="551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279" name="Google Shape;279;ga7fe154f28_1_14"/>
          <p:cNvPicPr preferRelativeResize="0"/>
          <p:nvPr/>
        </p:nvPicPr>
        <p:blipFill>
          <a:blip r:embed="rId3">
            <a:alphaModFix/>
          </a:blip>
          <a:stretch>
            <a:fillRect/>
          </a:stretch>
        </p:blipFill>
        <p:spPr>
          <a:xfrm>
            <a:off x="2292575" y="1726000"/>
            <a:ext cx="4267074" cy="3023849"/>
          </a:xfrm>
          <a:prstGeom prst="rect">
            <a:avLst/>
          </a:prstGeom>
          <a:noFill/>
          <a:ln>
            <a:noFill/>
          </a:ln>
        </p:spPr>
      </p:pic>
      <p:sp>
        <p:nvSpPr>
          <p:cNvPr id="280" name="Google Shape;280;ga7fe154f28_1_14"/>
          <p:cNvSpPr txBox="1"/>
          <p:nvPr/>
        </p:nvSpPr>
        <p:spPr>
          <a:xfrm>
            <a:off x="6559650" y="1849200"/>
            <a:ext cx="3873900" cy="5256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rgbClr val="FFFFFF"/>
              </a:buClr>
              <a:buSzPts val="2200"/>
              <a:buFont typeface="Calibri"/>
              <a:buChar char="●"/>
            </a:pPr>
            <a:r>
              <a:rPr lang="en-US" sz="2200">
                <a:solidFill>
                  <a:srgbClr val="FFFFFF"/>
                </a:solidFill>
                <a:latin typeface="Calibri"/>
                <a:ea typeface="Calibri"/>
                <a:cs typeface="Calibri"/>
                <a:sym typeface="Calibri"/>
              </a:rPr>
              <a:t>Excessively long matches tend to trigger a sharp increase of speakers and toxic messages</a:t>
            </a:r>
            <a:endParaRPr sz="2200">
              <a:solidFill>
                <a:srgbClr val="FFFFFF"/>
              </a:solidFill>
              <a:latin typeface="Calibri"/>
              <a:ea typeface="Calibri"/>
              <a:cs typeface="Calibri"/>
              <a:sym typeface="Calibri"/>
            </a:endParaRPr>
          </a:p>
          <a:p>
            <a:pPr indent="-368300" lvl="1" marL="914400" rtl="0" algn="l">
              <a:spcBef>
                <a:spcPts val="0"/>
              </a:spcBef>
              <a:spcAft>
                <a:spcPts val="0"/>
              </a:spcAft>
              <a:buClr>
                <a:srgbClr val="FFFFFF"/>
              </a:buClr>
              <a:buSzPts val="2200"/>
              <a:buFont typeface="Calibri"/>
              <a:buChar char="○"/>
            </a:pPr>
            <a:r>
              <a:rPr lang="en-US" sz="2200">
                <a:solidFill>
                  <a:srgbClr val="FFFFFF"/>
                </a:solidFill>
                <a:latin typeface="Calibri"/>
                <a:ea typeface="Calibri"/>
                <a:cs typeface="Calibri"/>
                <a:sym typeface="Calibri"/>
              </a:rPr>
              <a:t>Game duration</a:t>
            </a:r>
            <a:endParaRPr sz="2200">
              <a:solidFill>
                <a:srgbClr val="FFFFFF"/>
              </a:solidFill>
              <a:latin typeface="Calibri"/>
              <a:ea typeface="Calibri"/>
              <a:cs typeface="Calibri"/>
              <a:sym typeface="Calibri"/>
            </a:endParaRPr>
          </a:p>
          <a:p>
            <a:pPr indent="-368300" lvl="1" marL="914400" rtl="0" algn="l">
              <a:spcBef>
                <a:spcPts val="0"/>
              </a:spcBef>
              <a:spcAft>
                <a:spcPts val="0"/>
              </a:spcAft>
              <a:buClr>
                <a:srgbClr val="FFFFFF"/>
              </a:buClr>
              <a:buSzPts val="2200"/>
              <a:buFont typeface="Calibri"/>
              <a:buChar char="○"/>
            </a:pPr>
            <a:r>
              <a:rPr lang="en-US" sz="2200">
                <a:solidFill>
                  <a:srgbClr val="FFFFFF"/>
                </a:solidFill>
                <a:latin typeface="Calibri"/>
                <a:ea typeface="Calibri"/>
                <a:cs typeface="Calibri"/>
                <a:sym typeface="Calibri"/>
              </a:rPr>
              <a:t>Causal inference exploration</a:t>
            </a:r>
            <a:endParaRPr sz="2200">
              <a:solidFill>
                <a:srgbClr val="FFFFFF"/>
              </a:solidFill>
              <a:latin typeface="Calibri"/>
              <a:ea typeface="Calibri"/>
              <a:cs typeface="Calibri"/>
              <a:sym typeface="Calibri"/>
            </a:endParaRPr>
          </a:p>
          <a:p>
            <a:pPr indent="0" lvl="0" marL="457200" rtl="0" algn="l">
              <a:spcBef>
                <a:spcPts val="0"/>
              </a:spcBef>
              <a:spcAft>
                <a:spcPts val="0"/>
              </a:spcAft>
              <a:buNone/>
            </a:pPr>
            <a:r>
              <a:t/>
            </a:r>
            <a:endParaRPr sz="2200">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5" name="Shape 285"/>
        <p:cNvGrpSpPr/>
        <p:nvPr/>
      </p:nvGrpSpPr>
      <p:grpSpPr>
        <a:xfrm>
          <a:off x="0" y="0"/>
          <a:ext cx="0" cy="0"/>
          <a:chOff x="0" y="0"/>
          <a:chExt cx="0" cy="0"/>
        </a:xfrm>
      </p:grpSpPr>
      <p:sp>
        <p:nvSpPr>
          <p:cNvPr id="286" name="Google Shape;286;gaf7106f21c_2_8"/>
          <p:cNvSpPr txBox="1"/>
          <p:nvPr>
            <p:ph type="title"/>
          </p:nvPr>
        </p:nvSpPr>
        <p:spPr>
          <a:xfrm>
            <a:off x="2380301" y="248675"/>
            <a:ext cx="7924500" cy="806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Font typeface="Calibri"/>
              <a:buNone/>
            </a:pPr>
            <a:r>
              <a:rPr b="1" lang="en-US" sz="3700"/>
              <a:t>Insights (cont.)</a:t>
            </a:r>
            <a:endParaRPr b="1" sz="3700"/>
          </a:p>
        </p:txBody>
      </p:sp>
      <p:sp>
        <p:nvSpPr>
          <p:cNvPr id="287" name="Google Shape;287;gaf7106f21c_2_8"/>
          <p:cNvSpPr txBox="1"/>
          <p:nvPr>
            <p:ph idx="1" type="body"/>
          </p:nvPr>
        </p:nvSpPr>
        <p:spPr>
          <a:xfrm>
            <a:off x="2566625" y="1160575"/>
            <a:ext cx="8675400" cy="1431300"/>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US"/>
              <a:t>Many of the most common words per toxicity label were</a:t>
            </a:r>
            <a:endParaRPr/>
          </a:p>
          <a:p>
            <a:pPr indent="0" lvl="0" marL="0" rtl="0" algn="just">
              <a:spcBef>
                <a:spcPts val="0"/>
              </a:spcBef>
              <a:spcAft>
                <a:spcPts val="0"/>
              </a:spcAft>
              <a:buClr>
                <a:schemeClr val="dk1"/>
              </a:buClr>
              <a:buSzPts val="1100"/>
              <a:buFont typeface="Arial"/>
              <a:buNone/>
            </a:pPr>
            <a:r>
              <a:rPr lang="en-US"/>
              <a:t>the same (i.e. fuck, bitch) </a:t>
            </a:r>
            <a:endParaRPr/>
          </a:p>
          <a:p>
            <a:pPr indent="-449580" lvl="0" marL="457200" rtl="0" algn="just">
              <a:spcBef>
                <a:spcPts val="0"/>
              </a:spcBef>
              <a:spcAft>
                <a:spcPts val="0"/>
              </a:spcAft>
              <a:buSzPts val="3480"/>
              <a:buChar char="•"/>
            </a:pPr>
            <a:r>
              <a:rPr lang="en-US"/>
              <a:t>Ex: Most prominent words of toxic messages (late-game)</a:t>
            </a:r>
            <a:endParaRPr/>
          </a:p>
        </p:txBody>
      </p:sp>
      <p:sp>
        <p:nvSpPr>
          <p:cNvPr id="288" name="Google Shape;288;gaf7106f21c_2_8"/>
          <p:cNvSpPr txBox="1"/>
          <p:nvPr>
            <p:ph idx="12" type="sldNum"/>
          </p:nvPr>
        </p:nvSpPr>
        <p:spPr>
          <a:xfrm>
            <a:off x="10930543" y="6400598"/>
            <a:ext cx="551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289" name="Google Shape;289;gaf7106f21c_2_8"/>
          <p:cNvPicPr preferRelativeResize="0"/>
          <p:nvPr/>
        </p:nvPicPr>
        <p:blipFill>
          <a:blip r:embed="rId3">
            <a:alphaModFix/>
          </a:blip>
          <a:stretch>
            <a:fillRect/>
          </a:stretch>
        </p:blipFill>
        <p:spPr>
          <a:xfrm>
            <a:off x="5462538" y="2591875"/>
            <a:ext cx="4198424" cy="2905250"/>
          </a:xfrm>
          <a:prstGeom prst="rect">
            <a:avLst/>
          </a:prstGeom>
          <a:noFill/>
          <a:ln>
            <a:noFill/>
          </a:ln>
        </p:spPr>
      </p:pic>
      <p:sp>
        <p:nvSpPr>
          <p:cNvPr id="290" name="Google Shape;290;gaf7106f21c_2_8"/>
          <p:cNvSpPr txBox="1"/>
          <p:nvPr/>
        </p:nvSpPr>
        <p:spPr>
          <a:xfrm>
            <a:off x="2258950" y="3495400"/>
            <a:ext cx="3076800" cy="2905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300">
                <a:solidFill>
                  <a:schemeClr val="lt1"/>
                </a:solidFill>
                <a:latin typeface="Calibri"/>
                <a:ea typeface="Calibri"/>
                <a:cs typeface="Calibri"/>
                <a:sym typeface="Calibri"/>
              </a:rPr>
              <a:t>Suggests need for more context-based model</a:t>
            </a:r>
            <a:endParaRPr sz="23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5" name="Shape 295"/>
        <p:cNvGrpSpPr/>
        <p:nvPr/>
      </p:nvGrpSpPr>
      <p:grpSpPr>
        <a:xfrm>
          <a:off x="0" y="0"/>
          <a:ext cx="0" cy="0"/>
          <a:chOff x="0" y="0"/>
          <a:chExt cx="0" cy="0"/>
        </a:xfrm>
      </p:grpSpPr>
      <p:sp>
        <p:nvSpPr>
          <p:cNvPr id="296" name="Google Shape;296;gadd77bebe2_0_7"/>
          <p:cNvSpPr txBox="1"/>
          <p:nvPr>
            <p:ph type="title"/>
          </p:nvPr>
        </p:nvSpPr>
        <p:spPr>
          <a:xfrm>
            <a:off x="2292575" y="82975"/>
            <a:ext cx="7924500" cy="97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Font typeface="Calibri"/>
              <a:buNone/>
            </a:pPr>
            <a:r>
              <a:rPr b="1" lang="en-US" sz="3700"/>
              <a:t>Results</a:t>
            </a:r>
            <a:endParaRPr b="1" sz="3700"/>
          </a:p>
        </p:txBody>
      </p:sp>
      <p:sp>
        <p:nvSpPr>
          <p:cNvPr id="297" name="Google Shape;297;gadd77bebe2_0_7"/>
          <p:cNvSpPr txBox="1"/>
          <p:nvPr>
            <p:ph idx="1" type="body"/>
          </p:nvPr>
        </p:nvSpPr>
        <p:spPr>
          <a:xfrm>
            <a:off x="2570200" y="340425"/>
            <a:ext cx="8675400" cy="40947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SzPts val="3480"/>
              <a:buNone/>
            </a:pPr>
            <a:r>
              <a:t/>
            </a:r>
            <a:endParaRPr/>
          </a:p>
          <a:p>
            <a:pPr indent="0" lvl="0" marL="0" rtl="0" algn="just">
              <a:lnSpc>
                <a:spcPct val="100000"/>
              </a:lnSpc>
              <a:spcBef>
                <a:spcPts val="0"/>
              </a:spcBef>
              <a:spcAft>
                <a:spcPts val="0"/>
              </a:spcAft>
              <a:buSzPts val="3480"/>
              <a:buNone/>
            </a:pPr>
            <a:r>
              <a:t/>
            </a:r>
            <a:endParaRPr/>
          </a:p>
          <a:p>
            <a:pPr indent="0" lvl="0" marL="0" rtl="0" algn="just">
              <a:lnSpc>
                <a:spcPct val="100000"/>
              </a:lnSpc>
              <a:spcBef>
                <a:spcPts val="0"/>
              </a:spcBef>
              <a:spcAft>
                <a:spcPts val="0"/>
              </a:spcAft>
              <a:buSzPts val="3480"/>
              <a:buNone/>
            </a:pPr>
            <a:r>
              <a:t/>
            </a:r>
            <a:endParaRPr/>
          </a:p>
          <a:p>
            <a:pPr indent="0" lvl="0" marL="0" rtl="0" algn="just">
              <a:lnSpc>
                <a:spcPct val="100000"/>
              </a:lnSpc>
              <a:spcBef>
                <a:spcPts val="0"/>
              </a:spcBef>
              <a:spcAft>
                <a:spcPts val="0"/>
              </a:spcAft>
              <a:buSzPts val="3480"/>
              <a:buNone/>
            </a:pPr>
            <a:r>
              <a:t/>
            </a:r>
            <a:endParaRPr/>
          </a:p>
          <a:p>
            <a:pPr indent="0" lvl="0" marL="0" rtl="0" algn="just">
              <a:lnSpc>
                <a:spcPct val="100000"/>
              </a:lnSpc>
              <a:spcBef>
                <a:spcPts val="0"/>
              </a:spcBef>
              <a:spcAft>
                <a:spcPts val="0"/>
              </a:spcAft>
              <a:buSzPts val="3480"/>
              <a:buNone/>
            </a:pPr>
            <a:r>
              <a:rPr lang="en-US"/>
              <a:t>A classifier for real-time identification of toxicity, obscenity, </a:t>
            </a:r>
            <a:endParaRPr/>
          </a:p>
          <a:p>
            <a:pPr indent="0" lvl="0" marL="0" rtl="0" algn="just">
              <a:lnSpc>
                <a:spcPct val="100000"/>
              </a:lnSpc>
              <a:spcBef>
                <a:spcPts val="0"/>
              </a:spcBef>
              <a:spcAft>
                <a:spcPts val="0"/>
              </a:spcAft>
              <a:buSzPts val="3480"/>
              <a:buNone/>
            </a:pPr>
            <a:r>
              <a:rPr lang="en-US"/>
              <a:t>threats, insults, and identity hate.</a:t>
            </a:r>
            <a:endParaRPr/>
          </a:p>
          <a:p>
            <a:pPr indent="0" lvl="0" marL="0" rtl="0" algn="just">
              <a:lnSpc>
                <a:spcPct val="100000"/>
              </a:lnSpc>
              <a:spcBef>
                <a:spcPts val="0"/>
              </a:spcBef>
              <a:spcAft>
                <a:spcPts val="0"/>
              </a:spcAft>
              <a:buSzPts val="3480"/>
              <a:buNone/>
            </a:pPr>
            <a:r>
              <a:t/>
            </a:r>
            <a:endParaRPr/>
          </a:p>
          <a:p>
            <a:pPr indent="-449580" lvl="0" marL="457200" rtl="0" algn="just">
              <a:lnSpc>
                <a:spcPct val="75000"/>
              </a:lnSpc>
              <a:spcBef>
                <a:spcPts val="0"/>
              </a:spcBef>
              <a:spcAft>
                <a:spcPts val="0"/>
              </a:spcAft>
              <a:buSzPts val="3480"/>
              <a:buChar char="•"/>
            </a:pPr>
            <a:r>
              <a:rPr lang="en-US"/>
              <a:t>Robust (Word embeddings and similarity scores)</a:t>
            </a:r>
            <a:endParaRPr/>
          </a:p>
          <a:p>
            <a:pPr indent="-449580" lvl="0" marL="457200" rtl="0" algn="just">
              <a:lnSpc>
                <a:spcPct val="75000"/>
              </a:lnSpc>
              <a:spcBef>
                <a:spcPts val="0"/>
              </a:spcBef>
              <a:spcAft>
                <a:spcPts val="0"/>
              </a:spcAft>
              <a:buSzPts val="3480"/>
              <a:buChar char="•"/>
            </a:pPr>
            <a:r>
              <a:rPr lang="en-US"/>
              <a:t>High Performance (False Positives, F1-Scores)</a:t>
            </a:r>
            <a:endParaRPr/>
          </a:p>
          <a:p>
            <a:pPr indent="0" lvl="0" marL="457200" rtl="0" algn="just">
              <a:lnSpc>
                <a:spcPct val="75000"/>
              </a:lnSpc>
              <a:spcBef>
                <a:spcPts val="0"/>
              </a:spcBef>
              <a:spcAft>
                <a:spcPts val="0"/>
              </a:spcAft>
              <a:buNone/>
            </a:pPr>
            <a:r>
              <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SzPts val="3480"/>
              <a:buNone/>
            </a:pPr>
            <a:r>
              <a:rPr lang="en-US"/>
              <a:t>Various deployment options (i.e. Toxicity Detection-aaS,</a:t>
            </a:r>
            <a:endParaRPr/>
          </a:p>
          <a:p>
            <a:pPr indent="0" lvl="0" marL="0" rtl="0" algn="just">
              <a:lnSpc>
                <a:spcPct val="100000"/>
              </a:lnSpc>
              <a:spcBef>
                <a:spcPts val="0"/>
              </a:spcBef>
              <a:spcAft>
                <a:spcPts val="0"/>
              </a:spcAft>
              <a:buSzPts val="3480"/>
              <a:buNone/>
            </a:pPr>
            <a:r>
              <a:rPr lang="en-US"/>
              <a:t>model bundle) enable game moderators to make informed </a:t>
            </a:r>
            <a:endParaRPr/>
          </a:p>
          <a:p>
            <a:pPr indent="0" lvl="0" marL="0" rtl="0" algn="just">
              <a:lnSpc>
                <a:spcPct val="100000"/>
              </a:lnSpc>
              <a:spcBef>
                <a:spcPts val="0"/>
              </a:spcBef>
              <a:spcAft>
                <a:spcPts val="0"/>
              </a:spcAft>
              <a:buSzPts val="3480"/>
              <a:buNone/>
            </a:pPr>
            <a:r>
              <a:rPr lang="en-US"/>
              <a:t>decisions in a flexible manner.</a:t>
            </a:r>
            <a:endParaRPr/>
          </a:p>
          <a:p>
            <a:pPr indent="0" lvl="0" marL="342900" rtl="0" algn="just">
              <a:lnSpc>
                <a:spcPct val="100000"/>
              </a:lnSpc>
              <a:spcBef>
                <a:spcPts val="0"/>
              </a:spcBef>
              <a:spcAft>
                <a:spcPts val="0"/>
              </a:spcAft>
              <a:buSzPts val="3480"/>
              <a:buNone/>
            </a:pPr>
            <a:r>
              <a:t/>
            </a:r>
            <a:endParaRPr/>
          </a:p>
        </p:txBody>
      </p:sp>
      <p:sp>
        <p:nvSpPr>
          <p:cNvPr id="298" name="Google Shape;298;gadd77bebe2_0_7"/>
          <p:cNvSpPr txBox="1"/>
          <p:nvPr>
            <p:ph idx="12" type="sldNum"/>
          </p:nvPr>
        </p:nvSpPr>
        <p:spPr>
          <a:xfrm>
            <a:off x="10930543" y="6400598"/>
            <a:ext cx="551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3" name="Shape 303"/>
        <p:cNvGrpSpPr/>
        <p:nvPr/>
      </p:nvGrpSpPr>
      <p:grpSpPr>
        <a:xfrm>
          <a:off x="0" y="0"/>
          <a:ext cx="0" cy="0"/>
          <a:chOff x="0" y="0"/>
          <a:chExt cx="0" cy="0"/>
        </a:xfrm>
      </p:grpSpPr>
      <p:sp>
        <p:nvSpPr>
          <p:cNvPr id="304" name="Google Shape;304;gaf7106f21c_0_38"/>
          <p:cNvSpPr txBox="1"/>
          <p:nvPr>
            <p:ph type="title"/>
          </p:nvPr>
        </p:nvSpPr>
        <p:spPr>
          <a:xfrm>
            <a:off x="2292575" y="82975"/>
            <a:ext cx="7924500" cy="97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Font typeface="Calibri"/>
              <a:buNone/>
            </a:pPr>
            <a:r>
              <a:rPr b="1" lang="en-US" sz="3700"/>
              <a:t>Results (cont)</a:t>
            </a:r>
            <a:endParaRPr b="1" sz="3700"/>
          </a:p>
        </p:txBody>
      </p:sp>
      <p:sp>
        <p:nvSpPr>
          <p:cNvPr id="305" name="Google Shape;305;gaf7106f21c_0_38"/>
          <p:cNvSpPr txBox="1"/>
          <p:nvPr>
            <p:ph idx="1" type="body"/>
          </p:nvPr>
        </p:nvSpPr>
        <p:spPr>
          <a:xfrm>
            <a:off x="2554375" y="1054975"/>
            <a:ext cx="8675400" cy="40947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SzPts val="3480"/>
              <a:buNone/>
            </a:pPr>
            <a:r>
              <a:t/>
            </a:r>
            <a:endParaRPr/>
          </a:p>
          <a:p>
            <a:pPr indent="0" lvl="0" marL="0" rtl="0" algn="just">
              <a:spcBef>
                <a:spcPts val="0"/>
              </a:spcBef>
              <a:spcAft>
                <a:spcPts val="0"/>
              </a:spcAft>
              <a:buSzPts val="3480"/>
              <a:buNone/>
            </a:pPr>
            <a:r>
              <a:rPr b="1" lang="en-US" sz="2600"/>
              <a:t>Areas for Improvement and Future Exploration</a:t>
            </a:r>
            <a:endParaRPr b="1" sz="2600"/>
          </a:p>
          <a:p>
            <a:pPr indent="-255905" lvl="0" marL="342900" rtl="0" algn="just">
              <a:spcBef>
                <a:spcPts val="0"/>
              </a:spcBef>
              <a:spcAft>
                <a:spcPts val="0"/>
              </a:spcAft>
              <a:buSzPts val="2980"/>
              <a:buChar char="•"/>
            </a:pPr>
            <a:r>
              <a:rPr lang="en-US"/>
              <a:t>Improve speed and scalability</a:t>
            </a:r>
            <a:endParaRPr/>
          </a:p>
          <a:p>
            <a:pPr indent="-255905" lvl="0" marL="342900" rtl="0" algn="just">
              <a:spcBef>
                <a:spcPts val="0"/>
              </a:spcBef>
              <a:spcAft>
                <a:spcPts val="0"/>
              </a:spcAft>
              <a:buSzPts val="2980"/>
              <a:buChar char="•"/>
            </a:pPr>
            <a:r>
              <a:rPr lang="en-US"/>
              <a:t>Explore more contextually aware models (i.e. BERT)</a:t>
            </a:r>
            <a:endParaRPr/>
          </a:p>
          <a:p>
            <a:pPr indent="-255905" lvl="0" marL="342900" rtl="0" algn="just">
              <a:spcBef>
                <a:spcPts val="0"/>
              </a:spcBef>
              <a:spcAft>
                <a:spcPts val="0"/>
              </a:spcAft>
              <a:buSzPts val="2980"/>
              <a:buChar char="•"/>
            </a:pPr>
            <a:r>
              <a:rPr lang="en-US"/>
              <a:t>Time series relations (i.e. Recurrent Neural Networks)</a:t>
            </a:r>
            <a:endParaRPr/>
          </a:p>
          <a:p>
            <a:pPr indent="-255905" lvl="0" marL="342900" rtl="0" algn="just">
              <a:spcBef>
                <a:spcPts val="0"/>
              </a:spcBef>
              <a:spcAft>
                <a:spcPts val="0"/>
              </a:spcAft>
              <a:buSzPts val="2980"/>
              <a:buChar char="•"/>
            </a:pPr>
            <a:r>
              <a:rPr lang="en-US"/>
              <a:t>Voice Detection Models with Audio Data</a:t>
            </a:r>
            <a:endParaRPr/>
          </a:p>
          <a:p>
            <a:pPr indent="-393700" lvl="1" marL="914400" rtl="0" algn="just">
              <a:spcBef>
                <a:spcPts val="0"/>
              </a:spcBef>
              <a:spcAft>
                <a:spcPts val="0"/>
              </a:spcAft>
              <a:buSzPts val="2600"/>
              <a:buChar char="•"/>
            </a:pPr>
            <a:r>
              <a:rPr lang="en-US" sz="1800"/>
              <a:t>Computationally expensive, data storage</a:t>
            </a:r>
            <a:endParaRPr/>
          </a:p>
          <a:p>
            <a:pPr indent="-393700" lvl="1" marL="914400" rtl="0" algn="just">
              <a:spcBef>
                <a:spcPts val="0"/>
              </a:spcBef>
              <a:spcAft>
                <a:spcPts val="0"/>
              </a:spcAft>
              <a:buSzPts val="2600"/>
              <a:buChar char="•"/>
            </a:pPr>
            <a:r>
              <a:rPr lang="en-US" sz="1800"/>
              <a:t>Domain specific speech to text detection algorithms</a:t>
            </a:r>
            <a:endParaRPr/>
          </a:p>
          <a:p>
            <a:pPr indent="0" lvl="0" marL="0" rtl="0" algn="just">
              <a:lnSpc>
                <a:spcPct val="100000"/>
              </a:lnSpc>
              <a:spcBef>
                <a:spcPts val="0"/>
              </a:spcBef>
              <a:spcAft>
                <a:spcPts val="0"/>
              </a:spcAft>
              <a:buSzPts val="3480"/>
              <a:buNone/>
            </a:pPr>
            <a:r>
              <a:t/>
            </a:r>
            <a:endParaRPr/>
          </a:p>
          <a:p>
            <a:pPr indent="0" lvl="0" marL="342900" rtl="0" algn="just">
              <a:lnSpc>
                <a:spcPct val="100000"/>
              </a:lnSpc>
              <a:spcBef>
                <a:spcPts val="0"/>
              </a:spcBef>
              <a:spcAft>
                <a:spcPts val="0"/>
              </a:spcAft>
              <a:buSzPts val="3480"/>
              <a:buNone/>
            </a:pPr>
            <a:r>
              <a:t/>
            </a:r>
            <a:endParaRPr/>
          </a:p>
        </p:txBody>
      </p:sp>
      <p:sp>
        <p:nvSpPr>
          <p:cNvPr id="306" name="Google Shape;306;gaf7106f21c_0_38"/>
          <p:cNvSpPr txBox="1"/>
          <p:nvPr>
            <p:ph idx="12" type="sldNum"/>
          </p:nvPr>
        </p:nvSpPr>
        <p:spPr>
          <a:xfrm>
            <a:off x="10930543" y="6400598"/>
            <a:ext cx="551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9"/>
          <p:cNvSpPr txBox="1"/>
          <p:nvPr>
            <p:ph type="title"/>
          </p:nvPr>
        </p:nvSpPr>
        <p:spPr>
          <a:xfrm rot="-1902871">
            <a:off x="5168687" y="2873371"/>
            <a:ext cx="7166049" cy="1028104"/>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Font typeface="Calibri"/>
              <a:buNone/>
            </a:pPr>
            <a:r>
              <a:rPr b="1" lang="en-US" sz="5000"/>
              <a:t>Thank You!</a:t>
            </a:r>
            <a:endParaRPr b="1" sz="5000"/>
          </a:p>
        </p:txBody>
      </p:sp>
      <p:sp>
        <p:nvSpPr>
          <p:cNvPr id="313" name="Google Shape;313;p9"/>
          <p:cNvSpPr txBox="1"/>
          <p:nvPr>
            <p:ph idx="1" type="body"/>
          </p:nvPr>
        </p:nvSpPr>
        <p:spPr>
          <a:xfrm rot="-1902829">
            <a:off x="6829566" y="3851418"/>
            <a:ext cx="4893120" cy="688351"/>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900"/>
              <a:buNone/>
            </a:pPr>
            <a:r>
              <a:rPr lang="en-US" sz="3800"/>
              <a:t>Q&amp;A and Discussion</a:t>
            </a:r>
            <a:endParaRPr sz="3800"/>
          </a:p>
        </p:txBody>
      </p:sp>
      <p:pic>
        <p:nvPicPr>
          <p:cNvPr id="314" name="Google Shape;314;p9"/>
          <p:cNvPicPr preferRelativeResize="0"/>
          <p:nvPr/>
        </p:nvPicPr>
        <p:blipFill rotWithShape="1">
          <a:blip r:embed="rId3">
            <a:alphaModFix/>
          </a:blip>
          <a:srcRect b="0" l="0" r="0" t="0"/>
          <a:stretch/>
        </p:blipFill>
        <p:spPr>
          <a:xfrm rot="-773188">
            <a:off x="1554240" y="718403"/>
            <a:ext cx="5432070" cy="3174569"/>
          </a:xfrm>
          <a:prstGeom prst="rect">
            <a:avLst/>
          </a:prstGeom>
          <a:noFill/>
          <a:ln>
            <a:noFill/>
          </a:ln>
        </p:spPr>
      </p:pic>
      <p:pic>
        <p:nvPicPr>
          <p:cNvPr id="315" name="Google Shape;315;p9"/>
          <p:cNvPicPr preferRelativeResize="0"/>
          <p:nvPr/>
        </p:nvPicPr>
        <p:blipFill rotWithShape="1">
          <a:blip r:embed="rId4">
            <a:alphaModFix/>
          </a:blip>
          <a:srcRect b="0" l="0" r="0" t="0"/>
          <a:stretch/>
        </p:blipFill>
        <p:spPr>
          <a:xfrm flipH="1">
            <a:off x="6140126" y="231175"/>
            <a:ext cx="685774" cy="685776"/>
          </a:xfrm>
          <a:prstGeom prst="rect">
            <a:avLst/>
          </a:prstGeom>
          <a:noFill/>
          <a:ln>
            <a:noFill/>
          </a:ln>
        </p:spPr>
      </p:pic>
      <p:pic>
        <p:nvPicPr>
          <p:cNvPr id="316" name="Google Shape;316;p9"/>
          <p:cNvPicPr preferRelativeResize="0"/>
          <p:nvPr/>
        </p:nvPicPr>
        <p:blipFill rotWithShape="1">
          <a:blip r:embed="rId4">
            <a:alphaModFix/>
          </a:blip>
          <a:srcRect b="0" l="0" r="0" t="0"/>
          <a:stretch/>
        </p:blipFill>
        <p:spPr>
          <a:xfrm flipH="1">
            <a:off x="6758601" y="2807550"/>
            <a:ext cx="685774" cy="685776"/>
          </a:xfrm>
          <a:prstGeom prst="rect">
            <a:avLst/>
          </a:prstGeom>
          <a:noFill/>
          <a:ln>
            <a:noFill/>
          </a:ln>
        </p:spPr>
      </p:pic>
      <p:pic>
        <p:nvPicPr>
          <p:cNvPr id="317" name="Google Shape;317;p9"/>
          <p:cNvPicPr preferRelativeResize="0"/>
          <p:nvPr/>
        </p:nvPicPr>
        <p:blipFill rotWithShape="1">
          <a:blip r:embed="rId4">
            <a:alphaModFix/>
          </a:blip>
          <a:srcRect b="0" l="0" r="0" t="0"/>
          <a:stretch/>
        </p:blipFill>
        <p:spPr>
          <a:xfrm flipH="1">
            <a:off x="1404876" y="1357750"/>
            <a:ext cx="685774" cy="685776"/>
          </a:xfrm>
          <a:prstGeom prst="rect">
            <a:avLst/>
          </a:prstGeom>
          <a:noFill/>
          <a:ln>
            <a:noFill/>
          </a:ln>
        </p:spPr>
      </p:pic>
      <p:pic>
        <p:nvPicPr>
          <p:cNvPr id="318" name="Google Shape;318;p9"/>
          <p:cNvPicPr preferRelativeResize="0"/>
          <p:nvPr/>
        </p:nvPicPr>
        <p:blipFill rotWithShape="1">
          <a:blip r:embed="rId4">
            <a:alphaModFix/>
          </a:blip>
          <a:srcRect b="0" l="0" r="0" t="0"/>
          <a:stretch/>
        </p:blipFill>
        <p:spPr>
          <a:xfrm flipH="1">
            <a:off x="1959751" y="3852700"/>
            <a:ext cx="685774" cy="6857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rot="-1824706">
            <a:off x="-232340" y="1061947"/>
            <a:ext cx="5121580" cy="723158"/>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b="1" lang="en-US" sz="4400"/>
              <a:t>The Gaming Industry</a:t>
            </a:r>
            <a:endParaRPr b="1" sz="4400"/>
          </a:p>
        </p:txBody>
      </p:sp>
      <p:sp>
        <p:nvSpPr>
          <p:cNvPr id="100" name="Google Shape;100;p2"/>
          <p:cNvSpPr txBox="1"/>
          <p:nvPr>
            <p:ph idx="12" type="sldNum"/>
          </p:nvPr>
        </p:nvSpPr>
        <p:spPr>
          <a:xfrm>
            <a:off x="10951856" y="6434673"/>
            <a:ext cx="55116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01" name="Google Shape;101;p2"/>
          <p:cNvPicPr preferRelativeResize="0"/>
          <p:nvPr/>
        </p:nvPicPr>
        <p:blipFill rotWithShape="1">
          <a:blip r:embed="rId3">
            <a:alphaModFix/>
          </a:blip>
          <a:srcRect b="12017" l="9771" r="7282" t="0"/>
          <a:stretch/>
        </p:blipFill>
        <p:spPr>
          <a:xfrm>
            <a:off x="2861650" y="1495500"/>
            <a:ext cx="8090199" cy="4827149"/>
          </a:xfrm>
          <a:prstGeom prst="rect">
            <a:avLst/>
          </a:prstGeom>
          <a:noFill/>
          <a:ln>
            <a:noFill/>
          </a:ln>
        </p:spPr>
      </p:pic>
      <p:sp>
        <p:nvSpPr>
          <p:cNvPr id="102" name="Google Shape;102;p2"/>
          <p:cNvSpPr txBox="1"/>
          <p:nvPr/>
        </p:nvSpPr>
        <p:spPr>
          <a:xfrm>
            <a:off x="9830225" y="6322647"/>
            <a:ext cx="1770000" cy="49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D9D9D9"/>
                </a:solidFill>
                <a:latin typeface="Calibri"/>
                <a:ea typeface="Calibri"/>
                <a:cs typeface="Calibri"/>
                <a:sym typeface="Calibri"/>
              </a:rPr>
              <a:t>Data Source: Click </a:t>
            </a:r>
            <a:r>
              <a:rPr b="0" i="0" lang="en-US" sz="1000" u="sng" cap="none" strike="noStrike">
                <a:solidFill>
                  <a:srgbClr val="D9D9D9"/>
                </a:solidFill>
                <a:latin typeface="Calibri"/>
                <a:ea typeface="Calibri"/>
                <a:cs typeface="Calibri"/>
                <a:sym typeface="Calibri"/>
                <a:hlinkClick r:id="rId4">
                  <a:extLst>
                    <a:ext uri="{A12FA001-AC4F-418D-AE19-62706E023703}">
                      <ahyp:hlinkClr val="tx"/>
                    </a:ext>
                  </a:extLst>
                </a:hlinkClick>
              </a:rPr>
              <a:t>Here</a:t>
            </a:r>
            <a:endParaRPr b="0" i="0" sz="1000" u="none" cap="none" strike="noStrike">
              <a:solidFill>
                <a:srgbClr val="D9D9D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651150" y="156025"/>
            <a:ext cx="10889700" cy="1215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Font typeface="Calibri"/>
              <a:buNone/>
            </a:pPr>
            <a:r>
              <a:rPr b="1" lang="en-US" sz="4300"/>
              <a:t>The Problem</a:t>
            </a:r>
            <a:endParaRPr b="1" sz="4300"/>
          </a:p>
        </p:txBody>
      </p:sp>
      <p:sp>
        <p:nvSpPr>
          <p:cNvPr id="109" name="Google Shape;109;p3"/>
          <p:cNvSpPr txBox="1"/>
          <p:nvPr>
            <p:ph idx="1" type="body"/>
          </p:nvPr>
        </p:nvSpPr>
        <p:spPr>
          <a:xfrm>
            <a:off x="7187450" y="1404788"/>
            <a:ext cx="4476600" cy="467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2200"/>
              <a:t>Prevalence of toxicity/harassment (i.e. threats of violence, grooming) across many communities</a:t>
            </a:r>
            <a:endParaRPr sz="2200"/>
          </a:p>
          <a:p>
            <a:pPr indent="0" lvl="0" marL="0" rtl="0" algn="l">
              <a:lnSpc>
                <a:spcPct val="100000"/>
              </a:lnSpc>
              <a:spcBef>
                <a:spcPts val="0"/>
              </a:spcBef>
              <a:spcAft>
                <a:spcPts val="0"/>
              </a:spcAft>
              <a:buNone/>
            </a:pPr>
            <a:r>
              <a:t/>
            </a:r>
            <a:endParaRPr sz="2200"/>
          </a:p>
          <a:p>
            <a:pPr indent="0" lvl="0" marL="0" rtl="0" algn="l">
              <a:lnSpc>
                <a:spcPct val="100000"/>
              </a:lnSpc>
              <a:spcBef>
                <a:spcPts val="1000"/>
              </a:spcBef>
              <a:spcAft>
                <a:spcPts val="0"/>
              </a:spcAft>
              <a:buNone/>
            </a:pPr>
            <a:r>
              <a:rPr lang="en-US" sz="2200"/>
              <a:t>Large game developers employ sophisticated toxicity combatting tools</a:t>
            </a:r>
            <a:endParaRPr sz="2200"/>
          </a:p>
          <a:p>
            <a:pPr indent="0" lvl="0" marL="0" rtl="0" algn="l">
              <a:lnSpc>
                <a:spcPct val="100000"/>
              </a:lnSpc>
              <a:spcBef>
                <a:spcPts val="1000"/>
              </a:spcBef>
              <a:spcAft>
                <a:spcPts val="0"/>
              </a:spcAft>
              <a:buNone/>
            </a:pPr>
            <a:r>
              <a:t/>
            </a:r>
            <a:endParaRPr sz="2200"/>
          </a:p>
          <a:p>
            <a:pPr indent="0" lvl="0" marL="0" rtl="0" algn="l">
              <a:lnSpc>
                <a:spcPct val="100000"/>
              </a:lnSpc>
              <a:spcBef>
                <a:spcPts val="1000"/>
              </a:spcBef>
              <a:spcAft>
                <a:spcPts val="1000"/>
              </a:spcAft>
              <a:buNone/>
            </a:pPr>
            <a:r>
              <a:rPr lang="en-US" sz="2200"/>
              <a:t>Smaller developers lack the funding, manpower, and resources to create effective algorithms to punish toxicity</a:t>
            </a:r>
            <a:endParaRPr sz="2200"/>
          </a:p>
        </p:txBody>
      </p:sp>
      <p:sp>
        <p:nvSpPr>
          <p:cNvPr id="110" name="Google Shape;110;p3"/>
          <p:cNvSpPr txBox="1"/>
          <p:nvPr>
            <p:ph idx="12" type="sldNum"/>
          </p:nvPr>
        </p:nvSpPr>
        <p:spPr>
          <a:xfrm>
            <a:off x="10951856" y="6434673"/>
            <a:ext cx="55116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11" name="Google Shape;111;p3"/>
          <p:cNvPicPr preferRelativeResize="0"/>
          <p:nvPr/>
        </p:nvPicPr>
        <p:blipFill rotWithShape="1">
          <a:blip r:embed="rId3">
            <a:alphaModFix/>
          </a:blip>
          <a:srcRect b="8438" l="0" r="0" t="17608"/>
          <a:stretch/>
        </p:blipFill>
        <p:spPr>
          <a:xfrm>
            <a:off x="132425" y="1404725"/>
            <a:ext cx="6532750" cy="4678335"/>
          </a:xfrm>
          <a:prstGeom prst="rect">
            <a:avLst/>
          </a:prstGeom>
          <a:noFill/>
          <a:ln cap="flat" cmpd="sng" w="19050">
            <a:solidFill>
              <a:srgbClr val="595959"/>
            </a:solidFill>
            <a:prstDash val="solid"/>
            <a:round/>
            <a:headEnd len="sm" w="sm" type="none"/>
            <a:tailEnd len="sm" w="sm" type="none"/>
          </a:ln>
        </p:spPr>
      </p:pic>
      <p:sp>
        <p:nvSpPr>
          <p:cNvPr id="112" name="Google Shape;112;p3"/>
          <p:cNvSpPr txBox="1"/>
          <p:nvPr/>
        </p:nvSpPr>
        <p:spPr>
          <a:xfrm>
            <a:off x="2885800" y="6116475"/>
            <a:ext cx="1157700" cy="31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FFFFFF"/>
                </a:solidFill>
                <a:latin typeface="Arial"/>
                <a:ea typeface="Arial"/>
                <a:cs typeface="Arial"/>
                <a:sym typeface="Arial"/>
              </a:rPr>
              <a:t>Data Source: </a:t>
            </a:r>
            <a:r>
              <a:rPr b="0" i="0" lang="en-US" sz="900" u="sng" cap="none" strike="noStrike">
                <a:solidFill>
                  <a:srgbClr val="00FFFF"/>
                </a:solidFill>
                <a:latin typeface="Arial"/>
                <a:ea typeface="Arial"/>
                <a:cs typeface="Arial"/>
                <a:sym typeface="Arial"/>
                <a:hlinkClick r:id="rId4">
                  <a:extLst>
                    <a:ext uri="{A12FA001-AC4F-418D-AE19-62706E023703}">
                      <ahyp:hlinkClr val="tx"/>
                    </a:ext>
                  </a:extLst>
                </a:hlinkClick>
              </a:rPr>
              <a:t>Here</a:t>
            </a:r>
            <a:endParaRPr b="0" i="0" sz="900" u="none" cap="none" strike="noStrike">
              <a:solidFill>
                <a:srgbClr val="00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a7fe154f28_1_0"/>
          <p:cNvSpPr txBox="1"/>
          <p:nvPr>
            <p:ph type="title"/>
          </p:nvPr>
        </p:nvSpPr>
        <p:spPr>
          <a:xfrm>
            <a:off x="651150" y="156025"/>
            <a:ext cx="10889700" cy="1215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Font typeface="Calibri"/>
              <a:buNone/>
            </a:pPr>
            <a:r>
              <a:rPr b="1" lang="en-US" sz="4300"/>
              <a:t>The Problem</a:t>
            </a:r>
            <a:endParaRPr b="1" sz="4300"/>
          </a:p>
        </p:txBody>
      </p:sp>
      <p:sp>
        <p:nvSpPr>
          <p:cNvPr id="119" name="Google Shape;119;ga7fe154f28_1_0"/>
          <p:cNvSpPr txBox="1"/>
          <p:nvPr>
            <p:ph idx="1" type="body"/>
          </p:nvPr>
        </p:nvSpPr>
        <p:spPr>
          <a:xfrm>
            <a:off x="1604050" y="1089888"/>
            <a:ext cx="4476600" cy="467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2200"/>
              <a:t>Developers have previously used </a:t>
            </a:r>
            <a:r>
              <a:rPr lang="en-US" sz="2200" u="sng"/>
              <a:t>player-based</a:t>
            </a:r>
            <a:r>
              <a:rPr lang="en-US" sz="2200"/>
              <a:t> tribunal systems to catch toxicity flagged by fellow players</a:t>
            </a:r>
            <a:endParaRPr sz="2200"/>
          </a:p>
          <a:p>
            <a:pPr indent="0" lvl="0" marL="0" rtl="0" algn="l">
              <a:lnSpc>
                <a:spcPct val="100000"/>
              </a:lnSpc>
              <a:spcBef>
                <a:spcPts val="0"/>
              </a:spcBef>
              <a:spcAft>
                <a:spcPts val="0"/>
              </a:spcAft>
              <a:buNone/>
            </a:pPr>
            <a:r>
              <a:t/>
            </a:r>
            <a:endParaRPr sz="2200"/>
          </a:p>
          <a:p>
            <a:pPr indent="0" lvl="0" marL="0" rtl="0" algn="l">
              <a:lnSpc>
                <a:spcPct val="100000"/>
              </a:lnSpc>
              <a:spcBef>
                <a:spcPts val="1000"/>
              </a:spcBef>
              <a:spcAft>
                <a:spcPts val="0"/>
              </a:spcAft>
              <a:buNone/>
            </a:pPr>
            <a:r>
              <a:rPr lang="en-US" sz="2200"/>
              <a:t>Many game communities have grown so large that this system can no longer handle the volume of toxicity present</a:t>
            </a:r>
            <a:endParaRPr sz="2200"/>
          </a:p>
          <a:p>
            <a:pPr indent="0" lvl="0" marL="0" rtl="0" algn="l">
              <a:lnSpc>
                <a:spcPct val="100000"/>
              </a:lnSpc>
              <a:spcBef>
                <a:spcPts val="1000"/>
              </a:spcBef>
              <a:spcAft>
                <a:spcPts val="1000"/>
              </a:spcAft>
              <a:buNone/>
            </a:pPr>
            <a:r>
              <a:t/>
            </a:r>
            <a:endParaRPr sz="2200"/>
          </a:p>
        </p:txBody>
      </p:sp>
      <p:sp>
        <p:nvSpPr>
          <p:cNvPr id="120" name="Google Shape;120;ga7fe154f28_1_0"/>
          <p:cNvSpPr txBox="1"/>
          <p:nvPr>
            <p:ph idx="12" type="sldNum"/>
          </p:nvPr>
        </p:nvSpPr>
        <p:spPr>
          <a:xfrm>
            <a:off x="10951856" y="6434673"/>
            <a:ext cx="551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21" name="Google Shape;121;ga7fe154f28_1_0"/>
          <p:cNvSpPr txBox="1"/>
          <p:nvPr/>
        </p:nvSpPr>
        <p:spPr>
          <a:xfrm>
            <a:off x="8256150" y="5768100"/>
            <a:ext cx="1157700" cy="31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FFFFFF"/>
                </a:solidFill>
                <a:latin typeface="Arial"/>
                <a:ea typeface="Arial"/>
                <a:cs typeface="Arial"/>
                <a:sym typeface="Arial"/>
              </a:rPr>
              <a:t>Source: </a:t>
            </a:r>
            <a:r>
              <a:rPr b="0" i="0" lang="en-US" sz="900" u="sng" cap="none" strike="noStrike">
                <a:solidFill>
                  <a:srgbClr val="00FFFF"/>
                </a:solidFill>
                <a:latin typeface="Arial"/>
                <a:ea typeface="Arial"/>
                <a:cs typeface="Arial"/>
                <a:sym typeface="Arial"/>
                <a:hlinkClick r:id="rId3">
                  <a:extLst>
                    <a:ext uri="{A12FA001-AC4F-418D-AE19-62706E023703}">
                      <ahyp:hlinkClr val="tx"/>
                    </a:ext>
                  </a:extLst>
                </a:hlinkClick>
              </a:rPr>
              <a:t>Here</a:t>
            </a:r>
            <a:endParaRPr b="0" i="0" sz="900" u="none" cap="none" strike="noStrike">
              <a:solidFill>
                <a:srgbClr val="00FFFF"/>
              </a:solidFill>
              <a:latin typeface="Arial"/>
              <a:ea typeface="Arial"/>
              <a:cs typeface="Arial"/>
              <a:sym typeface="Arial"/>
            </a:endParaRPr>
          </a:p>
        </p:txBody>
      </p:sp>
      <p:pic>
        <p:nvPicPr>
          <p:cNvPr id="122" name="Google Shape;122;ga7fe154f28_1_0"/>
          <p:cNvPicPr preferRelativeResize="0"/>
          <p:nvPr/>
        </p:nvPicPr>
        <p:blipFill>
          <a:blip r:embed="rId4">
            <a:alphaModFix/>
          </a:blip>
          <a:stretch>
            <a:fillRect/>
          </a:stretch>
        </p:blipFill>
        <p:spPr>
          <a:xfrm>
            <a:off x="7002175" y="1507725"/>
            <a:ext cx="3665650" cy="3665650"/>
          </a:xfrm>
          <a:prstGeom prst="rect">
            <a:avLst/>
          </a:prstGeom>
          <a:noFill/>
          <a:ln>
            <a:noFill/>
          </a:ln>
        </p:spPr>
      </p:pic>
      <p:sp>
        <p:nvSpPr>
          <p:cNvPr id="123" name="Google Shape;123;ga7fe154f28_1_0"/>
          <p:cNvSpPr/>
          <p:nvPr/>
        </p:nvSpPr>
        <p:spPr>
          <a:xfrm>
            <a:off x="9348400" y="4432175"/>
            <a:ext cx="358500" cy="6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a7fe154f28_1_0"/>
          <p:cNvSpPr/>
          <p:nvPr/>
        </p:nvSpPr>
        <p:spPr>
          <a:xfrm>
            <a:off x="8594850" y="4432175"/>
            <a:ext cx="358500" cy="6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a7fe154f28_1_38"/>
          <p:cNvSpPr txBox="1"/>
          <p:nvPr>
            <p:ph type="title"/>
          </p:nvPr>
        </p:nvSpPr>
        <p:spPr>
          <a:xfrm>
            <a:off x="651150" y="156025"/>
            <a:ext cx="10889700" cy="1215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Font typeface="Calibri"/>
              <a:buNone/>
            </a:pPr>
            <a:r>
              <a:rPr b="1" lang="en-US" sz="4300"/>
              <a:t>The Problem</a:t>
            </a:r>
            <a:endParaRPr b="1" sz="4300"/>
          </a:p>
        </p:txBody>
      </p:sp>
      <p:sp>
        <p:nvSpPr>
          <p:cNvPr id="131" name="Google Shape;131;ga7fe154f28_1_38"/>
          <p:cNvSpPr txBox="1"/>
          <p:nvPr>
            <p:ph idx="12" type="sldNum"/>
          </p:nvPr>
        </p:nvSpPr>
        <p:spPr>
          <a:xfrm>
            <a:off x="10951856" y="6434673"/>
            <a:ext cx="551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32" name="Google Shape;132;ga7fe154f28_1_38"/>
          <p:cNvSpPr txBox="1"/>
          <p:nvPr/>
        </p:nvSpPr>
        <p:spPr>
          <a:xfrm>
            <a:off x="2694025" y="5804750"/>
            <a:ext cx="1157700" cy="31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FFFFFF"/>
                </a:solidFill>
                <a:latin typeface="Arial"/>
                <a:ea typeface="Arial"/>
                <a:cs typeface="Arial"/>
                <a:sym typeface="Arial"/>
              </a:rPr>
              <a:t>Source: </a:t>
            </a:r>
            <a:r>
              <a:rPr b="0" i="0" lang="en-US" sz="900" u="sng" cap="none" strike="noStrike">
                <a:solidFill>
                  <a:srgbClr val="00FFFF"/>
                </a:solidFill>
                <a:latin typeface="Arial"/>
                <a:ea typeface="Arial"/>
                <a:cs typeface="Arial"/>
                <a:sym typeface="Arial"/>
                <a:hlinkClick r:id="rId3">
                  <a:extLst>
                    <a:ext uri="{A12FA001-AC4F-418D-AE19-62706E023703}">
                      <ahyp:hlinkClr val="tx"/>
                    </a:ext>
                  </a:extLst>
                </a:hlinkClick>
              </a:rPr>
              <a:t>Here</a:t>
            </a:r>
            <a:endParaRPr b="0" i="0" sz="900" u="none" cap="none" strike="noStrike">
              <a:solidFill>
                <a:srgbClr val="00FFFF"/>
              </a:solidFill>
              <a:latin typeface="Arial"/>
              <a:ea typeface="Arial"/>
              <a:cs typeface="Arial"/>
              <a:sym typeface="Arial"/>
            </a:endParaRPr>
          </a:p>
        </p:txBody>
      </p:sp>
      <p:pic>
        <p:nvPicPr>
          <p:cNvPr id="133" name="Google Shape;133;ga7fe154f28_1_38"/>
          <p:cNvPicPr preferRelativeResize="0"/>
          <p:nvPr/>
        </p:nvPicPr>
        <p:blipFill>
          <a:blip r:embed="rId4">
            <a:alphaModFix/>
          </a:blip>
          <a:stretch>
            <a:fillRect/>
          </a:stretch>
        </p:blipFill>
        <p:spPr>
          <a:xfrm>
            <a:off x="651150" y="1374012"/>
            <a:ext cx="5243450" cy="4430725"/>
          </a:xfrm>
          <a:prstGeom prst="rect">
            <a:avLst/>
          </a:prstGeom>
          <a:noFill/>
          <a:ln>
            <a:noFill/>
          </a:ln>
        </p:spPr>
      </p:pic>
      <p:sp>
        <p:nvSpPr>
          <p:cNvPr id="134" name="Google Shape;134;ga7fe154f28_1_38"/>
          <p:cNvSpPr/>
          <p:nvPr/>
        </p:nvSpPr>
        <p:spPr>
          <a:xfrm>
            <a:off x="2820550" y="5188300"/>
            <a:ext cx="679200" cy="556500"/>
          </a:xfrm>
          <a:prstGeom prst="leftArrow">
            <a:avLst>
              <a:gd fmla="val 59308" name="adj1"/>
              <a:gd fmla="val 49159"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a7fe154f28_1_38"/>
          <p:cNvSpPr/>
          <p:nvPr/>
        </p:nvSpPr>
        <p:spPr>
          <a:xfrm>
            <a:off x="1931625" y="1073525"/>
            <a:ext cx="1396200" cy="849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a7fe154f28_1_38"/>
          <p:cNvSpPr/>
          <p:nvPr/>
        </p:nvSpPr>
        <p:spPr>
          <a:xfrm>
            <a:off x="1491950" y="5042050"/>
            <a:ext cx="1396200" cy="849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a7fe154f28_1_38"/>
          <p:cNvSpPr txBox="1"/>
          <p:nvPr/>
        </p:nvSpPr>
        <p:spPr>
          <a:xfrm>
            <a:off x="6603300" y="1371325"/>
            <a:ext cx="3678900" cy="47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lt1"/>
                </a:solidFill>
                <a:latin typeface="Calibri"/>
                <a:ea typeface="Calibri"/>
                <a:cs typeface="Calibri"/>
                <a:sym typeface="Calibri"/>
              </a:rPr>
              <a:t>Player-based justice systems are often ineffective for catching and punishing toxic players in the community</a:t>
            </a:r>
            <a:endParaRPr sz="2200">
              <a:solidFill>
                <a:schemeClr val="lt1"/>
              </a:solidFill>
              <a:latin typeface="Calibri"/>
              <a:ea typeface="Calibri"/>
              <a:cs typeface="Calibri"/>
              <a:sym typeface="Calibri"/>
            </a:endParaRPr>
          </a:p>
          <a:p>
            <a:pPr indent="0" lvl="0" marL="457200" rtl="0" algn="l">
              <a:spcBef>
                <a:spcPts val="0"/>
              </a:spcBef>
              <a:spcAft>
                <a:spcPts val="0"/>
              </a:spcAft>
              <a:buNone/>
            </a:pPr>
            <a:r>
              <a:t/>
            </a:r>
            <a:endParaRPr sz="2200">
              <a:solidFill>
                <a:schemeClr val="lt1"/>
              </a:solidFill>
              <a:latin typeface="Calibri"/>
              <a:ea typeface="Calibri"/>
              <a:cs typeface="Calibri"/>
              <a:sym typeface="Calibri"/>
            </a:endParaRPr>
          </a:p>
          <a:p>
            <a:pPr indent="0" lvl="0" marL="0" rtl="0" algn="l">
              <a:spcBef>
                <a:spcPts val="0"/>
              </a:spcBef>
              <a:spcAft>
                <a:spcPts val="0"/>
              </a:spcAft>
              <a:buNone/>
            </a:pPr>
            <a:r>
              <a:rPr lang="en-US" sz="2200">
                <a:solidFill>
                  <a:schemeClr val="lt1"/>
                </a:solidFill>
                <a:latin typeface="Calibri"/>
                <a:ea typeface="Calibri"/>
                <a:cs typeface="Calibri"/>
                <a:sym typeface="Calibri"/>
              </a:rPr>
              <a:t>An effective system and algorithm for catching toxic players is needed to maintain the “fun” environment video games are meant to provide</a:t>
            </a:r>
            <a:endParaRPr sz="22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3956525" y="-644275"/>
            <a:ext cx="8836200" cy="2369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6000"/>
              <a:buFont typeface="Calibri"/>
              <a:buNone/>
            </a:pPr>
            <a:r>
              <a:rPr b="1" i="1" lang="en-US" sz="3100"/>
              <a:t>                         </a:t>
            </a:r>
            <a:r>
              <a:rPr b="1" i="1" lang="en-US" sz="4200"/>
              <a:t>      Can we detect toxicity? </a:t>
            </a:r>
            <a:endParaRPr i="1" sz="4200"/>
          </a:p>
        </p:txBody>
      </p:sp>
      <p:sp>
        <p:nvSpPr>
          <p:cNvPr id="144" name="Google Shape;144;p1"/>
          <p:cNvSpPr txBox="1"/>
          <p:nvPr>
            <p:ph idx="1" type="subTitle"/>
          </p:nvPr>
        </p:nvSpPr>
        <p:spPr>
          <a:xfrm>
            <a:off x="6838875" y="2080800"/>
            <a:ext cx="4983600" cy="1125900"/>
          </a:xfrm>
          <a:prstGeom prst="rect">
            <a:avLst/>
          </a:prstGeom>
          <a:noFill/>
          <a:ln>
            <a:noFill/>
          </a:ln>
        </p:spPr>
        <p:txBody>
          <a:bodyPr anchorCtr="0" anchor="t" bIns="45700" lIns="91425" spcFirstLastPara="1" rIns="91425" wrap="square" tIns="45700">
            <a:noAutofit/>
          </a:bodyPr>
          <a:lstStyle/>
          <a:p>
            <a:pPr indent="-361950" lvl="0" marL="457200" rtl="0" algn="l">
              <a:lnSpc>
                <a:spcPct val="100000"/>
              </a:lnSpc>
              <a:spcBef>
                <a:spcPts val="0"/>
              </a:spcBef>
              <a:spcAft>
                <a:spcPts val="0"/>
              </a:spcAft>
              <a:buSzPts val="2100"/>
              <a:buChar char="-"/>
            </a:pPr>
            <a:r>
              <a:rPr lang="en-US"/>
              <a:t>Enable enjoyable in-game conversations</a:t>
            </a:r>
            <a:endParaRPr/>
          </a:p>
          <a:p>
            <a:pPr indent="0" lvl="0" marL="0" rtl="0" algn="l">
              <a:lnSpc>
                <a:spcPct val="100000"/>
              </a:lnSpc>
              <a:spcBef>
                <a:spcPts val="0"/>
              </a:spcBef>
              <a:spcAft>
                <a:spcPts val="0"/>
              </a:spcAft>
              <a:buNone/>
            </a:pPr>
            <a:r>
              <a:t/>
            </a:r>
            <a:endParaRPr/>
          </a:p>
          <a:p>
            <a:pPr indent="-361950" lvl="0" marL="457200" rtl="0" algn="l">
              <a:lnSpc>
                <a:spcPct val="100000"/>
              </a:lnSpc>
              <a:spcBef>
                <a:spcPts val="0"/>
              </a:spcBef>
              <a:spcAft>
                <a:spcPts val="0"/>
              </a:spcAft>
              <a:buSzPts val="2100"/>
              <a:buChar char="-"/>
            </a:pPr>
            <a:r>
              <a:rPr lang="en-US"/>
              <a:t>Inform  subsequent decision-making for game moderators</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i="1" lang="en-US"/>
              <a:t>Implications</a:t>
            </a:r>
            <a:endParaRPr i="1"/>
          </a:p>
          <a:p>
            <a:pPr indent="-421957" lvl="0" marL="457200" rtl="0" algn="l">
              <a:lnSpc>
                <a:spcPct val="100000"/>
              </a:lnSpc>
              <a:spcBef>
                <a:spcPts val="0"/>
              </a:spcBef>
              <a:spcAft>
                <a:spcPts val="0"/>
              </a:spcAft>
              <a:buSzPts val="3045"/>
              <a:buChar char="-"/>
            </a:pPr>
            <a:r>
              <a:rPr lang="en-US"/>
              <a:t>Retain and increase consumers</a:t>
            </a:r>
            <a:endParaRPr/>
          </a:p>
          <a:p>
            <a:pPr indent="-421957" lvl="0" marL="457200" rtl="0" algn="l">
              <a:lnSpc>
                <a:spcPct val="100000"/>
              </a:lnSpc>
              <a:spcBef>
                <a:spcPts val="0"/>
              </a:spcBef>
              <a:spcAft>
                <a:spcPts val="0"/>
              </a:spcAft>
              <a:buSzPts val="3045"/>
              <a:buChar char="-"/>
            </a:pPr>
            <a:r>
              <a:rPr lang="en-US"/>
              <a:t>Prevents lawsuits</a:t>
            </a:r>
            <a:endParaRPr/>
          </a:p>
          <a:p>
            <a:pPr indent="-421957" lvl="0" marL="457200" rtl="0" algn="l">
              <a:lnSpc>
                <a:spcPct val="100000"/>
              </a:lnSpc>
              <a:spcBef>
                <a:spcPts val="0"/>
              </a:spcBef>
              <a:spcAft>
                <a:spcPts val="0"/>
              </a:spcAft>
              <a:buSzPts val="3045"/>
              <a:buChar char="-"/>
            </a:pPr>
            <a:r>
              <a:rPr lang="en-US"/>
              <a:t>Safer environment and encourages </a:t>
            </a:r>
            <a:endParaRPr/>
          </a:p>
          <a:p>
            <a:pPr indent="0" lvl="0" marL="0" rtl="0" algn="l">
              <a:lnSpc>
                <a:spcPct val="100000"/>
              </a:lnSpc>
              <a:spcBef>
                <a:spcPts val="0"/>
              </a:spcBef>
              <a:spcAft>
                <a:spcPts val="0"/>
              </a:spcAft>
              <a:buNone/>
            </a:pPr>
            <a:r>
              <a:rPr lang="en-US"/>
              <a:t>        positive behavior</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af7106f21c_0_0"/>
          <p:cNvSpPr txBox="1"/>
          <p:nvPr>
            <p:ph type="title"/>
          </p:nvPr>
        </p:nvSpPr>
        <p:spPr>
          <a:xfrm>
            <a:off x="651159" y="-304800"/>
            <a:ext cx="108897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t>Data</a:t>
            </a:r>
            <a:endParaRPr/>
          </a:p>
        </p:txBody>
      </p:sp>
      <p:sp>
        <p:nvSpPr>
          <p:cNvPr id="151" name="Google Shape;151;gaf7106f21c_0_0"/>
          <p:cNvSpPr txBox="1"/>
          <p:nvPr>
            <p:ph idx="1" type="body"/>
          </p:nvPr>
        </p:nvSpPr>
        <p:spPr>
          <a:xfrm>
            <a:off x="114100" y="1106425"/>
            <a:ext cx="7520700" cy="3216600"/>
          </a:xfrm>
          <a:prstGeom prst="rect">
            <a:avLst/>
          </a:prstGeom>
        </p:spPr>
        <p:txBody>
          <a:bodyPr anchorCtr="0" anchor="ctr" bIns="45700" lIns="91425" spcFirstLastPara="1" rIns="91425" wrap="square" tIns="45700">
            <a:noAutofit/>
          </a:bodyPr>
          <a:lstStyle/>
          <a:p>
            <a:pPr indent="0" lvl="0" marL="457200" rtl="0" algn="just">
              <a:spcBef>
                <a:spcPts val="0"/>
              </a:spcBef>
              <a:spcAft>
                <a:spcPts val="0"/>
              </a:spcAft>
              <a:buNone/>
            </a:pPr>
            <a:r>
              <a:t/>
            </a:r>
            <a:endParaRPr sz="2100"/>
          </a:p>
          <a:p>
            <a:pPr indent="0" lvl="0" marL="0" rtl="0" algn="l">
              <a:spcBef>
                <a:spcPts val="0"/>
              </a:spcBef>
              <a:spcAft>
                <a:spcPts val="0"/>
              </a:spcAft>
              <a:buNone/>
            </a:pPr>
            <a:r>
              <a:rPr b="1" lang="en-US" sz="2200"/>
              <a:t>Dota 2 Chat: Kaggle</a:t>
            </a:r>
            <a:endParaRPr b="1" sz="2200"/>
          </a:p>
          <a:p>
            <a:pPr indent="-355600" lvl="0" marL="457200" rtl="0" algn="just">
              <a:spcBef>
                <a:spcPts val="0"/>
              </a:spcBef>
              <a:spcAft>
                <a:spcPts val="0"/>
              </a:spcAft>
              <a:buSzPts val="2000"/>
              <a:buChar char="•"/>
            </a:pPr>
            <a:r>
              <a:rPr lang="en-US" sz="2000"/>
              <a:t>Features: </a:t>
            </a:r>
            <a:endParaRPr sz="2000"/>
          </a:p>
          <a:p>
            <a:pPr indent="-355600" lvl="1" marL="914400" rtl="0" algn="just">
              <a:spcBef>
                <a:spcPts val="0"/>
              </a:spcBef>
              <a:spcAft>
                <a:spcPts val="0"/>
              </a:spcAft>
              <a:buSzPts val="2000"/>
              <a:buChar char="•"/>
            </a:pPr>
            <a:r>
              <a:rPr lang="en-US"/>
              <a:t>Match Index, Time of Message Sent (in-game), Player Slot, Text (multiple languages) </a:t>
            </a:r>
            <a:endParaRPr/>
          </a:p>
          <a:p>
            <a:pPr indent="-355600" lvl="1" marL="914400" rtl="0" algn="just">
              <a:spcBef>
                <a:spcPts val="0"/>
              </a:spcBef>
              <a:spcAft>
                <a:spcPts val="0"/>
              </a:spcAft>
              <a:buSzPts val="2000"/>
              <a:buChar char="•"/>
            </a:pPr>
            <a:r>
              <a:rPr lang="en-US"/>
              <a:t>21 million rows</a:t>
            </a:r>
            <a:endParaRPr/>
          </a:p>
          <a:p>
            <a:pPr indent="-355600" lvl="1" marL="914400" rtl="0" algn="just">
              <a:spcBef>
                <a:spcPts val="0"/>
              </a:spcBef>
              <a:spcAft>
                <a:spcPts val="0"/>
              </a:spcAft>
              <a:buSzPts val="2000"/>
              <a:buChar char="•"/>
            </a:pPr>
            <a:r>
              <a:rPr lang="en-US"/>
              <a:t>Match index + player slot combination for unique identifiers</a:t>
            </a:r>
            <a:endParaRPr/>
          </a:p>
          <a:p>
            <a:pPr indent="-355600" lvl="2" marL="1371600" rtl="0" algn="just">
              <a:spcBef>
                <a:spcPts val="0"/>
              </a:spcBef>
              <a:spcAft>
                <a:spcPts val="0"/>
              </a:spcAft>
              <a:buSzPts val="2000"/>
              <a:buChar char="•"/>
            </a:pPr>
            <a:r>
              <a:rPr lang="en-US" sz="2000"/>
              <a:t>Downside: Cannot analyze players across multiple games</a:t>
            </a:r>
            <a:endParaRPr sz="2000"/>
          </a:p>
          <a:p>
            <a:pPr indent="0" lvl="0" marL="0" rtl="0" algn="just">
              <a:spcBef>
                <a:spcPts val="0"/>
              </a:spcBef>
              <a:spcAft>
                <a:spcPts val="0"/>
              </a:spcAft>
              <a:buNone/>
            </a:pPr>
            <a:r>
              <a:t/>
            </a:r>
            <a:endParaRPr sz="2000"/>
          </a:p>
          <a:p>
            <a:pPr indent="0" lvl="0" marL="0" rtl="0" algn="just">
              <a:spcBef>
                <a:spcPts val="0"/>
              </a:spcBef>
              <a:spcAft>
                <a:spcPts val="0"/>
              </a:spcAft>
              <a:buNone/>
            </a:pPr>
            <a:r>
              <a:t/>
            </a:r>
            <a:endParaRPr sz="2000"/>
          </a:p>
          <a:p>
            <a:pPr indent="0" lvl="0" marL="0" rtl="0" algn="just">
              <a:spcBef>
                <a:spcPts val="0"/>
              </a:spcBef>
              <a:spcAft>
                <a:spcPts val="0"/>
              </a:spcAft>
              <a:buNone/>
            </a:pPr>
            <a:r>
              <a:t/>
            </a:r>
            <a:endParaRPr sz="2000"/>
          </a:p>
          <a:p>
            <a:pPr indent="0" lvl="0" marL="0" rtl="0" algn="just">
              <a:spcBef>
                <a:spcPts val="0"/>
              </a:spcBef>
              <a:spcAft>
                <a:spcPts val="0"/>
              </a:spcAft>
              <a:buNone/>
            </a:pPr>
            <a:r>
              <a:t/>
            </a:r>
            <a:endParaRPr sz="2000"/>
          </a:p>
          <a:p>
            <a:pPr indent="0" lvl="0" marL="0" rtl="0" algn="just">
              <a:spcBef>
                <a:spcPts val="0"/>
              </a:spcBef>
              <a:spcAft>
                <a:spcPts val="0"/>
              </a:spcAft>
              <a:buNone/>
            </a:pPr>
            <a:r>
              <a:rPr lang="en-US" sz="2000"/>
              <a:t> </a:t>
            </a:r>
            <a:endParaRPr sz="2200"/>
          </a:p>
        </p:txBody>
      </p:sp>
      <p:sp>
        <p:nvSpPr>
          <p:cNvPr id="152" name="Google Shape;152;gaf7106f21c_0_0"/>
          <p:cNvSpPr txBox="1"/>
          <p:nvPr>
            <p:ph idx="12" type="sldNum"/>
          </p:nvPr>
        </p:nvSpPr>
        <p:spPr>
          <a:xfrm>
            <a:off x="10951856" y="6434673"/>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153" name="Google Shape;153;gaf7106f21c_0_0"/>
          <p:cNvPicPr preferRelativeResize="0"/>
          <p:nvPr/>
        </p:nvPicPr>
        <p:blipFill>
          <a:blip r:embed="rId3">
            <a:alphaModFix/>
          </a:blip>
          <a:stretch>
            <a:fillRect/>
          </a:stretch>
        </p:blipFill>
        <p:spPr>
          <a:xfrm>
            <a:off x="7878449" y="1255825"/>
            <a:ext cx="3860425" cy="2067200"/>
          </a:xfrm>
          <a:prstGeom prst="rect">
            <a:avLst/>
          </a:prstGeom>
          <a:noFill/>
          <a:ln>
            <a:noFill/>
          </a:ln>
        </p:spPr>
      </p:pic>
      <p:pic>
        <p:nvPicPr>
          <p:cNvPr id="154" name="Google Shape;154;gaf7106f21c_0_0"/>
          <p:cNvPicPr preferRelativeResize="0"/>
          <p:nvPr/>
        </p:nvPicPr>
        <p:blipFill>
          <a:blip r:embed="rId4">
            <a:alphaModFix/>
          </a:blip>
          <a:stretch>
            <a:fillRect/>
          </a:stretch>
        </p:blipFill>
        <p:spPr>
          <a:xfrm>
            <a:off x="2975225" y="5132299"/>
            <a:ext cx="9002423" cy="1448100"/>
          </a:xfrm>
          <a:prstGeom prst="rect">
            <a:avLst/>
          </a:prstGeom>
          <a:noFill/>
          <a:ln>
            <a:noFill/>
          </a:ln>
        </p:spPr>
      </p:pic>
      <p:sp>
        <p:nvSpPr>
          <p:cNvPr id="155" name="Google Shape;155;gaf7106f21c_0_0"/>
          <p:cNvSpPr txBox="1"/>
          <p:nvPr/>
        </p:nvSpPr>
        <p:spPr>
          <a:xfrm>
            <a:off x="1040100" y="3493425"/>
            <a:ext cx="11151900" cy="185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US" sz="2400">
                <a:solidFill>
                  <a:schemeClr val="lt1"/>
                </a:solidFill>
                <a:latin typeface="Calibri"/>
                <a:ea typeface="Calibri"/>
                <a:cs typeface="Calibri"/>
                <a:sym typeface="Calibri"/>
              </a:rPr>
              <a:t>Wikipedia Comments: Kaggle</a:t>
            </a:r>
            <a:endParaRPr b="1" sz="2400">
              <a:solidFill>
                <a:schemeClr val="lt1"/>
              </a:solidFill>
              <a:latin typeface="Calibri"/>
              <a:ea typeface="Calibri"/>
              <a:cs typeface="Calibri"/>
              <a:sym typeface="Calibri"/>
            </a:endParaRPr>
          </a:p>
          <a:p>
            <a:pPr indent="-368300" lvl="0" marL="457200" rtl="0" algn="just">
              <a:spcBef>
                <a:spcPts val="0"/>
              </a:spcBef>
              <a:spcAft>
                <a:spcPts val="0"/>
              </a:spcAft>
              <a:buClr>
                <a:schemeClr val="lt1"/>
              </a:buClr>
              <a:buSzPts val="2200"/>
              <a:buChar char="•"/>
            </a:pPr>
            <a:r>
              <a:rPr lang="en-US" sz="2200">
                <a:solidFill>
                  <a:schemeClr val="lt1"/>
                </a:solidFill>
                <a:latin typeface="Calibri"/>
                <a:ea typeface="Calibri"/>
                <a:cs typeface="Calibri"/>
                <a:sym typeface="Calibri"/>
              </a:rPr>
              <a:t>Features:</a:t>
            </a:r>
            <a:endParaRPr sz="2200">
              <a:solidFill>
                <a:schemeClr val="lt1"/>
              </a:solidFill>
              <a:latin typeface="Calibri"/>
              <a:ea typeface="Calibri"/>
              <a:cs typeface="Calibri"/>
              <a:sym typeface="Calibri"/>
            </a:endParaRPr>
          </a:p>
          <a:p>
            <a:pPr indent="-361950" lvl="1" marL="914400" rtl="0" algn="just">
              <a:spcBef>
                <a:spcPts val="0"/>
              </a:spcBef>
              <a:spcAft>
                <a:spcPts val="0"/>
              </a:spcAft>
              <a:buClr>
                <a:schemeClr val="lt1"/>
              </a:buClr>
              <a:buSzPts val="2100"/>
              <a:buChar char="•"/>
            </a:pPr>
            <a:r>
              <a:rPr lang="en-US" sz="2100">
                <a:solidFill>
                  <a:schemeClr val="lt1"/>
                </a:solidFill>
                <a:latin typeface="Calibri"/>
                <a:ea typeface="Calibri"/>
                <a:cs typeface="Calibri"/>
                <a:sym typeface="Calibri"/>
              </a:rPr>
              <a:t>Unique ID, Text (English), Toxicity Labels (Toxic, Severe Toxic, Obscene, Threat, Insult, </a:t>
            </a:r>
            <a:endParaRPr sz="2100">
              <a:solidFill>
                <a:schemeClr val="lt1"/>
              </a:solidFill>
              <a:latin typeface="Calibri"/>
              <a:ea typeface="Calibri"/>
              <a:cs typeface="Calibri"/>
              <a:sym typeface="Calibri"/>
            </a:endParaRPr>
          </a:p>
          <a:p>
            <a:pPr indent="-361950" lvl="2" marL="1371600" rtl="0" algn="just">
              <a:spcBef>
                <a:spcPts val="0"/>
              </a:spcBef>
              <a:spcAft>
                <a:spcPts val="0"/>
              </a:spcAft>
              <a:buClr>
                <a:schemeClr val="lt1"/>
              </a:buClr>
              <a:buSzPts val="2100"/>
              <a:buChar char="•"/>
            </a:pPr>
            <a:r>
              <a:rPr lang="en-US" sz="2100">
                <a:solidFill>
                  <a:schemeClr val="lt1"/>
                </a:solidFill>
                <a:latin typeface="Calibri"/>
                <a:ea typeface="Calibri"/>
                <a:cs typeface="Calibri"/>
                <a:sym typeface="Calibri"/>
              </a:rPr>
              <a:t>Identity Hate)</a:t>
            </a:r>
            <a:endParaRPr sz="2100">
              <a:solidFill>
                <a:schemeClr val="lt1"/>
              </a:solidFill>
              <a:latin typeface="Calibri"/>
              <a:ea typeface="Calibri"/>
              <a:cs typeface="Calibri"/>
              <a:sym typeface="Calibri"/>
            </a:endParaRPr>
          </a:p>
          <a:p>
            <a:pPr indent="0" lvl="0" marL="0" rtl="0" algn="just">
              <a:spcBef>
                <a:spcPts val="0"/>
              </a:spcBef>
              <a:spcAft>
                <a:spcPts val="0"/>
              </a:spcAft>
              <a:buNone/>
            </a:pPr>
            <a:r>
              <a:t/>
            </a:r>
            <a:endParaRPr sz="2200">
              <a:solidFill>
                <a:schemeClr val="lt1"/>
              </a:solidFill>
              <a:latin typeface="Calibri"/>
              <a:ea typeface="Calibri"/>
              <a:cs typeface="Calibri"/>
              <a:sym typeface="Calibri"/>
            </a:endParaRPr>
          </a:p>
          <a:p>
            <a:pPr indent="0" lvl="0" marL="1828800" rtl="0" algn="just">
              <a:spcBef>
                <a:spcPts val="0"/>
              </a:spcBef>
              <a:spcAft>
                <a:spcPts val="0"/>
              </a:spcAft>
              <a:buNone/>
            </a:pPr>
            <a:r>
              <a:t/>
            </a:r>
            <a:endParaRPr sz="22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0" name="Shape 160"/>
        <p:cNvGrpSpPr/>
        <p:nvPr/>
      </p:nvGrpSpPr>
      <p:grpSpPr>
        <a:xfrm>
          <a:off x="0" y="0"/>
          <a:ext cx="0" cy="0"/>
          <a:chOff x="0" y="0"/>
          <a:chExt cx="0" cy="0"/>
        </a:xfrm>
      </p:grpSpPr>
      <p:sp>
        <p:nvSpPr>
          <p:cNvPr id="161" name="Google Shape;161;p8"/>
          <p:cNvSpPr txBox="1"/>
          <p:nvPr>
            <p:ph type="title"/>
          </p:nvPr>
        </p:nvSpPr>
        <p:spPr>
          <a:xfrm>
            <a:off x="2512850" y="-35400"/>
            <a:ext cx="7662300" cy="1108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Font typeface="Calibri"/>
              <a:buNone/>
            </a:pPr>
            <a:r>
              <a:rPr b="1" lang="en-US" sz="3700"/>
              <a:t>Path of Approach</a:t>
            </a:r>
            <a:r>
              <a:rPr b="1" lang="en-US" sz="3700"/>
              <a:t>: Initial Exploration</a:t>
            </a:r>
            <a:endParaRPr b="1" sz="3700"/>
          </a:p>
        </p:txBody>
      </p:sp>
      <p:sp>
        <p:nvSpPr>
          <p:cNvPr id="162" name="Google Shape;162;p8"/>
          <p:cNvSpPr txBox="1"/>
          <p:nvPr>
            <p:ph idx="1" type="body"/>
          </p:nvPr>
        </p:nvSpPr>
        <p:spPr>
          <a:xfrm>
            <a:off x="2512850" y="858075"/>
            <a:ext cx="8417700" cy="54765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SzPts val="3480"/>
              <a:buNone/>
            </a:pPr>
            <a:r>
              <a:t/>
            </a:r>
            <a:endParaRPr b="1" sz="2600"/>
          </a:p>
          <a:p>
            <a:pPr indent="0" lvl="0" marL="0" rtl="0" algn="just">
              <a:lnSpc>
                <a:spcPct val="100000"/>
              </a:lnSpc>
              <a:spcBef>
                <a:spcPts val="0"/>
              </a:spcBef>
              <a:spcAft>
                <a:spcPts val="0"/>
              </a:spcAft>
              <a:buSzPts val="3480"/>
              <a:buNone/>
            </a:pPr>
            <a:r>
              <a:rPr b="1" lang="en-US" sz="2600"/>
              <a:t>Starting point:</a:t>
            </a:r>
            <a:r>
              <a:rPr lang="en-US" sz="2600"/>
              <a:t> </a:t>
            </a:r>
            <a:r>
              <a:rPr lang="en-US"/>
              <a:t> </a:t>
            </a:r>
            <a:endParaRPr/>
          </a:p>
          <a:p>
            <a:pPr indent="-249555" lvl="0" marL="342900" rtl="0" algn="just">
              <a:lnSpc>
                <a:spcPct val="100000"/>
              </a:lnSpc>
              <a:spcBef>
                <a:spcPts val="0"/>
              </a:spcBef>
              <a:spcAft>
                <a:spcPts val="0"/>
              </a:spcAft>
              <a:buSzPts val="2880"/>
              <a:buChar char="•"/>
            </a:pPr>
            <a:r>
              <a:rPr lang="en-US" sz="2300"/>
              <a:t>Dota Dataset</a:t>
            </a:r>
            <a:endParaRPr sz="2200"/>
          </a:p>
          <a:p>
            <a:pPr indent="-406400" lvl="1" marL="914400" rtl="0" algn="just">
              <a:lnSpc>
                <a:spcPct val="100000"/>
              </a:lnSpc>
              <a:spcBef>
                <a:spcPts val="0"/>
              </a:spcBef>
              <a:spcAft>
                <a:spcPts val="0"/>
              </a:spcAft>
              <a:buSzPts val="2800"/>
              <a:buChar char="•"/>
            </a:pPr>
            <a:r>
              <a:rPr lang="en-US" sz="2200"/>
              <a:t>Challenges:  Space, runtime, language interpretation</a:t>
            </a:r>
            <a:endParaRPr sz="2200"/>
          </a:p>
          <a:p>
            <a:pPr indent="0" lvl="0" marL="0" rtl="0" algn="just">
              <a:lnSpc>
                <a:spcPct val="100000"/>
              </a:lnSpc>
              <a:spcBef>
                <a:spcPts val="0"/>
              </a:spcBef>
              <a:spcAft>
                <a:spcPts val="0"/>
              </a:spcAft>
              <a:buSzPts val="3480"/>
              <a:buNone/>
            </a:pPr>
            <a:r>
              <a:rPr b="1" lang="en-US" sz="2600"/>
              <a:t>Workflow:</a:t>
            </a:r>
            <a:endParaRPr b="1" sz="2600"/>
          </a:p>
          <a:p>
            <a:pPr indent="-255905" lvl="0" marL="342900" rtl="0" algn="just">
              <a:lnSpc>
                <a:spcPct val="100000"/>
              </a:lnSpc>
              <a:spcBef>
                <a:spcPts val="0"/>
              </a:spcBef>
              <a:spcAft>
                <a:spcPts val="0"/>
              </a:spcAft>
              <a:buSzPts val="2980"/>
              <a:buChar char="•"/>
            </a:pPr>
            <a:r>
              <a:rPr lang="en-US"/>
              <a:t>Preprocessing</a:t>
            </a:r>
            <a:endParaRPr/>
          </a:p>
          <a:p>
            <a:pPr indent="-412750" lvl="1" marL="914400" rtl="0" algn="just">
              <a:spcBef>
                <a:spcPts val="0"/>
              </a:spcBef>
              <a:spcAft>
                <a:spcPts val="0"/>
              </a:spcAft>
              <a:buSzPts val="2900"/>
              <a:buChar char="•"/>
            </a:pPr>
            <a:r>
              <a:rPr lang="en-US"/>
              <a:t>Random sampling, removing stop words</a:t>
            </a:r>
            <a:endParaRPr/>
          </a:p>
          <a:p>
            <a:pPr indent="-412750" lvl="1" marL="914400" rtl="0" algn="just">
              <a:spcBef>
                <a:spcPts val="0"/>
              </a:spcBef>
              <a:spcAft>
                <a:spcPts val="0"/>
              </a:spcAft>
              <a:buSzPts val="2900"/>
              <a:buChar char="•"/>
            </a:pPr>
            <a:r>
              <a:rPr lang="en-US"/>
              <a:t>Language Detection via LangDetect, FastText (batch processes)</a:t>
            </a:r>
            <a:endParaRPr/>
          </a:p>
          <a:p>
            <a:pPr indent="-412750" lvl="1" marL="914400" rtl="0" algn="just">
              <a:spcBef>
                <a:spcPts val="0"/>
              </a:spcBef>
              <a:spcAft>
                <a:spcPts val="0"/>
              </a:spcAft>
              <a:buSzPts val="2900"/>
              <a:buChar char="•"/>
            </a:pPr>
            <a:r>
              <a:rPr lang="en-US"/>
              <a:t>Labeling “gaming terms” as English (i.e. gg, xD) → 21 mil to 7 mil</a:t>
            </a:r>
            <a:endParaRPr/>
          </a:p>
          <a:p>
            <a:pPr indent="-449580" lvl="0" marL="457200" rtl="0" algn="just">
              <a:spcBef>
                <a:spcPts val="0"/>
              </a:spcBef>
              <a:spcAft>
                <a:spcPts val="0"/>
              </a:spcAft>
              <a:buSzPts val="3480"/>
              <a:buChar char="•"/>
            </a:pPr>
            <a:r>
              <a:rPr lang="en-US"/>
              <a:t>Exploratory Data Analysis </a:t>
            </a:r>
            <a:endParaRPr/>
          </a:p>
          <a:p>
            <a:pPr indent="-412750" lvl="1" marL="914400" rtl="0" algn="just">
              <a:spcBef>
                <a:spcPts val="0"/>
              </a:spcBef>
              <a:spcAft>
                <a:spcPts val="0"/>
              </a:spcAft>
              <a:buSzPts val="2900"/>
              <a:buChar char="•"/>
            </a:pPr>
            <a:r>
              <a:rPr lang="en-US"/>
              <a:t>No relationship between time, player slot, and freq.</a:t>
            </a:r>
            <a:endParaRPr/>
          </a:p>
          <a:p>
            <a:pPr indent="-412750" lvl="1" marL="914400" rtl="0" algn="just">
              <a:spcBef>
                <a:spcPts val="0"/>
              </a:spcBef>
              <a:spcAft>
                <a:spcPts val="0"/>
              </a:spcAft>
              <a:buSzPts val="2900"/>
              <a:buChar char="•"/>
            </a:pPr>
            <a:r>
              <a:rPr lang="en-US"/>
              <a:t>No relationship between types of offensive lang.</a:t>
            </a:r>
            <a:endParaRPr/>
          </a:p>
          <a:p>
            <a:pPr indent="0" lvl="0" marL="342900" rtl="0" algn="just">
              <a:lnSpc>
                <a:spcPct val="100000"/>
              </a:lnSpc>
              <a:spcBef>
                <a:spcPts val="0"/>
              </a:spcBef>
              <a:spcAft>
                <a:spcPts val="0"/>
              </a:spcAft>
              <a:buSzPts val="3480"/>
              <a:buNone/>
            </a:pPr>
            <a:r>
              <a:t/>
            </a:r>
            <a:endParaRPr/>
          </a:p>
        </p:txBody>
      </p:sp>
      <p:sp>
        <p:nvSpPr>
          <p:cNvPr id="163" name="Google Shape;163;p8"/>
          <p:cNvSpPr txBox="1"/>
          <p:nvPr>
            <p:ph idx="12" type="sldNum"/>
          </p:nvPr>
        </p:nvSpPr>
        <p:spPr>
          <a:xfrm>
            <a:off x="10930543" y="6400598"/>
            <a:ext cx="551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tionGO">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