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E2E2E2"/>
    <a:srgbClr val="F8234E"/>
    <a:srgbClr val="5C86C6"/>
    <a:srgbClr val="898989"/>
    <a:srgbClr val="689946"/>
    <a:srgbClr val="DBDBDB"/>
    <a:srgbClr val="00AEE9"/>
    <a:srgbClr val="EF770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6357" autoAdjust="0"/>
  </p:normalViewPr>
  <p:slideViewPr>
    <p:cSldViewPr snapToGrid="0">
      <p:cViewPr>
        <p:scale>
          <a:sx n="44" d="100"/>
          <a:sy n="44" d="100"/>
        </p:scale>
        <p:origin x="-1532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0E-30D2-47EF-9516-2B7C5F601918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09AC-04FE-4EA7-9D81-225148D0C3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55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09AC-04FE-4EA7-9D81-225148D0C3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3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7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3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52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9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726-7A85-4E76-A962-02FDD2A3E977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ADB7-004B-4916-ABC9-76C84D681C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8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microsoft.com/office/2007/relationships/hdphoto" Target="../media/hdphoto5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jpe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microsoft.com/office/2007/relationships/hdphoto" Target="../media/hdphoto4.wdp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563C09-802D-432E-98EF-DC9DF9B984FF}"/>
              </a:ext>
            </a:extLst>
          </p:cNvPr>
          <p:cNvSpPr/>
          <p:nvPr/>
        </p:nvSpPr>
        <p:spPr>
          <a:xfrm>
            <a:off x="12806280" y="4601313"/>
            <a:ext cx="16723460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39866-8F65-4A94-A843-08B20F2FD98E}"/>
              </a:ext>
            </a:extLst>
          </p:cNvPr>
          <p:cNvSpPr/>
          <p:nvPr/>
        </p:nvSpPr>
        <p:spPr>
          <a:xfrm>
            <a:off x="753034" y="591690"/>
            <a:ext cx="28776706" cy="3496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6FCC3-DAD0-44E9-89F6-4DB30AE7E6DA}"/>
              </a:ext>
            </a:extLst>
          </p:cNvPr>
          <p:cNvSpPr txBox="1"/>
          <p:nvPr/>
        </p:nvSpPr>
        <p:spPr>
          <a:xfrm>
            <a:off x="4998906" y="777983"/>
            <a:ext cx="195271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Characterizing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schizophrenia neural dynamics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using univariate </a:t>
            </a:r>
            <a:r>
              <a:rPr lang="en-US" sz="6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 </a:t>
            </a:r>
            <a:r>
              <a:rPr lang="en-US" sz="6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analysis</a:t>
            </a:r>
            <a:endParaRPr lang="en-AU" sz="6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944C-15AA-4286-AF36-34F352CC00AA}"/>
              </a:ext>
            </a:extLst>
          </p:cNvPr>
          <p:cNvSpPr txBox="1"/>
          <p:nvPr/>
        </p:nvSpPr>
        <p:spPr>
          <a:xfrm>
            <a:off x="960623" y="2779460"/>
            <a:ext cx="280648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Annie Bryant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Kevin Aquino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Linden Parkes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Trent Henderson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38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Preethom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Pal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Adithya Vignaraja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Alex Fornito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3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Ben Fulcher</a:t>
            </a:r>
            <a:r>
              <a:rPr lang="en-US" sz="3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sz="3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C3FE-8802-4652-A629-A43BC634A373}"/>
              </a:ext>
            </a:extLst>
          </p:cNvPr>
          <p:cNvSpPr/>
          <p:nvPr/>
        </p:nvSpPr>
        <p:spPr>
          <a:xfrm>
            <a:off x="753034" y="4601315"/>
            <a:ext cx="11569398" cy="9170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6E41-7696-4B25-B1BD-9592F4BC77A3}"/>
              </a:ext>
            </a:extLst>
          </p:cNvPr>
          <p:cNvSpPr txBox="1"/>
          <p:nvPr/>
        </p:nvSpPr>
        <p:spPr>
          <a:xfrm>
            <a:off x="3614241" y="4726367"/>
            <a:ext cx="5540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Background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A5507-3889-48EB-8EEC-33D22F75D82E}"/>
              </a:ext>
            </a:extLst>
          </p:cNvPr>
          <p:cNvSpPr/>
          <p:nvPr/>
        </p:nvSpPr>
        <p:spPr>
          <a:xfrm>
            <a:off x="793099" y="14213741"/>
            <a:ext cx="28776706" cy="196219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DE610-0F9A-4324-99DD-99138A748605}"/>
              </a:ext>
            </a:extLst>
          </p:cNvPr>
          <p:cNvSpPr/>
          <p:nvPr/>
        </p:nvSpPr>
        <p:spPr>
          <a:xfrm>
            <a:off x="753034" y="34236262"/>
            <a:ext cx="18235867" cy="44272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355B2-623C-450D-8E97-C83291F4FB36}"/>
              </a:ext>
            </a:extLst>
          </p:cNvPr>
          <p:cNvSpPr/>
          <p:nvPr/>
        </p:nvSpPr>
        <p:spPr>
          <a:xfrm>
            <a:off x="19412970" y="34198337"/>
            <a:ext cx="10116769" cy="4465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400" b="1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CC747-E675-4D20-A106-3422FFDF0919}"/>
              </a:ext>
            </a:extLst>
          </p:cNvPr>
          <p:cNvSpPr/>
          <p:nvPr/>
        </p:nvSpPr>
        <p:spPr>
          <a:xfrm>
            <a:off x="753034" y="39112210"/>
            <a:ext cx="14220835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8989F-301B-4B19-A72D-0DCB0775368A}"/>
              </a:ext>
            </a:extLst>
          </p:cNvPr>
          <p:cNvSpPr/>
          <p:nvPr/>
        </p:nvSpPr>
        <p:spPr>
          <a:xfrm>
            <a:off x="15437222" y="39112210"/>
            <a:ext cx="14092518" cy="322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0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4471B-A11E-44CE-A0B0-E90C35B0B581}"/>
              </a:ext>
            </a:extLst>
          </p:cNvPr>
          <p:cNvSpPr txBox="1"/>
          <p:nvPr/>
        </p:nvSpPr>
        <p:spPr>
          <a:xfrm>
            <a:off x="7085601" y="14351104"/>
            <a:ext cx="16200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Results</a:t>
            </a:r>
            <a:endParaRPr lang="en-AU" sz="5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04692-0178-45B1-B70C-AC172CBF32F0}"/>
              </a:ext>
            </a:extLst>
          </p:cNvPr>
          <p:cNvSpPr txBox="1"/>
          <p:nvPr/>
        </p:nvSpPr>
        <p:spPr>
          <a:xfrm>
            <a:off x="4985054" y="3440834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Conclusions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15349-1473-452F-8ADE-1FDDD64067CD}"/>
              </a:ext>
            </a:extLst>
          </p:cNvPr>
          <p:cNvSpPr txBox="1"/>
          <p:nvPr/>
        </p:nvSpPr>
        <p:spPr>
          <a:xfrm>
            <a:off x="19622250" y="34413826"/>
            <a:ext cx="9359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Key Takeaways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BCE08-740B-454C-AD97-7DA80C600906}"/>
              </a:ext>
            </a:extLst>
          </p:cNvPr>
          <p:cNvSpPr txBox="1"/>
          <p:nvPr/>
        </p:nvSpPr>
        <p:spPr>
          <a:xfrm>
            <a:off x="3063951" y="39237523"/>
            <a:ext cx="93591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Selected References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05DB-EBDB-4E8C-9E78-61457EF446B6}"/>
              </a:ext>
            </a:extLst>
          </p:cNvPr>
          <p:cNvSpPr txBox="1"/>
          <p:nvPr/>
        </p:nvSpPr>
        <p:spPr>
          <a:xfrm>
            <a:off x="15793597" y="39376612"/>
            <a:ext cx="1067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Acknowledgements</a:t>
            </a:r>
            <a:endParaRPr lang="en-AU" sz="44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4" name="Picture 2" descr="Page Not Found">
            <a:extLst>
              <a:ext uri="{FF2B5EF4-FFF2-40B4-BE49-F238E27FC236}">
                <a16:creationId xmlns:a16="http://schemas.microsoft.com/office/drawing/2014/main" id="{B3A14B47-58F4-4821-B416-7B5BCCA28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EF770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922" r="25774"/>
          <a:stretch/>
        </p:blipFill>
        <p:spPr bwMode="auto">
          <a:xfrm rot="16200000">
            <a:off x="24031639" y="6456056"/>
            <a:ext cx="1215264" cy="1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AF194F-80C7-4DAF-87F4-044E7D2E1FF0}"/>
              </a:ext>
            </a:extLst>
          </p:cNvPr>
          <p:cNvSpPr txBox="1"/>
          <p:nvPr/>
        </p:nvSpPr>
        <p:spPr>
          <a:xfrm>
            <a:off x="13762030" y="4739388"/>
            <a:ext cx="14684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Methods: Extracting TS Features from BOLD fMRI</a:t>
            </a:r>
            <a:endParaRPr lang="en-AU" sz="48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F61347-43CF-4355-8C4F-D54D206E8A52}"/>
              </a:ext>
            </a:extLst>
          </p:cNvPr>
          <p:cNvSpPr txBox="1"/>
          <p:nvPr/>
        </p:nvSpPr>
        <p:spPr>
          <a:xfrm>
            <a:off x="1108108" y="40055396"/>
            <a:ext cx="13620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Quaak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NeuroImage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Clin 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KJ et al. A Preprocessed consortium fo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</a:t>
            </a:r>
          </a:p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3. Henderson T and Fulcher BD. </a:t>
            </a:r>
            <a:r>
              <a:rPr lang="en-US" sz="2400" i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 </a:t>
            </a:r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(2021)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4. </a:t>
            </a:r>
            <a:r>
              <a:rPr lang="en-US" sz="2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Lubba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CH et al. 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Min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Knowl</a:t>
            </a:r>
            <a:r>
              <a:rPr lang="en-US" sz="24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Discov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(2019)</a:t>
            </a:r>
          </a:p>
          <a:p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5. Cliff OM et al. </a:t>
            </a:r>
            <a:r>
              <a:rPr lang="en-US" sz="2400" i="1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2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EC77F-B051-4A19-A394-50CA11C9B00F}"/>
              </a:ext>
            </a:extLst>
          </p:cNvPr>
          <p:cNvSpPr txBox="1"/>
          <p:nvPr/>
        </p:nvSpPr>
        <p:spPr>
          <a:xfrm>
            <a:off x="991036" y="35366310"/>
            <a:ext cx="17792523" cy="300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This analysis highlighted both individual brain regions and univariate TS features derived from BOLD fMRI that distinguish participants with versus without schizophrenia. Pairwise TS features, such as the commonly-used Pearson correlation coefficient, showed improved linear SVM classification performance with the inclusion of univariate TS feature information.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87884C-EB3D-4814-B194-7F1C973CC404}"/>
              </a:ext>
            </a:extLst>
          </p:cNvPr>
          <p:cNvSpPr txBox="1"/>
          <p:nvPr/>
        </p:nvSpPr>
        <p:spPr>
          <a:xfrm>
            <a:off x="19665792" y="35321089"/>
            <a:ext cx="9599048" cy="3023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Systematically quantifying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TS features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presents a promising method for understanding how the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dynamics of individual brain regions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contribute to </a:t>
            </a:r>
            <a:r>
              <a:rPr lang="en-US" sz="36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disrupted network activity </a:t>
            </a:r>
            <a:r>
              <a:rPr lang="en-US" sz="36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neurological disease.</a:t>
            </a:r>
            <a:endParaRPr lang="en-AU" sz="36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 descr="Page Not Found">
            <a:extLst>
              <a:ext uri="{FF2B5EF4-FFF2-40B4-BE49-F238E27FC236}">
                <a16:creationId xmlns:a16="http://schemas.microsoft.com/office/drawing/2014/main" id="{38C90B40-814B-43BE-BF02-242DF2D7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AEE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6200000" flipH="1">
            <a:off x="24031249" y="7957054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21C8DD1-D32A-409B-9253-4DAF3C3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" b="1858"/>
          <a:stretch/>
        </p:blipFill>
        <p:spPr>
          <a:xfrm>
            <a:off x="16910272" y="6716642"/>
            <a:ext cx="2166556" cy="1632575"/>
          </a:xfrm>
          <a:prstGeom prst="rect">
            <a:avLst/>
          </a:prstGeom>
          <a:ln w="38100">
            <a:noFill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E2720C-190D-457C-9E05-88274359B9B6}"/>
              </a:ext>
            </a:extLst>
          </p:cNvPr>
          <p:cNvCxnSpPr>
            <a:cxnSpLocks/>
          </p:cNvCxnSpPr>
          <p:nvPr/>
        </p:nvCxnSpPr>
        <p:spPr>
          <a:xfrm flipV="1">
            <a:off x="19680377" y="7644748"/>
            <a:ext cx="2390108" cy="1252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ECCD0B-8D3D-4187-8C07-E8B568A7337F}"/>
              </a:ext>
            </a:extLst>
          </p:cNvPr>
          <p:cNvSpPr txBox="1"/>
          <p:nvPr/>
        </p:nvSpPr>
        <p:spPr>
          <a:xfrm>
            <a:off x="1008715" y="5600458"/>
            <a:ext cx="10979739" cy="819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Functional magnetic resonance imaging (fMRI) is often used to interrogate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differential neural activity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diverse neurological diseases like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Blood oxygen level dependent (BOLD) fMRI time-series data can be combined with graph-based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 connectivity metrics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and/or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methods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classify patients from controls with high accuracy</a:t>
            </a:r>
            <a:r>
              <a:rPr lang="en-AU" sz="2900" baseline="300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However, such approaches generally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 region-specific local dynamics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lack biologically interpretable insights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their black-box nature.</a:t>
            </a:r>
            <a:endParaRPr lang="en-AU" sz="2900" dirty="0">
              <a:effectLst/>
              <a:latin typeface="Product Sans" panose="020B040303050204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	Here, we present the first comprehensive analysis of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univariate and pairwise time-series (TS) features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derived from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fMRI 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signals in the brains of participants with and without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schizophrenia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Using a simple linear support vector machine classifier, we demonstrate the benefit of integrating </a:t>
            </a:r>
            <a:r>
              <a:rPr lang="en-AU" sz="2900" b="1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 and pairwise temporal properties</a:t>
            </a:r>
            <a:r>
              <a:rPr lang="en-AU" sz="2900" dirty="0">
                <a:effectLst/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elucidate underlying </a:t>
            </a:r>
            <a:r>
              <a:rPr lang="en-AU" sz="2900" b="1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differences in regional neural activity</a:t>
            </a:r>
            <a:r>
              <a:rPr lang="en-AU" sz="2900" dirty="0">
                <a:latin typeface="Product Sans" panose="020B040303050204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schizophrenia.</a:t>
            </a:r>
            <a:endParaRPr lang="en-AU" sz="2900" dirty="0">
              <a:latin typeface="Product Sans" panose="020B040303050204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ABC1A-CC21-4F4E-B95C-2EDE50ADE110}"/>
              </a:ext>
            </a:extLst>
          </p:cNvPr>
          <p:cNvSpPr txBox="1"/>
          <p:nvPr/>
        </p:nvSpPr>
        <p:spPr>
          <a:xfrm>
            <a:off x="960623" y="3431218"/>
            <a:ext cx="280648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Physics, The University of Sydney, Camperdown, NSW 2006; </a:t>
            </a:r>
            <a:r>
              <a:rPr lang="en-US" sz="26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r>
              <a:rPr lang="en-US" sz="2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Turner Institute for Brain and Mental Health, School of Psychological Sciences, Monash University, Clayton, VIC 3800 </a:t>
            </a:r>
            <a:endParaRPr lang="en-AU" sz="2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B03E98-0BFA-4C04-9F80-CD3C28EF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12" y="40922134"/>
            <a:ext cx="3916312" cy="11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8C4E2A6-7042-45EF-915B-868D71555FB8}"/>
              </a:ext>
            </a:extLst>
          </p:cNvPr>
          <p:cNvSpPr/>
          <p:nvPr/>
        </p:nvSpPr>
        <p:spPr>
          <a:xfrm>
            <a:off x="1280764" y="18500291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B379AF-EDC9-4A88-BD62-58094ACB92FC}"/>
              </a:ext>
            </a:extLst>
          </p:cNvPr>
          <p:cNvSpPr/>
          <p:nvPr/>
        </p:nvSpPr>
        <p:spPr>
          <a:xfrm>
            <a:off x="1683309" y="18811169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D2AE49-9867-4FC3-9982-B40CA83CC7C1}"/>
              </a:ext>
            </a:extLst>
          </p:cNvPr>
          <p:cNvSpPr/>
          <p:nvPr/>
        </p:nvSpPr>
        <p:spPr>
          <a:xfrm>
            <a:off x="2092920" y="19122047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Table 27">
            <a:extLst>
              <a:ext uri="{FF2B5EF4-FFF2-40B4-BE49-F238E27FC236}">
                <a16:creationId xmlns:a16="http://schemas.microsoft.com/office/drawing/2014/main" id="{CBBDCBDD-0A1F-4AA0-94E7-682FF5132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8664"/>
              </p:ext>
            </p:extLst>
          </p:nvPr>
        </p:nvGraphicFramePr>
        <p:xfrm>
          <a:off x="2519338" y="19449984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592425-F28F-4AFB-969A-A1E92A305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1308" y="20704430"/>
            <a:ext cx="0" cy="192125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47944A-005E-414A-B86B-70182C341E7C}"/>
              </a:ext>
            </a:extLst>
          </p:cNvPr>
          <p:cNvCxnSpPr>
            <a:cxnSpLocks/>
          </p:cNvCxnSpPr>
          <p:nvPr/>
        </p:nvCxnSpPr>
        <p:spPr>
          <a:xfrm flipV="1">
            <a:off x="4721176" y="19609907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8DBEE1-DB28-4F84-9542-092A8CF2D283}"/>
              </a:ext>
            </a:extLst>
          </p:cNvPr>
          <p:cNvSpPr txBox="1"/>
          <p:nvPr/>
        </p:nvSpPr>
        <p:spPr>
          <a:xfrm>
            <a:off x="2092920" y="21852642"/>
            <a:ext cx="3218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83DDE-3AA1-4C2A-B704-82F0CDD6B356}"/>
              </a:ext>
            </a:extLst>
          </p:cNvPr>
          <p:cNvSpPr txBox="1"/>
          <p:nvPr/>
        </p:nvSpPr>
        <p:spPr>
          <a:xfrm>
            <a:off x="4835817" y="20010420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511B2C9B-E712-4227-897C-2D02BC54C06D}"/>
              </a:ext>
            </a:extLst>
          </p:cNvPr>
          <p:cNvSpPr/>
          <p:nvPr/>
        </p:nvSpPr>
        <p:spPr>
          <a:xfrm rot="18710938">
            <a:off x="3887301" y="18091417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2CA16F9-11B6-4228-B54C-FBCEC1EA546D}"/>
              </a:ext>
            </a:extLst>
          </p:cNvPr>
          <p:cNvSpPr txBox="1"/>
          <p:nvPr/>
        </p:nvSpPr>
        <p:spPr>
          <a:xfrm>
            <a:off x="4150790" y="17838641"/>
            <a:ext cx="24536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97AEC3-9F99-4AC0-A5E2-46C9062B7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91308" y="26115941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E2FDA10-4316-4473-A98E-2980FB5B8F4D}"/>
              </a:ext>
            </a:extLst>
          </p:cNvPr>
          <p:cNvCxnSpPr>
            <a:cxnSpLocks/>
          </p:cNvCxnSpPr>
          <p:nvPr/>
        </p:nvCxnSpPr>
        <p:spPr>
          <a:xfrm flipV="1">
            <a:off x="4721176" y="25021418"/>
            <a:ext cx="0" cy="1921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C5B3037-26F4-4766-8DB5-C26BF43DD31A}"/>
              </a:ext>
            </a:extLst>
          </p:cNvPr>
          <p:cNvSpPr txBox="1"/>
          <p:nvPr/>
        </p:nvSpPr>
        <p:spPr>
          <a:xfrm>
            <a:off x="1990214" y="27167059"/>
            <a:ext cx="3808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Right Bracket 143">
            <a:extLst>
              <a:ext uri="{FF2B5EF4-FFF2-40B4-BE49-F238E27FC236}">
                <a16:creationId xmlns:a16="http://schemas.microsoft.com/office/drawing/2014/main" id="{E4690D64-D8BE-4517-950B-9D65E584B984}"/>
              </a:ext>
            </a:extLst>
          </p:cNvPr>
          <p:cNvSpPr/>
          <p:nvPr/>
        </p:nvSpPr>
        <p:spPr>
          <a:xfrm rot="18710938">
            <a:off x="3916798" y="23473431"/>
            <a:ext cx="204523" cy="1605030"/>
          </a:xfrm>
          <a:prstGeom prst="righ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11DE74-0854-4604-B0A8-6FDE23811888}"/>
              </a:ext>
            </a:extLst>
          </p:cNvPr>
          <p:cNvSpPr txBox="1"/>
          <p:nvPr/>
        </p:nvSpPr>
        <p:spPr>
          <a:xfrm>
            <a:off x="4169920" y="23226022"/>
            <a:ext cx="2937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46" name="Table 27">
            <a:extLst>
              <a:ext uri="{FF2B5EF4-FFF2-40B4-BE49-F238E27FC236}">
                <a16:creationId xmlns:a16="http://schemas.microsoft.com/office/drawing/2014/main" id="{34DA106A-7EC6-4CEE-9643-0DE31A09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9597"/>
              </p:ext>
            </p:extLst>
          </p:nvPr>
        </p:nvGraphicFramePr>
        <p:xfrm>
          <a:off x="1507862" y="29132524"/>
          <a:ext cx="3145440" cy="157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44">
                  <a:extLst>
                    <a:ext uri="{9D8B030D-6E8A-4147-A177-3AD203B41FA5}">
                      <a16:colId xmlns:a16="http://schemas.microsoft.com/office/drawing/2014/main" val="181597502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58213455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69725005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584070698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17470594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1454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800" dirty="0">
                        <a:solidFill>
                          <a:srgbClr val="F0224B"/>
                        </a:solidFill>
                      </a:endParaRPr>
                    </a:p>
                  </a:txBody>
                  <a:tcPr marL="28899" marR="28899" marT="14449" marB="14449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7" name="Rectangle 146">
            <a:extLst>
              <a:ext uri="{FF2B5EF4-FFF2-40B4-BE49-F238E27FC236}">
                <a16:creationId xmlns:a16="http://schemas.microsoft.com/office/drawing/2014/main" id="{9432600F-0AED-4A6D-B0B3-98C6170B6A3C}"/>
              </a:ext>
            </a:extLst>
          </p:cNvPr>
          <p:cNvSpPr/>
          <p:nvPr/>
        </p:nvSpPr>
        <p:spPr>
          <a:xfrm>
            <a:off x="1478366" y="29127975"/>
            <a:ext cx="3171172" cy="1579786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E833E4-BF19-4CF3-A83B-4CEBF6AE273D}"/>
              </a:ext>
            </a:extLst>
          </p:cNvPr>
          <p:cNvSpPr txBox="1"/>
          <p:nvPr/>
        </p:nvSpPr>
        <p:spPr>
          <a:xfrm>
            <a:off x="4839594" y="25495395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431720-0BF1-46FD-B221-E55D5A88FFAC}"/>
              </a:ext>
            </a:extLst>
          </p:cNvPr>
          <p:cNvCxnSpPr>
            <a:cxnSpLocks/>
          </p:cNvCxnSpPr>
          <p:nvPr/>
        </p:nvCxnSpPr>
        <p:spPr>
          <a:xfrm flipV="1">
            <a:off x="4923122" y="29127975"/>
            <a:ext cx="0" cy="1800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3C80DB-F329-444D-AF7D-A20D6B15E804}"/>
              </a:ext>
            </a:extLst>
          </p:cNvPr>
          <p:cNvSpPr txBox="1"/>
          <p:nvPr/>
        </p:nvSpPr>
        <p:spPr>
          <a:xfrm>
            <a:off x="5041540" y="29534527"/>
            <a:ext cx="21836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5DB0C81-754C-46CA-8B43-2B3FCAF66C20}"/>
              </a:ext>
            </a:extLst>
          </p:cNvPr>
          <p:cNvCxnSpPr>
            <a:cxnSpLocks/>
          </p:cNvCxnSpPr>
          <p:nvPr/>
        </p:nvCxnSpPr>
        <p:spPr>
          <a:xfrm flipH="1">
            <a:off x="1478365" y="31029649"/>
            <a:ext cx="32868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F34240B-773D-4585-8331-6D3A2EB58A3A}"/>
              </a:ext>
            </a:extLst>
          </p:cNvPr>
          <p:cNvSpPr txBox="1"/>
          <p:nvPr/>
        </p:nvSpPr>
        <p:spPr>
          <a:xfrm>
            <a:off x="1063140" y="31177676"/>
            <a:ext cx="4349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TS features X Brain Regions (1,804)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5470EA-3A7F-4BF9-9B55-DA1887E9875A}"/>
              </a:ext>
            </a:extLst>
          </p:cNvPr>
          <p:cNvGrpSpPr/>
          <p:nvPr/>
        </p:nvGrpSpPr>
        <p:grpSpPr>
          <a:xfrm>
            <a:off x="8059550" y="17587735"/>
            <a:ext cx="4411032" cy="5053224"/>
            <a:chOff x="6784268" y="15424184"/>
            <a:chExt cx="4411032" cy="50532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1CFD81-AE0B-4AB2-9A26-5EBDDDAC26DC}"/>
                </a:ext>
              </a:extLst>
            </p:cNvPr>
            <p:cNvSpPr/>
            <p:nvPr/>
          </p:nvSpPr>
          <p:spPr>
            <a:xfrm>
              <a:off x="6784268" y="15424184"/>
              <a:ext cx="4411032" cy="5053224"/>
            </a:xfrm>
            <a:prstGeom prst="rect">
              <a:avLst/>
            </a:prstGeom>
            <a:noFill/>
            <a:ln w="76200">
              <a:solidFill>
                <a:srgbClr val="F823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F79021-0802-4BCA-B8B6-902D32F4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85834" y="15576599"/>
              <a:ext cx="3964220" cy="4324605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462CF91-8442-411F-ADF2-26C13FDD877C}"/>
              </a:ext>
            </a:extLst>
          </p:cNvPr>
          <p:cNvSpPr txBox="1"/>
          <p:nvPr/>
        </p:nvSpPr>
        <p:spPr>
          <a:xfrm>
            <a:off x="1547170" y="15503390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Data partitioned for linear support vecto</a:t>
            </a:r>
            <a:r>
              <a:rPr lang="en-US" sz="3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machine (SVM)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01DA8E-DD31-42FB-A0A8-FE4FBC3E3D08}"/>
              </a:ext>
            </a:extLst>
          </p:cNvPr>
          <p:cNvSpPr txBox="1"/>
          <p:nvPr/>
        </p:nvSpPr>
        <p:spPr>
          <a:xfrm>
            <a:off x="7731031" y="15441317"/>
            <a:ext cx="513915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accuracies compared against null model distributions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9CDCB28F-A0FD-4E8F-952B-CA92307EEA6F}"/>
              </a:ext>
            </a:extLst>
          </p:cNvPr>
          <p:cNvGrpSpPr/>
          <p:nvPr/>
        </p:nvGrpSpPr>
        <p:grpSpPr>
          <a:xfrm>
            <a:off x="12909955" y="6996524"/>
            <a:ext cx="2452196" cy="1201059"/>
            <a:chOff x="9753987" y="6157683"/>
            <a:chExt cx="3224484" cy="1579317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068A811-6A0D-4D22-AB3B-DF833F4EFB4A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247840B5-4317-41E5-8A18-2A864D7E3E2C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0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775118BD-DD83-4F9D-A8CE-9D2866F61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B01586C-C214-49BF-862F-25DB55F751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E09BAA7-71B0-46C1-B61F-994EDA0E90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699F2DA-5163-4397-9D0D-CD8158E976D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8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29C84B5-A7C9-4C01-996E-C8EA3561FB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4D61653-301D-4C67-8F9A-0FB8B6426A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389AFBD-1F6A-45DF-8CEF-062173173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30F1CE6-82DF-4B73-BAF6-1876BBC82574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C02FF81-6A38-4721-81FB-8759F2239358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19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4C85E3F-049C-484C-B6A8-01C61AE443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CE54A3AE-61BA-424A-B7F7-C5A6695862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DFFDAB4E-AC79-4255-94CB-2D0BF26AC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96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01468566-03F2-4D6B-9FFB-CDBFBEAD8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7D71835-32B4-442A-8EAF-972E2B123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C59D787-6D18-45C3-963F-9D49FCF8752F}"/>
              </a:ext>
            </a:extLst>
          </p:cNvPr>
          <p:cNvGrpSpPr/>
          <p:nvPr/>
        </p:nvGrpSpPr>
        <p:grpSpPr>
          <a:xfrm>
            <a:off x="13200326" y="10315197"/>
            <a:ext cx="2108174" cy="1201059"/>
            <a:chOff x="9753987" y="6157683"/>
            <a:chExt cx="2772117" cy="157931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2B3C847-FB91-4963-999E-C2C81D0511CE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A1A4883-10A7-4E55-81B5-E8C092852D4A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355FACA-E383-47C4-A8F2-E8A4B21381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4F6471-A40C-48EA-BC36-6EF2C52765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2E5CB07-7AD2-46D9-9354-08359CD10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CD0B7234-4751-42BB-ABB9-3F660D724AA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21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4BF67E4-B925-483B-A80A-9B5FEE949C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8460CFF-FD29-4615-9567-FE277284B2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1B9301D-D284-445F-BE28-64FA4E6731AA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7DF059B-AF96-4BBB-8401-B2DEE89004FB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21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A5E089A1-DD1C-4110-8CBC-F0701AEF46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064E859-5F43-42FE-A878-72EEF73299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4A841C8-B0FD-4DEE-B6F4-24A32D7F2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FFA0F3E6-FD95-4FC0-8055-D9D5D1547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6F82F413-E5FD-47B7-AD90-7318C40A88DF}"/>
              </a:ext>
            </a:extLst>
          </p:cNvPr>
          <p:cNvSpPr txBox="1"/>
          <p:nvPr/>
        </p:nvSpPr>
        <p:spPr>
          <a:xfrm>
            <a:off x="12972556" y="5853977"/>
            <a:ext cx="25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sz="3200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4536C9F-D72B-4197-8829-9374D0D60073}"/>
              </a:ext>
            </a:extLst>
          </p:cNvPr>
          <p:cNvSpPr txBox="1"/>
          <p:nvPr/>
        </p:nvSpPr>
        <p:spPr>
          <a:xfrm>
            <a:off x="12854138" y="8239623"/>
            <a:ext cx="2634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B67ECC-FB73-490E-A96E-0C1D791C2346}"/>
              </a:ext>
            </a:extLst>
          </p:cNvPr>
          <p:cNvSpPr txBox="1"/>
          <p:nvPr/>
        </p:nvSpPr>
        <p:spPr>
          <a:xfrm>
            <a:off x="12883236" y="11675867"/>
            <a:ext cx="2887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1383E865-E77D-4F26-9687-477CE5E34EDD}"/>
              </a:ext>
            </a:extLst>
          </p:cNvPr>
          <p:cNvCxnSpPr>
            <a:cxnSpLocks/>
          </p:cNvCxnSpPr>
          <p:nvPr/>
        </p:nvCxnSpPr>
        <p:spPr>
          <a:xfrm>
            <a:off x="15189049" y="8205416"/>
            <a:ext cx="1134647" cy="1251972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BA77A83-46C8-4928-BF40-5847E2DF53EE}"/>
              </a:ext>
            </a:extLst>
          </p:cNvPr>
          <p:cNvCxnSpPr>
            <a:cxnSpLocks/>
          </p:cNvCxnSpPr>
          <p:nvPr/>
        </p:nvCxnSpPr>
        <p:spPr>
          <a:xfrm flipV="1">
            <a:off x="15189049" y="9450662"/>
            <a:ext cx="1134647" cy="996985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7122DC0-3642-46EF-A83F-76AF0EA2A882}"/>
              </a:ext>
            </a:extLst>
          </p:cNvPr>
          <p:cNvSpPr txBox="1"/>
          <p:nvPr/>
        </p:nvSpPr>
        <p:spPr>
          <a:xfrm>
            <a:off x="16085004" y="12453084"/>
            <a:ext cx="4402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 in each region</a:t>
            </a:r>
            <a:endParaRPr lang="en-AU" sz="3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7B78788-9D15-4F9E-A219-5C7E6F345E32}"/>
              </a:ext>
            </a:extLst>
          </p:cNvPr>
          <p:cNvSpPr txBox="1"/>
          <p:nvPr/>
        </p:nvSpPr>
        <p:spPr>
          <a:xfrm>
            <a:off x="13955356" y="17669567"/>
            <a:ext cx="806539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6/82 brain regions</a:t>
            </a:r>
            <a:r>
              <a:rPr lang="en-US" sz="27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(1) L banks of the superior temporal sulcus, (2) L pericalcarine, (3) R cuneus, (4) R postcentral, (5) R middle temporal, (6) R amygdala</a:t>
            </a:r>
            <a:endParaRPr lang="en-AU" sz="27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C8B763-F43D-4DCD-AD58-8D7A12E5068E}"/>
              </a:ext>
            </a:extLst>
          </p:cNvPr>
          <p:cNvSpPr txBox="1"/>
          <p:nvPr/>
        </p:nvSpPr>
        <p:spPr>
          <a:xfrm>
            <a:off x="14035801" y="30999018"/>
            <a:ext cx="7722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Combination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time-series features X brain regions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statistically significant balanced accuracy of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5E94233-B935-4245-B129-1F8BB974D1BA}"/>
              </a:ext>
            </a:extLst>
          </p:cNvPr>
          <p:cNvSpPr txBox="1"/>
          <p:nvPr/>
        </p:nvSpPr>
        <p:spPr>
          <a:xfrm>
            <a:off x="23260804" y="15391819"/>
            <a:ext cx="5611599" cy="1754326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Compare classification performance in univariate vs. pairwise TS features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7E6E7ABC-DDF7-42E0-BBAD-512EDE8FE9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16553174" y="8444953"/>
            <a:ext cx="2479843" cy="18174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A4F86-C2DF-41C1-A8EE-6F6B18862B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5764100" y="10308473"/>
            <a:ext cx="2167613" cy="1633271"/>
          </a:xfrm>
          <a:prstGeom prst="rect">
            <a:avLst/>
          </a:prstGeom>
          <a:ln w="38100">
            <a:noFill/>
          </a:ln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64F0805-979D-428A-8118-1903213D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22105604" y="6042324"/>
            <a:ext cx="2122783" cy="1599591"/>
          </a:xfrm>
          <a:prstGeom prst="rect">
            <a:avLst/>
          </a:prstGeom>
          <a:ln w="38100">
            <a:noFill/>
          </a:ln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E5DDDD5-1919-4EB3-A706-114C31264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22078772" y="7561947"/>
            <a:ext cx="2123818" cy="1600271"/>
          </a:xfrm>
          <a:prstGeom prst="rect">
            <a:avLst/>
          </a:prstGeom>
          <a:ln w="38100">
            <a:noFill/>
          </a:ln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77BF415-C5ED-4A5C-8DA6-2D97969D1354}"/>
              </a:ext>
            </a:extLst>
          </p:cNvPr>
          <p:cNvCxnSpPr>
            <a:cxnSpLocks/>
          </p:cNvCxnSpPr>
          <p:nvPr/>
        </p:nvCxnSpPr>
        <p:spPr>
          <a:xfrm>
            <a:off x="25390734" y="9457388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4212C54-14CA-4473-B621-A078CB932270}"/>
              </a:ext>
            </a:extLst>
          </p:cNvPr>
          <p:cNvSpPr txBox="1"/>
          <p:nvPr/>
        </p:nvSpPr>
        <p:spPr>
          <a:xfrm>
            <a:off x="19429646" y="6462676"/>
            <a:ext cx="2421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22 univariate 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3,4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4C788A-3960-48BD-ACAE-9B0A02F99E1A}"/>
              </a:ext>
            </a:extLst>
          </p:cNvPr>
          <p:cNvSpPr txBox="1"/>
          <p:nvPr/>
        </p:nvSpPr>
        <p:spPr>
          <a:xfrm>
            <a:off x="19412970" y="10713120"/>
            <a:ext cx="24224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18 pairwise 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features</a:t>
            </a:r>
            <a:r>
              <a:rPr lang="en-US" sz="28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2FAE3D-646E-4B0A-B86D-F6E11CEEC162}"/>
              </a:ext>
            </a:extLst>
          </p:cNvPr>
          <p:cNvCxnSpPr>
            <a:cxnSpLocks/>
          </p:cNvCxnSpPr>
          <p:nvPr/>
        </p:nvCxnSpPr>
        <p:spPr>
          <a:xfrm>
            <a:off x="19664045" y="9755709"/>
            <a:ext cx="2406440" cy="1249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picture containing shape&#10;&#10;Description automatically generated">
            <a:extLst>
              <a:ext uri="{FF2B5EF4-FFF2-40B4-BE49-F238E27FC236}">
                <a16:creationId xmlns:a16="http://schemas.microsoft.com/office/drawing/2014/main" id="{CA690200-3760-4E16-98BC-F4CDDA8B9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807" y="10919502"/>
            <a:ext cx="2122783" cy="1661308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F75E1E0A-D9C9-463D-AFE2-CDC47F8878F7}"/>
              </a:ext>
            </a:extLst>
          </p:cNvPr>
          <p:cNvSpPr txBox="1"/>
          <p:nvPr/>
        </p:nvSpPr>
        <p:spPr>
          <a:xfrm>
            <a:off x="22976198" y="24652470"/>
            <a:ext cx="6169372" cy="1200329"/>
          </a:xfrm>
          <a:prstGeom prst="rect">
            <a:avLst/>
          </a:prstGeom>
          <a:solidFill>
            <a:srgbClr val="E2E2E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benefit from regional univariate data 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FDACAEF-AC0A-46B0-86B5-645FBCF0E3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5178" y="17436747"/>
            <a:ext cx="5714760" cy="6531153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BDFE51D9-208C-4B46-8195-9F5AFD02B9FC}"/>
              </a:ext>
            </a:extLst>
          </p:cNvPr>
          <p:cNvSpPr/>
          <p:nvPr/>
        </p:nvSpPr>
        <p:spPr>
          <a:xfrm>
            <a:off x="2502531" y="19432925"/>
            <a:ext cx="1923675" cy="1923675"/>
          </a:xfrm>
          <a:prstGeom prst="rect">
            <a:avLst/>
          </a:prstGeom>
          <a:noFill/>
          <a:ln w="7620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246916F-C767-4E89-95C9-4D3FD557F2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10015" y="26345013"/>
            <a:ext cx="5973442" cy="4244287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AA63F0-C771-4635-82F1-CE99A3C3EBEB}"/>
              </a:ext>
            </a:extLst>
          </p:cNvPr>
          <p:cNvGrpSpPr/>
          <p:nvPr/>
        </p:nvGrpSpPr>
        <p:grpSpPr>
          <a:xfrm>
            <a:off x="27356368" y="7753870"/>
            <a:ext cx="1576916" cy="1652913"/>
            <a:chOff x="26963080" y="6779941"/>
            <a:chExt cx="1858181" cy="194773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BAA6F51-2116-4BA1-A7E4-81005B24DE5B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FC378BC6-1F2D-4735-B618-F7E4F29F6BB9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0722C45-ABC3-4219-9CED-5F11A03621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39F9873-1D2D-49FF-9EE0-216F7F811A81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3F55C5D-A3E4-43B0-9220-377CED4E6424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62DD922-01A1-4F29-A210-456B77E87A09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EE6B8D-93F9-4271-883A-8CCEA6638C94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BCDC780-7BB9-421F-A65E-9C1E5EAE2982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4F736C5-7288-4483-B1AB-0DC9DFC9A52F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A059C12-5F56-463C-BF86-DC27272E9290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1574462-6271-4289-A4D1-51B3FFAD865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971FA9D-6FC5-4557-B043-88B41A7FACFD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A6E541E-BCC7-41EE-9D50-9C0C410E7348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8E49924-97D5-4B99-9024-09F660B1DBC6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B5B42A3-7904-4840-8A1A-3258CD1B2E6D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4EA8405-BAA6-43E0-8F4B-F6461EBDD996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FC86042-7BEF-484A-922B-E2BB5E63C094}"/>
              </a:ext>
            </a:extLst>
          </p:cNvPr>
          <p:cNvSpPr txBox="1"/>
          <p:nvPr/>
        </p:nvSpPr>
        <p:spPr>
          <a:xfrm>
            <a:off x="26897843" y="9796555"/>
            <a:ext cx="2469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Use TS features as inputs to linear S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VM classifier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40" name="Picture 2" descr="Page Not Found">
            <a:extLst>
              <a:ext uri="{FF2B5EF4-FFF2-40B4-BE49-F238E27FC236}">
                <a16:creationId xmlns:a16="http://schemas.microsoft.com/office/drawing/2014/main" id="{5E8AB58F-1862-4370-8EE4-D1F9A6D5B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9" t="91922"/>
          <a:stretch/>
        </p:blipFill>
        <p:spPr bwMode="auto">
          <a:xfrm rot="16200000" flipH="1">
            <a:off x="24036730" y="11479521"/>
            <a:ext cx="1211756" cy="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65919A-D9CF-4021-BE5C-9EC88BE6896D}"/>
              </a:ext>
            </a:extLst>
          </p:cNvPr>
          <p:cNvCxnSpPr>
            <a:cxnSpLocks/>
          </p:cNvCxnSpPr>
          <p:nvPr/>
        </p:nvCxnSpPr>
        <p:spPr>
          <a:xfrm>
            <a:off x="7238001" y="15412751"/>
            <a:ext cx="0" cy="1773109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C7B3606-46FB-47C6-9EA4-13E7E09F1C7B}"/>
              </a:ext>
            </a:extLst>
          </p:cNvPr>
          <p:cNvCxnSpPr>
            <a:cxnSpLocks/>
          </p:cNvCxnSpPr>
          <p:nvPr/>
        </p:nvCxnSpPr>
        <p:spPr>
          <a:xfrm>
            <a:off x="13326652" y="15319397"/>
            <a:ext cx="0" cy="17702531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50FC33C-74B4-4B9C-9C9A-C3AE6B37D025}"/>
              </a:ext>
            </a:extLst>
          </p:cNvPr>
          <p:cNvCxnSpPr>
            <a:cxnSpLocks/>
          </p:cNvCxnSpPr>
          <p:nvPr/>
        </p:nvCxnSpPr>
        <p:spPr>
          <a:xfrm>
            <a:off x="22490060" y="15339433"/>
            <a:ext cx="0" cy="17804415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DB9654F1-112A-4E60-8FF2-748BAAE2CEA8}"/>
              </a:ext>
            </a:extLst>
          </p:cNvPr>
          <p:cNvCxnSpPr>
            <a:cxnSpLocks/>
          </p:cNvCxnSpPr>
          <p:nvPr/>
        </p:nvCxnSpPr>
        <p:spPr>
          <a:xfrm>
            <a:off x="22490060" y="24222680"/>
            <a:ext cx="67153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0053663-1C82-4D12-88A9-0FC072A9B1B5}"/>
              </a:ext>
            </a:extLst>
          </p:cNvPr>
          <p:cNvSpPr txBox="1"/>
          <p:nvPr/>
        </p:nvSpPr>
        <p:spPr>
          <a:xfrm>
            <a:off x="22709254" y="30551766"/>
            <a:ext cx="6658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each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statistical pairwise interaction (SPI)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with or without the addition of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univariate combo-wise data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shows that adding the univariate regional data </a:t>
            </a:r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almost always improves balanced accuracy</a:t>
            </a:r>
            <a:r>
              <a: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(mean +5.06%).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8F87DF-D8E9-431D-BFD7-21CAB27B13A2}"/>
              </a:ext>
            </a:extLst>
          </p:cNvPr>
          <p:cNvSpPr txBox="1"/>
          <p:nvPr/>
        </p:nvSpPr>
        <p:spPr>
          <a:xfrm>
            <a:off x="24857777" y="6804521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vectors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2EE5379-A7C7-47FC-9DF4-23C5C9D47312}"/>
              </a:ext>
            </a:extLst>
          </p:cNvPr>
          <p:cNvSpPr txBox="1"/>
          <p:nvPr/>
        </p:nvSpPr>
        <p:spPr>
          <a:xfrm>
            <a:off x="24857777" y="11102443"/>
            <a:ext cx="2421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 vector</a:t>
            </a:r>
            <a:endParaRPr lang="en-AU" sz="28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2FCDFB1-151E-49E7-9083-2986011D3EB6}"/>
              </a:ext>
            </a:extLst>
          </p:cNvPr>
          <p:cNvSpPr txBox="1"/>
          <p:nvPr/>
        </p:nvSpPr>
        <p:spPr>
          <a:xfrm>
            <a:off x="9549949" y="22081399"/>
            <a:ext cx="298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BH-adjusted p&lt;0.05</a:t>
            </a:r>
            <a:endParaRPr lang="en-AU" sz="2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95C6FD3-1B62-4579-9E3D-85C90268B81A}"/>
              </a:ext>
            </a:extLst>
          </p:cNvPr>
          <p:cNvCxnSpPr/>
          <p:nvPr/>
        </p:nvCxnSpPr>
        <p:spPr>
          <a:xfrm>
            <a:off x="8511654" y="22294621"/>
            <a:ext cx="1022038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7982DF3C-728B-4494-87E1-7B643B8985AA}"/>
              </a:ext>
            </a:extLst>
          </p:cNvPr>
          <p:cNvGrpSpPr/>
          <p:nvPr/>
        </p:nvGrpSpPr>
        <p:grpSpPr>
          <a:xfrm>
            <a:off x="8059550" y="22913528"/>
            <a:ext cx="4593914" cy="4913565"/>
            <a:chOff x="8384016" y="21771417"/>
            <a:chExt cx="4593914" cy="491356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876D18-6BDD-4644-915B-CB8AF911E838}"/>
                </a:ext>
              </a:extLst>
            </p:cNvPr>
            <p:cNvSpPr/>
            <p:nvPr/>
          </p:nvSpPr>
          <p:spPr>
            <a:xfrm>
              <a:off x="8384016" y="21771417"/>
              <a:ext cx="4411032" cy="4913565"/>
            </a:xfrm>
            <a:prstGeom prst="rect">
              <a:avLst/>
            </a:prstGeom>
            <a:noFill/>
            <a:ln w="76200">
              <a:solidFill>
                <a:srgbClr val="5C8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5427183-2E3B-4CA7-8D24-0970793D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9942" y="21896098"/>
              <a:ext cx="3981872" cy="4343862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EEC4C0B-732D-4D30-935E-D4D3A823CE2D}"/>
                </a:ext>
              </a:extLst>
            </p:cNvPr>
            <p:cNvSpPr txBox="1"/>
            <p:nvPr/>
          </p:nvSpPr>
          <p:spPr>
            <a:xfrm>
              <a:off x="9877032" y="26137656"/>
              <a:ext cx="31008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19C8061-7F0C-42EC-A664-155C16D3E74C}"/>
                </a:ext>
              </a:extLst>
            </p:cNvPr>
            <p:cNvCxnSpPr/>
            <p:nvPr/>
          </p:nvCxnSpPr>
          <p:spPr>
            <a:xfrm>
              <a:off x="8838737" y="2635087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4F5C8CD-5FEB-4705-9B31-A1F34FEF7AA3}"/>
              </a:ext>
            </a:extLst>
          </p:cNvPr>
          <p:cNvGrpSpPr/>
          <p:nvPr/>
        </p:nvGrpSpPr>
        <p:grpSpPr>
          <a:xfrm>
            <a:off x="8059550" y="28131672"/>
            <a:ext cx="4411032" cy="4913565"/>
            <a:chOff x="8384016" y="26960064"/>
            <a:chExt cx="4411032" cy="491356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6306216-A5BB-4762-BE0C-179508985647}"/>
                </a:ext>
              </a:extLst>
            </p:cNvPr>
            <p:cNvSpPr/>
            <p:nvPr/>
          </p:nvSpPr>
          <p:spPr>
            <a:xfrm>
              <a:off x="8384016" y="26960064"/>
              <a:ext cx="4411032" cy="4913565"/>
            </a:xfrm>
            <a:prstGeom prst="rect">
              <a:avLst/>
            </a:prstGeom>
            <a:noFill/>
            <a:ln w="76200">
              <a:solidFill>
                <a:srgbClr val="B179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E600C29-8E0A-4E6A-9D83-431244AD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02862" y="27046766"/>
              <a:ext cx="4001411" cy="4365176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3FC24C-8FE3-447A-A94C-D98EFB879EB2}"/>
                </a:ext>
              </a:extLst>
            </p:cNvPr>
            <p:cNvSpPr txBox="1"/>
            <p:nvPr/>
          </p:nvSpPr>
          <p:spPr>
            <a:xfrm>
              <a:off x="10707447" y="31304096"/>
              <a:ext cx="19283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p&lt;0.05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CD9F639-7350-4EDD-BC7E-353150BA2EA0}"/>
                </a:ext>
              </a:extLst>
            </p:cNvPr>
            <p:cNvCxnSpPr/>
            <p:nvPr/>
          </p:nvCxnSpPr>
          <p:spPr>
            <a:xfrm>
              <a:off x="9669152" y="31517318"/>
              <a:ext cx="1022038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48F558-9752-4C94-B697-CA88E0BD8C17}"/>
              </a:ext>
            </a:extLst>
          </p:cNvPr>
          <p:cNvSpPr/>
          <p:nvPr/>
        </p:nvSpPr>
        <p:spPr>
          <a:xfrm>
            <a:off x="1280764" y="23911802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33F627-DB6C-4F6A-BE90-0A63D828C430}"/>
              </a:ext>
            </a:extLst>
          </p:cNvPr>
          <p:cNvSpPr/>
          <p:nvPr/>
        </p:nvSpPr>
        <p:spPr>
          <a:xfrm>
            <a:off x="1683309" y="24222680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F056674-5AA2-498A-B950-BEE912CCC366}"/>
              </a:ext>
            </a:extLst>
          </p:cNvPr>
          <p:cNvSpPr/>
          <p:nvPr/>
        </p:nvSpPr>
        <p:spPr>
          <a:xfrm>
            <a:off x="2092920" y="24535646"/>
            <a:ext cx="1923675" cy="1923675"/>
          </a:xfrm>
          <a:prstGeom prst="rect">
            <a:avLst/>
          </a:prstGeom>
          <a:solidFill>
            <a:srgbClr val="F2F2F2"/>
          </a:solidFill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9" name="Table 27">
            <a:extLst>
              <a:ext uri="{FF2B5EF4-FFF2-40B4-BE49-F238E27FC236}">
                <a16:creationId xmlns:a16="http://schemas.microsoft.com/office/drawing/2014/main" id="{81D76C71-19AA-469E-A0EF-4BDB401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23179"/>
              </p:ext>
            </p:extLst>
          </p:nvPr>
        </p:nvGraphicFramePr>
        <p:xfrm>
          <a:off x="2532021" y="24861186"/>
          <a:ext cx="1919915" cy="19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3839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384251"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200" dirty="0">
                        <a:solidFill>
                          <a:srgbClr val="F0224B"/>
                        </a:solidFill>
                      </a:endParaRPr>
                    </a:p>
                  </a:txBody>
                  <a:tcPr marL="35145" marR="35145" marT="17572" marB="1757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38" name="Rectangle 137">
            <a:extLst>
              <a:ext uri="{FF2B5EF4-FFF2-40B4-BE49-F238E27FC236}">
                <a16:creationId xmlns:a16="http://schemas.microsoft.com/office/drawing/2014/main" id="{28541186-1595-436B-BE60-94A6094218E8}"/>
              </a:ext>
            </a:extLst>
          </p:cNvPr>
          <p:cNvSpPr/>
          <p:nvPr/>
        </p:nvSpPr>
        <p:spPr>
          <a:xfrm>
            <a:off x="2502531" y="24844436"/>
            <a:ext cx="1923675" cy="1923675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6A6BE-3E5B-42D2-872F-8D6121D974F4}"/>
              </a:ext>
            </a:extLst>
          </p:cNvPr>
          <p:cNvGrpSpPr/>
          <p:nvPr/>
        </p:nvGrpSpPr>
        <p:grpSpPr>
          <a:xfrm>
            <a:off x="14555450" y="18951290"/>
            <a:ext cx="6961025" cy="3617404"/>
            <a:chOff x="14645482" y="17988954"/>
            <a:chExt cx="6961025" cy="3617404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612ECF96-72F4-4562-B924-3B6E172E4787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617404"/>
              <a:chOff x="12305837" y="17348182"/>
              <a:chExt cx="4347252" cy="3617404"/>
            </a:xfrm>
          </p:grpSpPr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642042FC-DD31-490B-9231-DC128F877FD9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1026" name="Picture 102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F6DA1F80-7D16-4B1B-A1F1-87752F7673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1C8B24DC-32AB-4CC8-BD27-1FEB8EE5E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402DAD2-5C99-4DF2-8235-028361EDDBDB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EC6EBF7-CE47-4363-8D9D-76FD41AF005F}"/>
                  </a:ext>
                </a:extLst>
              </p:cNvPr>
              <p:cNvSpPr txBox="1"/>
              <p:nvPr/>
            </p:nvSpPr>
            <p:spPr>
              <a:xfrm>
                <a:off x="13270111" y="20380811"/>
                <a:ext cx="24536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D5A6C77D-5124-4F0B-BD34-C4A2B8C9ADC7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1039" name="Picture 1038">
                <a:extLst>
                  <a:ext uri="{FF2B5EF4-FFF2-40B4-BE49-F238E27FC236}">
                    <a16:creationId xmlns:a16="http://schemas.microsoft.com/office/drawing/2014/main" id="{EF54B3E2-E291-4604-B4C2-0582902DDD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F6D16B6-FDE9-47C1-AB9E-D99FEBCF8B67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5252A4C-A856-4310-AFA1-59074AAA8A89}"/>
                  </a:ext>
                </a:extLst>
              </p:cNvPr>
              <p:cNvSpPr txBox="1"/>
              <p:nvPr/>
            </p:nvSpPr>
            <p:spPr>
              <a:xfrm>
                <a:off x="20470387" y="16723756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118D6EE-8060-4021-9255-DF32030BE521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3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0CF591A-8498-4309-A847-BAC40448126B}"/>
                </a:ext>
              </a:extLst>
            </p:cNvPr>
            <p:cNvSpPr txBox="1"/>
            <p:nvPr/>
          </p:nvSpPr>
          <p:spPr>
            <a:xfrm>
              <a:off x="15549400" y="19395502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AE76A51-BDA6-4455-A242-97871B719FCD}"/>
                </a:ext>
              </a:extLst>
            </p:cNvPr>
            <p:cNvSpPr txBox="1"/>
            <p:nvPr/>
          </p:nvSpPr>
          <p:spPr>
            <a:xfrm>
              <a:off x="16265429" y="18861024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C4E4B55-2FCA-4C69-BEC8-F7B4F19AC9B7}"/>
                </a:ext>
              </a:extLst>
            </p:cNvPr>
            <p:cNvSpPr txBox="1"/>
            <p:nvPr/>
          </p:nvSpPr>
          <p:spPr>
            <a:xfrm>
              <a:off x="16235045" y="20326938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9529A7F-C7E5-4F7E-B15A-D21BF211BEB4}"/>
                </a:ext>
              </a:extLst>
            </p:cNvPr>
            <p:cNvSpPr txBox="1"/>
            <p:nvPr/>
          </p:nvSpPr>
          <p:spPr>
            <a:xfrm>
              <a:off x="17235153" y="19587676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186B80A-480E-4D14-82FE-827BC7FA86D8}"/>
                </a:ext>
              </a:extLst>
            </p:cNvPr>
            <p:cNvSpPr txBox="1"/>
            <p:nvPr/>
          </p:nvSpPr>
          <p:spPr>
            <a:xfrm>
              <a:off x="17806576" y="21084062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BB6F352-4F35-4753-9231-A2BE456847B4}"/>
                </a:ext>
              </a:extLst>
            </p:cNvPr>
            <p:cNvSpPr txBox="1"/>
            <p:nvPr/>
          </p:nvSpPr>
          <p:spPr>
            <a:xfrm>
              <a:off x="19814386" y="20268130"/>
              <a:ext cx="11322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6</a:t>
              </a:r>
              <a:endParaRPr lang="en-AU" sz="2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255FC52-2FC2-414A-B227-E5B5968FDEE4}"/>
              </a:ext>
            </a:extLst>
          </p:cNvPr>
          <p:cNvGrpSpPr/>
          <p:nvPr/>
        </p:nvGrpSpPr>
        <p:grpSpPr>
          <a:xfrm>
            <a:off x="14067214" y="23738248"/>
            <a:ext cx="7683086" cy="1924734"/>
            <a:chOff x="14067213" y="22596974"/>
            <a:chExt cx="7683086" cy="192473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5FF5ECA-06DC-41AC-81DE-B38D1D26324D}"/>
                </a:ext>
              </a:extLst>
            </p:cNvPr>
            <p:cNvSpPr txBox="1"/>
            <p:nvPr/>
          </p:nvSpPr>
          <p:spPr>
            <a:xfrm>
              <a:off x="14067213" y="22596974"/>
              <a:ext cx="51377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</a:t>
              </a:r>
            </a:p>
            <a:p>
              <a:endParaRPr lang="en-US" sz="28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F774EBE-50F0-4F92-9CD3-77FA63F100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23698" b="66146" l="22355" r="52161">
                          <a14:foregroundMark x1="23621" y1="37500" x2="23621" y2="38802"/>
                          <a14:foregroundMark x1="22429" y1="38802" x2="22504" y2="39323"/>
                          <a14:foregroundMark x1="39344" y1="66146" x2="39344" y2="66146"/>
                          <a14:foregroundMark x1="39344" y1="66146" x2="39344" y2="66146"/>
                          <a14:foregroundMark x1="49627" y1="38021" x2="49702" y2="38021"/>
                          <a14:foregroundMark x1="50969" y1="36979" x2="50969" y2="36979"/>
                          <a14:foregroundMark x1="52161" y1="34896" x2="52161" y2="35156"/>
                          <a14:backgroundMark x1="35991" y1="35677" x2="35991" y2="35677"/>
                          <a14:backgroundMark x1="40462" y1="54167" x2="40462" y2="54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0" t="18878" r="47016" b="28869"/>
            <a:stretch/>
          </p:blipFill>
          <p:spPr bwMode="auto">
            <a:xfrm>
              <a:off x="14187434" y="23146461"/>
              <a:ext cx="3127902" cy="137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847E8C6-4354-4832-8F94-BE33543AC7C0}"/>
                </a:ext>
              </a:extLst>
            </p:cNvPr>
            <p:cNvSpPr txBox="1"/>
            <p:nvPr/>
          </p:nvSpPr>
          <p:spPr>
            <a:xfrm>
              <a:off x="17522061" y="23122090"/>
              <a:ext cx="422823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Nonlinear autocorrelation function </a:t>
              </a:r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bins of 5 at lag </a:t>
              </a:r>
              <a:r>
                <a:rPr lang="el-GR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772EACD-2BE5-43BF-B001-1A4772E4698B}"/>
              </a:ext>
            </a:extLst>
          </p:cNvPr>
          <p:cNvSpPr/>
          <p:nvPr/>
        </p:nvSpPr>
        <p:spPr>
          <a:xfrm>
            <a:off x="13839707" y="30752957"/>
            <a:ext cx="8098603" cy="2235470"/>
          </a:xfrm>
          <a:prstGeom prst="rect">
            <a:avLst/>
          </a:prstGeom>
          <a:noFill/>
          <a:ln w="7620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9F2D80-8D18-4025-A79C-8C2D97B7CCC1}"/>
              </a:ext>
            </a:extLst>
          </p:cNvPr>
          <p:cNvSpPr/>
          <p:nvPr/>
        </p:nvSpPr>
        <p:spPr>
          <a:xfrm>
            <a:off x="13839707" y="22918105"/>
            <a:ext cx="8098603" cy="7576721"/>
          </a:xfrm>
          <a:prstGeom prst="rect">
            <a:avLst/>
          </a:prstGeom>
          <a:noFill/>
          <a:ln w="7620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CE51B68-71C2-48A0-9F36-CD1A85071FEB}"/>
              </a:ext>
            </a:extLst>
          </p:cNvPr>
          <p:cNvSpPr/>
          <p:nvPr/>
        </p:nvSpPr>
        <p:spPr>
          <a:xfrm>
            <a:off x="13859055" y="17585378"/>
            <a:ext cx="8098603" cy="5053327"/>
          </a:xfrm>
          <a:prstGeom prst="rect">
            <a:avLst/>
          </a:prstGeom>
          <a:noFill/>
          <a:ln w="76200">
            <a:solidFill>
              <a:srgbClr val="F82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33" name="Picture 6" descr="Monash University">
            <a:extLst>
              <a:ext uri="{FF2B5EF4-FFF2-40B4-BE49-F238E27FC236}">
                <a16:creationId xmlns:a16="http://schemas.microsoft.com/office/drawing/2014/main" id="{6759E892-B286-4824-BBC2-A2744C2B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777" y="1313203"/>
            <a:ext cx="3510212" cy="10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B49C1B4-C00C-444B-8405-35A07BC353BF}"/>
              </a:ext>
            </a:extLst>
          </p:cNvPr>
          <p:cNvGrpSpPr/>
          <p:nvPr/>
        </p:nvGrpSpPr>
        <p:grpSpPr>
          <a:xfrm>
            <a:off x="14168452" y="25970307"/>
            <a:ext cx="7609713" cy="1941592"/>
            <a:chOff x="14168451" y="24354092"/>
            <a:chExt cx="7609713" cy="1941592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8BD7439-B12D-4F92-AC10-ACADCDE2C0A7}"/>
                </a:ext>
              </a:extLst>
            </p:cNvPr>
            <p:cNvSpPr txBox="1"/>
            <p:nvPr/>
          </p:nvSpPr>
          <p:spPr>
            <a:xfrm>
              <a:off x="14168451" y="24354092"/>
              <a:ext cx="46151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PD_PeriodicityWang_th0_01</a:t>
              </a:r>
            </a:p>
          </p:txBody>
        </p:sp>
        <p:pic>
          <p:nvPicPr>
            <p:cNvPr id="268" name="Picture 267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ADC834DE-26B6-416E-AAB6-09FC9BEF2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700" y="25016522"/>
              <a:ext cx="2889398" cy="1204226"/>
            </a:xfrm>
            <a:prstGeom prst="rect">
              <a:avLst/>
            </a:prstGeom>
          </p:spPr>
        </p:pic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15C5685-AA12-4B3F-8963-D02B8554ED44}"/>
                </a:ext>
              </a:extLst>
            </p:cNvPr>
            <p:cNvSpPr txBox="1"/>
            <p:nvPr/>
          </p:nvSpPr>
          <p:spPr>
            <a:xfrm>
              <a:off x="17549926" y="24910689"/>
              <a:ext cx="422823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Periodicity measure </a:t>
              </a:r>
              <a:r>
                <a:rPr lang="en-US" sz="28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that is higher with </a:t>
              </a:r>
              <a:r>
                <a:rPr lang="en-US" sz="2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slow-varying</a:t>
              </a:r>
              <a:r>
                <a:rPr lang="en-US" sz="28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time series</a:t>
              </a:r>
              <a:endPara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144BBC5B-FDEC-430F-9F00-6077CEC0CC9B}"/>
              </a:ext>
            </a:extLst>
          </p:cNvPr>
          <p:cNvSpPr txBox="1"/>
          <p:nvPr/>
        </p:nvSpPr>
        <p:spPr>
          <a:xfrm>
            <a:off x="14063503" y="23039353"/>
            <a:ext cx="1514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3/2</a:t>
            </a:r>
            <a:r>
              <a:rPr lang="en-US" sz="2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 univariate time-series features</a:t>
            </a:r>
            <a:r>
              <a:rPr lang="en-US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AU" sz="2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BE6791-44B0-4614-97A7-E7E83911C16C}"/>
              </a:ext>
            </a:extLst>
          </p:cNvPr>
          <p:cNvGrpSpPr/>
          <p:nvPr/>
        </p:nvGrpSpPr>
        <p:grpSpPr>
          <a:xfrm>
            <a:off x="13942246" y="28242440"/>
            <a:ext cx="7835919" cy="2011061"/>
            <a:chOff x="13942245" y="26984185"/>
            <a:chExt cx="7835919" cy="20110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A640EE-21FA-4B23-B3F2-3C5AD1AEFE0A}"/>
                </a:ext>
              </a:extLst>
            </p:cNvPr>
            <p:cNvGrpSpPr/>
            <p:nvPr/>
          </p:nvGrpSpPr>
          <p:grpSpPr>
            <a:xfrm>
              <a:off x="14170159" y="26984185"/>
              <a:ext cx="7608005" cy="2008792"/>
              <a:chOff x="14170159" y="26405504"/>
              <a:chExt cx="7608005" cy="200879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5D193CE-0BC2-4E7E-B4B3-E793B1E609D2}"/>
                  </a:ext>
                </a:extLst>
              </p:cNvPr>
              <p:cNvSpPr txBox="1"/>
              <p:nvPr/>
            </p:nvSpPr>
            <p:spPr>
              <a:xfrm>
                <a:off x="14170159" y="26405504"/>
                <a:ext cx="64905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SP_Summaries_welch_rect_centroid</a:t>
                </a:r>
                <a:endParaRPr lang="en-AU" sz="2800" u="sng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202D488-7E61-45BD-AA43-B09A09ED9FE3}"/>
                  </a:ext>
                </a:extLst>
              </p:cNvPr>
              <p:cNvSpPr txBox="1"/>
              <p:nvPr/>
            </p:nvSpPr>
            <p:spPr>
              <a:xfrm>
                <a:off x="17549926" y="27029301"/>
                <a:ext cx="422823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Centroid</a:t>
                </a:r>
                <a:r>
                  <a:rPr lang="en-US" sz="2800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 of the Welch-estimated </a:t>
                </a:r>
                <a:r>
                  <a:rPr lang="en-US" sz="2800" b="1" dirty="0"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power spectral density (PSD)</a:t>
                </a:r>
                <a:endParaRPr lang="en-US" sz="28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pic>
            <p:nvPicPr>
              <p:cNvPr id="45" name="Picture 12">
                <a:extLst>
                  <a:ext uri="{FF2B5EF4-FFF2-40B4-BE49-F238E27FC236}">
                    <a16:creationId xmlns:a16="http://schemas.microsoft.com/office/drawing/2014/main" id="{88E04738-BEA8-4463-A760-FA46BCDC6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5000549" y="27098254"/>
                <a:ext cx="2432373" cy="66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12">
                <a:extLst>
                  <a:ext uri="{FF2B5EF4-FFF2-40B4-BE49-F238E27FC236}">
                    <a16:creationId xmlns:a16="http://schemas.microsoft.com/office/drawing/2014/main" id="{DA750CBE-7AE9-4B2E-8330-70AC3862D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4986175" y="27711940"/>
                <a:ext cx="2398511" cy="649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DE0B24-D7DE-4DE5-BA95-3FA2CA35842B}"/>
                  </a:ext>
                </a:extLst>
              </p:cNvPr>
              <p:cNvSpPr/>
              <p:nvPr/>
            </p:nvSpPr>
            <p:spPr>
              <a:xfrm>
                <a:off x="16688145" y="28208570"/>
                <a:ext cx="120802" cy="123068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B704E23-B0AB-4D96-AC77-9E6E7747DC79}"/>
                </a:ext>
              </a:extLst>
            </p:cNvPr>
            <p:cNvSpPr txBox="1"/>
            <p:nvPr/>
          </p:nvSpPr>
          <p:spPr>
            <a:xfrm>
              <a:off x="13942245" y="2771256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03624E6-12EA-4887-9588-5FF18ADEB8B6}"/>
                </a:ext>
              </a:extLst>
            </p:cNvPr>
            <p:cNvSpPr txBox="1"/>
            <p:nvPr/>
          </p:nvSpPr>
          <p:spPr>
            <a:xfrm>
              <a:off x="14000184" y="28472026"/>
              <a:ext cx="113226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PSD</a:t>
              </a:r>
              <a:endParaRPr lang="en-AU" sz="28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C2280E-0E5D-41CF-9227-A9BED0FA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31466" y="28431874"/>
              <a:ext cx="708363" cy="2670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CF11A9-03D0-4870-A669-40F59D2FA990}"/>
              </a:ext>
            </a:extLst>
          </p:cNvPr>
          <p:cNvGrpSpPr/>
          <p:nvPr/>
        </p:nvGrpSpPr>
        <p:grpSpPr>
          <a:xfrm>
            <a:off x="15000550" y="15441031"/>
            <a:ext cx="5492788" cy="1754326"/>
            <a:chOff x="14000184" y="14135996"/>
            <a:chExt cx="5492788" cy="17543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077F45-5684-4D90-ADAC-A817C243232C}"/>
                </a:ext>
              </a:extLst>
            </p:cNvPr>
            <p:cNvSpPr/>
            <p:nvPr/>
          </p:nvSpPr>
          <p:spPr>
            <a:xfrm>
              <a:off x="14000184" y="14135996"/>
              <a:ext cx="5488853" cy="1754326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DEF4B2-5C24-4C69-9DCD-C249428C3A4F}"/>
                </a:ext>
              </a:extLst>
            </p:cNvPr>
            <p:cNvSpPr txBox="1"/>
            <p:nvPr/>
          </p:nvSpPr>
          <p:spPr>
            <a:xfrm>
              <a:off x="14004119" y="14432325"/>
              <a:ext cx="5488853" cy="1200329"/>
            </a:xfrm>
            <a:prstGeom prst="rect">
              <a:avLst/>
            </a:prstGeom>
            <a:solidFill>
              <a:srgbClr val="E2E2E2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Evaluate statistically significan</a:t>
              </a:r>
              <a:r>
                <a:rPr lang="en-US" sz="3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 results</a:t>
              </a:r>
              <a:endParaRPr lang="en-AU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2F101B0B-10F5-4019-AF13-2A1BF1686E46}"/>
              </a:ext>
            </a:extLst>
          </p:cNvPr>
          <p:cNvSpPr txBox="1"/>
          <p:nvPr/>
        </p:nvSpPr>
        <p:spPr>
          <a:xfrm>
            <a:off x="15793597" y="40259105"/>
            <a:ext cx="9166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This work was supported by the University of Sydney Physics Foundation and the American Australian Association Graduate Education Fund.</a:t>
            </a:r>
          </a:p>
        </p:txBody>
      </p:sp>
      <p:pic>
        <p:nvPicPr>
          <p:cNvPr id="76" name="Picture 14">
            <a:extLst>
              <a:ext uri="{FF2B5EF4-FFF2-40B4-BE49-F238E27FC236}">
                <a16:creationId xmlns:a16="http://schemas.microsoft.com/office/drawing/2014/main" id="{61D1C0B7-3A84-4309-86DA-38EA708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205" y="39085206"/>
            <a:ext cx="3923856" cy="19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14">
            <a:extLst>
              <a:ext uri="{FF2B5EF4-FFF2-40B4-BE49-F238E27FC236}">
                <a16:creationId xmlns:a16="http://schemas.microsoft.com/office/drawing/2014/main" id="{D19C9382-F82D-4382-9EA9-9167978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70" y="770777"/>
            <a:ext cx="3790090" cy="18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4648</TotalTime>
  <Words>700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Product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13</cp:revision>
  <dcterms:created xsi:type="dcterms:W3CDTF">2022-06-16T05:09:29Z</dcterms:created>
  <dcterms:modified xsi:type="dcterms:W3CDTF">2022-07-09T09:09:15Z</dcterms:modified>
</cp:coreProperties>
</file>