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1" r:id="rId6"/>
    <p:sldId id="262" r:id="rId7"/>
    <p:sldId id="269" r:id="rId8"/>
    <p:sldId id="268"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7B7B"/>
    <a:srgbClr val="969696"/>
    <a:srgbClr val="B3B3B3"/>
    <a:srgbClr val="0000FF"/>
    <a:srgbClr val="FFFFFF"/>
    <a:srgbClr val="97C984"/>
    <a:srgbClr val="A8D39A"/>
    <a:srgbClr val="CBE3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4437" autoAdjust="0"/>
  </p:normalViewPr>
  <p:slideViewPr>
    <p:cSldViewPr snapToGrid="0">
      <p:cViewPr varScale="1">
        <p:scale>
          <a:sx n="93" d="100"/>
          <a:sy n="93" d="100"/>
        </p:scale>
        <p:origin x="156" y="72"/>
      </p:cViewPr>
      <p:guideLst/>
    </p:cSldViewPr>
  </p:slideViewPr>
  <p:notesTextViewPr>
    <p:cViewPr>
      <p:scale>
        <a:sx n="1" d="1"/>
        <a:sy n="1" d="1"/>
      </p:scale>
      <p:origin x="0" y="0"/>
    </p:cViewPr>
  </p:notesTextViewPr>
  <p:sorterViewPr>
    <p:cViewPr>
      <p:scale>
        <a:sx n="100" d="100"/>
        <a:sy n="100" d="100"/>
      </p:scale>
      <p:origin x="0" y="-8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090E7-D962-43DB-90B9-A458FF73EBAC}" type="datetimeFigureOut">
              <a:rPr lang="en-AU" smtClean="0"/>
              <a:t>18/05/2022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FEB89-0EDA-4D92-847D-268056568318}" type="slidenum">
              <a:rPr lang="en-AU" smtClean="0"/>
              <a:t>‹#›</a:t>
            </a:fld>
            <a:endParaRPr lang="en-AU"/>
          </a:p>
        </p:txBody>
      </p:sp>
    </p:spTree>
    <p:extLst>
      <p:ext uri="{BB962C8B-B14F-4D97-AF65-F5344CB8AC3E}">
        <p14:creationId xmlns:p14="http://schemas.microsoft.com/office/powerpoint/2010/main" val="115386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A8FEB89-0EDA-4D92-847D-268056568318}" type="slidenum">
              <a:rPr lang="en-AU" smtClean="0"/>
              <a:t>6</a:t>
            </a:fld>
            <a:endParaRPr lang="en-AU"/>
          </a:p>
        </p:txBody>
      </p:sp>
    </p:spTree>
    <p:extLst>
      <p:ext uri="{BB962C8B-B14F-4D97-AF65-F5344CB8AC3E}">
        <p14:creationId xmlns:p14="http://schemas.microsoft.com/office/powerpoint/2010/main" val="405437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A8FEB89-0EDA-4D92-847D-268056568318}" type="slidenum">
              <a:rPr lang="en-AU" smtClean="0"/>
              <a:t>7</a:t>
            </a:fld>
            <a:endParaRPr lang="en-AU"/>
          </a:p>
        </p:txBody>
      </p:sp>
    </p:spTree>
    <p:extLst>
      <p:ext uri="{BB962C8B-B14F-4D97-AF65-F5344CB8AC3E}">
        <p14:creationId xmlns:p14="http://schemas.microsoft.com/office/powerpoint/2010/main" val="356771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A8FEB89-0EDA-4D92-847D-268056568318}" type="slidenum">
              <a:rPr lang="en-AU" smtClean="0"/>
              <a:t>8</a:t>
            </a:fld>
            <a:endParaRPr lang="en-AU"/>
          </a:p>
        </p:txBody>
      </p:sp>
    </p:spTree>
    <p:extLst>
      <p:ext uri="{BB962C8B-B14F-4D97-AF65-F5344CB8AC3E}">
        <p14:creationId xmlns:p14="http://schemas.microsoft.com/office/powerpoint/2010/main" val="412485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A8FEB89-0EDA-4D92-847D-268056568318}" type="slidenum">
              <a:rPr lang="en-AU" smtClean="0"/>
              <a:t>10</a:t>
            </a:fld>
            <a:endParaRPr lang="en-AU"/>
          </a:p>
        </p:txBody>
      </p:sp>
    </p:spTree>
    <p:extLst>
      <p:ext uri="{BB962C8B-B14F-4D97-AF65-F5344CB8AC3E}">
        <p14:creationId xmlns:p14="http://schemas.microsoft.com/office/powerpoint/2010/main" val="99381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96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135542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182478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337884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18/05/2022</a:t>
            </a:r>
            <a:endParaRPr lang="en-AU"/>
          </a:p>
        </p:txBody>
      </p:sp>
      <p:sp>
        <p:nvSpPr>
          <p:cNvPr id="5" name="Footer Placeholder 4"/>
          <p:cNvSpPr>
            <a:spLocks noGrp="1"/>
          </p:cNvSpPr>
          <p:nvPr>
            <p:ph type="ftr" sz="quarter" idx="11"/>
          </p:nvPr>
        </p:nvSpPr>
        <p:spPr/>
        <p:txBody>
          <a:bodyPr/>
          <a:lstStyle/>
          <a:p>
            <a:r>
              <a:rPr lang="en-US"/>
              <a:t>OLET5608 May 2022 | The University of Sydney</a:t>
            </a:r>
            <a:endParaRPr lang="en-AU"/>
          </a:p>
        </p:txBody>
      </p:sp>
      <p:sp>
        <p:nvSpPr>
          <p:cNvPr id="6" name="Slide Number Placeholder 5"/>
          <p:cNvSpPr>
            <a:spLocks noGrp="1"/>
          </p:cNvSpPr>
          <p:nvPr>
            <p:ph type="sldNum" sz="quarter" idx="12"/>
          </p:nvPr>
        </p:nvSpPr>
        <p:spPr/>
        <p:txBody>
          <a:bodyPr/>
          <a:lstStyle/>
          <a:p>
            <a:fld id="{2182BA57-7CA6-4CE6-AEE9-662AF206D00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66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a:t>18/05/2022</a:t>
            </a:r>
            <a:endParaRPr lang="en-AU"/>
          </a:p>
        </p:txBody>
      </p:sp>
      <p:sp>
        <p:nvSpPr>
          <p:cNvPr id="6" name="Footer Placeholder 5"/>
          <p:cNvSpPr>
            <a:spLocks noGrp="1"/>
          </p:cNvSpPr>
          <p:nvPr>
            <p:ph type="ftr" sz="quarter" idx="11"/>
          </p:nvPr>
        </p:nvSpPr>
        <p:spPr/>
        <p:txBody>
          <a:bodyPr/>
          <a:lstStyle/>
          <a:p>
            <a:r>
              <a:rPr lang="en-US"/>
              <a:t>OLET5608 May 2022 | The University of Sydney</a:t>
            </a:r>
            <a:endParaRPr lang="en-AU"/>
          </a:p>
        </p:txBody>
      </p:sp>
      <p:sp>
        <p:nvSpPr>
          <p:cNvPr id="7" name="Slide Number Placeholder 6"/>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320351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18/05/2022</a:t>
            </a:r>
            <a:endParaRPr lang="en-AU"/>
          </a:p>
        </p:txBody>
      </p:sp>
      <p:sp>
        <p:nvSpPr>
          <p:cNvPr id="8" name="Footer Placeholder 7"/>
          <p:cNvSpPr>
            <a:spLocks noGrp="1"/>
          </p:cNvSpPr>
          <p:nvPr>
            <p:ph type="ftr" sz="quarter" idx="11"/>
          </p:nvPr>
        </p:nvSpPr>
        <p:spPr/>
        <p:txBody>
          <a:bodyPr/>
          <a:lstStyle/>
          <a:p>
            <a:r>
              <a:rPr lang="en-US"/>
              <a:t>OLET5608 May 2022 | The University of Sydney</a:t>
            </a:r>
            <a:endParaRPr lang="en-AU"/>
          </a:p>
        </p:txBody>
      </p:sp>
      <p:sp>
        <p:nvSpPr>
          <p:cNvPr id="9" name="Slide Number Placeholder 8"/>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377545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18/05/2022</a:t>
            </a:r>
            <a:endParaRPr lang="en-AU"/>
          </a:p>
        </p:txBody>
      </p:sp>
      <p:sp>
        <p:nvSpPr>
          <p:cNvPr id="4" name="Footer Placeholder 3"/>
          <p:cNvSpPr>
            <a:spLocks noGrp="1"/>
          </p:cNvSpPr>
          <p:nvPr>
            <p:ph type="ftr" sz="quarter" idx="11"/>
          </p:nvPr>
        </p:nvSpPr>
        <p:spPr/>
        <p:txBody>
          <a:bodyPr/>
          <a:lstStyle/>
          <a:p>
            <a:r>
              <a:rPr lang="en-US"/>
              <a:t>OLET5608 May 2022 | The University of Sydney</a:t>
            </a:r>
            <a:endParaRPr lang="en-AU"/>
          </a:p>
        </p:txBody>
      </p:sp>
      <p:sp>
        <p:nvSpPr>
          <p:cNvPr id="5" name="Slide Number Placeholder 4"/>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428649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18/05/2022</a:t>
            </a:r>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OLET5608 May 2022 | The University of Sydney</a:t>
            </a:r>
            <a:endParaRPr lang="en-AU"/>
          </a:p>
        </p:txBody>
      </p:sp>
      <p:sp>
        <p:nvSpPr>
          <p:cNvPr id="9" name="Slide Number Placeholder 8"/>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326928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18/05/2022</a:t>
            </a:r>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OLET5608 May 2022 | The University of Sydney</a:t>
            </a:r>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82BA57-7CA6-4CE6-AEE9-662AF206D000}" type="slidenum">
              <a:rPr lang="en-AU" smtClean="0"/>
              <a:t>‹#›</a:t>
            </a:fld>
            <a:endParaRPr lang="en-AU"/>
          </a:p>
        </p:txBody>
      </p:sp>
    </p:spTree>
    <p:extLst>
      <p:ext uri="{BB962C8B-B14F-4D97-AF65-F5344CB8AC3E}">
        <p14:creationId xmlns:p14="http://schemas.microsoft.com/office/powerpoint/2010/main" val="1368063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18/05/2022</a:t>
            </a:r>
            <a:endParaRPr lang="en-AU"/>
          </a:p>
        </p:txBody>
      </p:sp>
      <p:sp>
        <p:nvSpPr>
          <p:cNvPr id="6" name="Footer Placeholder 5"/>
          <p:cNvSpPr>
            <a:spLocks noGrp="1"/>
          </p:cNvSpPr>
          <p:nvPr>
            <p:ph type="ftr" sz="quarter" idx="11"/>
          </p:nvPr>
        </p:nvSpPr>
        <p:spPr/>
        <p:txBody>
          <a:bodyPr/>
          <a:lstStyle/>
          <a:p>
            <a:r>
              <a:rPr lang="en-US"/>
              <a:t>OLET5608 May 2022 | The University of Sydney</a:t>
            </a:r>
            <a:endParaRPr lang="en-AU"/>
          </a:p>
        </p:txBody>
      </p:sp>
      <p:sp>
        <p:nvSpPr>
          <p:cNvPr id="7" name="Slide Number Placeholder 6"/>
          <p:cNvSpPr>
            <a:spLocks noGrp="1"/>
          </p:cNvSpPr>
          <p:nvPr>
            <p:ph type="sldNum" sz="quarter" idx="12"/>
          </p:nvPr>
        </p:nvSpPr>
        <p:spPr/>
        <p:txBody>
          <a:bodyPr/>
          <a:lstStyle/>
          <a:p>
            <a:fld id="{2182BA57-7CA6-4CE6-AEE9-662AF206D000}" type="slidenum">
              <a:rPr lang="en-AU" smtClean="0"/>
              <a:t>‹#›</a:t>
            </a:fld>
            <a:endParaRPr lang="en-AU"/>
          </a:p>
        </p:txBody>
      </p:sp>
    </p:spTree>
    <p:extLst>
      <p:ext uri="{BB962C8B-B14F-4D97-AF65-F5344CB8AC3E}">
        <p14:creationId xmlns:p14="http://schemas.microsoft.com/office/powerpoint/2010/main" val="241380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18/05/2022</a:t>
            </a:r>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OLET5608 May 2022 | The University of Sydney</a:t>
            </a:r>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82BA57-7CA6-4CE6-AEE9-662AF206D000}"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5769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Product Sans" panose="020B0403030502040203"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Product Sans" panose="020B0403030502040203" pitchFamily="34"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Product Sans" panose="020B0403030502040203" pitchFamily="34"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Product Sans" panose="020B0403030502040203" pitchFamily="34"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Product Sans" panose="020B0403030502040203" pitchFamily="34"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Product Sans" panose="020B040303050204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library.virginia.edu/understanding-robust-standard-errors/" TargetMode="External"/><Relationship Id="rId2" Type="http://schemas.openxmlformats.org/officeDocument/2006/relationships/hyperlink" Target="https://adni.bitbucket.io/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EC29-C425-4F7F-A41B-B9BCB2A75D22}"/>
              </a:ext>
            </a:extLst>
          </p:cNvPr>
          <p:cNvSpPr>
            <a:spLocks noGrp="1"/>
          </p:cNvSpPr>
          <p:nvPr>
            <p:ph type="ctrTitle"/>
          </p:nvPr>
        </p:nvSpPr>
        <p:spPr>
          <a:xfrm>
            <a:off x="966158" y="1122363"/>
            <a:ext cx="10259683" cy="2387600"/>
          </a:xfrm>
        </p:spPr>
        <p:txBody>
          <a:bodyPr>
            <a:normAutofit fontScale="90000"/>
          </a:bodyPr>
          <a:lstStyle/>
          <a:p>
            <a:r>
              <a:rPr lang="en-US" dirty="0"/>
              <a:t>Examining Alzheimer’s Disease biomarkers with linear modeling</a:t>
            </a:r>
            <a:endParaRPr lang="en-AU" dirty="0"/>
          </a:p>
        </p:txBody>
      </p:sp>
      <p:sp>
        <p:nvSpPr>
          <p:cNvPr id="3" name="Subtitle 2">
            <a:extLst>
              <a:ext uri="{FF2B5EF4-FFF2-40B4-BE49-F238E27FC236}">
                <a16:creationId xmlns:a16="http://schemas.microsoft.com/office/drawing/2014/main" id="{E26BCCF5-36E0-48C8-BAEA-3E8ABC98F514}"/>
              </a:ext>
            </a:extLst>
          </p:cNvPr>
          <p:cNvSpPr>
            <a:spLocks noGrp="1"/>
          </p:cNvSpPr>
          <p:nvPr>
            <p:ph type="subTitle" idx="1"/>
          </p:nvPr>
        </p:nvSpPr>
        <p:spPr/>
        <p:txBody>
          <a:bodyPr>
            <a:normAutofit fontScale="85000" lnSpcReduction="20000"/>
          </a:bodyPr>
          <a:lstStyle/>
          <a:p>
            <a:r>
              <a:rPr lang="en-US" dirty="0">
                <a:latin typeface="Product Sans" panose="020B0403030502040203" pitchFamily="34" charset="0"/>
              </a:rPr>
              <a:t>Annie Bryant</a:t>
            </a:r>
          </a:p>
          <a:p>
            <a:r>
              <a:rPr lang="en-US" dirty="0">
                <a:latin typeface="Product Sans" panose="020B0403030502040203" pitchFamily="34" charset="0"/>
              </a:rPr>
              <a:t>OLET 5608 Final Presentation</a:t>
            </a:r>
          </a:p>
          <a:p>
            <a:r>
              <a:rPr lang="en-US" dirty="0">
                <a:latin typeface="Product Sans" panose="020B0403030502040203" pitchFamily="34" charset="0"/>
              </a:rPr>
              <a:t>18 May 2022</a:t>
            </a:r>
            <a:endParaRPr lang="en-AU" dirty="0">
              <a:latin typeface="Product Sans" panose="020B0403030502040203" pitchFamily="34" charset="0"/>
            </a:endParaRPr>
          </a:p>
        </p:txBody>
      </p:sp>
      <p:sp>
        <p:nvSpPr>
          <p:cNvPr id="5" name="Date Placeholder 4">
            <a:extLst>
              <a:ext uri="{FF2B5EF4-FFF2-40B4-BE49-F238E27FC236}">
                <a16:creationId xmlns:a16="http://schemas.microsoft.com/office/drawing/2014/main" id="{9466DB42-5C4B-4C47-8D9F-83253B09D555}"/>
              </a:ext>
            </a:extLst>
          </p:cNvPr>
          <p:cNvSpPr>
            <a:spLocks noGrp="1"/>
          </p:cNvSpPr>
          <p:nvPr>
            <p:ph type="dt" sz="half" idx="10"/>
          </p:nvPr>
        </p:nvSpPr>
        <p:spPr/>
        <p:txBody>
          <a:bodyPr/>
          <a:lstStyle/>
          <a:p>
            <a:r>
              <a:rPr lang="en-US"/>
              <a:t>18/05/2022</a:t>
            </a:r>
            <a:endParaRPr lang="en-AU"/>
          </a:p>
        </p:txBody>
      </p:sp>
      <p:sp>
        <p:nvSpPr>
          <p:cNvPr id="4" name="Footer Placeholder 3">
            <a:extLst>
              <a:ext uri="{FF2B5EF4-FFF2-40B4-BE49-F238E27FC236}">
                <a16:creationId xmlns:a16="http://schemas.microsoft.com/office/drawing/2014/main" id="{69DDED10-909C-4045-9842-85278A14152F}"/>
              </a:ext>
            </a:extLst>
          </p:cNvPr>
          <p:cNvSpPr>
            <a:spLocks noGrp="1"/>
          </p:cNvSpPr>
          <p:nvPr>
            <p:ph type="ftr" sz="quarter" idx="11"/>
          </p:nvPr>
        </p:nvSpPr>
        <p:spPr/>
        <p:txBody>
          <a:bodyPr/>
          <a:lstStyle/>
          <a:p>
            <a:r>
              <a:rPr lang="en-US"/>
              <a:t>OLET5608 May 2022 | The University of Sydney</a:t>
            </a:r>
            <a:endParaRPr lang="en-AU" dirty="0"/>
          </a:p>
        </p:txBody>
      </p:sp>
      <p:sp>
        <p:nvSpPr>
          <p:cNvPr id="6" name="Slide Number Placeholder 5">
            <a:extLst>
              <a:ext uri="{FF2B5EF4-FFF2-40B4-BE49-F238E27FC236}">
                <a16:creationId xmlns:a16="http://schemas.microsoft.com/office/drawing/2014/main" id="{7CC31600-EB88-4B98-8115-6E9F94802F00}"/>
              </a:ext>
            </a:extLst>
          </p:cNvPr>
          <p:cNvSpPr>
            <a:spLocks noGrp="1"/>
          </p:cNvSpPr>
          <p:nvPr>
            <p:ph type="sldNum" sz="quarter" idx="12"/>
          </p:nvPr>
        </p:nvSpPr>
        <p:spPr/>
        <p:txBody>
          <a:bodyPr/>
          <a:lstStyle/>
          <a:p>
            <a:fld id="{2182BA57-7CA6-4CE6-AEE9-662AF206D000}" type="slidenum">
              <a:rPr lang="en-AU" smtClean="0"/>
              <a:t>1</a:t>
            </a:fld>
            <a:endParaRPr lang="en-AU"/>
          </a:p>
        </p:txBody>
      </p:sp>
    </p:spTree>
    <p:extLst>
      <p:ext uri="{BB962C8B-B14F-4D97-AF65-F5344CB8AC3E}">
        <p14:creationId xmlns:p14="http://schemas.microsoft.com/office/powerpoint/2010/main" val="220355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FFF890A-FCBF-4867-8D21-9AAE5911D05F}"/>
              </a:ext>
            </a:extLst>
          </p:cNvPr>
          <p:cNvSpPr/>
          <p:nvPr/>
        </p:nvSpPr>
        <p:spPr>
          <a:xfrm>
            <a:off x="892841" y="1611350"/>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223F074A-5886-4CDD-ABD1-C25015D91DFC}"/>
              </a:ext>
            </a:extLst>
          </p:cNvPr>
          <p:cNvSpPr>
            <a:spLocks noGrp="1"/>
          </p:cNvSpPr>
          <p:nvPr>
            <p:ph type="title"/>
          </p:nvPr>
        </p:nvSpPr>
        <p:spPr>
          <a:xfrm>
            <a:off x="318015" y="-9227"/>
            <a:ext cx="10515600" cy="1325563"/>
          </a:xfrm>
        </p:spPr>
        <p:txBody>
          <a:bodyPr>
            <a:normAutofit/>
          </a:bodyPr>
          <a:lstStyle/>
          <a:p>
            <a:r>
              <a:rPr lang="en-US" sz="4000" dirty="0"/>
              <a:t>Conclusions and limitations</a:t>
            </a:r>
            <a:endParaRPr lang="en-AU" sz="4000" dirty="0"/>
          </a:p>
        </p:txBody>
      </p:sp>
      <p:sp>
        <p:nvSpPr>
          <p:cNvPr id="4" name="Date Placeholder 3">
            <a:extLst>
              <a:ext uri="{FF2B5EF4-FFF2-40B4-BE49-F238E27FC236}">
                <a16:creationId xmlns:a16="http://schemas.microsoft.com/office/drawing/2014/main" id="{63283B7E-3EED-49DF-B7F6-11FB8CEBA0DE}"/>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F7B4190E-3CD4-4F3A-A0C4-E586D45BD258}"/>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1B212E9C-8302-4750-BD5F-3DFD714CE0FC}"/>
              </a:ext>
            </a:extLst>
          </p:cNvPr>
          <p:cNvSpPr>
            <a:spLocks noGrp="1"/>
          </p:cNvSpPr>
          <p:nvPr>
            <p:ph type="sldNum" sz="quarter" idx="12"/>
          </p:nvPr>
        </p:nvSpPr>
        <p:spPr/>
        <p:txBody>
          <a:bodyPr/>
          <a:lstStyle/>
          <a:p>
            <a:fld id="{2182BA57-7CA6-4CE6-AEE9-662AF206D000}" type="slidenum">
              <a:rPr lang="en-AU" smtClean="0"/>
              <a:t>10</a:t>
            </a:fld>
            <a:endParaRPr lang="en-AU"/>
          </a:p>
        </p:txBody>
      </p:sp>
      <p:sp>
        <p:nvSpPr>
          <p:cNvPr id="7" name="Rectangle 6">
            <a:extLst>
              <a:ext uri="{FF2B5EF4-FFF2-40B4-BE49-F238E27FC236}">
                <a16:creationId xmlns:a16="http://schemas.microsoft.com/office/drawing/2014/main" id="{32E27B6C-014A-4A17-9101-9E3F95A996C0}"/>
              </a:ext>
            </a:extLst>
          </p:cNvPr>
          <p:cNvSpPr/>
          <p:nvPr/>
        </p:nvSpPr>
        <p:spPr>
          <a:xfrm>
            <a:off x="315687" y="1528386"/>
            <a:ext cx="3547395" cy="4128221"/>
          </a:xfrm>
          <a:prstGeom prst="rect">
            <a:avLst/>
          </a:prstGeom>
          <a:solidFill>
            <a:srgbClr val="CBE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4F417A4-4D25-4AF8-8080-253F465DEA6E}"/>
              </a:ext>
            </a:extLst>
          </p:cNvPr>
          <p:cNvSpPr/>
          <p:nvPr/>
        </p:nvSpPr>
        <p:spPr>
          <a:xfrm>
            <a:off x="4253192" y="1528385"/>
            <a:ext cx="3547395" cy="4128221"/>
          </a:xfrm>
          <a:prstGeom prst="rect">
            <a:avLst/>
          </a:prstGeom>
          <a:solidFill>
            <a:srgbClr val="A8D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D9267E4-A0AD-4881-AF12-571705A649D4}"/>
              </a:ext>
            </a:extLst>
          </p:cNvPr>
          <p:cNvSpPr/>
          <p:nvPr/>
        </p:nvSpPr>
        <p:spPr>
          <a:xfrm>
            <a:off x="8208502" y="1528386"/>
            <a:ext cx="3547395" cy="4128221"/>
          </a:xfrm>
          <a:prstGeom prst="rect">
            <a:avLst/>
          </a:prstGeom>
          <a:solidFill>
            <a:srgbClr val="97C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8F67759B-AC63-49AF-9C8F-F6ADDD604328}"/>
              </a:ext>
            </a:extLst>
          </p:cNvPr>
          <p:cNvSpPr txBox="1"/>
          <p:nvPr/>
        </p:nvSpPr>
        <p:spPr>
          <a:xfrm>
            <a:off x="315687" y="1840224"/>
            <a:ext cx="3547395" cy="369332"/>
          </a:xfrm>
          <a:prstGeom prst="rect">
            <a:avLst/>
          </a:prstGeom>
          <a:noFill/>
        </p:spPr>
        <p:txBody>
          <a:bodyPr wrap="square" rtlCol="0">
            <a:spAutoFit/>
          </a:bodyPr>
          <a:lstStyle/>
          <a:p>
            <a:pPr algn="ctr"/>
            <a:r>
              <a:rPr lang="en-US" b="1" dirty="0">
                <a:latin typeface="Product Sans" panose="020B0403030502040203" pitchFamily="34" charset="0"/>
              </a:rPr>
              <a:t>Key takeaways</a:t>
            </a:r>
            <a:endParaRPr lang="en-AU" b="1" dirty="0">
              <a:latin typeface="Product Sans" panose="020B0403030502040203" pitchFamily="34" charset="0"/>
            </a:endParaRPr>
          </a:p>
        </p:txBody>
      </p:sp>
      <p:sp>
        <p:nvSpPr>
          <p:cNvPr id="12" name="TextBox 11">
            <a:extLst>
              <a:ext uri="{FF2B5EF4-FFF2-40B4-BE49-F238E27FC236}">
                <a16:creationId xmlns:a16="http://schemas.microsoft.com/office/drawing/2014/main" id="{5D1C39F7-170E-4943-9C56-9CB432DF2983}"/>
              </a:ext>
            </a:extLst>
          </p:cNvPr>
          <p:cNvSpPr txBox="1"/>
          <p:nvPr/>
        </p:nvSpPr>
        <p:spPr>
          <a:xfrm>
            <a:off x="4388350" y="1840224"/>
            <a:ext cx="3359889" cy="369332"/>
          </a:xfrm>
          <a:prstGeom prst="rect">
            <a:avLst/>
          </a:prstGeom>
          <a:noFill/>
        </p:spPr>
        <p:txBody>
          <a:bodyPr wrap="square" rtlCol="0">
            <a:spAutoFit/>
          </a:bodyPr>
          <a:lstStyle/>
          <a:p>
            <a:pPr algn="ctr"/>
            <a:r>
              <a:rPr lang="en-US" b="1" dirty="0">
                <a:latin typeface="Product Sans" panose="020B0403030502040203" pitchFamily="34" charset="0"/>
              </a:rPr>
              <a:t>Limitations</a:t>
            </a:r>
            <a:endParaRPr lang="en-AU" b="1" dirty="0">
              <a:latin typeface="Product Sans" panose="020B0403030502040203" pitchFamily="34" charset="0"/>
            </a:endParaRPr>
          </a:p>
        </p:txBody>
      </p:sp>
      <p:cxnSp>
        <p:nvCxnSpPr>
          <p:cNvPr id="13" name="Straight Connector 12">
            <a:extLst>
              <a:ext uri="{FF2B5EF4-FFF2-40B4-BE49-F238E27FC236}">
                <a16:creationId xmlns:a16="http://schemas.microsoft.com/office/drawing/2014/main" id="{EF3090E6-7372-434E-85B3-913CB34A04AA}"/>
              </a:ext>
            </a:extLst>
          </p:cNvPr>
          <p:cNvCxnSpPr>
            <a:cxnSpLocks/>
          </p:cNvCxnSpPr>
          <p:nvPr/>
        </p:nvCxnSpPr>
        <p:spPr>
          <a:xfrm>
            <a:off x="8378457" y="2611223"/>
            <a:ext cx="3200400"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2F05A7-7C7D-4E0E-82BF-E4C2D2A21A61}"/>
              </a:ext>
            </a:extLst>
          </p:cNvPr>
          <p:cNvSpPr txBox="1"/>
          <p:nvPr/>
        </p:nvSpPr>
        <p:spPr>
          <a:xfrm>
            <a:off x="8204062" y="1837603"/>
            <a:ext cx="3498780" cy="369332"/>
          </a:xfrm>
          <a:prstGeom prst="rect">
            <a:avLst/>
          </a:prstGeom>
          <a:noFill/>
        </p:spPr>
        <p:txBody>
          <a:bodyPr wrap="square" rtlCol="0">
            <a:spAutoFit/>
          </a:bodyPr>
          <a:lstStyle/>
          <a:p>
            <a:pPr algn="ctr"/>
            <a:r>
              <a:rPr lang="en-US" b="1" dirty="0">
                <a:latin typeface="Product Sans" panose="020B0403030502040203" pitchFamily="34" charset="0"/>
              </a:rPr>
              <a:t>Follow-up research</a:t>
            </a:r>
            <a:endParaRPr lang="en-AU" b="1" dirty="0">
              <a:latin typeface="Product Sans" panose="020B0403030502040203" pitchFamily="34" charset="0"/>
            </a:endParaRPr>
          </a:p>
        </p:txBody>
      </p:sp>
      <p:cxnSp>
        <p:nvCxnSpPr>
          <p:cNvPr id="33" name="Straight Connector 32">
            <a:extLst>
              <a:ext uri="{FF2B5EF4-FFF2-40B4-BE49-F238E27FC236}">
                <a16:creationId xmlns:a16="http://schemas.microsoft.com/office/drawing/2014/main" id="{32322ED2-A7BA-4751-BBAB-6294CD881830}"/>
              </a:ext>
            </a:extLst>
          </p:cNvPr>
          <p:cNvCxnSpPr>
            <a:cxnSpLocks/>
          </p:cNvCxnSpPr>
          <p:nvPr/>
        </p:nvCxnSpPr>
        <p:spPr>
          <a:xfrm>
            <a:off x="4426690" y="2611223"/>
            <a:ext cx="3200400"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85B149E-71D9-4034-8913-9AEBA4682259}"/>
              </a:ext>
            </a:extLst>
          </p:cNvPr>
          <p:cNvCxnSpPr>
            <a:cxnSpLocks/>
          </p:cNvCxnSpPr>
          <p:nvPr/>
        </p:nvCxnSpPr>
        <p:spPr>
          <a:xfrm>
            <a:off x="482001" y="2611223"/>
            <a:ext cx="3200400"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D5559D2E-D1C6-4783-AD72-4F716CB23C7D}"/>
              </a:ext>
            </a:extLst>
          </p:cNvPr>
          <p:cNvSpPr txBox="1">
            <a:spLocks/>
          </p:cNvSpPr>
          <p:nvPr/>
        </p:nvSpPr>
        <p:spPr>
          <a:xfrm>
            <a:off x="8272050" y="2865363"/>
            <a:ext cx="3430792" cy="24226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duct Sans" panose="020B040303050204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duct Sans" panose="020B040303050204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duct Sans" panose="020B040303050204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Do the strong associations between racial backgrounds persist with more diverse study populations?</a:t>
            </a:r>
          </a:p>
          <a:p>
            <a:r>
              <a:rPr lang="en-US" sz="1800" dirty="0"/>
              <a:t>Why might ventricular volume be inversely related to CSF PTAU levels when both are positively associated with disease progression?</a:t>
            </a:r>
          </a:p>
          <a:p>
            <a:endParaRPr lang="en-US" sz="1800" dirty="0"/>
          </a:p>
        </p:txBody>
      </p:sp>
      <p:sp>
        <p:nvSpPr>
          <p:cNvPr id="36" name="Content Placeholder 2">
            <a:extLst>
              <a:ext uri="{FF2B5EF4-FFF2-40B4-BE49-F238E27FC236}">
                <a16:creationId xmlns:a16="http://schemas.microsoft.com/office/drawing/2014/main" id="{04B5F67B-2B0B-486F-AF12-42E1F8995019}"/>
              </a:ext>
            </a:extLst>
          </p:cNvPr>
          <p:cNvSpPr txBox="1">
            <a:spLocks/>
          </p:cNvSpPr>
          <p:nvPr/>
        </p:nvSpPr>
        <p:spPr>
          <a:xfrm>
            <a:off x="436103" y="2865363"/>
            <a:ext cx="3306807" cy="2420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duct Sans" panose="020B040303050204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duct Sans" panose="020B040303050204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duct Sans" panose="020B040303050204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ADAS13 cognitive score and the presence of at least APOE4 allele are most strongly associated with higher CSF PTAU, while multiple racial backgrounds, ADAS11 score, and ventricle volume have the strongest negative associations with CSF PTAU.</a:t>
            </a:r>
          </a:p>
        </p:txBody>
      </p:sp>
      <p:sp>
        <p:nvSpPr>
          <p:cNvPr id="38" name="Content Placeholder 2">
            <a:extLst>
              <a:ext uri="{FF2B5EF4-FFF2-40B4-BE49-F238E27FC236}">
                <a16:creationId xmlns:a16="http://schemas.microsoft.com/office/drawing/2014/main" id="{112785BF-8BE3-481F-8D20-3144AF6B2EC4}"/>
              </a:ext>
            </a:extLst>
          </p:cNvPr>
          <p:cNvSpPr txBox="1">
            <a:spLocks/>
          </p:cNvSpPr>
          <p:nvPr/>
        </p:nvSpPr>
        <p:spPr>
          <a:xfrm>
            <a:off x="4382388" y="2792006"/>
            <a:ext cx="3306807" cy="26838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duct Sans" panose="020B040303050204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duct Sans" panose="020B040303050204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duct Sans" panose="020B040303050204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duct Sans" panose="020B040303050204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Class imbalances mean that some binarized factor variables represent only a small fraction of the whole population (e.g. </a:t>
            </a:r>
            <a:r>
              <a:rPr lang="en-US" sz="1800" dirty="0" err="1"/>
              <a:t>PTRACCAT_Hawaiian</a:t>
            </a:r>
            <a:r>
              <a:rPr lang="en-US" sz="1800" dirty="0"/>
              <a:t>/Other PI = 9 participants).</a:t>
            </a:r>
          </a:p>
          <a:p>
            <a:pPr marL="0" indent="0">
              <a:buNone/>
            </a:pPr>
            <a:r>
              <a:rPr lang="en-US" sz="1800" dirty="0"/>
              <a:t>An adjusted R</a:t>
            </a:r>
            <a:r>
              <a:rPr lang="en-US" sz="1800" baseline="30000" dirty="0"/>
              <a:t>2</a:t>
            </a:r>
            <a:r>
              <a:rPr lang="en-US" sz="1800" dirty="0"/>
              <a:t> of ~37% means the majority of variance is not explained by the current predictor terms.</a:t>
            </a:r>
          </a:p>
        </p:txBody>
      </p:sp>
    </p:spTree>
    <p:extLst>
      <p:ext uri="{BB962C8B-B14F-4D97-AF65-F5344CB8AC3E}">
        <p14:creationId xmlns:p14="http://schemas.microsoft.com/office/powerpoint/2010/main" val="422878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4" grpId="0"/>
      <p:bldP spid="35"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A1F6BE-43B5-4CA6-AC91-53EF47308254}"/>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0B3CAF1E-1E62-45B5-8368-9681BFB36352}"/>
              </a:ext>
            </a:extLst>
          </p:cNvPr>
          <p:cNvSpPr>
            <a:spLocks noGrp="1"/>
          </p:cNvSpPr>
          <p:nvPr>
            <p:ph type="title"/>
          </p:nvPr>
        </p:nvSpPr>
        <p:spPr>
          <a:xfrm>
            <a:off x="609600" y="215758"/>
            <a:ext cx="10515600" cy="965200"/>
          </a:xfrm>
        </p:spPr>
        <p:txBody>
          <a:bodyPr>
            <a:normAutofit/>
          </a:bodyPr>
          <a:lstStyle/>
          <a:p>
            <a:r>
              <a:rPr lang="en-US" sz="3600" dirty="0"/>
              <a:t>References</a:t>
            </a:r>
            <a:endParaRPr lang="en-AU" sz="3600" dirty="0"/>
          </a:p>
        </p:txBody>
      </p:sp>
      <p:sp>
        <p:nvSpPr>
          <p:cNvPr id="4" name="Date Placeholder 3">
            <a:extLst>
              <a:ext uri="{FF2B5EF4-FFF2-40B4-BE49-F238E27FC236}">
                <a16:creationId xmlns:a16="http://schemas.microsoft.com/office/drawing/2014/main" id="{756E5994-50FB-4E2C-870A-633429FAF769}"/>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D85C3F7C-3BDD-4796-813D-058372B334F7}"/>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F2CC5FA8-7FDF-413B-8B10-32F96D860370}"/>
              </a:ext>
            </a:extLst>
          </p:cNvPr>
          <p:cNvSpPr>
            <a:spLocks noGrp="1"/>
          </p:cNvSpPr>
          <p:nvPr>
            <p:ph type="sldNum" sz="quarter" idx="12"/>
          </p:nvPr>
        </p:nvSpPr>
        <p:spPr/>
        <p:txBody>
          <a:bodyPr/>
          <a:lstStyle/>
          <a:p>
            <a:fld id="{2182BA57-7CA6-4CE6-AEE9-662AF206D000}" type="slidenum">
              <a:rPr lang="en-AU" smtClean="0"/>
              <a:t>11</a:t>
            </a:fld>
            <a:endParaRPr lang="en-AU"/>
          </a:p>
        </p:txBody>
      </p:sp>
      <p:sp>
        <p:nvSpPr>
          <p:cNvPr id="7" name="TextBox 6">
            <a:extLst>
              <a:ext uri="{FF2B5EF4-FFF2-40B4-BE49-F238E27FC236}">
                <a16:creationId xmlns:a16="http://schemas.microsoft.com/office/drawing/2014/main" id="{CA5846F3-736E-410B-BE30-67B60A351CD5}"/>
              </a:ext>
            </a:extLst>
          </p:cNvPr>
          <p:cNvSpPr txBox="1"/>
          <p:nvPr/>
        </p:nvSpPr>
        <p:spPr>
          <a:xfrm>
            <a:off x="609600" y="1282700"/>
            <a:ext cx="10820400" cy="2585323"/>
          </a:xfrm>
          <a:prstGeom prst="rect">
            <a:avLst/>
          </a:prstGeom>
          <a:noFill/>
        </p:spPr>
        <p:txBody>
          <a:bodyPr wrap="square">
            <a:spAutoFit/>
          </a:bodyPr>
          <a:lstStyle/>
          <a:p>
            <a:pPr marL="342900" indent="-342900">
              <a:buAutoNum type="arabicPeriod"/>
            </a:pPr>
            <a:r>
              <a:rPr lang="nn-NO" b="0" i="0" dirty="0">
                <a:solidFill>
                  <a:srgbClr val="222222"/>
                </a:solidFill>
                <a:effectLst/>
                <a:latin typeface="Product Sans" panose="020B0403030502040203" pitchFamily="34" charset="0"/>
              </a:rPr>
              <a:t>Jin, J. (2015). Alzheimer disease. </a:t>
            </a:r>
            <a:r>
              <a:rPr lang="nn-NO" b="0" i="1" dirty="0">
                <a:solidFill>
                  <a:srgbClr val="222222"/>
                </a:solidFill>
                <a:effectLst/>
                <a:latin typeface="Product Sans" panose="020B0403030502040203" pitchFamily="34" charset="0"/>
              </a:rPr>
              <a:t>JAMA</a:t>
            </a:r>
            <a:r>
              <a:rPr lang="nn-NO" b="0" i="0" dirty="0">
                <a:solidFill>
                  <a:srgbClr val="222222"/>
                </a:solidFill>
                <a:effectLst/>
                <a:latin typeface="Product Sans" panose="020B0403030502040203" pitchFamily="34" charset="0"/>
              </a:rPr>
              <a:t>, </a:t>
            </a:r>
            <a:r>
              <a:rPr lang="nn-NO" b="0" i="1" dirty="0">
                <a:solidFill>
                  <a:srgbClr val="222222"/>
                </a:solidFill>
                <a:effectLst/>
                <a:latin typeface="Product Sans" panose="020B0403030502040203" pitchFamily="34" charset="0"/>
              </a:rPr>
              <a:t>313</a:t>
            </a:r>
            <a:r>
              <a:rPr lang="nn-NO" b="0" i="0" dirty="0">
                <a:solidFill>
                  <a:srgbClr val="222222"/>
                </a:solidFill>
                <a:effectLst/>
                <a:latin typeface="Product Sans" panose="020B0403030502040203" pitchFamily="34" charset="0"/>
              </a:rPr>
              <a:t>(14), 1488-1488.</a:t>
            </a:r>
          </a:p>
          <a:p>
            <a:pPr marL="342900" indent="-342900">
              <a:buAutoNum type="arabicPeriod"/>
            </a:pPr>
            <a:r>
              <a:rPr lang="en-AU" b="0" i="0" dirty="0">
                <a:solidFill>
                  <a:srgbClr val="222222"/>
                </a:solidFill>
                <a:effectLst/>
                <a:latin typeface="Product Sans" panose="020B0403030502040203" pitchFamily="34" charset="0"/>
              </a:rPr>
              <a:t>Mueller, S. G., Weiner, M. W., </a:t>
            </a:r>
            <a:r>
              <a:rPr lang="en-AU" b="0" i="0" dirty="0" err="1">
                <a:solidFill>
                  <a:srgbClr val="222222"/>
                </a:solidFill>
                <a:effectLst/>
                <a:latin typeface="Product Sans" panose="020B0403030502040203" pitchFamily="34" charset="0"/>
              </a:rPr>
              <a:t>Thal</a:t>
            </a:r>
            <a:r>
              <a:rPr lang="en-AU" b="0" i="0" dirty="0">
                <a:solidFill>
                  <a:srgbClr val="222222"/>
                </a:solidFill>
                <a:effectLst/>
                <a:latin typeface="Product Sans" panose="020B0403030502040203" pitchFamily="34" charset="0"/>
              </a:rPr>
              <a:t>, L. J., Petersen, R. C., Jack, C. R., </a:t>
            </a:r>
            <a:r>
              <a:rPr lang="en-AU" b="0" i="0" dirty="0" err="1">
                <a:solidFill>
                  <a:srgbClr val="222222"/>
                </a:solidFill>
                <a:effectLst/>
                <a:latin typeface="Product Sans" panose="020B0403030502040203" pitchFamily="34" charset="0"/>
              </a:rPr>
              <a:t>Jagust</a:t>
            </a:r>
            <a:r>
              <a:rPr lang="en-AU" b="0" i="0" dirty="0">
                <a:solidFill>
                  <a:srgbClr val="222222"/>
                </a:solidFill>
                <a:effectLst/>
                <a:latin typeface="Product Sans" panose="020B0403030502040203" pitchFamily="34" charset="0"/>
              </a:rPr>
              <a:t>, W., ... &amp; Beckett, L. (2005). Ways toward an early diagnosis in Alzheimer’s disease: the Alzheimer’s Disease Neuroimaging Initiative (ADNI). </a:t>
            </a:r>
            <a:r>
              <a:rPr lang="en-AU" b="0" i="1" dirty="0">
                <a:solidFill>
                  <a:srgbClr val="222222"/>
                </a:solidFill>
                <a:effectLst/>
                <a:latin typeface="Product Sans" panose="020B0403030502040203" pitchFamily="34" charset="0"/>
              </a:rPr>
              <a:t>Alzheimer's &amp; Dementia</a:t>
            </a:r>
            <a:r>
              <a:rPr lang="en-AU" b="0" i="0" dirty="0">
                <a:solidFill>
                  <a:srgbClr val="222222"/>
                </a:solidFill>
                <a:effectLst/>
                <a:latin typeface="Product Sans" panose="020B0403030502040203" pitchFamily="34" charset="0"/>
              </a:rPr>
              <a:t>, </a:t>
            </a:r>
            <a:r>
              <a:rPr lang="en-AU" b="0" i="1" dirty="0">
                <a:solidFill>
                  <a:srgbClr val="222222"/>
                </a:solidFill>
                <a:effectLst/>
                <a:latin typeface="Product Sans" panose="020B0403030502040203" pitchFamily="34" charset="0"/>
              </a:rPr>
              <a:t>1</a:t>
            </a:r>
            <a:r>
              <a:rPr lang="en-AU" b="0" i="0" dirty="0">
                <a:solidFill>
                  <a:srgbClr val="222222"/>
                </a:solidFill>
                <a:effectLst/>
                <a:latin typeface="Product Sans" panose="020B0403030502040203" pitchFamily="34" charset="0"/>
              </a:rPr>
              <a:t>(1), 55-66.</a:t>
            </a:r>
            <a:endParaRPr lang="nn-NO" b="0" i="0" dirty="0">
              <a:solidFill>
                <a:srgbClr val="222222"/>
              </a:solidFill>
              <a:effectLst/>
              <a:latin typeface="Product Sans" panose="020B0403030502040203" pitchFamily="34" charset="0"/>
            </a:endParaRPr>
          </a:p>
          <a:p>
            <a:pPr marL="342900" indent="-342900">
              <a:buAutoNum type="arabicPeriod"/>
            </a:pPr>
            <a:r>
              <a:rPr lang="nn-NO" dirty="0">
                <a:solidFill>
                  <a:srgbClr val="222222"/>
                </a:solidFill>
                <a:latin typeface="Product Sans" panose="020B0403030502040203" pitchFamily="34" charset="0"/>
              </a:rPr>
              <a:t>ADNI Team (2022). ADNIMERGE: Alzheimer’s Disease Neuroimaging Initiative. R package version 0.0.1. </a:t>
            </a:r>
            <a:r>
              <a:rPr lang="nn-NO" dirty="0">
                <a:solidFill>
                  <a:srgbClr val="222222"/>
                </a:solidFill>
                <a:latin typeface="Product Sans" panose="020B0403030502040203" pitchFamily="34" charset="0"/>
                <a:hlinkClick r:id="rId2"/>
              </a:rPr>
              <a:t>https://adni.bitbucket.io/index.html</a:t>
            </a:r>
            <a:endParaRPr lang="nn-NO" dirty="0">
              <a:solidFill>
                <a:srgbClr val="222222"/>
              </a:solidFill>
              <a:latin typeface="Product Sans" panose="020B0403030502040203" pitchFamily="34" charset="0"/>
            </a:endParaRPr>
          </a:p>
          <a:p>
            <a:pPr marL="342900" indent="-342900">
              <a:buAutoNum type="arabicPeriod"/>
            </a:pPr>
            <a:r>
              <a:rPr lang="nn-NO" dirty="0">
                <a:solidFill>
                  <a:srgbClr val="222222"/>
                </a:solidFill>
                <a:latin typeface="Product Sans" panose="020B0403030502040203" pitchFamily="34" charset="0"/>
              </a:rPr>
              <a:t>Ford, C. (2020). Understanding robust standard errors. Lecture Notes, The University of Virginia. </a:t>
            </a:r>
            <a:r>
              <a:rPr lang="nn-NO" dirty="0">
                <a:solidFill>
                  <a:srgbClr val="222222"/>
                </a:solidFill>
                <a:latin typeface="Product Sans" panose="020B0403030502040203" pitchFamily="34" charset="0"/>
                <a:hlinkClick r:id="rId3"/>
              </a:rPr>
              <a:t>https://data.library.virginia.edu/understanding-robust-standard-errors/</a:t>
            </a:r>
            <a:endParaRPr lang="nn-NO" dirty="0">
              <a:solidFill>
                <a:srgbClr val="222222"/>
              </a:solidFill>
              <a:latin typeface="Product Sans" panose="020B0403030502040203" pitchFamily="34" charset="0"/>
            </a:endParaRPr>
          </a:p>
          <a:p>
            <a:pPr marL="342900" indent="-342900">
              <a:buAutoNum type="arabicPeriod"/>
            </a:pPr>
            <a:endParaRPr lang="en-AU" dirty="0">
              <a:latin typeface="Product Sans" panose="020B0403030502040203" pitchFamily="34" charset="0"/>
            </a:endParaRPr>
          </a:p>
        </p:txBody>
      </p:sp>
      <p:sp>
        <p:nvSpPr>
          <p:cNvPr id="9" name="Title 1">
            <a:extLst>
              <a:ext uri="{FF2B5EF4-FFF2-40B4-BE49-F238E27FC236}">
                <a16:creationId xmlns:a16="http://schemas.microsoft.com/office/drawing/2014/main" id="{F72190D9-251E-4888-BF54-887EBAFB02B9}"/>
              </a:ext>
            </a:extLst>
          </p:cNvPr>
          <p:cNvSpPr txBox="1">
            <a:spLocks/>
          </p:cNvSpPr>
          <p:nvPr/>
        </p:nvSpPr>
        <p:spPr>
          <a:xfrm>
            <a:off x="609600" y="4366152"/>
            <a:ext cx="10515600" cy="9652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Product Sans" panose="020B0403030502040203" pitchFamily="34" charset="0"/>
                <a:ea typeface="+mj-ea"/>
                <a:cs typeface="+mj-cs"/>
              </a:defRPr>
            </a:lvl1pPr>
          </a:lstStyle>
          <a:p>
            <a:r>
              <a:rPr lang="en-US" sz="3600" dirty="0"/>
              <a:t>Thank you for your attention </a:t>
            </a:r>
            <a:r>
              <a:rPr lang="en-US" sz="3600" dirty="0">
                <a:sym typeface="Wingdings" panose="05000000000000000000" pitchFamily="2" charset="2"/>
              </a:rPr>
              <a:t></a:t>
            </a:r>
            <a:endParaRPr lang="en-AU" sz="3600" dirty="0"/>
          </a:p>
        </p:txBody>
      </p:sp>
    </p:spTree>
    <p:extLst>
      <p:ext uri="{BB962C8B-B14F-4D97-AF65-F5344CB8AC3E}">
        <p14:creationId xmlns:p14="http://schemas.microsoft.com/office/powerpoint/2010/main" val="424219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FC1C-9112-4EA7-8DC6-FB99E860E958}"/>
              </a:ext>
            </a:extLst>
          </p:cNvPr>
          <p:cNvSpPr>
            <a:spLocks noGrp="1"/>
          </p:cNvSpPr>
          <p:nvPr>
            <p:ph type="title"/>
          </p:nvPr>
        </p:nvSpPr>
        <p:spPr/>
        <p:txBody>
          <a:bodyPr/>
          <a:lstStyle/>
          <a:p>
            <a:r>
              <a:rPr lang="en-US" dirty="0"/>
              <a:t>Presentation Outline</a:t>
            </a:r>
            <a:endParaRPr lang="en-AU" dirty="0"/>
          </a:p>
        </p:txBody>
      </p:sp>
      <p:sp>
        <p:nvSpPr>
          <p:cNvPr id="3" name="Content Placeholder 2">
            <a:extLst>
              <a:ext uri="{FF2B5EF4-FFF2-40B4-BE49-F238E27FC236}">
                <a16:creationId xmlns:a16="http://schemas.microsoft.com/office/drawing/2014/main" id="{4AFF3972-7D0C-46E1-8CE1-E1405E37BD9C}"/>
              </a:ext>
            </a:extLst>
          </p:cNvPr>
          <p:cNvSpPr>
            <a:spLocks noGrp="1"/>
          </p:cNvSpPr>
          <p:nvPr>
            <p:ph idx="1"/>
          </p:nvPr>
        </p:nvSpPr>
        <p:spPr>
          <a:xfrm>
            <a:off x="1097280" y="2082037"/>
            <a:ext cx="10058400" cy="4023360"/>
          </a:xfrm>
        </p:spPr>
        <p:txBody>
          <a:bodyPr>
            <a:normAutofit/>
          </a:bodyPr>
          <a:lstStyle/>
          <a:p>
            <a:r>
              <a:rPr lang="en-US" sz="2400" dirty="0"/>
              <a:t>Brief background on Alzheimer’s Disease (AD) biomarkers</a:t>
            </a:r>
          </a:p>
          <a:p>
            <a:r>
              <a:rPr lang="en-US" sz="2400" dirty="0"/>
              <a:t>Overview of open AD dataset used</a:t>
            </a:r>
          </a:p>
          <a:p>
            <a:r>
              <a:rPr lang="en-US" sz="2400" dirty="0"/>
              <a:t>Linear modeling approach – evaluation of assumptions and performance</a:t>
            </a:r>
          </a:p>
          <a:p>
            <a:r>
              <a:rPr lang="en-US" sz="2400" dirty="0"/>
              <a:t>Results and comparing models</a:t>
            </a:r>
          </a:p>
          <a:p>
            <a:r>
              <a:rPr lang="en-US" sz="2400" dirty="0"/>
              <a:t>Conclusions, limitations, and future implications for AD research</a:t>
            </a:r>
            <a:endParaRPr lang="en-AU" sz="2400" dirty="0"/>
          </a:p>
        </p:txBody>
      </p:sp>
      <p:sp>
        <p:nvSpPr>
          <p:cNvPr id="5" name="Date Placeholder 4">
            <a:extLst>
              <a:ext uri="{FF2B5EF4-FFF2-40B4-BE49-F238E27FC236}">
                <a16:creationId xmlns:a16="http://schemas.microsoft.com/office/drawing/2014/main" id="{E4B695CC-6ED1-438E-B7C8-1294B49940A9}"/>
              </a:ext>
            </a:extLst>
          </p:cNvPr>
          <p:cNvSpPr>
            <a:spLocks noGrp="1"/>
          </p:cNvSpPr>
          <p:nvPr>
            <p:ph type="dt" sz="half" idx="10"/>
          </p:nvPr>
        </p:nvSpPr>
        <p:spPr/>
        <p:txBody>
          <a:bodyPr/>
          <a:lstStyle/>
          <a:p>
            <a:r>
              <a:rPr lang="en-US"/>
              <a:t>18/05/2022</a:t>
            </a:r>
            <a:endParaRPr lang="en-AU"/>
          </a:p>
        </p:txBody>
      </p:sp>
      <p:sp>
        <p:nvSpPr>
          <p:cNvPr id="4" name="Footer Placeholder 3">
            <a:extLst>
              <a:ext uri="{FF2B5EF4-FFF2-40B4-BE49-F238E27FC236}">
                <a16:creationId xmlns:a16="http://schemas.microsoft.com/office/drawing/2014/main" id="{3284AF03-2AB2-49CC-BFF9-E657105BDDF9}"/>
              </a:ext>
            </a:extLst>
          </p:cNvPr>
          <p:cNvSpPr>
            <a:spLocks noGrp="1"/>
          </p:cNvSpPr>
          <p:nvPr>
            <p:ph type="ftr" sz="quarter" idx="11"/>
          </p:nvPr>
        </p:nvSpPr>
        <p:spPr/>
        <p:txBody>
          <a:bodyPr/>
          <a:lstStyle/>
          <a:p>
            <a:r>
              <a:rPr lang="en-US"/>
              <a:t>OLET5608 May 2022 | The University of Sydney</a:t>
            </a:r>
            <a:endParaRPr lang="en-AU" dirty="0"/>
          </a:p>
        </p:txBody>
      </p:sp>
      <p:sp>
        <p:nvSpPr>
          <p:cNvPr id="6" name="Slide Number Placeholder 5">
            <a:extLst>
              <a:ext uri="{FF2B5EF4-FFF2-40B4-BE49-F238E27FC236}">
                <a16:creationId xmlns:a16="http://schemas.microsoft.com/office/drawing/2014/main" id="{A4C7E87B-5A59-4093-B4BB-DBD9C415F503}"/>
              </a:ext>
            </a:extLst>
          </p:cNvPr>
          <p:cNvSpPr>
            <a:spLocks noGrp="1"/>
          </p:cNvSpPr>
          <p:nvPr>
            <p:ph type="sldNum" sz="quarter" idx="12"/>
          </p:nvPr>
        </p:nvSpPr>
        <p:spPr/>
        <p:txBody>
          <a:bodyPr/>
          <a:lstStyle/>
          <a:p>
            <a:fld id="{2182BA57-7CA6-4CE6-AEE9-662AF206D000}" type="slidenum">
              <a:rPr lang="en-AU" smtClean="0"/>
              <a:t>2</a:t>
            </a:fld>
            <a:endParaRPr lang="en-AU"/>
          </a:p>
        </p:txBody>
      </p:sp>
    </p:spTree>
    <p:extLst>
      <p:ext uri="{BB962C8B-B14F-4D97-AF65-F5344CB8AC3E}">
        <p14:creationId xmlns:p14="http://schemas.microsoft.com/office/powerpoint/2010/main" val="133555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8C27AA-9CEF-45EE-8F7B-144ED0EBA615}"/>
              </a:ext>
            </a:extLst>
          </p:cNvPr>
          <p:cNvSpPr/>
          <p:nvPr/>
        </p:nvSpPr>
        <p:spPr>
          <a:xfrm>
            <a:off x="4500081" y="1526648"/>
            <a:ext cx="7277375"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BA12C5EA-9419-4605-9135-C8C116D725B7}"/>
              </a:ext>
            </a:extLst>
          </p:cNvPr>
          <p:cNvSpPr>
            <a:spLocks noGrp="1"/>
          </p:cNvSpPr>
          <p:nvPr>
            <p:ph type="title"/>
          </p:nvPr>
        </p:nvSpPr>
        <p:spPr>
          <a:xfrm>
            <a:off x="414544" y="132935"/>
            <a:ext cx="10515600" cy="1075957"/>
          </a:xfrm>
        </p:spPr>
        <p:txBody>
          <a:bodyPr>
            <a:normAutofit/>
          </a:bodyPr>
          <a:lstStyle/>
          <a:p>
            <a:r>
              <a:rPr lang="en-US" sz="3200" dirty="0"/>
              <a:t>Understanding Alzheimer’s Disease (AD) Biomarkers</a:t>
            </a:r>
            <a:endParaRPr lang="en-AU" sz="3200" dirty="0"/>
          </a:p>
        </p:txBody>
      </p:sp>
      <p:sp>
        <p:nvSpPr>
          <p:cNvPr id="4" name="Date Placeholder 3">
            <a:extLst>
              <a:ext uri="{FF2B5EF4-FFF2-40B4-BE49-F238E27FC236}">
                <a16:creationId xmlns:a16="http://schemas.microsoft.com/office/drawing/2014/main" id="{5F5F4A9A-582D-456C-8B0E-15D8D622837A}"/>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B7C00FA6-1A30-4BD7-8406-E2C683A252FF}"/>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EB5944A7-3500-4BEA-852C-8D1E6C121978}"/>
              </a:ext>
            </a:extLst>
          </p:cNvPr>
          <p:cNvSpPr>
            <a:spLocks noGrp="1"/>
          </p:cNvSpPr>
          <p:nvPr>
            <p:ph type="sldNum" sz="quarter" idx="12"/>
          </p:nvPr>
        </p:nvSpPr>
        <p:spPr/>
        <p:txBody>
          <a:bodyPr/>
          <a:lstStyle/>
          <a:p>
            <a:fld id="{2182BA57-7CA6-4CE6-AEE9-662AF206D000}" type="slidenum">
              <a:rPr lang="en-AU" smtClean="0"/>
              <a:t>3</a:t>
            </a:fld>
            <a:endParaRPr lang="en-AU"/>
          </a:p>
        </p:txBody>
      </p:sp>
      <p:sp>
        <p:nvSpPr>
          <p:cNvPr id="13" name="TextBox 12">
            <a:extLst>
              <a:ext uri="{FF2B5EF4-FFF2-40B4-BE49-F238E27FC236}">
                <a16:creationId xmlns:a16="http://schemas.microsoft.com/office/drawing/2014/main" id="{40212BCF-AAB5-48E6-B943-F350B090C352}"/>
              </a:ext>
            </a:extLst>
          </p:cNvPr>
          <p:cNvSpPr txBox="1"/>
          <p:nvPr/>
        </p:nvSpPr>
        <p:spPr>
          <a:xfrm>
            <a:off x="4753510" y="4907697"/>
            <a:ext cx="7438490" cy="1015663"/>
          </a:xfrm>
          <a:prstGeom prst="rect">
            <a:avLst/>
          </a:prstGeom>
          <a:noFill/>
        </p:spPr>
        <p:txBody>
          <a:bodyPr wrap="square" rtlCol="0">
            <a:spAutoFit/>
          </a:bodyPr>
          <a:lstStyle/>
          <a:p>
            <a:r>
              <a:rPr lang="en-US" sz="2000" b="1" dirty="0">
                <a:latin typeface="Product Sans" panose="020B0403030502040203" pitchFamily="34" charset="0"/>
              </a:rPr>
              <a:t>Question</a:t>
            </a:r>
            <a:r>
              <a:rPr lang="en-US" sz="2000" dirty="0">
                <a:latin typeface="Product Sans" panose="020B0403030502040203" pitchFamily="34" charset="0"/>
              </a:rPr>
              <a:t>: can we understand the cognitive and neurobiological factor(s) driving AD-related changes in cerebrospinal fluid (CSF) hyperphosphorylated tau (PTAU) levels?</a:t>
            </a:r>
            <a:endParaRPr lang="en-AU" sz="2000" dirty="0">
              <a:latin typeface="Product Sans" panose="020B0403030502040203" pitchFamily="34" charset="0"/>
            </a:endParaRPr>
          </a:p>
        </p:txBody>
      </p:sp>
      <p:grpSp>
        <p:nvGrpSpPr>
          <p:cNvPr id="3" name="Group 2">
            <a:extLst>
              <a:ext uri="{FF2B5EF4-FFF2-40B4-BE49-F238E27FC236}">
                <a16:creationId xmlns:a16="http://schemas.microsoft.com/office/drawing/2014/main" id="{50FD6D3F-3EBA-421A-8604-3B9540087124}"/>
              </a:ext>
            </a:extLst>
          </p:cNvPr>
          <p:cNvGrpSpPr/>
          <p:nvPr/>
        </p:nvGrpSpPr>
        <p:grpSpPr>
          <a:xfrm>
            <a:off x="414544" y="1139440"/>
            <a:ext cx="5776496" cy="5115846"/>
            <a:chOff x="961679" y="806216"/>
            <a:chExt cx="5776496" cy="5115846"/>
          </a:xfrm>
        </p:grpSpPr>
        <p:pic>
          <p:nvPicPr>
            <p:cNvPr id="2052" name="Picture 4">
              <a:extLst>
                <a:ext uri="{FF2B5EF4-FFF2-40B4-BE49-F238E27FC236}">
                  <a16:creationId xmlns:a16="http://schemas.microsoft.com/office/drawing/2014/main" id="{FE6ED1D2-03A0-41AB-8528-478C5CE98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61679" y="806216"/>
              <a:ext cx="4164083" cy="482072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FA6019B-34C6-4C89-883A-D5965F99C2DB}"/>
                </a:ext>
              </a:extLst>
            </p:cNvPr>
            <p:cNvSpPr txBox="1"/>
            <p:nvPr/>
          </p:nvSpPr>
          <p:spPr>
            <a:xfrm>
              <a:off x="1133834" y="5645063"/>
              <a:ext cx="5604341" cy="276999"/>
            </a:xfrm>
            <a:prstGeom prst="rect">
              <a:avLst/>
            </a:prstGeom>
            <a:noFill/>
          </p:spPr>
          <p:txBody>
            <a:bodyPr wrap="square" rtlCol="0">
              <a:spAutoFit/>
            </a:bodyPr>
            <a:lstStyle/>
            <a:p>
              <a:r>
                <a:rPr lang="en-US" sz="1200" dirty="0">
                  <a:latin typeface="Product Sans" panose="020B0403030502040203" pitchFamily="34" charset="0"/>
                </a:rPr>
                <a:t>Image source: </a:t>
              </a:r>
              <a:r>
                <a:rPr lang="en-US" sz="1200" dirty="0" err="1">
                  <a:latin typeface="Product Sans" panose="020B0403030502040203" pitchFamily="34" charset="0"/>
                </a:rPr>
                <a:t>Jin</a:t>
              </a:r>
              <a:r>
                <a:rPr lang="en-US" sz="1200" dirty="0">
                  <a:latin typeface="Product Sans" panose="020B0403030502040203" pitchFamily="34" charset="0"/>
                </a:rPr>
                <a:t> (2015)</a:t>
              </a:r>
              <a:r>
                <a:rPr lang="en-US" sz="1200" baseline="30000" dirty="0">
                  <a:latin typeface="Product Sans" panose="020B0403030502040203" pitchFamily="34" charset="0"/>
                </a:rPr>
                <a:t>1</a:t>
              </a:r>
              <a:endParaRPr lang="en-AU" sz="1200" dirty="0">
                <a:latin typeface="Product Sans" panose="020B0403030502040203" pitchFamily="34" charset="0"/>
              </a:endParaRPr>
            </a:p>
          </p:txBody>
        </p:sp>
      </p:grpSp>
      <p:pic>
        <p:nvPicPr>
          <p:cNvPr id="9" name="Picture 8">
            <a:extLst>
              <a:ext uri="{FF2B5EF4-FFF2-40B4-BE49-F238E27FC236}">
                <a16:creationId xmlns:a16="http://schemas.microsoft.com/office/drawing/2014/main" id="{597C5B85-E458-4B13-AD07-287F151078FA}"/>
              </a:ext>
            </a:extLst>
          </p:cNvPr>
          <p:cNvPicPr>
            <a:picLocks noChangeAspect="1"/>
          </p:cNvPicPr>
          <p:nvPr/>
        </p:nvPicPr>
        <p:blipFill>
          <a:blip r:embed="rId3"/>
          <a:stretch>
            <a:fillRect/>
          </a:stretch>
        </p:blipFill>
        <p:spPr>
          <a:xfrm>
            <a:off x="5186469" y="1526648"/>
            <a:ext cx="4928439" cy="871047"/>
          </a:xfrm>
          <a:prstGeom prst="rect">
            <a:avLst/>
          </a:prstGeom>
          <a:ln>
            <a:solidFill>
              <a:schemeClr val="tx1"/>
            </a:solidFill>
          </a:ln>
        </p:spPr>
      </p:pic>
      <p:pic>
        <p:nvPicPr>
          <p:cNvPr id="16" name="Picture 15">
            <a:extLst>
              <a:ext uri="{FF2B5EF4-FFF2-40B4-BE49-F238E27FC236}">
                <a16:creationId xmlns:a16="http://schemas.microsoft.com/office/drawing/2014/main" id="{8748E02B-5D17-4062-94A7-444499C399B5}"/>
              </a:ext>
            </a:extLst>
          </p:cNvPr>
          <p:cNvPicPr>
            <a:picLocks noChangeAspect="1"/>
          </p:cNvPicPr>
          <p:nvPr/>
        </p:nvPicPr>
        <p:blipFill>
          <a:blip r:embed="rId4"/>
          <a:stretch>
            <a:fillRect/>
          </a:stretch>
        </p:blipFill>
        <p:spPr>
          <a:xfrm>
            <a:off x="5528513" y="1933796"/>
            <a:ext cx="4854474" cy="947728"/>
          </a:xfrm>
          <a:prstGeom prst="rect">
            <a:avLst/>
          </a:prstGeom>
          <a:ln>
            <a:solidFill>
              <a:schemeClr val="tx1"/>
            </a:solidFill>
          </a:ln>
        </p:spPr>
      </p:pic>
      <p:pic>
        <p:nvPicPr>
          <p:cNvPr id="19" name="Picture 18">
            <a:extLst>
              <a:ext uri="{FF2B5EF4-FFF2-40B4-BE49-F238E27FC236}">
                <a16:creationId xmlns:a16="http://schemas.microsoft.com/office/drawing/2014/main" id="{F85D167E-2541-481A-BBF2-9663249A3004}"/>
              </a:ext>
            </a:extLst>
          </p:cNvPr>
          <p:cNvPicPr>
            <a:picLocks noChangeAspect="1"/>
          </p:cNvPicPr>
          <p:nvPr/>
        </p:nvPicPr>
        <p:blipFill>
          <a:blip r:embed="rId5"/>
          <a:stretch>
            <a:fillRect/>
          </a:stretch>
        </p:blipFill>
        <p:spPr>
          <a:xfrm>
            <a:off x="5831594" y="2394606"/>
            <a:ext cx="4812434" cy="986332"/>
          </a:xfrm>
          <a:prstGeom prst="rect">
            <a:avLst/>
          </a:prstGeom>
          <a:ln>
            <a:solidFill>
              <a:schemeClr val="tx1"/>
            </a:solidFill>
          </a:ln>
        </p:spPr>
      </p:pic>
      <p:pic>
        <p:nvPicPr>
          <p:cNvPr id="21" name="Picture 20">
            <a:extLst>
              <a:ext uri="{FF2B5EF4-FFF2-40B4-BE49-F238E27FC236}">
                <a16:creationId xmlns:a16="http://schemas.microsoft.com/office/drawing/2014/main" id="{A7FF1C4C-5BB7-422C-8C84-452D9CF88BF4}"/>
              </a:ext>
            </a:extLst>
          </p:cNvPr>
          <p:cNvPicPr>
            <a:picLocks noChangeAspect="1"/>
          </p:cNvPicPr>
          <p:nvPr/>
        </p:nvPicPr>
        <p:blipFill>
          <a:blip r:embed="rId6"/>
          <a:stretch>
            <a:fillRect/>
          </a:stretch>
        </p:blipFill>
        <p:spPr>
          <a:xfrm>
            <a:off x="6148655" y="2771546"/>
            <a:ext cx="4690282" cy="798346"/>
          </a:xfrm>
          <a:prstGeom prst="rect">
            <a:avLst/>
          </a:prstGeom>
          <a:ln>
            <a:solidFill>
              <a:schemeClr val="tx1"/>
            </a:solidFill>
          </a:ln>
        </p:spPr>
      </p:pic>
      <p:pic>
        <p:nvPicPr>
          <p:cNvPr id="23" name="Picture 22">
            <a:extLst>
              <a:ext uri="{FF2B5EF4-FFF2-40B4-BE49-F238E27FC236}">
                <a16:creationId xmlns:a16="http://schemas.microsoft.com/office/drawing/2014/main" id="{03F88618-4044-4B78-84AE-17FA5AFFF2BC}"/>
              </a:ext>
            </a:extLst>
          </p:cNvPr>
          <p:cNvPicPr>
            <a:picLocks noChangeAspect="1"/>
          </p:cNvPicPr>
          <p:nvPr/>
        </p:nvPicPr>
        <p:blipFill>
          <a:blip r:embed="rId7"/>
          <a:stretch>
            <a:fillRect/>
          </a:stretch>
        </p:blipFill>
        <p:spPr>
          <a:xfrm>
            <a:off x="6342580" y="3041502"/>
            <a:ext cx="4869715" cy="891481"/>
          </a:xfrm>
          <a:prstGeom prst="rect">
            <a:avLst/>
          </a:prstGeom>
          <a:ln>
            <a:solidFill>
              <a:schemeClr val="tx1"/>
            </a:solidFill>
          </a:ln>
        </p:spPr>
      </p:pic>
      <p:pic>
        <p:nvPicPr>
          <p:cNvPr id="25" name="Picture 24">
            <a:extLst>
              <a:ext uri="{FF2B5EF4-FFF2-40B4-BE49-F238E27FC236}">
                <a16:creationId xmlns:a16="http://schemas.microsoft.com/office/drawing/2014/main" id="{D1E7D1EB-D58E-4C50-A258-E13FDC4A5E5B}"/>
              </a:ext>
            </a:extLst>
          </p:cNvPr>
          <p:cNvPicPr>
            <a:picLocks noChangeAspect="1"/>
          </p:cNvPicPr>
          <p:nvPr/>
        </p:nvPicPr>
        <p:blipFill>
          <a:blip r:embed="rId8"/>
          <a:stretch>
            <a:fillRect/>
          </a:stretch>
        </p:blipFill>
        <p:spPr>
          <a:xfrm>
            <a:off x="6636021" y="3429000"/>
            <a:ext cx="4869715" cy="901177"/>
          </a:xfrm>
          <a:prstGeom prst="rect">
            <a:avLst/>
          </a:prstGeom>
          <a:ln>
            <a:solidFill>
              <a:schemeClr val="tx1"/>
            </a:solidFill>
          </a:ln>
        </p:spPr>
      </p:pic>
    </p:spTree>
    <p:extLst>
      <p:ext uri="{BB962C8B-B14F-4D97-AF65-F5344CB8AC3E}">
        <p14:creationId xmlns:p14="http://schemas.microsoft.com/office/powerpoint/2010/main" val="336990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93A4FC6-5B03-4791-BED4-B0811484036A}"/>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D7E0BD70-0BBC-4CF1-9E47-69690B461F6F}"/>
              </a:ext>
            </a:extLst>
          </p:cNvPr>
          <p:cNvSpPr/>
          <p:nvPr/>
        </p:nvSpPr>
        <p:spPr>
          <a:xfrm>
            <a:off x="315688" y="1836612"/>
            <a:ext cx="2771771" cy="4128221"/>
          </a:xfrm>
          <a:prstGeom prst="rect">
            <a:avLst/>
          </a:prstGeom>
          <a:solidFill>
            <a:srgbClr val="CBE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8DEA46E-146B-4CAD-A4A9-BB56801723E2}"/>
              </a:ext>
            </a:extLst>
          </p:cNvPr>
          <p:cNvSpPr/>
          <p:nvPr/>
        </p:nvSpPr>
        <p:spPr>
          <a:xfrm>
            <a:off x="3343969" y="1836612"/>
            <a:ext cx="2771771" cy="4128221"/>
          </a:xfrm>
          <a:prstGeom prst="rect">
            <a:avLst/>
          </a:prstGeom>
          <a:solidFill>
            <a:srgbClr val="A8D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9305FFB4-0A14-445F-AEED-F41FE788AF21}"/>
              </a:ext>
            </a:extLst>
          </p:cNvPr>
          <p:cNvSpPr/>
          <p:nvPr/>
        </p:nvSpPr>
        <p:spPr>
          <a:xfrm>
            <a:off x="6372224" y="1836612"/>
            <a:ext cx="5558525" cy="4128221"/>
          </a:xfrm>
          <a:prstGeom prst="rect">
            <a:avLst/>
          </a:prstGeom>
          <a:solidFill>
            <a:srgbClr val="97C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CF20BD6F-E25D-4E1D-915A-84BDC6D46EB7}"/>
              </a:ext>
            </a:extLst>
          </p:cNvPr>
          <p:cNvSpPr>
            <a:spLocks noGrp="1"/>
          </p:cNvSpPr>
          <p:nvPr>
            <p:ph type="title"/>
          </p:nvPr>
        </p:nvSpPr>
        <p:spPr>
          <a:xfrm>
            <a:off x="234989" y="456599"/>
            <a:ext cx="10515600" cy="747683"/>
          </a:xfrm>
        </p:spPr>
        <p:txBody>
          <a:bodyPr>
            <a:normAutofit/>
          </a:bodyPr>
          <a:lstStyle/>
          <a:p>
            <a:r>
              <a:rPr lang="en-US" sz="3600" dirty="0"/>
              <a:t>Leveraging open-access AD biomarker data</a:t>
            </a:r>
            <a:endParaRPr lang="en-AU" sz="3600" dirty="0"/>
          </a:p>
        </p:txBody>
      </p:sp>
      <p:sp>
        <p:nvSpPr>
          <p:cNvPr id="4" name="Date Placeholder 3">
            <a:extLst>
              <a:ext uri="{FF2B5EF4-FFF2-40B4-BE49-F238E27FC236}">
                <a16:creationId xmlns:a16="http://schemas.microsoft.com/office/drawing/2014/main" id="{888D276F-2654-4E7D-A76A-22EBE1CE753C}"/>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B33B4D75-547C-4EF6-BB6E-E999E94FF838}"/>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C45A35E3-ED86-4A80-9FE9-287D96BADD91}"/>
              </a:ext>
            </a:extLst>
          </p:cNvPr>
          <p:cNvSpPr>
            <a:spLocks noGrp="1"/>
          </p:cNvSpPr>
          <p:nvPr>
            <p:ph type="sldNum" sz="quarter" idx="12"/>
          </p:nvPr>
        </p:nvSpPr>
        <p:spPr/>
        <p:txBody>
          <a:bodyPr/>
          <a:lstStyle/>
          <a:p>
            <a:fld id="{2182BA57-7CA6-4CE6-AEE9-662AF206D000}" type="slidenum">
              <a:rPr lang="en-AU" smtClean="0"/>
              <a:t>4</a:t>
            </a:fld>
            <a:endParaRPr lang="en-AU"/>
          </a:p>
        </p:txBody>
      </p:sp>
      <p:sp>
        <p:nvSpPr>
          <p:cNvPr id="3" name="TextBox 2">
            <a:extLst>
              <a:ext uri="{FF2B5EF4-FFF2-40B4-BE49-F238E27FC236}">
                <a16:creationId xmlns:a16="http://schemas.microsoft.com/office/drawing/2014/main" id="{5E8F1BF1-FED5-4BC3-9331-A581BF72B803}"/>
              </a:ext>
            </a:extLst>
          </p:cNvPr>
          <p:cNvSpPr txBox="1"/>
          <p:nvPr/>
        </p:nvSpPr>
        <p:spPr>
          <a:xfrm>
            <a:off x="315686" y="1906519"/>
            <a:ext cx="2771775" cy="923330"/>
          </a:xfrm>
          <a:prstGeom prst="rect">
            <a:avLst/>
          </a:prstGeom>
          <a:noFill/>
        </p:spPr>
        <p:txBody>
          <a:bodyPr wrap="square" rtlCol="0">
            <a:spAutoFit/>
          </a:bodyPr>
          <a:lstStyle/>
          <a:p>
            <a:pPr algn="ctr"/>
            <a:r>
              <a:rPr lang="en-US" b="1" dirty="0">
                <a:latin typeface="Product Sans" panose="020B0403030502040203" pitchFamily="34" charset="0"/>
              </a:rPr>
              <a:t>Alzheimer’s Disease Neuroimaging Initiative (ADNI)</a:t>
            </a:r>
            <a:endParaRPr lang="en-AU" b="1" dirty="0">
              <a:latin typeface="Product Sans" panose="020B0403030502040203" pitchFamily="34" charset="0"/>
            </a:endParaRPr>
          </a:p>
        </p:txBody>
      </p:sp>
      <p:cxnSp>
        <p:nvCxnSpPr>
          <p:cNvPr id="9" name="Straight Connector 8">
            <a:extLst>
              <a:ext uri="{FF2B5EF4-FFF2-40B4-BE49-F238E27FC236}">
                <a16:creationId xmlns:a16="http://schemas.microsoft.com/office/drawing/2014/main" id="{E86B3066-95CF-490B-8C1D-C8CCCCE69E49}"/>
              </a:ext>
            </a:extLst>
          </p:cNvPr>
          <p:cNvCxnSpPr>
            <a:cxnSpLocks/>
          </p:cNvCxnSpPr>
          <p:nvPr/>
        </p:nvCxnSpPr>
        <p:spPr>
          <a:xfrm>
            <a:off x="472398" y="2919447"/>
            <a:ext cx="2458346"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482E12-AD4F-4831-84F3-FBFC60E2D79F}"/>
              </a:ext>
            </a:extLst>
          </p:cNvPr>
          <p:cNvSpPr txBox="1"/>
          <p:nvPr/>
        </p:nvSpPr>
        <p:spPr>
          <a:xfrm>
            <a:off x="3343966" y="2045018"/>
            <a:ext cx="2771761" cy="646331"/>
          </a:xfrm>
          <a:prstGeom prst="rect">
            <a:avLst/>
          </a:prstGeom>
          <a:noFill/>
        </p:spPr>
        <p:txBody>
          <a:bodyPr wrap="square" rtlCol="0">
            <a:spAutoFit/>
          </a:bodyPr>
          <a:lstStyle/>
          <a:p>
            <a:pPr algn="ctr"/>
            <a:r>
              <a:rPr lang="en-US" b="1" dirty="0">
                <a:latin typeface="Product Sans" panose="020B0403030502040203" pitchFamily="34" charset="0"/>
              </a:rPr>
              <a:t>Data is open to the research community</a:t>
            </a:r>
            <a:endParaRPr lang="en-AU" b="1" dirty="0">
              <a:latin typeface="Product Sans" panose="020B0403030502040203" pitchFamily="34" charset="0"/>
            </a:endParaRPr>
          </a:p>
        </p:txBody>
      </p:sp>
      <p:cxnSp>
        <p:nvCxnSpPr>
          <p:cNvPr id="18" name="Straight Connector 17">
            <a:extLst>
              <a:ext uri="{FF2B5EF4-FFF2-40B4-BE49-F238E27FC236}">
                <a16:creationId xmlns:a16="http://schemas.microsoft.com/office/drawing/2014/main" id="{95BE5A45-5F21-4C49-A066-3741CB2567D4}"/>
              </a:ext>
            </a:extLst>
          </p:cNvPr>
          <p:cNvCxnSpPr>
            <a:cxnSpLocks/>
          </p:cNvCxnSpPr>
          <p:nvPr/>
        </p:nvCxnSpPr>
        <p:spPr>
          <a:xfrm>
            <a:off x="6591990" y="2919447"/>
            <a:ext cx="5162550"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2F1745C-4142-4680-9A39-53BB95DB12F9}"/>
              </a:ext>
            </a:extLst>
          </p:cNvPr>
          <p:cNvSpPr txBox="1"/>
          <p:nvPr/>
        </p:nvSpPr>
        <p:spPr>
          <a:xfrm>
            <a:off x="7361233" y="2193364"/>
            <a:ext cx="3498780" cy="369332"/>
          </a:xfrm>
          <a:prstGeom prst="rect">
            <a:avLst/>
          </a:prstGeom>
          <a:noFill/>
        </p:spPr>
        <p:txBody>
          <a:bodyPr wrap="square" rtlCol="0">
            <a:spAutoFit/>
          </a:bodyPr>
          <a:lstStyle/>
          <a:p>
            <a:pPr algn="ctr"/>
            <a:r>
              <a:rPr lang="en-US" b="1" dirty="0">
                <a:latin typeface="Product Sans" panose="020B0403030502040203" pitchFamily="34" charset="0"/>
              </a:rPr>
              <a:t>Predictor variables are diverse</a:t>
            </a:r>
            <a:endParaRPr lang="en-AU" b="1" dirty="0">
              <a:latin typeface="Product Sans" panose="020B0403030502040203" pitchFamily="34" charset="0"/>
            </a:endParaRPr>
          </a:p>
        </p:txBody>
      </p:sp>
      <p:sp>
        <p:nvSpPr>
          <p:cNvPr id="20" name="TextBox 19">
            <a:extLst>
              <a:ext uri="{FF2B5EF4-FFF2-40B4-BE49-F238E27FC236}">
                <a16:creationId xmlns:a16="http://schemas.microsoft.com/office/drawing/2014/main" id="{7014CE2C-654C-4836-85CE-F7EE2524E9E6}"/>
              </a:ext>
            </a:extLst>
          </p:cNvPr>
          <p:cNvSpPr txBox="1"/>
          <p:nvPr/>
        </p:nvSpPr>
        <p:spPr>
          <a:xfrm>
            <a:off x="315684" y="3404072"/>
            <a:ext cx="2771775" cy="1815882"/>
          </a:xfrm>
          <a:prstGeom prst="rect">
            <a:avLst/>
          </a:prstGeom>
          <a:noFill/>
        </p:spPr>
        <p:txBody>
          <a:bodyPr wrap="square" rtlCol="0">
            <a:spAutoFit/>
          </a:bodyPr>
          <a:lstStyle/>
          <a:p>
            <a:pPr algn="ctr"/>
            <a:r>
              <a:rPr lang="en-US" sz="1600" dirty="0">
                <a:latin typeface="Product Sans" panose="020B0403030502040203" pitchFamily="34" charset="0"/>
              </a:rPr>
              <a:t>ADNI is a longitudinal multi-center study that collects clinical, neuroimaging, genetic, and biochemical biomarkers to enable early detection and monitoring of Alzheimer’s Disease (AD)</a:t>
            </a:r>
            <a:r>
              <a:rPr lang="en-US" sz="1600" baseline="30000" dirty="0">
                <a:latin typeface="Product Sans" panose="020B0403030502040203" pitchFamily="34" charset="0"/>
              </a:rPr>
              <a:t>2</a:t>
            </a:r>
            <a:r>
              <a:rPr lang="en-US" sz="1600" dirty="0">
                <a:latin typeface="Product Sans" panose="020B0403030502040203" pitchFamily="34" charset="0"/>
              </a:rPr>
              <a:t>.</a:t>
            </a:r>
            <a:endParaRPr lang="en-AU" sz="1600" dirty="0">
              <a:latin typeface="Product Sans" panose="020B0403030502040203" pitchFamily="34" charset="0"/>
            </a:endParaRPr>
          </a:p>
        </p:txBody>
      </p:sp>
      <p:sp>
        <p:nvSpPr>
          <p:cNvPr id="21" name="TextBox 20">
            <a:extLst>
              <a:ext uri="{FF2B5EF4-FFF2-40B4-BE49-F238E27FC236}">
                <a16:creationId xmlns:a16="http://schemas.microsoft.com/office/drawing/2014/main" id="{129895B3-2E32-448F-AB6F-834F802D74BA}"/>
              </a:ext>
            </a:extLst>
          </p:cNvPr>
          <p:cNvSpPr txBox="1"/>
          <p:nvPr/>
        </p:nvSpPr>
        <p:spPr>
          <a:xfrm>
            <a:off x="3343956" y="3305476"/>
            <a:ext cx="2771771" cy="2062103"/>
          </a:xfrm>
          <a:prstGeom prst="rect">
            <a:avLst/>
          </a:prstGeom>
          <a:noFill/>
        </p:spPr>
        <p:txBody>
          <a:bodyPr wrap="square" rtlCol="0">
            <a:spAutoFit/>
          </a:bodyPr>
          <a:lstStyle/>
          <a:p>
            <a:pPr algn="ctr"/>
            <a:r>
              <a:rPr lang="en-US" sz="1600" dirty="0">
                <a:latin typeface="Product Sans" panose="020B0403030502040203" pitchFamily="34" charset="0"/>
              </a:rPr>
              <a:t>I chose to use the “</a:t>
            </a:r>
            <a:r>
              <a:rPr lang="en-US" sz="1600" b="1" dirty="0">
                <a:latin typeface="Product Sans" panose="020B0403030502040203" pitchFamily="34" charset="0"/>
              </a:rPr>
              <a:t>ADNIMERGE</a:t>
            </a:r>
            <a:r>
              <a:rPr lang="en-US" sz="1600" dirty="0">
                <a:latin typeface="Product Sans" panose="020B0403030502040203" pitchFamily="34" charset="0"/>
              </a:rPr>
              <a:t>” table, which can be downloaded directly from the ADNI repository or accessed via the ADNIMERGE R package</a:t>
            </a:r>
            <a:r>
              <a:rPr lang="en-US" sz="1600" baseline="30000" dirty="0">
                <a:latin typeface="Product Sans" panose="020B0403030502040203" pitchFamily="34" charset="0"/>
              </a:rPr>
              <a:t>3</a:t>
            </a:r>
            <a:r>
              <a:rPr lang="en-US" sz="1600" dirty="0">
                <a:latin typeface="Product Sans" panose="020B0403030502040203" pitchFamily="34" charset="0"/>
              </a:rPr>
              <a:t>.</a:t>
            </a:r>
          </a:p>
          <a:p>
            <a:pPr algn="ctr"/>
            <a:endParaRPr lang="en-US" sz="1600" dirty="0">
              <a:latin typeface="Product Sans" panose="020B0403030502040203" pitchFamily="34" charset="0"/>
            </a:endParaRPr>
          </a:p>
          <a:p>
            <a:pPr algn="ctr"/>
            <a:r>
              <a:rPr lang="en-US" sz="1600" dirty="0">
                <a:latin typeface="Product Sans" panose="020B0403030502040203" pitchFamily="34" charset="0"/>
              </a:rPr>
              <a:t>N = </a:t>
            </a:r>
            <a:r>
              <a:rPr lang="en-US" sz="1600" b="1" dirty="0">
                <a:latin typeface="Product Sans" panose="020B0403030502040203" pitchFamily="34" charset="0"/>
              </a:rPr>
              <a:t>701</a:t>
            </a:r>
            <a:r>
              <a:rPr lang="en-US" sz="1600" dirty="0">
                <a:latin typeface="Product Sans" panose="020B0403030502040203" pitchFamily="34" charset="0"/>
              </a:rPr>
              <a:t> subjects</a:t>
            </a:r>
            <a:endParaRPr lang="en-AU" sz="1600" dirty="0">
              <a:latin typeface="Product Sans" panose="020B0403030502040203" pitchFamily="34" charset="0"/>
            </a:endParaRPr>
          </a:p>
        </p:txBody>
      </p:sp>
      <p:sp>
        <p:nvSpPr>
          <p:cNvPr id="22" name="TextBox 21">
            <a:extLst>
              <a:ext uri="{FF2B5EF4-FFF2-40B4-BE49-F238E27FC236}">
                <a16:creationId xmlns:a16="http://schemas.microsoft.com/office/drawing/2014/main" id="{A9CD5EEA-4C4B-4A99-8BFA-E3CFC7A95509}"/>
              </a:ext>
            </a:extLst>
          </p:cNvPr>
          <p:cNvSpPr txBox="1"/>
          <p:nvPr/>
        </p:nvSpPr>
        <p:spPr>
          <a:xfrm>
            <a:off x="6393314" y="3147761"/>
            <a:ext cx="5558525" cy="2554545"/>
          </a:xfrm>
          <a:prstGeom prst="rect">
            <a:avLst/>
          </a:prstGeom>
          <a:noFill/>
        </p:spPr>
        <p:txBody>
          <a:bodyPr wrap="square" rtlCol="0">
            <a:spAutoFit/>
          </a:bodyPr>
          <a:lstStyle/>
          <a:p>
            <a:r>
              <a:rPr lang="en-US" sz="1600" b="1" dirty="0">
                <a:latin typeface="Product Sans" panose="020B0403030502040203" pitchFamily="34" charset="0"/>
              </a:rPr>
              <a:t>Cognitive</a:t>
            </a:r>
            <a:r>
              <a:rPr lang="en-US" sz="1600" dirty="0">
                <a:latin typeface="Product Sans" panose="020B0403030502040203" pitchFamily="34" charset="0"/>
              </a:rPr>
              <a:t>: ADAS11, ADAS13, CDRSB, MMSE</a:t>
            </a:r>
          </a:p>
          <a:p>
            <a:r>
              <a:rPr lang="en-US" sz="1600" b="1" dirty="0">
                <a:latin typeface="Product Sans" panose="020B0403030502040203" pitchFamily="34" charset="0"/>
              </a:rPr>
              <a:t>Demographic</a:t>
            </a:r>
            <a:r>
              <a:rPr lang="en-US" sz="1600" dirty="0">
                <a:latin typeface="Product Sans" panose="020B0403030502040203" pitchFamily="34" charset="0"/>
              </a:rPr>
              <a:t> : Age, Gender, Education, Marital Status, Race</a:t>
            </a:r>
          </a:p>
          <a:p>
            <a:r>
              <a:rPr lang="en-US" sz="1600" b="1" dirty="0">
                <a:latin typeface="Product Sans" panose="020B0403030502040203" pitchFamily="34" charset="0"/>
              </a:rPr>
              <a:t>Genetic</a:t>
            </a:r>
            <a:r>
              <a:rPr lang="en-US" sz="1600" dirty="0">
                <a:latin typeface="Product Sans" panose="020B0403030502040203" pitchFamily="34" charset="0"/>
              </a:rPr>
              <a:t>: APOE4</a:t>
            </a:r>
          </a:p>
          <a:p>
            <a:r>
              <a:rPr lang="en-US" sz="1600" b="1" dirty="0">
                <a:latin typeface="Product Sans" panose="020B0403030502040203" pitchFamily="34" charset="0"/>
              </a:rPr>
              <a:t>Structural MRI</a:t>
            </a:r>
            <a:r>
              <a:rPr lang="en-US" sz="1600" dirty="0">
                <a:latin typeface="Product Sans" panose="020B0403030502040203" pitchFamily="34" charset="0"/>
              </a:rPr>
              <a:t>: Entorhinal, Fusiform, Hippocampus, ICV, </a:t>
            </a:r>
            <a:r>
              <a:rPr lang="en-US" sz="1600" dirty="0" err="1">
                <a:latin typeface="Product Sans" panose="020B0403030502040203" pitchFamily="34" charset="0"/>
              </a:rPr>
              <a:t>MidTemp</a:t>
            </a:r>
            <a:r>
              <a:rPr lang="en-US" sz="1600" dirty="0">
                <a:latin typeface="Product Sans" panose="020B0403030502040203" pitchFamily="34" charset="0"/>
              </a:rPr>
              <a:t>, Ventricles, </a:t>
            </a:r>
            <a:r>
              <a:rPr lang="en-US" sz="1600" dirty="0" err="1">
                <a:latin typeface="Product Sans" panose="020B0403030502040203" pitchFamily="34" charset="0"/>
              </a:rPr>
              <a:t>WholeBrain</a:t>
            </a:r>
            <a:endParaRPr lang="en-US" sz="1600" dirty="0">
              <a:latin typeface="Product Sans" panose="020B0403030502040203" pitchFamily="34" charset="0"/>
            </a:endParaRPr>
          </a:p>
          <a:p>
            <a:r>
              <a:rPr lang="en-US" sz="1600" b="1" dirty="0">
                <a:latin typeface="Product Sans" panose="020B0403030502040203" pitchFamily="34" charset="0"/>
              </a:rPr>
              <a:t>PET</a:t>
            </a:r>
            <a:r>
              <a:rPr lang="en-US" sz="1600" dirty="0">
                <a:latin typeface="Product Sans" panose="020B0403030502040203" pitchFamily="34" charset="0"/>
              </a:rPr>
              <a:t>: FDG</a:t>
            </a:r>
          </a:p>
          <a:p>
            <a:r>
              <a:rPr lang="en-US" sz="1600" b="1" dirty="0">
                <a:latin typeface="Product Sans" panose="020B0403030502040203" pitchFamily="34" charset="0"/>
              </a:rPr>
              <a:t>CSF</a:t>
            </a:r>
            <a:r>
              <a:rPr lang="en-US" sz="1600" dirty="0">
                <a:latin typeface="Product Sans" panose="020B0403030502040203" pitchFamily="34" charset="0"/>
              </a:rPr>
              <a:t>: ABETA</a:t>
            </a:r>
          </a:p>
          <a:p>
            <a:endParaRPr lang="en-US" sz="1600" dirty="0">
              <a:latin typeface="Product Sans" panose="020B0403030502040203" pitchFamily="34" charset="0"/>
            </a:endParaRPr>
          </a:p>
          <a:p>
            <a:r>
              <a:rPr lang="en-US" sz="1600" dirty="0">
                <a:latin typeface="Product Sans" panose="020B0403030502040203" pitchFamily="34" charset="0"/>
              </a:rPr>
              <a:t>N = </a:t>
            </a:r>
            <a:r>
              <a:rPr lang="en-US" sz="1600" b="1" dirty="0">
                <a:latin typeface="Product Sans" panose="020B0403030502040203" pitchFamily="34" charset="0"/>
              </a:rPr>
              <a:t>19</a:t>
            </a:r>
            <a:r>
              <a:rPr lang="en-US" sz="1600" dirty="0">
                <a:latin typeface="Product Sans" panose="020B0403030502040203" pitchFamily="34" charset="0"/>
              </a:rPr>
              <a:t> predictor variables</a:t>
            </a:r>
          </a:p>
          <a:p>
            <a:r>
              <a:rPr lang="en-US" sz="1600" dirty="0">
                <a:latin typeface="Product Sans" panose="020B0403030502040203" pitchFamily="34" charset="0"/>
              </a:rPr>
              <a:t>N = </a:t>
            </a:r>
            <a:r>
              <a:rPr lang="en-US" sz="1600" b="1" dirty="0">
                <a:latin typeface="Product Sans" panose="020B0403030502040203" pitchFamily="34" charset="0"/>
              </a:rPr>
              <a:t>1</a:t>
            </a:r>
            <a:r>
              <a:rPr lang="en-US" sz="1600" dirty="0">
                <a:latin typeface="Product Sans" panose="020B0403030502040203" pitchFamily="34" charset="0"/>
              </a:rPr>
              <a:t> outcome (CSF PTAU)</a:t>
            </a:r>
            <a:endParaRPr lang="en-AU" sz="1600" dirty="0">
              <a:latin typeface="Product Sans" panose="020B0403030502040203" pitchFamily="34" charset="0"/>
            </a:endParaRPr>
          </a:p>
        </p:txBody>
      </p:sp>
      <p:cxnSp>
        <p:nvCxnSpPr>
          <p:cNvPr id="24" name="Straight Connector 23">
            <a:extLst>
              <a:ext uri="{FF2B5EF4-FFF2-40B4-BE49-F238E27FC236}">
                <a16:creationId xmlns:a16="http://schemas.microsoft.com/office/drawing/2014/main" id="{6F9C9582-5541-4DB1-A22A-79E4384D5E98}"/>
              </a:ext>
            </a:extLst>
          </p:cNvPr>
          <p:cNvCxnSpPr>
            <a:cxnSpLocks/>
          </p:cNvCxnSpPr>
          <p:nvPr/>
        </p:nvCxnSpPr>
        <p:spPr>
          <a:xfrm>
            <a:off x="3500668" y="2919447"/>
            <a:ext cx="2458346"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ADNI">
            <a:extLst>
              <a:ext uri="{FF2B5EF4-FFF2-40B4-BE49-F238E27FC236}">
                <a16:creationId xmlns:a16="http://schemas.microsoft.com/office/drawing/2014/main" id="{8382B75B-DC6E-4C29-90A0-374D3BD1E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5006" y="236923"/>
            <a:ext cx="1898305" cy="124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71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9E979F-6A49-4FD9-A5DE-6C414374DF20}"/>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7FF90B2C-E7E2-4ED1-89A0-9E411A3D510E}"/>
              </a:ext>
            </a:extLst>
          </p:cNvPr>
          <p:cNvSpPr>
            <a:spLocks noGrp="1"/>
          </p:cNvSpPr>
          <p:nvPr>
            <p:ph type="title"/>
          </p:nvPr>
        </p:nvSpPr>
        <p:spPr>
          <a:xfrm>
            <a:off x="368300" y="251275"/>
            <a:ext cx="9196940" cy="734332"/>
          </a:xfrm>
        </p:spPr>
        <p:txBody>
          <a:bodyPr>
            <a:normAutofit/>
          </a:bodyPr>
          <a:lstStyle/>
          <a:p>
            <a:r>
              <a:rPr lang="en-US" sz="3600" dirty="0"/>
              <a:t>Exploring predictor and outcome variables</a:t>
            </a:r>
            <a:endParaRPr lang="en-AU" sz="3600" dirty="0"/>
          </a:p>
        </p:txBody>
      </p:sp>
      <p:sp>
        <p:nvSpPr>
          <p:cNvPr id="4" name="Date Placeholder 3">
            <a:extLst>
              <a:ext uri="{FF2B5EF4-FFF2-40B4-BE49-F238E27FC236}">
                <a16:creationId xmlns:a16="http://schemas.microsoft.com/office/drawing/2014/main" id="{2ECC5B98-1551-4BBA-BAA1-BFA7125CD20B}"/>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CFEEC7AB-0D1C-4695-965D-CE679DD83136}"/>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10224604-2AEC-404C-B219-594C4CEF5016}"/>
              </a:ext>
            </a:extLst>
          </p:cNvPr>
          <p:cNvSpPr>
            <a:spLocks noGrp="1"/>
          </p:cNvSpPr>
          <p:nvPr>
            <p:ph type="sldNum" sz="quarter" idx="12"/>
          </p:nvPr>
        </p:nvSpPr>
        <p:spPr/>
        <p:txBody>
          <a:bodyPr/>
          <a:lstStyle/>
          <a:p>
            <a:fld id="{2182BA57-7CA6-4CE6-AEE9-662AF206D000}" type="slidenum">
              <a:rPr lang="en-AU" smtClean="0"/>
              <a:t>5</a:t>
            </a:fld>
            <a:endParaRPr lang="en-AU"/>
          </a:p>
        </p:txBody>
      </p:sp>
      <p:pic>
        <p:nvPicPr>
          <p:cNvPr id="12" name="Picture 11">
            <a:extLst>
              <a:ext uri="{FF2B5EF4-FFF2-40B4-BE49-F238E27FC236}">
                <a16:creationId xmlns:a16="http://schemas.microsoft.com/office/drawing/2014/main" id="{1B836F6F-754A-4C00-8FC7-85500168BB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589" y="1300384"/>
            <a:ext cx="5486411" cy="4572009"/>
          </a:xfrm>
          <a:prstGeom prst="rect">
            <a:avLst/>
          </a:prstGeom>
        </p:spPr>
      </p:pic>
      <p:pic>
        <p:nvPicPr>
          <p:cNvPr id="17" name="Picture 16">
            <a:extLst>
              <a:ext uri="{FF2B5EF4-FFF2-40B4-BE49-F238E27FC236}">
                <a16:creationId xmlns:a16="http://schemas.microsoft.com/office/drawing/2014/main" id="{C634C9D4-1ABE-4542-B8B7-CDDE1B059B3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300384"/>
            <a:ext cx="5486411" cy="4572009"/>
          </a:xfrm>
          <a:prstGeom prst="rect">
            <a:avLst/>
          </a:prstGeom>
        </p:spPr>
      </p:pic>
      <p:sp>
        <p:nvSpPr>
          <p:cNvPr id="3" name="Rectangle 2">
            <a:extLst>
              <a:ext uri="{FF2B5EF4-FFF2-40B4-BE49-F238E27FC236}">
                <a16:creationId xmlns:a16="http://schemas.microsoft.com/office/drawing/2014/main" id="{98346671-B0CD-412D-9F71-AF3233B96723}"/>
              </a:ext>
            </a:extLst>
          </p:cNvPr>
          <p:cNvSpPr/>
          <p:nvPr/>
        </p:nvSpPr>
        <p:spPr>
          <a:xfrm>
            <a:off x="3933825" y="3429000"/>
            <a:ext cx="1066800" cy="847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615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24301D6-C873-4C5E-984A-E276452034EA}"/>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E4DB3C36-ABC8-442F-A14E-4134DA6742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2587" y="1146450"/>
            <a:ext cx="4221311" cy="2110655"/>
          </a:xfrm>
          <a:prstGeom prst="rect">
            <a:avLst/>
          </a:prstGeom>
        </p:spPr>
      </p:pic>
      <p:sp>
        <p:nvSpPr>
          <p:cNvPr id="2" name="Title 1">
            <a:extLst>
              <a:ext uri="{FF2B5EF4-FFF2-40B4-BE49-F238E27FC236}">
                <a16:creationId xmlns:a16="http://schemas.microsoft.com/office/drawing/2014/main" id="{9B4DBF01-F4F4-4725-95DD-B6DECCF00607}"/>
              </a:ext>
            </a:extLst>
          </p:cNvPr>
          <p:cNvSpPr>
            <a:spLocks noGrp="1"/>
          </p:cNvSpPr>
          <p:nvPr>
            <p:ph type="title"/>
          </p:nvPr>
        </p:nvSpPr>
        <p:spPr>
          <a:xfrm>
            <a:off x="284205" y="36222"/>
            <a:ext cx="9357188" cy="742658"/>
          </a:xfrm>
        </p:spPr>
        <p:txBody>
          <a:bodyPr>
            <a:normAutofit/>
          </a:bodyPr>
          <a:lstStyle/>
          <a:p>
            <a:r>
              <a:rPr lang="en-US" sz="3200" dirty="0"/>
              <a:t>Testing the core assumptions of a linear model</a:t>
            </a:r>
            <a:endParaRPr lang="en-AU" sz="3200" dirty="0"/>
          </a:p>
        </p:txBody>
      </p:sp>
      <p:sp>
        <p:nvSpPr>
          <p:cNvPr id="4" name="Date Placeholder 3">
            <a:extLst>
              <a:ext uri="{FF2B5EF4-FFF2-40B4-BE49-F238E27FC236}">
                <a16:creationId xmlns:a16="http://schemas.microsoft.com/office/drawing/2014/main" id="{EB54CF0D-F8D6-456C-B791-C7FBD740DE2A}"/>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176AE2B8-374C-4DC1-ACEF-714348EEDB84}"/>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8A4C4140-35A5-4756-B322-DAC283ABD8BE}"/>
              </a:ext>
            </a:extLst>
          </p:cNvPr>
          <p:cNvSpPr>
            <a:spLocks noGrp="1"/>
          </p:cNvSpPr>
          <p:nvPr>
            <p:ph type="sldNum" sz="quarter" idx="12"/>
          </p:nvPr>
        </p:nvSpPr>
        <p:spPr/>
        <p:txBody>
          <a:bodyPr/>
          <a:lstStyle/>
          <a:p>
            <a:fld id="{2182BA57-7CA6-4CE6-AEE9-662AF206D000}" type="slidenum">
              <a:rPr lang="en-AU" smtClean="0"/>
              <a:t>6</a:t>
            </a:fld>
            <a:endParaRPr lang="en-AU"/>
          </a:p>
        </p:txBody>
      </p:sp>
      <p:cxnSp>
        <p:nvCxnSpPr>
          <p:cNvPr id="9" name="Straight Connector 8">
            <a:extLst>
              <a:ext uri="{FF2B5EF4-FFF2-40B4-BE49-F238E27FC236}">
                <a16:creationId xmlns:a16="http://schemas.microsoft.com/office/drawing/2014/main" id="{D34A972A-9C49-4399-ADC5-FFC8432E12CB}"/>
              </a:ext>
            </a:extLst>
          </p:cNvPr>
          <p:cNvCxnSpPr>
            <a:cxnSpLocks/>
          </p:cNvCxnSpPr>
          <p:nvPr/>
        </p:nvCxnSpPr>
        <p:spPr>
          <a:xfrm>
            <a:off x="6322028" y="795700"/>
            <a:ext cx="0" cy="5441814"/>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40724C-95A8-45BA-89B3-3660E9E4E703}"/>
              </a:ext>
            </a:extLst>
          </p:cNvPr>
          <p:cNvCxnSpPr>
            <a:cxnSpLocks/>
          </p:cNvCxnSpPr>
          <p:nvPr/>
        </p:nvCxnSpPr>
        <p:spPr>
          <a:xfrm>
            <a:off x="284205" y="3470096"/>
            <a:ext cx="11633817" cy="0"/>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7E5DB81-E3B0-4A12-A816-3382F89FBA6A}"/>
              </a:ext>
            </a:extLst>
          </p:cNvPr>
          <p:cNvSpPr txBox="1"/>
          <p:nvPr/>
        </p:nvSpPr>
        <p:spPr>
          <a:xfrm>
            <a:off x="370717" y="740712"/>
            <a:ext cx="3815468" cy="338554"/>
          </a:xfrm>
          <a:prstGeom prst="rect">
            <a:avLst/>
          </a:prstGeom>
          <a:noFill/>
        </p:spPr>
        <p:txBody>
          <a:bodyPr wrap="none" rtlCol="0">
            <a:spAutoFit/>
          </a:bodyPr>
          <a:lstStyle/>
          <a:p>
            <a:r>
              <a:rPr lang="en-US" sz="1600" dirty="0">
                <a:latin typeface="Product Sans" panose="020B0403030502040203" pitchFamily="34" charset="0"/>
              </a:rPr>
              <a:t>1. Linear relationship to outcome variable</a:t>
            </a:r>
            <a:endParaRPr lang="en-AU" sz="1600" dirty="0">
              <a:latin typeface="Product Sans" panose="020B0403030502040203" pitchFamily="34" charset="0"/>
            </a:endParaRPr>
          </a:p>
        </p:txBody>
      </p:sp>
      <p:pic>
        <p:nvPicPr>
          <p:cNvPr id="15" name="Picture 14">
            <a:extLst>
              <a:ext uri="{FF2B5EF4-FFF2-40B4-BE49-F238E27FC236}">
                <a16:creationId xmlns:a16="http://schemas.microsoft.com/office/drawing/2014/main" id="{319538E3-F935-475E-A999-6909D25460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17793" y="1153662"/>
            <a:ext cx="3815461" cy="2146197"/>
          </a:xfrm>
          <a:prstGeom prst="rect">
            <a:avLst/>
          </a:prstGeom>
        </p:spPr>
      </p:pic>
      <p:sp>
        <p:nvSpPr>
          <p:cNvPr id="21" name="TextBox 20">
            <a:extLst>
              <a:ext uri="{FF2B5EF4-FFF2-40B4-BE49-F238E27FC236}">
                <a16:creationId xmlns:a16="http://schemas.microsoft.com/office/drawing/2014/main" id="{A3D4EB8D-C4B7-42B0-AE68-B0BB81AFB92D}"/>
              </a:ext>
            </a:extLst>
          </p:cNvPr>
          <p:cNvSpPr txBox="1"/>
          <p:nvPr/>
        </p:nvSpPr>
        <p:spPr>
          <a:xfrm>
            <a:off x="6379686" y="3640334"/>
            <a:ext cx="3116559" cy="338554"/>
          </a:xfrm>
          <a:prstGeom prst="rect">
            <a:avLst/>
          </a:prstGeom>
          <a:noFill/>
        </p:spPr>
        <p:txBody>
          <a:bodyPr wrap="none" rtlCol="0">
            <a:spAutoFit/>
          </a:bodyPr>
          <a:lstStyle/>
          <a:p>
            <a:r>
              <a:rPr lang="en-US" sz="1600" dirty="0">
                <a:latin typeface="Product Sans" panose="020B0403030502040203" pitchFamily="34" charset="0"/>
              </a:rPr>
              <a:t>4. Independence of observations</a:t>
            </a:r>
            <a:endParaRPr lang="en-AU" sz="1600" dirty="0">
              <a:latin typeface="Product Sans" panose="020B0403030502040203" pitchFamily="34" charset="0"/>
            </a:endParaRPr>
          </a:p>
        </p:txBody>
      </p:sp>
      <p:grpSp>
        <p:nvGrpSpPr>
          <p:cNvPr id="8" name="Group 7">
            <a:extLst>
              <a:ext uri="{FF2B5EF4-FFF2-40B4-BE49-F238E27FC236}">
                <a16:creationId xmlns:a16="http://schemas.microsoft.com/office/drawing/2014/main" id="{EC030912-A84A-4083-9EA7-F9FDD0F9B1A1}"/>
              </a:ext>
            </a:extLst>
          </p:cNvPr>
          <p:cNvGrpSpPr/>
          <p:nvPr/>
        </p:nvGrpSpPr>
        <p:grpSpPr>
          <a:xfrm>
            <a:off x="370717" y="3640334"/>
            <a:ext cx="5796969" cy="2618486"/>
            <a:chOff x="6163542" y="661965"/>
            <a:chExt cx="5796969" cy="2618486"/>
          </a:xfrm>
        </p:grpSpPr>
        <p:pic>
          <p:nvPicPr>
            <p:cNvPr id="17" name="Picture 16">
              <a:extLst>
                <a:ext uri="{FF2B5EF4-FFF2-40B4-BE49-F238E27FC236}">
                  <a16:creationId xmlns:a16="http://schemas.microsoft.com/office/drawing/2014/main" id="{3316F517-688E-4717-8E72-D4967445495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231141" y="1109468"/>
              <a:ext cx="4341965" cy="2170983"/>
            </a:xfrm>
            <a:prstGeom prst="rect">
              <a:avLst/>
            </a:prstGeom>
          </p:spPr>
        </p:pic>
        <p:sp>
          <p:nvSpPr>
            <p:cNvPr id="18" name="TextBox 17">
              <a:extLst>
                <a:ext uri="{FF2B5EF4-FFF2-40B4-BE49-F238E27FC236}">
                  <a16:creationId xmlns:a16="http://schemas.microsoft.com/office/drawing/2014/main" id="{AC2EC5CF-27B5-48AE-9315-B012160A337E}"/>
                </a:ext>
              </a:extLst>
            </p:cNvPr>
            <p:cNvSpPr txBox="1"/>
            <p:nvPr/>
          </p:nvSpPr>
          <p:spPr>
            <a:xfrm>
              <a:off x="6163542" y="661965"/>
              <a:ext cx="3087705" cy="338554"/>
            </a:xfrm>
            <a:prstGeom prst="rect">
              <a:avLst/>
            </a:prstGeom>
            <a:noFill/>
          </p:spPr>
          <p:txBody>
            <a:bodyPr wrap="none" rtlCol="0">
              <a:spAutoFit/>
            </a:bodyPr>
            <a:lstStyle/>
            <a:p>
              <a:r>
                <a:rPr lang="en-US" sz="1600" dirty="0">
                  <a:latin typeface="Product Sans" panose="020B0403030502040203" pitchFamily="34" charset="0"/>
                </a:rPr>
                <a:t>3. Constant variance of residuals</a:t>
              </a:r>
              <a:endParaRPr lang="en-AU" sz="1600" dirty="0">
                <a:latin typeface="Product Sans" panose="020B0403030502040203" pitchFamily="34" charset="0"/>
              </a:endParaRPr>
            </a:p>
          </p:txBody>
        </p:sp>
        <p:sp>
          <p:nvSpPr>
            <p:cNvPr id="22" name="TextBox 21">
              <a:extLst>
                <a:ext uri="{FF2B5EF4-FFF2-40B4-BE49-F238E27FC236}">
                  <a16:creationId xmlns:a16="http://schemas.microsoft.com/office/drawing/2014/main" id="{F0035232-F9BF-4C3C-A624-2B8ED3D9D7B4}"/>
                </a:ext>
              </a:extLst>
            </p:cNvPr>
            <p:cNvSpPr txBox="1"/>
            <p:nvPr/>
          </p:nvSpPr>
          <p:spPr>
            <a:xfrm>
              <a:off x="10582298" y="1556181"/>
              <a:ext cx="1378213" cy="738664"/>
            </a:xfrm>
            <a:prstGeom prst="rect">
              <a:avLst/>
            </a:prstGeom>
            <a:noFill/>
          </p:spPr>
          <p:txBody>
            <a:bodyPr wrap="square" rtlCol="0">
              <a:spAutoFit/>
            </a:bodyPr>
            <a:lstStyle/>
            <a:p>
              <a:r>
                <a:rPr lang="en-US" sz="1400" dirty="0">
                  <a:solidFill>
                    <a:srgbClr val="FF0000"/>
                  </a:solidFill>
                  <a:latin typeface="Product Sans" panose="020B0403030502040203" pitchFamily="34" charset="0"/>
                </a:rPr>
                <a:t>Breusch-Pagan test (p=2.672e-05)</a:t>
              </a:r>
              <a:endParaRPr lang="en-AU" sz="1400" dirty="0">
                <a:solidFill>
                  <a:srgbClr val="FF0000"/>
                </a:solidFill>
                <a:latin typeface="Product Sans" panose="020B0403030502040203" pitchFamily="34" charset="0"/>
              </a:endParaRPr>
            </a:p>
          </p:txBody>
        </p:sp>
      </p:grpSp>
      <p:grpSp>
        <p:nvGrpSpPr>
          <p:cNvPr id="11" name="Group 10">
            <a:extLst>
              <a:ext uri="{FF2B5EF4-FFF2-40B4-BE49-F238E27FC236}">
                <a16:creationId xmlns:a16="http://schemas.microsoft.com/office/drawing/2014/main" id="{6C4BBA56-C9DD-4E0D-A679-E4B13DDF0E69}"/>
              </a:ext>
            </a:extLst>
          </p:cNvPr>
          <p:cNvGrpSpPr/>
          <p:nvPr/>
        </p:nvGrpSpPr>
        <p:grpSpPr>
          <a:xfrm>
            <a:off x="6379686" y="762890"/>
            <a:ext cx="5624980" cy="1438887"/>
            <a:chOff x="422694" y="3516607"/>
            <a:chExt cx="5624980" cy="1438887"/>
          </a:xfrm>
        </p:grpSpPr>
        <p:sp>
          <p:nvSpPr>
            <p:cNvPr id="20" name="TextBox 19">
              <a:extLst>
                <a:ext uri="{FF2B5EF4-FFF2-40B4-BE49-F238E27FC236}">
                  <a16:creationId xmlns:a16="http://schemas.microsoft.com/office/drawing/2014/main" id="{2EDFEC57-A3C0-40D1-A021-F9C3B5A91B8A}"/>
                </a:ext>
              </a:extLst>
            </p:cNvPr>
            <p:cNvSpPr txBox="1"/>
            <p:nvPr/>
          </p:nvSpPr>
          <p:spPr>
            <a:xfrm>
              <a:off x="422694" y="3516607"/>
              <a:ext cx="3174267" cy="338554"/>
            </a:xfrm>
            <a:prstGeom prst="rect">
              <a:avLst/>
            </a:prstGeom>
            <a:noFill/>
          </p:spPr>
          <p:txBody>
            <a:bodyPr wrap="none" rtlCol="0">
              <a:spAutoFit/>
            </a:bodyPr>
            <a:lstStyle/>
            <a:p>
              <a:r>
                <a:rPr lang="en-US" sz="1600" dirty="0">
                  <a:latin typeface="Product Sans" panose="020B0403030502040203" pitchFamily="34" charset="0"/>
                </a:rPr>
                <a:t>2. Normal distribution of residuals</a:t>
              </a:r>
              <a:endParaRPr lang="en-AU" sz="1600" dirty="0">
                <a:latin typeface="Product Sans" panose="020B0403030502040203" pitchFamily="34" charset="0"/>
              </a:endParaRPr>
            </a:p>
          </p:txBody>
        </p:sp>
        <p:sp>
          <p:nvSpPr>
            <p:cNvPr id="24" name="TextBox 23">
              <a:extLst>
                <a:ext uri="{FF2B5EF4-FFF2-40B4-BE49-F238E27FC236}">
                  <a16:creationId xmlns:a16="http://schemas.microsoft.com/office/drawing/2014/main" id="{3F47C840-63D2-4ACC-8D70-CDF1F07AA0A7}"/>
                </a:ext>
              </a:extLst>
            </p:cNvPr>
            <p:cNvSpPr txBox="1"/>
            <p:nvPr/>
          </p:nvSpPr>
          <p:spPr>
            <a:xfrm>
              <a:off x="4543884" y="4432274"/>
              <a:ext cx="1503790" cy="523220"/>
            </a:xfrm>
            <a:prstGeom prst="rect">
              <a:avLst/>
            </a:prstGeom>
            <a:noFill/>
          </p:spPr>
          <p:txBody>
            <a:bodyPr wrap="square" rtlCol="0">
              <a:spAutoFit/>
            </a:bodyPr>
            <a:lstStyle/>
            <a:p>
              <a:r>
                <a:rPr lang="en-US" sz="1400" dirty="0">
                  <a:solidFill>
                    <a:srgbClr val="FF0000"/>
                  </a:solidFill>
                  <a:latin typeface="Product Sans" panose="020B0403030502040203" pitchFamily="34" charset="0"/>
                </a:rPr>
                <a:t>Shapiro-Wilk test (p&lt;2.2e-16)</a:t>
              </a:r>
              <a:endParaRPr lang="en-AU" sz="1400" dirty="0">
                <a:solidFill>
                  <a:srgbClr val="FF0000"/>
                </a:solidFill>
                <a:latin typeface="Product Sans" panose="020B0403030502040203" pitchFamily="34" charset="0"/>
              </a:endParaRPr>
            </a:p>
          </p:txBody>
        </p:sp>
      </p:grpSp>
      <p:pic>
        <p:nvPicPr>
          <p:cNvPr id="2050" name="Picture 2" descr="16,759 Large Group Of People Illustrations &amp; Clip Art - iStock">
            <a:extLst>
              <a:ext uri="{FF2B5EF4-FFF2-40B4-BE49-F238E27FC236}">
                <a16:creationId xmlns:a16="http://schemas.microsoft.com/office/drawing/2014/main" id="{7DA65A72-49A7-4AF1-B103-F78993AC93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8667" y="4184185"/>
            <a:ext cx="3348894" cy="169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0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D9CE3FA-CE06-41F7-80E1-2DD9050A7A62}"/>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Date Placeholder 3">
            <a:extLst>
              <a:ext uri="{FF2B5EF4-FFF2-40B4-BE49-F238E27FC236}">
                <a16:creationId xmlns:a16="http://schemas.microsoft.com/office/drawing/2014/main" id="{AA2170F1-6F8B-49BC-AB8F-8D996E93A364}"/>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ECCEBFD5-6152-4B48-9835-17BFEF23E124}"/>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25F8AC32-D89A-47D4-A9C1-04B024784F2B}"/>
              </a:ext>
            </a:extLst>
          </p:cNvPr>
          <p:cNvSpPr>
            <a:spLocks noGrp="1"/>
          </p:cNvSpPr>
          <p:nvPr>
            <p:ph type="sldNum" sz="quarter" idx="12"/>
          </p:nvPr>
        </p:nvSpPr>
        <p:spPr/>
        <p:txBody>
          <a:bodyPr/>
          <a:lstStyle/>
          <a:p>
            <a:fld id="{2182BA57-7CA6-4CE6-AEE9-662AF206D000}" type="slidenum">
              <a:rPr lang="en-AU" smtClean="0"/>
              <a:t>7</a:t>
            </a:fld>
            <a:endParaRPr lang="en-AU"/>
          </a:p>
        </p:txBody>
      </p:sp>
      <p:sp>
        <p:nvSpPr>
          <p:cNvPr id="11" name="Title 1">
            <a:extLst>
              <a:ext uri="{FF2B5EF4-FFF2-40B4-BE49-F238E27FC236}">
                <a16:creationId xmlns:a16="http://schemas.microsoft.com/office/drawing/2014/main" id="{39BE5D71-CE5F-4518-ACD6-17CCD2D7B25F}"/>
              </a:ext>
            </a:extLst>
          </p:cNvPr>
          <p:cNvSpPr txBox="1">
            <a:spLocks/>
          </p:cNvSpPr>
          <p:nvPr/>
        </p:nvSpPr>
        <p:spPr>
          <a:xfrm>
            <a:off x="227318" y="15596"/>
            <a:ext cx="11737364" cy="9501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roduct Sans" panose="020B0403030502040203" pitchFamily="34" charset="0"/>
                <a:ea typeface="+mj-ea"/>
                <a:cs typeface="+mj-cs"/>
              </a:defRPr>
            </a:lvl1pPr>
          </a:lstStyle>
          <a:p>
            <a:r>
              <a:rPr lang="en-US" sz="3200" dirty="0"/>
              <a:t>Mitigating assumption violations: non-normal residual distribution</a:t>
            </a:r>
            <a:endParaRPr lang="en-AU" sz="3200" dirty="0"/>
          </a:p>
        </p:txBody>
      </p:sp>
      <p:pic>
        <p:nvPicPr>
          <p:cNvPr id="10" name="Picture 9">
            <a:extLst>
              <a:ext uri="{FF2B5EF4-FFF2-40B4-BE49-F238E27FC236}">
                <a16:creationId xmlns:a16="http://schemas.microsoft.com/office/drawing/2014/main" id="{5CB7941A-DAD7-4F87-B64C-71060A72730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24905" y="1008602"/>
            <a:ext cx="4472287" cy="2236143"/>
          </a:xfrm>
          <a:prstGeom prst="rect">
            <a:avLst/>
          </a:prstGeom>
        </p:spPr>
      </p:pic>
      <p:sp>
        <p:nvSpPr>
          <p:cNvPr id="24" name="TextBox 23">
            <a:extLst>
              <a:ext uri="{FF2B5EF4-FFF2-40B4-BE49-F238E27FC236}">
                <a16:creationId xmlns:a16="http://schemas.microsoft.com/office/drawing/2014/main" id="{8636D44E-8DF8-4126-8F74-258BF6371464}"/>
              </a:ext>
            </a:extLst>
          </p:cNvPr>
          <p:cNvSpPr txBox="1"/>
          <p:nvPr/>
        </p:nvSpPr>
        <p:spPr>
          <a:xfrm>
            <a:off x="7716664" y="3244745"/>
            <a:ext cx="2979590" cy="338554"/>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Shapiro-Wilk test: p = </a:t>
            </a:r>
            <a:r>
              <a:rPr lang="en-AU" sz="1600" dirty="0">
                <a:solidFill>
                  <a:srgbClr val="FF0000"/>
                </a:solidFill>
                <a:latin typeface="Product Sans" panose="020B0403030502040203" pitchFamily="34" charset="0"/>
              </a:rPr>
              <a:t>0.001995</a:t>
            </a:r>
          </a:p>
        </p:txBody>
      </p:sp>
      <p:pic>
        <p:nvPicPr>
          <p:cNvPr id="12" name="Picture 11">
            <a:extLst>
              <a:ext uri="{FF2B5EF4-FFF2-40B4-BE49-F238E27FC236}">
                <a16:creationId xmlns:a16="http://schemas.microsoft.com/office/drawing/2014/main" id="{6D362F8E-A623-4176-B7BA-B207A2F2BE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0268" y="1025622"/>
            <a:ext cx="4472287" cy="2236143"/>
          </a:xfrm>
          <a:prstGeom prst="rect">
            <a:avLst/>
          </a:prstGeom>
        </p:spPr>
      </p:pic>
      <p:grpSp>
        <p:nvGrpSpPr>
          <p:cNvPr id="7" name="Group 6">
            <a:extLst>
              <a:ext uri="{FF2B5EF4-FFF2-40B4-BE49-F238E27FC236}">
                <a16:creationId xmlns:a16="http://schemas.microsoft.com/office/drawing/2014/main" id="{003A6319-7CC9-4681-8E3E-B0C0072B98F7}"/>
              </a:ext>
            </a:extLst>
          </p:cNvPr>
          <p:cNvGrpSpPr/>
          <p:nvPr/>
        </p:nvGrpSpPr>
        <p:grpSpPr>
          <a:xfrm>
            <a:off x="590268" y="3596236"/>
            <a:ext cx="4912646" cy="2673944"/>
            <a:chOff x="450464" y="3982555"/>
            <a:chExt cx="4361204" cy="2373795"/>
          </a:xfrm>
        </p:grpSpPr>
        <p:pic>
          <p:nvPicPr>
            <p:cNvPr id="3" name="Picture 2">
              <a:extLst>
                <a:ext uri="{FF2B5EF4-FFF2-40B4-BE49-F238E27FC236}">
                  <a16:creationId xmlns:a16="http://schemas.microsoft.com/office/drawing/2014/main" id="{CEB40C69-FC51-4766-84E9-2D4980A28ACF}"/>
                </a:ext>
              </a:extLst>
            </p:cNvPr>
            <p:cNvPicPr>
              <a:picLocks noChangeAspect="1"/>
            </p:cNvPicPr>
            <p:nvPr/>
          </p:nvPicPr>
          <p:blipFill>
            <a:blip r:embed="rId5">
              <a:extLst>
                <a:ext uri="{28A0092B-C50C-407E-A947-70E740481C1C}">
                  <a14:useLocalDpi xmlns:a14="http://schemas.microsoft.com/office/drawing/2010/main" val="0"/>
                </a:ext>
              </a:extLst>
            </a:blip>
            <a:srcRect t="11122" b="11122"/>
            <a:stretch/>
          </p:blipFill>
          <p:spPr>
            <a:xfrm>
              <a:off x="450464" y="3982555"/>
              <a:ext cx="4361204" cy="2373795"/>
            </a:xfrm>
            <a:prstGeom prst="rect">
              <a:avLst/>
            </a:prstGeom>
          </p:spPr>
        </p:pic>
        <p:sp>
          <p:nvSpPr>
            <p:cNvPr id="13" name="TextBox 12">
              <a:extLst>
                <a:ext uri="{FF2B5EF4-FFF2-40B4-BE49-F238E27FC236}">
                  <a16:creationId xmlns:a16="http://schemas.microsoft.com/office/drawing/2014/main" id="{D5C56447-312D-4D4A-8E44-561632756315}"/>
                </a:ext>
              </a:extLst>
            </p:cNvPr>
            <p:cNvSpPr txBox="1"/>
            <p:nvPr/>
          </p:nvSpPr>
          <p:spPr>
            <a:xfrm>
              <a:off x="1533059" y="4035274"/>
              <a:ext cx="2668535" cy="300551"/>
            </a:xfrm>
            <a:prstGeom prst="rect">
              <a:avLst/>
            </a:prstGeom>
            <a:noFill/>
          </p:spPr>
          <p:txBody>
            <a:bodyPr wrap="none" rtlCol="0">
              <a:spAutoFit/>
            </a:bodyPr>
            <a:lstStyle/>
            <a:p>
              <a:r>
                <a:rPr lang="en-US" sz="1600" dirty="0">
                  <a:latin typeface="Product Sans" panose="020B0403030502040203" pitchFamily="34" charset="0"/>
                </a:rPr>
                <a:t>Box-Cox Power Transformation</a:t>
              </a:r>
              <a:endParaRPr lang="en-AU" sz="1600" dirty="0">
                <a:latin typeface="Product Sans" panose="020B0403030502040203" pitchFamily="34" charset="0"/>
              </a:endParaRPr>
            </a:p>
          </p:txBody>
        </p:sp>
      </p:grpSp>
      <p:grpSp>
        <p:nvGrpSpPr>
          <p:cNvPr id="9" name="Group 8">
            <a:extLst>
              <a:ext uri="{FF2B5EF4-FFF2-40B4-BE49-F238E27FC236}">
                <a16:creationId xmlns:a16="http://schemas.microsoft.com/office/drawing/2014/main" id="{E2C0AFCF-EBB2-4FF4-9106-AA83F45B5234}"/>
              </a:ext>
            </a:extLst>
          </p:cNvPr>
          <p:cNvGrpSpPr/>
          <p:nvPr/>
        </p:nvGrpSpPr>
        <p:grpSpPr>
          <a:xfrm>
            <a:off x="6096001" y="3967951"/>
            <a:ext cx="5392364" cy="2236142"/>
            <a:chOff x="6565318" y="4272963"/>
            <a:chExt cx="4788482" cy="1985720"/>
          </a:xfrm>
        </p:grpSpPr>
        <p:pic>
          <p:nvPicPr>
            <p:cNvPr id="8" name="Picture 7">
              <a:extLst>
                <a:ext uri="{FF2B5EF4-FFF2-40B4-BE49-F238E27FC236}">
                  <a16:creationId xmlns:a16="http://schemas.microsoft.com/office/drawing/2014/main" id="{6BCB6BFD-9A0F-44A1-A4D8-E88E2C18469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565318" y="4272963"/>
              <a:ext cx="4633346" cy="1985720"/>
            </a:xfrm>
            <a:prstGeom prst="rect">
              <a:avLst/>
            </a:prstGeom>
          </p:spPr>
        </p:pic>
        <p:sp>
          <p:nvSpPr>
            <p:cNvPr id="14" name="TextBox 13">
              <a:extLst>
                <a:ext uri="{FF2B5EF4-FFF2-40B4-BE49-F238E27FC236}">
                  <a16:creationId xmlns:a16="http://schemas.microsoft.com/office/drawing/2014/main" id="{BEDCD0E4-C0DB-4F03-AE7D-CF50553A04C2}"/>
                </a:ext>
              </a:extLst>
            </p:cNvPr>
            <p:cNvSpPr txBox="1"/>
            <p:nvPr/>
          </p:nvSpPr>
          <p:spPr>
            <a:xfrm>
              <a:off x="8229172" y="4686035"/>
              <a:ext cx="762855" cy="338554"/>
            </a:xfrm>
            <a:prstGeom prst="rect">
              <a:avLst/>
            </a:prstGeom>
            <a:noFill/>
          </p:spPr>
          <p:txBody>
            <a:bodyPr wrap="square">
              <a:spAutoFit/>
            </a:bodyPr>
            <a:lstStyle/>
            <a:p>
              <a:r>
                <a:rPr lang="el-GR" sz="1600" b="0" i="0" dirty="0">
                  <a:solidFill>
                    <a:srgbClr val="202122"/>
                  </a:solidFill>
                  <a:effectLst/>
                  <a:latin typeface="Product Sans" panose="020B0403030502040203" pitchFamily="34" charset="0"/>
                </a:rPr>
                <a:t>λ</a:t>
              </a:r>
              <a:r>
                <a:rPr lang="en-US" sz="1600" b="0" i="0" dirty="0">
                  <a:solidFill>
                    <a:srgbClr val="202122"/>
                  </a:solidFill>
                  <a:effectLst/>
                  <a:latin typeface="Product Sans" panose="020B0403030502040203" pitchFamily="34" charset="0"/>
                </a:rPr>
                <a:t> = 0</a:t>
              </a:r>
              <a:endParaRPr lang="en-AU" sz="1600" dirty="0">
                <a:latin typeface="Product Sans" panose="020B0403030502040203" pitchFamily="34" charset="0"/>
              </a:endParaRPr>
            </a:p>
          </p:txBody>
        </p:sp>
        <p:sp>
          <p:nvSpPr>
            <p:cNvPr id="15" name="TextBox 14">
              <a:extLst>
                <a:ext uri="{FF2B5EF4-FFF2-40B4-BE49-F238E27FC236}">
                  <a16:creationId xmlns:a16="http://schemas.microsoft.com/office/drawing/2014/main" id="{D6E58CAD-26CC-4ACB-961A-6E335F0F724C}"/>
                </a:ext>
              </a:extLst>
            </p:cNvPr>
            <p:cNvSpPr txBox="1"/>
            <p:nvPr/>
          </p:nvSpPr>
          <p:spPr>
            <a:xfrm>
              <a:off x="9205395" y="4686035"/>
              <a:ext cx="1039830" cy="338554"/>
            </a:xfrm>
            <a:prstGeom prst="rect">
              <a:avLst/>
            </a:prstGeom>
            <a:noFill/>
          </p:spPr>
          <p:txBody>
            <a:bodyPr wrap="square">
              <a:spAutoFit/>
            </a:bodyPr>
            <a:lstStyle/>
            <a:p>
              <a:r>
                <a:rPr lang="el-GR" sz="1600" b="0" i="0" dirty="0">
                  <a:solidFill>
                    <a:srgbClr val="202122"/>
                  </a:solidFill>
                  <a:effectLst/>
                  <a:latin typeface="Product Sans" panose="020B0403030502040203" pitchFamily="34" charset="0"/>
                </a:rPr>
                <a:t>λ</a:t>
              </a:r>
              <a:r>
                <a:rPr lang="en-US" sz="1600" b="0" i="0" dirty="0">
                  <a:solidFill>
                    <a:srgbClr val="202122"/>
                  </a:solidFill>
                  <a:effectLst/>
                  <a:latin typeface="Product Sans" panose="020B0403030502040203" pitchFamily="34" charset="0"/>
                </a:rPr>
                <a:t> = 0.5</a:t>
              </a:r>
              <a:endParaRPr lang="en-AU" sz="1600" dirty="0">
                <a:latin typeface="Product Sans" panose="020B0403030502040203" pitchFamily="34" charset="0"/>
              </a:endParaRPr>
            </a:p>
          </p:txBody>
        </p:sp>
        <p:sp>
          <p:nvSpPr>
            <p:cNvPr id="16" name="TextBox 15">
              <a:extLst>
                <a:ext uri="{FF2B5EF4-FFF2-40B4-BE49-F238E27FC236}">
                  <a16:creationId xmlns:a16="http://schemas.microsoft.com/office/drawing/2014/main" id="{54B99D74-3474-4BB7-9FC7-35F38E540CB3}"/>
                </a:ext>
              </a:extLst>
            </p:cNvPr>
            <p:cNvSpPr txBox="1"/>
            <p:nvPr/>
          </p:nvSpPr>
          <p:spPr>
            <a:xfrm>
              <a:off x="10313970" y="4686035"/>
              <a:ext cx="1039830" cy="338554"/>
            </a:xfrm>
            <a:prstGeom prst="rect">
              <a:avLst/>
            </a:prstGeom>
            <a:noFill/>
          </p:spPr>
          <p:txBody>
            <a:bodyPr wrap="square">
              <a:spAutoFit/>
            </a:bodyPr>
            <a:lstStyle/>
            <a:p>
              <a:r>
                <a:rPr lang="el-GR" sz="1600" b="0" i="0" dirty="0">
                  <a:solidFill>
                    <a:srgbClr val="202122"/>
                  </a:solidFill>
                  <a:effectLst/>
                  <a:latin typeface="Product Sans" panose="020B0403030502040203" pitchFamily="34" charset="0"/>
                </a:rPr>
                <a:t>λ</a:t>
              </a:r>
              <a:r>
                <a:rPr lang="en-US" sz="1600" b="0" i="0" dirty="0">
                  <a:solidFill>
                    <a:srgbClr val="202122"/>
                  </a:solidFill>
                  <a:effectLst/>
                  <a:latin typeface="Product Sans" panose="020B0403030502040203" pitchFamily="34" charset="0"/>
                </a:rPr>
                <a:t> = -1</a:t>
              </a:r>
              <a:endParaRPr lang="en-AU" sz="1600" dirty="0">
                <a:latin typeface="Product Sans" panose="020B0403030502040203" pitchFamily="34" charset="0"/>
              </a:endParaRPr>
            </a:p>
          </p:txBody>
        </p:sp>
      </p:grpSp>
      <p:cxnSp>
        <p:nvCxnSpPr>
          <p:cNvPr id="18" name="Straight Arrow Connector 17">
            <a:extLst>
              <a:ext uri="{FF2B5EF4-FFF2-40B4-BE49-F238E27FC236}">
                <a16:creationId xmlns:a16="http://schemas.microsoft.com/office/drawing/2014/main" id="{2B000C5C-35A8-4E08-9770-F8DF56665A66}"/>
              </a:ext>
            </a:extLst>
          </p:cNvPr>
          <p:cNvCxnSpPr/>
          <p:nvPr/>
        </p:nvCxnSpPr>
        <p:spPr>
          <a:xfrm>
            <a:off x="5604683" y="1991773"/>
            <a:ext cx="678094"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C5716F-9DA8-48ED-B246-559D4F30D999}"/>
              </a:ext>
            </a:extLst>
          </p:cNvPr>
          <p:cNvSpPr txBox="1"/>
          <p:nvPr/>
        </p:nvSpPr>
        <p:spPr>
          <a:xfrm>
            <a:off x="1770479" y="3242689"/>
            <a:ext cx="2979590" cy="338554"/>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Shapiro-Wilk test: p&lt;2.2e-16</a:t>
            </a:r>
            <a:endParaRPr lang="en-AU" sz="1600" dirty="0">
              <a:solidFill>
                <a:srgbClr val="FF0000"/>
              </a:solidFill>
              <a:latin typeface="Product Sans" panose="020B0403030502040203" pitchFamily="34" charset="0"/>
            </a:endParaRPr>
          </a:p>
        </p:txBody>
      </p:sp>
    </p:spTree>
    <p:extLst>
      <p:ext uri="{BB962C8B-B14F-4D97-AF65-F5344CB8AC3E}">
        <p14:creationId xmlns:p14="http://schemas.microsoft.com/office/powerpoint/2010/main" val="305518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5E9446F-BDA8-4B75-A78F-2F3FD9C80321}"/>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Date Placeholder 3">
            <a:extLst>
              <a:ext uri="{FF2B5EF4-FFF2-40B4-BE49-F238E27FC236}">
                <a16:creationId xmlns:a16="http://schemas.microsoft.com/office/drawing/2014/main" id="{AA2170F1-6F8B-49BC-AB8F-8D996E93A364}"/>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ECCEBFD5-6152-4B48-9835-17BFEF23E124}"/>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25F8AC32-D89A-47D4-A9C1-04B024784F2B}"/>
              </a:ext>
            </a:extLst>
          </p:cNvPr>
          <p:cNvSpPr>
            <a:spLocks noGrp="1"/>
          </p:cNvSpPr>
          <p:nvPr>
            <p:ph type="sldNum" sz="quarter" idx="12"/>
          </p:nvPr>
        </p:nvSpPr>
        <p:spPr/>
        <p:txBody>
          <a:bodyPr/>
          <a:lstStyle/>
          <a:p>
            <a:fld id="{2182BA57-7CA6-4CE6-AEE9-662AF206D000}" type="slidenum">
              <a:rPr lang="en-AU" smtClean="0"/>
              <a:t>8</a:t>
            </a:fld>
            <a:endParaRPr lang="en-AU"/>
          </a:p>
        </p:txBody>
      </p:sp>
      <p:sp>
        <p:nvSpPr>
          <p:cNvPr id="11" name="Title 1">
            <a:extLst>
              <a:ext uri="{FF2B5EF4-FFF2-40B4-BE49-F238E27FC236}">
                <a16:creationId xmlns:a16="http://schemas.microsoft.com/office/drawing/2014/main" id="{39BE5D71-CE5F-4518-ACD6-17CCD2D7B25F}"/>
              </a:ext>
            </a:extLst>
          </p:cNvPr>
          <p:cNvSpPr txBox="1">
            <a:spLocks/>
          </p:cNvSpPr>
          <p:nvPr/>
        </p:nvSpPr>
        <p:spPr>
          <a:xfrm>
            <a:off x="230315" y="-100162"/>
            <a:ext cx="9662547"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roduct Sans" panose="020B0403030502040203" pitchFamily="34" charset="0"/>
                <a:ea typeface="+mj-ea"/>
                <a:cs typeface="+mj-cs"/>
              </a:defRPr>
            </a:lvl1pPr>
          </a:lstStyle>
          <a:p>
            <a:r>
              <a:rPr lang="en-US" sz="3200" dirty="0"/>
              <a:t>Mitigating assumption violations: heteroscedasticity</a:t>
            </a:r>
            <a:endParaRPr lang="en-AU" sz="3200" dirty="0"/>
          </a:p>
        </p:txBody>
      </p:sp>
      <p:cxnSp>
        <p:nvCxnSpPr>
          <p:cNvPr id="13" name="Straight Connector 12">
            <a:extLst>
              <a:ext uri="{FF2B5EF4-FFF2-40B4-BE49-F238E27FC236}">
                <a16:creationId xmlns:a16="http://schemas.microsoft.com/office/drawing/2014/main" id="{931871CA-9A08-494F-B89B-D032F0646360}"/>
              </a:ext>
            </a:extLst>
          </p:cNvPr>
          <p:cNvCxnSpPr>
            <a:cxnSpLocks/>
          </p:cNvCxnSpPr>
          <p:nvPr/>
        </p:nvCxnSpPr>
        <p:spPr>
          <a:xfrm>
            <a:off x="6485529" y="801370"/>
            <a:ext cx="0" cy="555496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C5ACAF-4B48-4691-AEBF-7E19D06E35D4}"/>
              </a:ext>
            </a:extLst>
          </p:cNvPr>
          <p:cNvSpPr txBox="1"/>
          <p:nvPr/>
        </p:nvSpPr>
        <p:spPr>
          <a:xfrm>
            <a:off x="319653" y="801370"/>
            <a:ext cx="5344733" cy="369332"/>
          </a:xfrm>
          <a:prstGeom prst="rect">
            <a:avLst/>
          </a:prstGeom>
          <a:noFill/>
        </p:spPr>
        <p:txBody>
          <a:bodyPr wrap="none" rtlCol="0">
            <a:spAutoFit/>
          </a:bodyPr>
          <a:lstStyle/>
          <a:p>
            <a:r>
              <a:rPr lang="en-US" dirty="0">
                <a:latin typeface="Product Sans" panose="020B0403030502040203" pitchFamily="34" charset="0"/>
              </a:rPr>
              <a:t>Method 1: Weighted least squares (WLS) regression</a:t>
            </a:r>
            <a:endParaRPr lang="en-AU" dirty="0">
              <a:latin typeface="Product Sans" panose="020B0403030502040203" pitchFamily="34" charset="0"/>
            </a:endParaRPr>
          </a:p>
        </p:txBody>
      </p:sp>
      <p:sp>
        <p:nvSpPr>
          <p:cNvPr id="16" name="TextBox 15">
            <a:extLst>
              <a:ext uri="{FF2B5EF4-FFF2-40B4-BE49-F238E27FC236}">
                <a16:creationId xmlns:a16="http://schemas.microsoft.com/office/drawing/2014/main" id="{F5A3B48D-1641-4137-9453-659E92BDF9D4}"/>
              </a:ext>
            </a:extLst>
          </p:cNvPr>
          <p:cNvSpPr txBox="1"/>
          <p:nvPr/>
        </p:nvSpPr>
        <p:spPr>
          <a:xfrm>
            <a:off x="6654192" y="801370"/>
            <a:ext cx="5519460" cy="369332"/>
          </a:xfrm>
          <a:prstGeom prst="rect">
            <a:avLst/>
          </a:prstGeom>
          <a:noFill/>
        </p:spPr>
        <p:txBody>
          <a:bodyPr wrap="none" rtlCol="0">
            <a:spAutoFit/>
          </a:bodyPr>
          <a:lstStyle/>
          <a:p>
            <a:r>
              <a:rPr lang="en-US" dirty="0">
                <a:latin typeface="Product Sans" panose="020B0403030502040203" pitchFamily="34" charset="0"/>
              </a:rPr>
              <a:t>Method 2: Heteroscedasticity-robust standard errors</a:t>
            </a:r>
            <a:endParaRPr lang="en-AU" dirty="0">
              <a:latin typeface="Product Sans" panose="020B0403030502040203" pitchFamily="34" charset="0"/>
            </a:endParaRPr>
          </a:p>
        </p:txBody>
      </p:sp>
      <p:pic>
        <p:nvPicPr>
          <p:cNvPr id="18" name="Picture 17">
            <a:extLst>
              <a:ext uri="{FF2B5EF4-FFF2-40B4-BE49-F238E27FC236}">
                <a16:creationId xmlns:a16="http://schemas.microsoft.com/office/drawing/2014/main" id="{C36D9C9D-C21A-4589-B4F3-342E3D3CD9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6507" y="1395123"/>
            <a:ext cx="3252599" cy="1626300"/>
          </a:xfrm>
          <a:prstGeom prst="rect">
            <a:avLst/>
          </a:prstGeom>
        </p:spPr>
      </p:pic>
      <p:sp>
        <p:nvSpPr>
          <p:cNvPr id="19" name="TextBox 18">
            <a:extLst>
              <a:ext uri="{FF2B5EF4-FFF2-40B4-BE49-F238E27FC236}">
                <a16:creationId xmlns:a16="http://schemas.microsoft.com/office/drawing/2014/main" id="{9ADB23A6-EF75-4BE1-BF6D-5AE8D7979601}"/>
              </a:ext>
            </a:extLst>
          </p:cNvPr>
          <p:cNvSpPr txBox="1"/>
          <p:nvPr/>
        </p:nvSpPr>
        <p:spPr>
          <a:xfrm>
            <a:off x="4571854" y="1637438"/>
            <a:ext cx="1900612"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Breusch-Pagan test: p=3.295e-06</a:t>
            </a:r>
            <a:endParaRPr lang="en-AU" sz="1600" dirty="0">
              <a:solidFill>
                <a:srgbClr val="FF0000"/>
              </a:solidFill>
              <a:latin typeface="Product Sans" panose="020B0403030502040203" pitchFamily="34" charset="0"/>
            </a:endParaRPr>
          </a:p>
        </p:txBody>
      </p:sp>
      <p:grpSp>
        <p:nvGrpSpPr>
          <p:cNvPr id="10" name="Group 9">
            <a:extLst>
              <a:ext uri="{FF2B5EF4-FFF2-40B4-BE49-F238E27FC236}">
                <a16:creationId xmlns:a16="http://schemas.microsoft.com/office/drawing/2014/main" id="{BAC726A9-A1C6-4E46-99D4-FD6C5259680A}"/>
              </a:ext>
            </a:extLst>
          </p:cNvPr>
          <p:cNvGrpSpPr/>
          <p:nvPr/>
        </p:nvGrpSpPr>
        <p:grpSpPr>
          <a:xfrm>
            <a:off x="148522" y="2986262"/>
            <a:ext cx="6168343" cy="1623167"/>
            <a:chOff x="148522" y="2986262"/>
            <a:chExt cx="6168343" cy="1623167"/>
          </a:xfrm>
        </p:grpSpPr>
        <p:sp>
          <p:nvSpPr>
            <p:cNvPr id="21" name="TextBox 20">
              <a:extLst>
                <a:ext uri="{FF2B5EF4-FFF2-40B4-BE49-F238E27FC236}">
                  <a16:creationId xmlns:a16="http://schemas.microsoft.com/office/drawing/2014/main" id="{C930DD29-45A5-40AB-9DE7-45E369B94689}"/>
                </a:ext>
              </a:extLst>
            </p:cNvPr>
            <p:cNvSpPr txBox="1"/>
            <p:nvPr/>
          </p:nvSpPr>
          <p:spPr>
            <a:xfrm>
              <a:off x="4571854" y="3470939"/>
              <a:ext cx="1745011"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Breusch-Pagan test: p=0.01294</a:t>
              </a:r>
              <a:endParaRPr lang="en-AU" sz="1600" dirty="0">
                <a:solidFill>
                  <a:srgbClr val="FF0000"/>
                </a:solidFill>
                <a:latin typeface="Product Sans" panose="020B0403030502040203" pitchFamily="34" charset="0"/>
              </a:endParaRPr>
            </a:p>
          </p:txBody>
        </p:sp>
        <p:pic>
          <p:nvPicPr>
            <p:cNvPr id="7" name="Picture 6">
              <a:extLst>
                <a:ext uri="{FF2B5EF4-FFF2-40B4-BE49-F238E27FC236}">
                  <a16:creationId xmlns:a16="http://schemas.microsoft.com/office/drawing/2014/main" id="{48A564FF-F095-425F-8753-D8E3D38995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86507" y="2986262"/>
              <a:ext cx="3246333" cy="1623167"/>
            </a:xfrm>
            <a:prstGeom prst="rect">
              <a:avLst/>
            </a:prstGeom>
          </p:spPr>
        </p:pic>
        <p:sp>
          <p:nvSpPr>
            <p:cNvPr id="25" name="TextBox 24">
              <a:extLst>
                <a:ext uri="{FF2B5EF4-FFF2-40B4-BE49-F238E27FC236}">
                  <a16:creationId xmlns:a16="http://schemas.microsoft.com/office/drawing/2014/main" id="{C685DE84-1971-46AC-A874-2A148EC45F66}"/>
                </a:ext>
              </a:extLst>
            </p:cNvPr>
            <p:cNvSpPr txBox="1"/>
            <p:nvPr/>
          </p:nvSpPr>
          <p:spPr>
            <a:xfrm>
              <a:off x="148522" y="3538094"/>
              <a:ext cx="1217261" cy="338554"/>
            </a:xfrm>
            <a:prstGeom prst="rect">
              <a:avLst/>
            </a:prstGeom>
            <a:noFill/>
          </p:spPr>
          <p:txBody>
            <a:bodyPr wrap="square" rtlCol="0">
              <a:spAutoFit/>
            </a:bodyPr>
            <a:lstStyle/>
            <a:p>
              <a:r>
                <a:rPr lang="en-US" sz="1600" dirty="0">
                  <a:latin typeface="Product Sans" panose="020B0403030502040203" pitchFamily="34" charset="0"/>
                </a:rPr>
                <a:t>Log(PTAU)</a:t>
              </a:r>
              <a:endParaRPr lang="en-AU" sz="1600" dirty="0">
                <a:latin typeface="Product Sans" panose="020B0403030502040203" pitchFamily="34" charset="0"/>
              </a:endParaRPr>
            </a:p>
          </p:txBody>
        </p:sp>
      </p:grpSp>
      <p:grpSp>
        <p:nvGrpSpPr>
          <p:cNvPr id="12" name="Group 11">
            <a:extLst>
              <a:ext uri="{FF2B5EF4-FFF2-40B4-BE49-F238E27FC236}">
                <a16:creationId xmlns:a16="http://schemas.microsoft.com/office/drawing/2014/main" id="{EAF25271-2F42-4E9E-A2AC-9F5097EA50FC}"/>
              </a:ext>
            </a:extLst>
          </p:cNvPr>
          <p:cNvGrpSpPr/>
          <p:nvPr/>
        </p:nvGrpSpPr>
        <p:grpSpPr>
          <a:xfrm>
            <a:off x="66731" y="4636542"/>
            <a:ext cx="6048125" cy="1626300"/>
            <a:chOff x="66731" y="4636542"/>
            <a:chExt cx="6048125" cy="1626300"/>
          </a:xfrm>
        </p:grpSpPr>
        <p:pic>
          <p:nvPicPr>
            <p:cNvPr id="20" name="Picture 19">
              <a:extLst>
                <a:ext uri="{FF2B5EF4-FFF2-40B4-BE49-F238E27FC236}">
                  <a16:creationId xmlns:a16="http://schemas.microsoft.com/office/drawing/2014/main" id="{45C7D826-6ACD-47B6-9D23-A72FC0E23F6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79982" y="4636542"/>
              <a:ext cx="3252599" cy="1626300"/>
            </a:xfrm>
            <a:prstGeom prst="rect">
              <a:avLst/>
            </a:prstGeom>
          </p:spPr>
        </p:pic>
        <p:sp>
          <p:nvSpPr>
            <p:cNvPr id="27" name="TextBox 26">
              <a:extLst>
                <a:ext uri="{FF2B5EF4-FFF2-40B4-BE49-F238E27FC236}">
                  <a16:creationId xmlns:a16="http://schemas.microsoft.com/office/drawing/2014/main" id="{43DB8208-8FD5-4B3E-83E6-02B80BC1E7D4}"/>
                </a:ext>
              </a:extLst>
            </p:cNvPr>
            <p:cNvSpPr txBox="1"/>
            <p:nvPr/>
          </p:nvSpPr>
          <p:spPr>
            <a:xfrm>
              <a:off x="66731" y="5157304"/>
              <a:ext cx="1217261" cy="584775"/>
            </a:xfrm>
            <a:prstGeom prst="rect">
              <a:avLst/>
            </a:prstGeom>
            <a:noFill/>
          </p:spPr>
          <p:txBody>
            <a:bodyPr wrap="square" rtlCol="0">
              <a:spAutoFit/>
            </a:bodyPr>
            <a:lstStyle/>
            <a:p>
              <a:pPr algn="r"/>
              <a:r>
                <a:rPr lang="en-US" sz="1600" dirty="0">
                  <a:latin typeface="Product Sans" panose="020B0403030502040203" pitchFamily="34" charset="0"/>
                </a:rPr>
                <a:t>Log(PTAU)+ WLS</a:t>
              </a:r>
              <a:endParaRPr lang="en-AU" sz="1600" dirty="0">
                <a:latin typeface="Product Sans" panose="020B0403030502040203" pitchFamily="34" charset="0"/>
              </a:endParaRPr>
            </a:p>
          </p:txBody>
        </p:sp>
        <p:sp>
          <p:nvSpPr>
            <p:cNvPr id="29" name="TextBox 28">
              <a:extLst>
                <a:ext uri="{FF2B5EF4-FFF2-40B4-BE49-F238E27FC236}">
                  <a16:creationId xmlns:a16="http://schemas.microsoft.com/office/drawing/2014/main" id="{06BD2C38-D513-4D4A-97EF-49A2CB127D1F}"/>
                </a:ext>
              </a:extLst>
            </p:cNvPr>
            <p:cNvSpPr txBox="1"/>
            <p:nvPr/>
          </p:nvSpPr>
          <p:spPr>
            <a:xfrm>
              <a:off x="4571853" y="5032600"/>
              <a:ext cx="1543003"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Breusch-Pagan test: p&lt;2.2e-16</a:t>
              </a:r>
              <a:endParaRPr lang="en-AU" sz="1600" dirty="0">
                <a:solidFill>
                  <a:srgbClr val="FF0000"/>
                </a:solidFill>
                <a:latin typeface="Product Sans" panose="020B0403030502040203" pitchFamily="34" charset="0"/>
              </a:endParaRPr>
            </a:p>
          </p:txBody>
        </p:sp>
      </p:grpSp>
      <p:grpSp>
        <p:nvGrpSpPr>
          <p:cNvPr id="14" name="Group 13">
            <a:extLst>
              <a:ext uri="{FF2B5EF4-FFF2-40B4-BE49-F238E27FC236}">
                <a16:creationId xmlns:a16="http://schemas.microsoft.com/office/drawing/2014/main" id="{24807DB7-5FA6-4A62-923A-72479E309C5F}"/>
              </a:ext>
            </a:extLst>
          </p:cNvPr>
          <p:cNvGrpSpPr/>
          <p:nvPr/>
        </p:nvGrpSpPr>
        <p:grpSpPr>
          <a:xfrm>
            <a:off x="6857914" y="1138819"/>
            <a:ext cx="5190826" cy="474407"/>
            <a:chOff x="6857914" y="1138819"/>
            <a:chExt cx="5190826" cy="474407"/>
          </a:xfrm>
        </p:grpSpPr>
        <p:pic>
          <p:nvPicPr>
            <p:cNvPr id="3" name="Picture 2">
              <a:extLst>
                <a:ext uri="{FF2B5EF4-FFF2-40B4-BE49-F238E27FC236}">
                  <a16:creationId xmlns:a16="http://schemas.microsoft.com/office/drawing/2014/main" id="{D8FC71A6-470C-4B4B-A64F-F8D620D93846}"/>
                </a:ext>
              </a:extLst>
            </p:cNvPr>
            <p:cNvPicPr>
              <a:picLocks noChangeAspect="1"/>
            </p:cNvPicPr>
            <p:nvPr/>
          </p:nvPicPr>
          <p:blipFill>
            <a:blip r:embed="rId6"/>
            <a:stretch>
              <a:fillRect/>
            </a:stretch>
          </p:blipFill>
          <p:spPr>
            <a:xfrm>
              <a:off x="6857914" y="1138819"/>
              <a:ext cx="3769844" cy="474407"/>
            </a:xfrm>
            <a:prstGeom prst="rect">
              <a:avLst/>
            </a:prstGeom>
          </p:spPr>
        </p:pic>
        <p:sp>
          <p:nvSpPr>
            <p:cNvPr id="23" name="TextBox 22">
              <a:extLst>
                <a:ext uri="{FF2B5EF4-FFF2-40B4-BE49-F238E27FC236}">
                  <a16:creationId xmlns:a16="http://schemas.microsoft.com/office/drawing/2014/main" id="{95AFBB31-05AE-48B8-B98B-CF7F2281C718}"/>
                </a:ext>
              </a:extLst>
            </p:cNvPr>
            <p:cNvSpPr txBox="1"/>
            <p:nvPr/>
          </p:nvSpPr>
          <p:spPr>
            <a:xfrm>
              <a:off x="10831479" y="1138819"/>
              <a:ext cx="1217261" cy="461665"/>
            </a:xfrm>
            <a:prstGeom prst="rect">
              <a:avLst/>
            </a:prstGeom>
            <a:noFill/>
          </p:spPr>
          <p:txBody>
            <a:bodyPr wrap="square" rtlCol="0">
              <a:spAutoFit/>
            </a:bodyPr>
            <a:lstStyle/>
            <a:p>
              <a:r>
                <a:rPr lang="en-US" sz="1200" dirty="0">
                  <a:latin typeface="Product Sans" panose="020B0403030502040203" pitchFamily="34" charset="0"/>
                </a:rPr>
                <a:t>Equation source</a:t>
              </a:r>
              <a:r>
                <a:rPr lang="en-US" sz="1200" baseline="30000" dirty="0">
                  <a:latin typeface="Product Sans" panose="020B0403030502040203" pitchFamily="34" charset="0"/>
                </a:rPr>
                <a:t>4</a:t>
              </a:r>
              <a:endParaRPr lang="en-AU" sz="1200" dirty="0">
                <a:latin typeface="Product Sans" panose="020B0403030502040203" pitchFamily="34" charset="0"/>
              </a:endParaRPr>
            </a:p>
          </p:txBody>
        </p:sp>
      </p:grpSp>
      <p:graphicFrame>
        <p:nvGraphicFramePr>
          <p:cNvPr id="2" name="Table 1">
            <a:extLst>
              <a:ext uri="{FF2B5EF4-FFF2-40B4-BE49-F238E27FC236}">
                <a16:creationId xmlns:a16="http://schemas.microsoft.com/office/drawing/2014/main" id="{81289140-2E6C-4B1A-8DCC-7F5965B30374}"/>
              </a:ext>
            </a:extLst>
          </p:cNvPr>
          <p:cNvGraphicFramePr>
            <a:graphicFrameLocks noGrp="1"/>
          </p:cNvGraphicFramePr>
          <p:nvPr>
            <p:extLst>
              <p:ext uri="{D42A27DB-BD31-4B8C-83A1-F6EECF244321}">
                <p14:modId xmlns:p14="http://schemas.microsoft.com/office/powerpoint/2010/main" val="3703501206"/>
              </p:ext>
            </p:extLst>
          </p:nvPr>
        </p:nvGraphicFramePr>
        <p:xfrm>
          <a:off x="6907763" y="1590982"/>
          <a:ext cx="4997193" cy="4680714"/>
        </p:xfrm>
        <a:graphic>
          <a:graphicData uri="http://schemas.openxmlformats.org/drawingml/2006/table">
            <a:tbl>
              <a:tblPr>
                <a:tableStyleId>{F5AB1C69-6EDB-4FF4-983F-18BD219EF322}</a:tableStyleId>
              </a:tblPr>
              <a:tblGrid>
                <a:gridCol w="2039144">
                  <a:extLst>
                    <a:ext uri="{9D8B030D-6E8A-4147-A177-3AD203B41FA5}">
                      <a16:colId xmlns:a16="http://schemas.microsoft.com/office/drawing/2014/main" val="3599452773"/>
                    </a:ext>
                  </a:extLst>
                </a:gridCol>
                <a:gridCol w="1288069">
                  <a:extLst>
                    <a:ext uri="{9D8B030D-6E8A-4147-A177-3AD203B41FA5}">
                      <a16:colId xmlns:a16="http://schemas.microsoft.com/office/drawing/2014/main" val="3405559114"/>
                    </a:ext>
                  </a:extLst>
                </a:gridCol>
                <a:gridCol w="1669980">
                  <a:extLst>
                    <a:ext uri="{9D8B030D-6E8A-4147-A177-3AD203B41FA5}">
                      <a16:colId xmlns:a16="http://schemas.microsoft.com/office/drawing/2014/main" val="1385864090"/>
                    </a:ext>
                  </a:extLst>
                </a:gridCol>
              </a:tblGrid>
              <a:tr h="185989">
                <a:tc>
                  <a:txBody>
                    <a:bodyPr/>
                    <a:lstStyle/>
                    <a:p>
                      <a:pPr algn="l" rtl="0" fontAlgn="b"/>
                      <a:r>
                        <a:rPr lang="en-AU" sz="900" b="1" u="none" strike="noStrike" dirty="0">
                          <a:effectLst/>
                          <a:latin typeface="Product Sans" panose="020B0403030502040203" pitchFamily="34" charset="0"/>
                        </a:rPr>
                        <a:t>Term</a:t>
                      </a:r>
                      <a:endParaRPr lang="en-AU" sz="9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rtl="0" fontAlgn="b"/>
                      <a:r>
                        <a:rPr lang="en-AU" sz="900" b="1" u="none" strike="noStrike" dirty="0">
                          <a:effectLst/>
                          <a:latin typeface="Product Sans" panose="020B0403030502040203" pitchFamily="34" charset="0"/>
                        </a:rPr>
                        <a:t>OLS</a:t>
                      </a:r>
                      <a:endParaRPr lang="en-AU" sz="9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rtl="0" fontAlgn="b"/>
                      <a:r>
                        <a:rPr lang="en-AU" sz="900" b="1" u="none" strike="noStrike" dirty="0">
                          <a:effectLst/>
                          <a:latin typeface="Product Sans" panose="020B0403030502040203" pitchFamily="34" charset="0"/>
                        </a:rPr>
                        <a:t>OLS with Robust Estimator</a:t>
                      </a:r>
                      <a:endParaRPr lang="en-AU" sz="9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074585354"/>
                  </a:ext>
                </a:extLst>
              </a:tr>
              <a:tr h="179789">
                <a:tc>
                  <a:txBody>
                    <a:bodyPr/>
                    <a:lstStyle/>
                    <a:p>
                      <a:pPr algn="l" fontAlgn="b"/>
                      <a:r>
                        <a:rPr lang="en-AU" sz="1000" b="1" u="none" strike="noStrike" dirty="0">
                          <a:effectLst/>
                          <a:latin typeface="Product Sans" panose="020B0403030502040203" pitchFamily="34" charset="0"/>
                        </a:rPr>
                        <a:t>ADAS13</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0.339*** (0.078)</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0.339*** (0.083)</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504407539"/>
                  </a:ext>
                </a:extLst>
              </a:tr>
              <a:tr h="179789">
                <a:tc>
                  <a:txBody>
                    <a:bodyPr/>
                    <a:lstStyle/>
                    <a:p>
                      <a:pPr algn="l" fontAlgn="b"/>
                      <a:r>
                        <a:rPr lang="en-AU" sz="1000" b="1" u="none" strike="noStrike" dirty="0">
                          <a:effectLst/>
                          <a:latin typeface="Product Sans" panose="020B0403030502040203" pitchFamily="34" charset="0"/>
                        </a:rPr>
                        <a:t>APOE4_TRUE</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0.207*** (0.035)</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a:effectLst/>
                          <a:latin typeface="Product Sans" panose="020B0403030502040203" pitchFamily="34" charset="0"/>
                        </a:rPr>
                        <a:t>0.207*** (0.037)</a:t>
                      </a:r>
                      <a:endParaRPr lang="en-AU" sz="1000" b="1"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813763270"/>
                  </a:ext>
                </a:extLst>
              </a:tr>
              <a:tr h="179789">
                <a:tc>
                  <a:txBody>
                    <a:bodyPr/>
                    <a:lstStyle/>
                    <a:p>
                      <a:pPr algn="l" fontAlgn="b"/>
                      <a:r>
                        <a:rPr lang="en-AU" sz="1000" b="1" u="none" strike="noStrike">
                          <a:effectLst/>
                          <a:latin typeface="Product Sans" panose="020B0403030502040203" pitchFamily="34" charset="0"/>
                        </a:rPr>
                        <a:t>PTGENDER_Female</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0.111* (0.04)</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0.111* (0.039)</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527434851"/>
                  </a:ext>
                </a:extLst>
              </a:tr>
              <a:tr h="179789">
                <a:tc>
                  <a:txBody>
                    <a:bodyPr/>
                    <a:lstStyle/>
                    <a:p>
                      <a:pPr algn="l" fontAlgn="b"/>
                      <a:r>
                        <a:rPr lang="en-AU" sz="1000" b="1" u="none" strike="noStrike">
                          <a:effectLst/>
                          <a:latin typeface="Product Sans" panose="020B0403030502040203" pitchFamily="34" charset="0"/>
                        </a:rPr>
                        <a:t>AGE</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0.093*** (0.019)</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0.093*** (0.02)</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643185482"/>
                  </a:ext>
                </a:extLst>
              </a:tr>
              <a:tr h="179789">
                <a:tc>
                  <a:txBody>
                    <a:bodyPr/>
                    <a:lstStyle/>
                    <a:p>
                      <a:pPr algn="l" fontAlgn="b"/>
                      <a:r>
                        <a:rPr lang="en-AU" sz="1000" u="none" strike="noStrike">
                          <a:effectLst/>
                          <a:latin typeface="Product Sans" panose="020B0403030502040203" pitchFamily="34" charset="0"/>
                        </a:rPr>
                        <a:t>ICV</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0.055 (0.034)</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0.055 (0.031)</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106385464"/>
                  </a:ext>
                </a:extLst>
              </a:tr>
              <a:tr h="179789">
                <a:tc>
                  <a:txBody>
                    <a:bodyPr/>
                    <a:lstStyle/>
                    <a:p>
                      <a:pPr algn="l" fontAlgn="b"/>
                      <a:r>
                        <a:rPr lang="en-AU" sz="1000" u="none" strike="noStrike">
                          <a:effectLst/>
                          <a:latin typeface="Product Sans" panose="020B0403030502040203" pitchFamily="34" charset="0"/>
                        </a:rPr>
                        <a:t>Entorhinal</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0.031 (0.023)</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0.031 (0.023)</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354846060"/>
                  </a:ext>
                </a:extLst>
              </a:tr>
              <a:tr h="179789">
                <a:tc>
                  <a:txBody>
                    <a:bodyPr/>
                    <a:lstStyle/>
                    <a:p>
                      <a:pPr algn="l" fontAlgn="b"/>
                      <a:r>
                        <a:rPr lang="en-AU" sz="1000" u="none" strike="noStrike">
                          <a:effectLst/>
                          <a:latin typeface="Product Sans" panose="020B0403030502040203" pitchFamily="34" charset="0"/>
                        </a:rPr>
                        <a:t>WholeBrain</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0.021 (0.039)</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0.021 (0.039)</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322993607"/>
                  </a:ext>
                </a:extLst>
              </a:tr>
              <a:tr h="179789">
                <a:tc>
                  <a:txBody>
                    <a:bodyPr/>
                    <a:lstStyle/>
                    <a:p>
                      <a:pPr algn="l" fontAlgn="b"/>
                      <a:r>
                        <a:rPr lang="en-AU" sz="1000" u="none" strike="noStrike">
                          <a:effectLst/>
                          <a:latin typeface="Product Sans" panose="020B0403030502040203" pitchFamily="34" charset="0"/>
                        </a:rPr>
                        <a:t>Fusiform</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0.012 (0.024)</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0.012 (0.024)</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2702969"/>
                  </a:ext>
                </a:extLst>
              </a:tr>
              <a:tr h="179789">
                <a:tc>
                  <a:txBody>
                    <a:bodyPr/>
                    <a:lstStyle/>
                    <a:p>
                      <a:pPr algn="l" fontAlgn="b"/>
                      <a:r>
                        <a:rPr lang="en-AU" sz="1000" u="none" strike="noStrike">
                          <a:effectLst/>
                          <a:latin typeface="Product Sans" panose="020B0403030502040203" pitchFamily="34" charset="0"/>
                        </a:rPr>
                        <a:t>PTHIGHERED_TRUE</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0.01 (0.033)</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0.01 (0.032)</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880507561"/>
                  </a:ext>
                </a:extLst>
              </a:tr>
              <a:tr h="179789">
                <a:tc>
                  <a:txBody>
                    <a:bodyPr/>
                    <a:lstStyle/>
                    <a:p>
                      <a:pPr algn="l" fontAlgn="b"/>
                      <a:r>
                        <a:rPr lang="en-AU" sz="1000" u="none" strike="noStrike">
                          <a:effectLst/>
                          <a:latin typeface="Product Sans" panose="020B0403030502040203" pitchFamily="34" charset="0"/>
                        </a:rPr>
                        <a:t>CDRSB</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0.005 (0.026)</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0.005 (0.03)</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784679613"/>
                  </a:ext>
                </a:extLst>
              </a:tr>
              <a:tr h="179789">
                <a:tc>
                  <a:txBody>
                    <a:bodyPr/>
                    <a:lstStyle/>
                    <a:p>
                      <a:pPr algn="l" fontAlgn="b"/>
                      <a:r>
                        <a:rPr lang="en-AU" sz="1000" u="none" strike="noStrike">
                          <a:effectLst/>
                          <a:latin typeface="Product Sans" panose="020B0403030502040203" pitchFamily="34" charset="0"/>
                        </a:rPr>
                        <a:t>`PTMARRY_Never married`</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-0.003 (0.086)</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-0.003 (0.09)</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261389331"/>
                  </a:ext>
                </a:extLst>
              </a:tr>
              <a:tr h="179789">
                <a:tc>
                  <a:txBody>
                    <a:bodyPr/>
                    <a:lstStyle/>
                    <a:p>
                      <a:pPr algn="l" fontAlgn="b"/>
                      <a:r>
                        <a:rPr lang="en-AU" sz="1000" u="none" strike="noStrike">
                          <a:effectLst/>
                          <a:latin typeface="Product Sans" panose="020B0403030502040203" pitchFamily="34" charset="0"/>
                        </a:rPr>
                        <a:t>Hippocampus</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-0.034 (0.026)</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-0.034 (0.027)</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914623331"/>
                  </a:ext>
                </a:extLst>
              </a:tr>
              <a:tr h="179789">
                <a:tc>
                  <a:txBody>
                    <a:bodyPr/>
                    <a:lstStyle/>
                    <a:p>
                      <a:pPr algn="l" fontAlgn="b"/>
                      <a:r>
                        <a:rPr lang="en-AU" sz="1000" u="none" strike="noStrike">
                          <a:effectLst/>
                          <a:latin typeface="Product Sans" panose="020B0403030502040203" pitchFamily="34" charset="0"/>
                        </a:rPr>
                        <a:t>FDG</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-0.037 (0.022)</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-0.037 (0.022)</a:t>
                      </a:r>
                      <a:endParaRPr lang="en-AU" sz="1000" b="0" i="0" u="none" strike="noStrike">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200728264"/>
                  </a:ext>
                </a:extLst>
              </a:tr>
              <a:tr h="179789">
                <a:tc>
                  <a:txBody>
                    <a:bodyPr/>
                    <a:lstStyle/>
                    <a:p>
                      <a:pPr algn="l" fontAlgn="b"/>
                      <a:r>
                        <a:rPr lang="en-AU" sz="1000" u="none" strike="noStrike">
                          <a:effectLst/>
                          <a:latin typeface="Product Sans" panose="020B0403030502040203" pitchFamily="34" charset="0"/>
                        </a:rPr>
                        <a:t>PTMARRY_Widowed</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-0.038 (0.055)</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-0.038 (0.059)</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581782153"/>
                  </a:ext>
                </a:extLst>
              </a:tr>
              <a:tr h="179789">
                <a:tc>
                  <a:txBody>
                    <a:bodyPr/>
                    <a:lstStyle/>
                    <a:p>
                      <a:pPr algn="l" fontAlgn="b"/>
                      <a:r>
                        <a:rPr lang="en-AU" sz="1000" u="none" strike="noStrike">
                          <a:effectLst/>
                          <a:latin typeface="Product Sans" panose="020B0403030502040203" pitchFamily="34" charset="0"/>
                        </a:rPr>
                        <a:t>MidTemp</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-0.041 (0.027)</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-0.041 (0.027)</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359141657"/>
                  </a:ext>
                </a:extLst>
              </a:tr>
              <a:tr h="179789">
                <a:tc>
                  <a:txBody>
                    <a:bodyPr/>
                    <a:lstStyle/>
                    <a:p>
                      <a:pPr algn="l" fontAlgn="b"/>
                      <a:r>
                        <a:rPr lang="en-AU" sz="1000" b="1" u="none" strike="noStrike" dirty="0">
                          <a:effectLst/>
                          <a:latin typeface="Product Sans" panose="020B0403030502040203" pitchFamily="34" charset="0"/>
                        </a:rPr>
                        <a:t>ABETA</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-0.066** (0.019)</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-0.066** (0.018)</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87220409"/>
                  </a:ext>
                </a:extLst>
              </a:tr>
              <a:tr h="179789">
                <a:tc>
                  <a:txBody>
                    <a:bodyPr/>
                    <a:lstStyle/>
                    <a:p>
                      <a:pPr algn="l" fontAlgn="b"/>
                      <a:r>
                        <a:rPr lang="en-AU" sz="1000" u="none" strike="noStrike">
                          <a:effectLst/>
                          <a:latin typeface="Product Sans" panose="020B0403030502040203" pitchFamily="34" charset="0"/>
                        </a:rPr>
                        <a:t>PTMARRY_Divorced</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-0.067 (0.06)</a:t>
                      </a:r>
                      <a:endParaRPr lang="en-AU" sz="1000" b="0"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-0.067 (0.059)</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257331931"/>
                  </a:ext>
                </a:extLst>
              </a:tr>
              <a:tr h="179789">
                <a:tc>
                  <a:txBody>
                    <a:bodyPr/>
                    <a:lstStyle/>
                    <a:p>
                      <a:pPr algn="l" fontAlgn="b"/>
                      <a:r>
                        <a:rPr lang="en-AU" sz="1000" b="1" u="none" strike="noStrike">
                          <a:effectLst/>
                          <a:latin typeface="Product Sans" panose="020B0403030502040203" pitchFamily="34" charset="0"/>
                        </a:rPr>
                        <a:t>MMSE</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-0.072* (0.026)</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-0.072 (0.028)</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749168279"/>
                  </a:ext>
                </a:extLst>
              </a:tr>
              <a:tr h="179789">
                <a:tc>
                  <a:txBody>
                    <a:bodyPr/>
                    <a:lstStyle/>
                    <a:p>
                      <a:pPr algn="l" fontAlgn="b"/>
                      <a:r>
                        <a:rPr lang="en-AU" sz="1000" u="none" strike="noStrike">
                          <a:effectLst/>
                          <a:latin typeface="Product Sans" panose="020B0403030502040203" pitchFamily="34" charset="0"/>
                        </a:rPr>
                        <a:t>PTRACCAT_Asian</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-0.132 (0.144)</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-0.132 (0.226)</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536507034"/>
                  </a:ext>
                </a:extLst>
              </a:tr>
              <a:tr h="179789">
                <a:tc>
                  <a:txBody>
                    <a:bodyPr/>
                    <a:lstStyle/>
                    <a:p>
                      <a:pPr algn="l" fontAlgn="b"/>
                      <a:r>
                        <a:rPr lang="en-AU" sz="1000" u="none" strike="noStrike">
                          <a:effectLst/>
                          <a:latin typeface="Product Sans" panose="020B0403030502040203" pitchFamily="34" charset="0"/>
                        </a:rPr>
                        <a:t>PTRACCAT_Black</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-0.147 (0.092)</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-0.147 (0.102)</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495800534"/>
                  </a:ext>
                </a:extLst>
              </a:tr>
              <a:tr h="179789">
                <a:tc>
                  <a:txBody>
                    <a:bodyPr/>
                    <a:lstStyle/>
                    <a:p>
                      <a:pPr algn="l" fontAlgn="b"/>
                      <a:r>
                        <a:rPr lang="en-AU" sz="1000" b="1" u="none" strike="noStrike" dirty="0">
                          <a:effectLst/>
                          <a:latin typeface="Product Sans" panose="020B0403030502040203" pitchFamily="34" charset="0"/>
                        </a:rPr>
                        <a:t>Ventricles</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a:effectLst/>
                          <a:latin typeface="Product Sans" panose="020B0403030502040203" pitchFamily="34" charset="0"/>
                        </a:rPr>
                        <a:t>-0.187*** (0.022)</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-0.187*** (0.021)</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4148066992"/>
                  </a:ext>
                </a:extLst>
              </a:tr>
              <a:tr h="179789">
                <a:tc>
                  <a:txBody>
                    <a:bodyPr/>
                    <a:lstStyle/>
                    <a:p>
                      <a:pPr algn="l" fontAlgn="b"/>
                      <a:r>
                        <a:rPr lang="en-AU" sz="1000" b="1" u="none" strike="noStrike">
                          <a:effectLst/>
                          <a:latin typeface="Product Sans" panose="020B0403030502040203" pitchFamily="34" charset="0"/>
                        </a:rPr>
                        <a:t>ADAS11</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-0.241** (0.072)</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-0.241* (0.075)</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2932479720"/>
                  </a:ext>
                </a:extLst>
              </a:tr>
              <a:tr h="179789">
                <a:tc>
                  <a:txBody>
                    <a:bodyPr/>
                    <a:lstStyle/>
                    <a:p>
                      <a:pPr algn="l" fontAlgn="b"/>
                      <a:r>
                        <a:rPr lang="en-AU" sz="1000" b="1" u="none" strike="noStrike">
                          <a:effectLst/>
                          <a:latin typeface="Product Sans" panose="020B0403030502040203" pitchFamily="34" charset="0"/>
                        </a:rPr>
                        <a:t>`PTRACCAT_More than one`</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a:effectLst/>
                          <a:latin typeface="Product Sans" panose="020B0403030502040203" pitchFamily="34" charset="0"/>
                        </a:rPr>
                        <a:t>-0.27* (0.137)</a:t>
                      </a:r>
                      <a:endParaRPr lang="en-AU" sz="1000" b="1"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-0.27* (0.105)</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1569951642"/>
                  </a:ext>
                </a:extLst>
              </a:tr>
              <a:tr h="179789">
                <a:tc>
                  <a:txBody>
                    <a:bodyPr/>
                    <a:lstStyle/>
                    <a:p>
                      <a:pPr algn="l" fontAlgn="b"/>
                      <a:r>
                        <a:rPr lang="en-AU" sz="1000" u="none" strike="noStrike">
                          <a:effectLst/>
                          <a:latin typeface="Product Sans" panose="020B0403030502040203" pitchFamily="34" charset="0"/>
                        </a:rPr>
                        <a:t>`PTRACCAT_Am Indian/Alaskan`</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-0.322 (0.29)</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dirty="0">
                          <a:effectLst/>
                          <a:latin typeface="Product Sans" panose="020B0403030502040203" pitchFamily="34" charset="0"/>
                        </a:rPr>
                        <a:t>-0.322 (0.215)</a:t>
                      </a:r>
                      <a:endParaRPr lang="en-AU" sz="1000" b="0"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035747957"/>
                  </a:ext>
                </a:extLst>
              </a:tr>
              <a:tr h="179789">
                <a:tc>
                  <a:txBody>
                    <a:bodyPr/>
                    <a:lstStyle/>
                    <a:p>
                      <a:pPr algn="l" fontAlgn="b"/>
                      <a:r>
                        <a:rPr lang="en-AU" sz="1000" b="1" u="none" strike="noStrike" dirty="0">
                          <a:effectLst/>
                          <a:latin typeface="Product Sans" panose="020B0403030502040203" pitchFamily="34" charset="0"/>
                        </a:rPr>
                        <a:t>`</a:t>
                      </a:r>
                      <a:r>
                        <a:rPr lang="en-AU" sz="1000" b="1" u="none" strike="noStrike" dirty="0" err="1">
                          <a:effectLst/>
                          <a:latin typeface="Product Sans" panose="020B0403030502040203" pitchFamily="34" charset="0"/>
                        </a:rPr>
                        <a:t>PTRACCAT_Hawaiian</a:t>
                      </a:r>
                      <a:r>
                        <a:rPr lang="en-AU" sz="1000" b="1" u="none" strike="noStrike" dirty="0">
                          <a:effectLst/>
                          <a:latin typeface="Product Sans" panose="020B0403030502040203" pitchFamily="34" charset="0"/>
                        </a:rPr>
                        <a:t>/Other PI`</a:t>
                      </a:r>
                      <a:endParaRPr lang="en-AU" sz="1000" b="1" i="0" u="none" strike="noStrike" dirty="0">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u="none" strike="noStrike">
                          <a:effectLst/>
                          <a:latin typeface="Product Sans" panose="020B0403030502040203" pitchFamily="34" charset="0"/>
                        </a:rPr>
                        <a:t>-0.375 (0.29)</a:t>
                      </a:r>
                      <a:endParaRPr lang="en-AU" sz="1000" b="0" i="0" u="none" strike="noStrike">
                        <a:solidFill>
                          <a:srgbClr val="000000"/>
                        </a:solidFill>
                        <a:effectLst/>
                        <a:latin typeface="Product Sans" panose="020B0403030502040203" pitchFamily="34" charset="0"/>
                      </a:endParaRPr>
                    </a:p>
                  </a:txBody>
                  <a:tcPr marL="5763" marR="5763" marT="5763" marB="0" anchor="ctr"/>
                </a:tc>
                <a:tc>
                  <a:txBody>
                    <a:bodyPr/>
                    <a:lstStyle/>
                    <a:p>
                      <a:pPr algn="ctr" fontAlgn="b"/>
                      <a:r>
                        <a:rPr lang="en-AU" sz="1000" b="1" u="none" strike="noStrike" dirty="0">
                          <a:effectLst/>
                          <a:latin typeface="Product Sans" panose="020B0403030502040203" pitchFamily="34" charset="0"/>
                        </a:rPr>
                        <a:t>-0.375* (0.158)</a:t>
                      </a:r>
                      <a:endParaRPr lang="en-AU" sz="1000" b="1" i="0" u="none" strike="noStrike" dirty="0">
                        <a:solidFill>
                          <a:srgbClr val="000000"/>
                        </a:solidFill>
                        <a:effectLst/>
                        <a:latin typeface="Product Sans" panose="020B0403030502040203" pitchFamily="34" charset="0"/>
                      </a:endParaRPr>
                    </a:p>
                  </a:txBody>
                  <a:tcPr marL="5763" marR="5763" marT="5763" marB="0" anchor="ctr"/>
                </a:tc>
                <a:extLst>
                  <a:ext uri="{0D108BD9-81ED-4DB2-BD59-A6C34878D82A}">
                    <a16:rowId xmlns:a16="http://schemas.microsoft.com/office/drawing/2014/main" val="3161026915"/>
                  </a:ext>
                </a:extLst>
              </a:tr>
            </a:tbl>
          </a:graphicData>
        </a:graphic>
      </p:graphicFrame>
      <p:grpSp>
        <p:nvGrpSpPr>
          <p:cNvPr id="9" name="Group 8">
            <a:extLst>
              <a:ext uri="{FF2B5EF4-FFF2-40B4-BE49-F238E27FC236}">
                <a16:creationId xmlns:a16="http://schemas.microsoft.com/office/drawing/2014/main" id="{C0F65C68-D0D6-4A92-93A3-492280BE9885}"/>
              </a:ext>
            </a:extLst>
          </p:cNvPr>
          <p:cNvGrpSpPr/>
          <p:nvPr/>
        </p:nvGrpSpPr>
        <p:grpSpPr>
          <a:xfrm>
            <a:off x="230315" y="1395893"/>
            <a:ext cx="6242150" cy="1626300"/>
            <a:chOff x="230315" y="1395893"/>
            <a:chExt cx="6242150" cy="1626300"/>
          </a:xfrm>
        </p:grpSpPr>
        <p:sp>
          <p:nvSpPr>
            <p:cNvPr id="24" name="TextBox 23">
              <a:extLst>
                <a:ext uri="{FF2B5EF4-FFF2-40B4-BE49-F238E27FC236}">
                  <a16:creationId xmlns:a16="http://schemas.microsoft.com/office/drawing/2014/main" id="{271FD14C-AEB8-4E70-A59B-F815583FE5C1}"/>
                </a:ext>
              </a:extLst>
            </p:cNvPr>
            <p:cNvSpPr txBox="1"/>
            <p:nvPr/>
          </p:nvSpPr>
          <p:spPr>
            <a:xfrm>
              <a:off x="230315" y="1943524"/>
              <a:ext cx="1053677" cy="584775"/>
            </a:xfrm>
            <a:prstGeom prst="rect">
              <a:avLst/>
            </a:prstGeom>
            <a:noFill/>
          </p:spPr>
          <p:txBody>
            <a:bodyPr wrap="square" rtlCol="0">
              <a:spAutoFit/>
            </a:bodyPr>
            <a:lstStyle/>
            <a:p>
              <a:pPr algn="r"/>
              <a:r>
                <a:rPr lang="en-US" sz="1600" dirty="0">
                  <a:latin typeface="Product Sans" panose="020B0403030502040203" pitchFamily="34" charset="0"/>
                </a:rPr>
                <a:t>Original OLS</a:t>
              </a:r>
              <a:endParaRPr lang="en-AU" sz="1600" dirty="0">
                <a:latin typeface="Product Sans" panose="020B0403030502040203" pitchFamily="34" charset="0"/>
              </a:endParaRPr>
            </a:p>
          </p:txBody>
        </p:sp>
        <p:pic>
          <p:nvPicPr>
            <p:cNvPr id="26" name="Picture 25">
              <a:extLst>
                <a:ext uri="{FF2B5EF4-FFF2-40B4-BE49-F238E27FC236}">
                  <a16:creationId xmlns:a16="http://schemas.microsoft.com/office/drawing/2014/main" id="{E7F62187-BEEE-4F2D-89E6-B6B8C70CE6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6506" y="1395893"/>
              <a:ext cx="3252599" cy="1626300"/>
            </a:xfrm>
            <a:prstGeom prst="rect">
              <a:avLst/>
            </a:prstGeom>
          </p:spPr>
        </p:pic>
        <p:sp>
          <p:nvSpPr>
            <p:cNvPr id="28" name="TextBox 27">
              <a:extLst>
                <a:ext uri="{FF2B5EF4-FFF2-40B4-BE49-F238E27FC236}">
                  <a16:creationId xmlns:a16="http://schemas.microsoft.com/office/drawing/2014/main" id="{F0AA02D2-45C0-435F-BED1-9933369CE422}"/>
                </a:ext>
              </a:extLst>
            </p:cNvPr>
            <p:cNvSpPr txBox="1"/>
            <p:nvPr/>
          </p:nvSpPr>
          <p:spPr>
            <a:xfrm>
              <a:off x="4571853" y="1638208"/>
              <a:ext cx="1900612"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Breusch-Pagan test: p=3.295e-06</a:t>
              </a:r>
              <a:endParaRPr lang="en-AU" sz="1600" dirty="0">
                <a:solidFill>
                  <a:srgbClr val="FF0000"/>
                </a:solidFill>
                <a:latin typeface="Product Sans" panose="020B0403030502040203" pitchFamily="34" charset="0"/>
              </a:endParaRPr>
            </a:p>
          </p:txBody>
        </p:sp>
      </p:grpSp>
    </p:spTree>
    <p:extLst>
      <p:ext uri="{BB962C8B-B14F-4D97-AF65-F5344CB8AC3E}">
        <p14:creationId xmlns:p14="http://schemas.microsoft.com/office/powerpoint/2010/main" val="29717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B7162D-7D0D-41AC-AAED-290568B998B6}"/>
              </a:ext>
            </a:extLst>
          </p:cNvPr>
          <p:cNvSpPr/>
          <p:nvPr/>
        </p:nvSpPr>
        <p:spPr>
          <a:xfrm>
            <a:off x="914401" y="1526648"/>
            <a:ext cx="10863056" cy="504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Date Placeholder 3">
            <a:extLst>
              <a:ext uri="{FF2B5EF4-FFF2-40B4-BE49-F238E27FC236}">
                <a16:creationId xmlns:a16="http://schemas.microsoft.com/office/drawing/2014/main" id="{60F53810-1C39-45F7-85ED-C0064BE0E24C}"/>
              </a:ext>
            </a:extLst>
          </p:cNvPr>
          <p:cNvSpPr>
            <a:spLocks noGrp="1"/>
          </p:cNvSpPr>
          <p:nvPr>
            <p:ph type="dt" sz="half" idx="10"/>
          </p:nvPr>
        </p:nvSpPr>
        <p:spPr/>
        <p:txBody>
          <a:bodyPr/>
          <a:lstStyle/>
          <a:p>
            <a:r>
              <a:rPr lang="en-US"/>
              <a:t>18/05/2022</a:t>
            </a:r>
            <a:endParaRPr lang="en-AU"/>
          </a:p>
        </p:txBody>
      </p:sp>
      <p:sp>
        <p:nvSpPr>
          <p:cNvPr id="5" name="Footer Placeholder 4">
            <a:extLst>
              <a:ext uri="{FF2B5EF4-FFF2-40B4-BE49-F238E27FC236}">
                <a16:creationId xmlns:a16="http://schemas.microsoft.com/office/drawing/2014/main" id="{714AB232-082A-4F9F-95D7-BDB0D2BF3511}"/>
              </a:ext>
            </a:extLst>
          </p:cNvPr>
          <p:cNvSpPr>
            <a:spLocks noGrp="1"/>
          </p:cNvSpPr>
          <p:nvPr>
            <p:ph type="ftr" sz="quarter" idx="11"/>
          </p:nvPr>
        </p:nvSpPr>
        <p:spPr/>
        <p:txBody>
          <a:bodyPr/>
          <a:lstStyle/>
          <a:p>
            <a:r>
              <a:rPr lang="en-US"/>
              <a:t>OLET5608 May 2022 | The University of Sydney</a:t>
            </a:r>
            <a:endParaRPr lang="en-AU"/>
          </a:p>
        </p:txBody>
      </p:sp>
      <p:sp>
        <p:nvSpPr>
          <p:cNvPr id="6" name="Slide Number Placeholder 5">
            <a:extLst>
              <a:ext uri="{FF2B5EF4-FFF2-40B4-BE49-F238E27FC236}">
                <a16:creationId xmlns:a16="http://schemas.microsoft.com/office/drawing/2014/main" id="{20BEEAA9-B7AC-44BD-870F-CF5C317F2051}"/>
              </a:ext>
            </a:extLst>
          </p:cNvPr>
          <p:cNvSpPr>
            <a:spLocks noGrp="1"/>
          </p:cNvSpPr>
          <p:nvPr>
            <p:ph type="sldNum" sz="quarter" idx="12"/>
          </p:nvPr>
        </p:nvSpPr>
        <p:spPr/>
        <p:txBody>
          <a:bodyPr/>
          <a:lstStyle/>
          <a:p>
            <a:fld id="{2182BA57-7CA6-4CE6-AEE9-662AF206D000}" type="slidenum">
              <a:rPr lang="en-AU" smtClean="0"/>
              <a:t>9</a:t>
            </a:fld>
            <a:endParaRPr lang="en-AU"/>
          </a:p>
        </p:txBody>
      </p:sp>
      <p:pic>
        <p:nvPicPr>
          <p:cNvPr id="8" name="Picture 7">
            <a:extLst>
              <a:ext uri="{FF2B5EF4-FFF2-40B4-BE49-F238E27FC236}">
                <a16:creationId xmlns:a16="http://schemas.microsoft.com/office/drawing/2014/main" id="{A90E54DF-5EDB-4CE1-A140-F90445CF28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5754" y="1121658"/>
            <a:ext cx="7315215" cy="5029210"/>
          </a:xfrm>
          <a:prstGeom prst="rect">
            <a:avLst/>
          </a:prstGeom>
        </p:spPr>
      </p:pic>
      <p:cxnSp>
        <p:nvCxnSpPr>
          <p:cNvPr id="7" name="Straight Arrow Connector 6">
            <a:extLst>
              <a:ext uri="{FF2B5EF4-FFF2-40B4-BE49-F238E27FC236}">
                <a16:creationId xmlns:a16="http://schemas.microsoft.com/office/drawing/2014/main" id="{DAA3CC3E-0B67-420A-8343-68AC8C24DDDA}"/>
              </a:ext>
            </a:extLst>
          </p:cNvPr>
          <p:cNvCxnSpPr>
            <a:cxnSpLocks/>
          </p:cNvCxnSpPr>
          <p:nvPr/>
        </p:nvCxnSpPr>
        <p:spPr>
          <a:xfrm flipV="1">
            <a:off x="8150044" y="1548209"/>
            <a:ext cx="0" cy="6652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923D2E-2394-43F6-AE57-7D228C2A22AB}"/>
              </a:ext>
            </a:extLst>
          </p:cNvPr>
          <p:cNvSpPr txBox="1"/>
          <p:nvPr/>
        </p:nvSpPr>
        <p:spPr>
          <a:xfrm>
            <a:off x="8376931" y="1546493"/>
            <a:ext cx="2979590" cy="584775"/>
          </a:xfrm>
          <a:prstGeom prst="rect">
            <a:avLst/>
          </a:prstGeom>
          <a:noFill/>
        </p:spPr>
        <p:txBody>
          <a:bodyPr wrap="square" rtlCol="0">
            <a:spAutoFit/>
          </a:bodyPr>
          <a:lstStyle/>
          <a:p>
            <a:r>
              <a:rPr lang="en-US" sz="1600" dirty="0">
                <a:solidFill>
                  <a:srgbClr val="FF0000"/>
                </a:solidFill>
                <a:latin typeface="Product Sans" panose="020B0403030502040203" pitchFamily="34" charset="0"/>
              </a:rPr>
              <a:t>ADAS13, APOE4 allele, Female, Age</a:t>
            </a:r>
            <a:endParaRPr lang="en-AU" sz="1600" dirty="0">
              <a:solidFill>
                <a:srgbClr val="FF0000"/>
              </a:solidFill>
              <a:latin typeface="Product Sans" panose="020B0403030502040203" pitchFamily="34" charset="0"/>
            </a:endParaRPr>
          </a:p>
        </p:txBody>
      </p:sp>
      <p:cxnSp>
        <p:nvCxnSpPr>
          <p:cNvPr id="11" name="Straight Arrow Connector 10">
            <a:extLst>
              <a:ext uri="{FF2B5EF4-FFF2-40B4-BE49-F238E27FC236}">
                <a16:creationId xmlns:a16="http://schemas.microsoft.com/office/drawing/2014/main" id="{FCA2C7E5-10E6-4A5D-BCDA-83C00830981F}"/>
              </a:ext>
            </a:extLst>
          </p:cNvPr>
          <p:cNvCxnSpPr>
            <a:cxnSpLocks/>
          </p:cNvCxnSpPr>
          <p:nvPr/>
        </p:nvCxnSpPr>
        <p:spPr>
          <a:xfrm>
            <a:off x="8150044" y="2599013"/>
            <a:ext cx="0" cy="115070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C122216-BCFF-453E-BB32-056308FB32FF}"/>
              </a:ext>
            </a:extLst>
          </p:cNvPr>
          <p:cNvSpPr txBox="1"/>
          <p:nvPr/>
        </p:nvSpPr>
        <p:spPr>
          <a:xfrm>
            <a:off x="8376931" y="2619210"/>
            <a:ext cx="2979590" cy="1077218"/>
          </a:xfrm>
          <a:prstGeom prst="rect">
            <a:avLst/>
          </a:prstGeom>
          <a:noFill/>
        </p:spPr>
        <p:txBody>
          <a:bodyPr wrap="square" rtlCol="0">
            <a:spAutoFit/>
          </a:bodyPr>
          <a:lstStyle/>
          <a:p>
            <a:r>
              <a:rPr lang="en-US" sz="1600" dirty="0">
                <a:solidFill>
                  <a:srgbClr val="0000FF"/>
                </a:solidFill>
                <a:latin typeface="Product Sans" panose="020B0403030502040203" pitchFamily="34" charset="0"/>
              </a:rPr>
              <a:t>Hawaiian/Pacific Islander, More than one race, ADAS11, Ventricle volume, MMSE score, CSF ABETA level</a:t>
            </a:r>
            <a:endParaRPr lang="en-AU" sz="1600" dirty="0">
              <a:solidFill>
                <a:srgbClr val="0000FF"/>
              </a:solidFill>
              <a:latin typeface="Product Sans" panose="020B0403030502040203" pitchFamily="34" charset="0"/>
            </a:endParaRPr>
          </a:p>
        </p:txBody>
      </p:sp>
      <p:sp>
        <p:nvSpPr>
          <p:cNvPr id="3" name="Rectangle 2">
            <a:extLst>
              <a:ext uri="{FF2B5EF4-FFF2-40B4-BE49-F238E27FC236}">
                <a16:creationId xmlns:a16="http://schemas.microsoft.com/office/drawing/2014/main" id="{54904542-0F0A-45D0-9180-422733D58785}"/>
              </a:ext>
            </a:extLst>
          </p:cNvPr>
          <p:cNvSpPr/>
          <p:nvPr/>
        </p:nvSpPr>
        <p:spPr>
          <a:xfrm>
            <a:off x="7902394" y="4456020"/>
            <a:ext cx="631552" cy="138060"/>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5A057C92-AEB8-4BA4-9C86-9FC965B857E6}"/>
              </a:ext>
            </a:extLst>
          </p:cNvPr>
          <p:cNvSpPr txBox="1"/>
          <p:nvPr/>
        </p:nvSpPr>
        <p:spPr>
          <a:xfrm>
            <a:off x="8529331" y="1774330"/>
            <a:ext cx="2979590" cy="338554"/>
          </a:xfrm>
          <a:prstGeom prst="rect">
            <a:avLst/>
          </a:prstGeom>
          <a:noFill/>
        </p:spPr>
        <p:txBody>
          <a:bodyPr wrap="square" rtlCol="0">
            <a:spAutoFit/>
          </a:bodyPr>
          <a:lstStyle/>
          <a:p>
            <a:endParaRPr lang="en-AU" sz="1600" dirty="0">
              <a:solidFill>
                <a:srgbClr val="B3B3B3"/>
              </a:solidFill>
              <a:latin typeface="Product Sans" panose="020B0403030502040203" pitchFamily="34" charset="0"/>
            </a:endParaRPr>
          </a:p>
        </p:txBody>
      </p:sp>
      <p:sp>
        <p:nvSpPr>
          <p:cNvPr id="14" name="TextBox 13">
            <a:extLst>
              <a:ext uri="{FF2B5EF4-FFF2-40B4-BE49-F238E27FC236}">
                <a16:creationId xmlns:a16="http://schemas.microsoft.com/office/drawing/2014/main" id="{E253B63A-0570-40EA-9937-BC9F179F79A4}"/>
              </a:ext>
            </a:extLst>
          </p:cNvPr>
          <p:cNvSpPr txBox="1"/>
          <p:nvPr/>
        </p:nvSpPr>
        <p:spPr>
          <a:xfrm>
            <a:off x="8593793" y="4340384"/>
            <a:ext cx="1952625" cy="369332"/>
          </a:xfrm>
          <a:prstGeom prst="rect">
            <a:avLst/>
          </a:prstGeom>
          <a:noFill/>
        </p:spPr>
        <p:txBody>
          <a:bodyPr wrap="square">
            <a:spAutoFit/>
          </a:bodyPr>
          <a:lstStyle/>
          <a:p>
            <a:r>
              <a:rPr lang="en-US" sz="1800" dirty="0">
                <a:solidFill>
                  <a:srgbClr val="7B7B7B"/>
                </a:solidFill>
                <a:latin typeface="Product Sans" panose="020B0403030502040203" pitchFamily="34" charset="0"/>
              </a:rPr>
              <a:t>Not significant</a:t>
            </a:r>
            <a:endParaRPr lang="en-AU" sz="1800" dirty="0">
              <a:solidFill>
                <a:srgbClr val="7B7B7B"/>
              </a:solidFill>
              <a:latin typeface="Product Sans" panose="020B0403030502040203" pitchFamily="34" charset="0"/>
            </a:endParaRPr>
          </a:p>
        </p:txBody>
      </p:sp>
      <p:sp>
        <p:nvSpPr>
          <p:cNvPr id="15" name="Title 1">
            <a:extLst>
              <a:ext uri="{FF2B5EF4-FFF2-40B4-BE49-F238E27FC236}">
                <a16:creationId xmlns:a16="http://schemas.microsoft.com/office/drawing/2014/main" id="{DFADA5BE-1362-4FDD-B368-36F6D765D310}"/>
              </a:ext>
            </a:extLst>
          </p:cNvPr>
          <p:cNvSpPr txBox="1">
            <a:spLocks/>
          </p:cNvSpPr>
          <p:nvPr/>
        </p:nvSpPr>
        <p:spPr>
          <a:xfrm>
            <a:off x="230315" y="146415"/>
            <a:ext cx="11400031" cy="1066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Product Sans" panose="020B0403030502040203" pitchFamily="34" charset="0"/>
                <a:ea typeface="+mj-ea"/>
                <a:cs typeface="+mj-cs"/>
              </a:defRPr>
            </a:lvl1pPr>
          </a:lstStyle>
          <a:p>
            <a:r>
              <a:rPr lang="en-US" sz="3200" dirty="0"/>
              <a:t>Modeling PTAU levels in the CSF using a subset of predictors</a:t>
            </a:r>
            <a:endParaRPr lang="en-AU" sz="3200" dirty="0"/>
          </a:p>
        </p:txBody>
      </p:sp>
      <p:sp>
        <p:nvSpPr>
          <p:cNvPr id="17" name="TextBox 16">
            <a:extLst>
              <a:ext uri="{FF2B5EF4-FFF2-40B4-BE49-F238E27FC236}">
                <a16:creationId xmlns:a16="http://schemas.microsoft.com/office/drawing/2014/main" id="{5CCBDF7D-CF46-46F5-BBBD-C0A02B88C252}"/>
              </a:ext>
            </a:extLst>
          </p:cNvPr>
          <p:cNvSpPr txBox="1"/>
          <p:nvPr/>
        </p:nvSpPr>
        <p:spPr>
          <a:xfrm>
            <a:off x="8150044" y="5234545"/>
            <a:ext cx="2979590" cy="584775"/>
          </a:xfrm>
          <a:prstGeom prst="rect">
            <a:avLst/>
          </a:prstGeom>
          <a:noFill/>
        </p:spPr>
        <p:txBody>
          <a:bodyPr wrap="square" rtlCol="0">
            <a:spAutoFit/>
          </a:bodyPr>
          <a:lstStyle/>
          <a:p>
            <a:r>
              <a:rPr lang="en-US" sz="1600" dirty="0">
                <a:latin typeface="Product Sans" panose="020B0403030502040203" pitchFamily="34" charset="0"/>
              </a:rPr>
              <a:t>R</a:t>
            </a:r>
            <a:r>
              <a:rPr lang="en-US" sz="1600" baseline="30000" dirty="0">
                <a:latin typeface="Product Sans" panose="020B0403030502040203" pitchFamily="34" charset="0"/>
              </a:rPr>
              <a:t>2</a:t>
            </a:r>
            <a:r>
              <a:rPr lang="en-US" sz="1600" dirty="0">
                <a:latin typeface="Product Sans" panose="020B0403030502040203" pitchFamily="34" charset="0"/>
              </a:rPr>
              <a:t> = 0.4001, </a:t>
            </a:r>
          </a:p>
          <a:p>
            <a:r>
              <a:rPr lang="en-US" sz="1600" dirty="0">
                <a:latin typeface="Product Sans" panose="020B0403030502040203" pitchFamily="34" charset="0"/>
              </a:rPr>
              <a:t>Adjusted R</a:t>
            </a:r>
            <a:r>
              <a:rPr lang="en-US" sz="1600" baseline="30000" dirty="0">
                <a:latin typeface="Product Sans" panose="020B0403030502040203" pitchFamily="34" charset="0"/>
              </a:rPr>
              <a:t>2</a:t>
            </a:r>
            <a:r>
              <a:rPr lang="en-US" sz="1600" dirty="0">
                <a:latin typeface="Product Sans" panose="020B0403030502040203" pitchFamily="34" charset="0"/>
              </a:rPr>
              <a:t> = 0.3779</a:t>
            </a:r>
            <a:endParaRPr lang="en-AU" sz="1600" dirty="0">
              <a:latin typeface="Product Sans" panose="020B0403030502040203" pitchFamily="34" charset="0"/>
            </a:endParaRPr>
          </a:p>
        </p:txBody>
      </p:sp>
    </p:spTree>
    <p:extLst>
      <p:ext uri="{BB962C8B-B14F-4D97-AF65-F5344CB8AC3E}">
        <p14:creationId xmlns:p14="http://schemas.microsoft.com/office/powerpoint/2010/main" val="155397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2491</TotalTime>
  <Words>1151</Words>
  <Application>Microsoft Office PowerPoint</Application>
  <PresentationFormat>Widescreen</PresentationFormat>
  <Paragraphs>192</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Product Sans</vt:lpstr>
      <vt:lpstr>Retrospect</vt:lpstr>
      <vt:lpstr>Examining Alzheimer’s Disease biomarkers with linear modeling</vt:lpstr>
      <vt:lpstr>Presentation Outline</vt:lpstr>
      <vt:lpstr>Understanding Alzheimer’s Disease (AD) Biomarkers</vt:lpstr>
      <vt:lpstr>Leveraging open-access AD biomarker data</vt:lpstr>
      <vt:lpstr>Exploring predictor and outcome variables</vt:lpstr>
      <vt:lpstr>Testing the core assumptions of a linear model</vt:lpstr>
      <vt:lpstr>PowerPoint Presentation</vt:lpstr>
      <vt:lpstr>PowerPoint Presentation</vt:lpstr>
      <vt:lpstr>PowerPoint Presentation</vt:lpstr>
      <vt:lpstr>Conclusions and 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OLET5608 Final Presentation</dc:title>
  <dc:creator>Annie Gilmore Bryant</dc:creator>
  <cp:lastModifiedBy>Annie Gilmore Bryant</cp:lastModifiedBy>
  <cp:revision>202</cp:revision>
  <dcterms:created xsi:type="dcterms:W3CDTF">2022-05-09T07:34:39Z</dcterms:created>
  <dcterms:modified xsi:type="dcterms:W3CDTF">2022-05-18T01:12:48Z</dcterms:modified>
</cp:coreProperties>
</file>