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1" r:id="rId6"/>
    <p:sldId id="262" r:id="rId7"/>
    <p:sldId id="269" r:id="rId8"/>
    <p:sldId id="268"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7B7B"/>
    <a:srgbClr val="969696"/>
    <a:srgbClr val="B3B3B3"/>
    <a:srgbClr val="0000FF"/>
    <a:srgbClr val="FFFFFF"/>
    <a:srgbClr val="97C984"/>
    <a:srgbClr val="A8D39A"/>
    <a:srgbClr val="CBE3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50174" autoAdjust="0"/>
  </p:normalViewPr>
  <p:slideViewPr>
    <p:cSldViewPr snapToGrid="0">
      <p:cViewPr varScale="1">
        <p:scale>
          <a:sx n="35" d="100"/>
          <a:sy n="35" d="100"/>
        </p:scale>
        <p:origin x="824" y="44"/>
      </p:cViewPr>
      <p:guideLst/>
    </p:cSldViewPr>
  </p:slideViewPr>
  <p:notesTextViewPr>
    <p:cViewPr>
      <p:scale>
        <a:sx n="1" d="1"/>
        <a:sy n="1" d="1"/>
      </p:scale>
      <p:origin x="0" y="0"/>
    </p:cViewPr>
  </p:notesTextViewPr>
  <p:sorterViewPr>
    <p:cViewPr>
      <p:scale>
        <a:sx n="100" d="100"/>
        <a:sy n="100" d="100"/>
      </p:scale>
      <p:origin x="0" y="-8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090E7-D962-43DB-90B9-A458FF73EBAC}" type="datetimeFigureOut">
              <a:rPr lang="en-AU" smtClean="0"/>
              <a:t>18/05/2022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FEB89-0EDA-4D92-847D-268056568318}" type="slidenum">
              <a:rPr lang="en-AU" smtClean="0"/>
              <a:t>‹#›</a:t>
            </a:fld>
            <a:endParaRPr lang="en-AU"/>
          </a:p>
        </p:txBody>
      </p:sp>
    </p:spTree>
    <p:extLst>
      <p:ext uri="{BB962C8B-B14F-4D97-AF65-F5344CB8AC3E}">
        <p14:creationId xmlns:p14="http://schemas.microsoft.com/office/powerpoint/2010/main" val="11538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Annie and I’ll be presenting my exploration of Alzheimer’s Disease biomarkers with linear modeling.</a:t>
            </a:r>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1</a:t>
            </a:fld>
            <a:endParaRPr lang="en-AU"/>
          </a:p>
        </p:txBody>
      </p:sp>
    </p:spTree>
    <p:extLst>
      <p:ext uri="{BB962C8B-B14F-4D97-AF65-F5344CB8AC3E}">
        <p14:creationId xmlns:p14="http://schemas.microsoft.com/office/powerpoint/2010/main" val="172765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 of the key takeaways form this analysis are that ADAS 13 cognitive score and the presence of at least one mutation in the Apolipoprotein E gene are associated with higher CSF PTAU, while multiple racial backgrounds, ADAS11 score, and ventricular volume are associated with lower CSF PTAU.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[click] There are several limitations to this dataset and this analysis, including that the vast majority of participants are Caucasian so there are class imbalances and the adjusted R</a:t>
            </a:r>
            <a:r>
              <a:rPr lang="en-US" sz="1200" baseline="30000" dirty="0"/>
              <a:t>2</a:t>
            </a:r>
            <a:r>
              <a:rPr lang="en-US" sz="1200" baseline="0" dirty="0"/>
              <a:t> of 37% means that most of the variance in CSF PTAU was not explained by this model. It’s also of note that there was potential multicollinearity and heteroscedasticity still present in this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[click] Some follow-up questions based on this analysis would be to explore whether the observed associations between racial backgrounds and CSF PTAU hold up in more racially balanced study populations and why ventricular volume and CSF PTAU might be inversely related in this model when they are both positively associated with progression of AD.</a:t>
            </a:r>
            <a:endParaRPr lang="en-US" sz="1200" dirty="0"/>
          </a:p>
        </p:txBody>
      </p:sp>
      <p:sp>
        <p:nvSpPr>
          <p:cNvPr id="4" name="Slide Number Placeholder 3"/>
          <p:cNvSpPr>
            <a:spLocks noGrp="1"/>
          </p:cNvSpPr>
          <p:nvPr>
            <p:ph type="sldNum" sz="quarter" idx="5"/>
          </p:nvPr>
        </p:nvSpPr>
        <p:spPr/>
        <p:txBody>
          <a:bodyPr/>
          <a:lstStyle/>
          <a:p>
            <a:fld id="{5A8FEB89-0EDA-4D92-847D-268056568318}" type="slidenum">
              <a:rPr lang="en-AU" smtClean="0"/>
              <a:t>10</a:t>
            </a:fld>
            <a:endParaRPr lang="en-AU"/>
          </a:p>
        </p:txBody>
      </p:sp>
    </p:spTree>
    <p:extLst>
      <p:ext uri="{BB962C8B-B14F-4D97-AF65-F5344CB8AC3E}">
        <p14:creationId xmlns:p14="http://schemas.microsoft.com/office/powerpoint/2010/main" val="993817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with that, I would like to cite my sources and thank you for your attention, and I welcome any questions </a:t>
            </a:r>
            <a:r>
              <a:rPr lang="en-US"/>
              <a:t>or feedback!</a:t>
            </a:r>
            <a:endParaRPr lang="en-AU"/>
          </a:p>
        </p:txBody>
      </p:sp>
      <p:sp>
        <p:nvSpPr>
          <p:cNvPr id="4" name="Slide Number Placeholder 3"/>
          <p:cNvSpPr>
            <a:spLocks noGrp="1"/>
          </p:cNvSpPr>
          <p:nvPr>
            <p:ph type="sldNum" sz="quarter" idx="5"/>
          </p:nvPr>
        </p:nvSpPr>
        <p:spPr/>
        <p:txBody>
          <a:bodyPr/>
          <a:lstStyle/>
          <a:p>
            <a:fld id="{5A8FEB89-0EDA-4D92-847D-268056568318}" type="slidenum">
              <a:rPr lang="en-AU" smtClean="0"/>
              <a:t>11</a:t>
            </a:fld>
            <a:endParaRPr lang="en-AU"/>
          </a:p>
        </p:txBody>
      </p:sp>
    </p:spTree>
    <p:extLst>
      <p:ext uri="{BB962C8B-B14F-4D97-AF65-F5344CB8AC3E}">
        <p14:creationId xmlns:p14="http://schemas.microsoft.com/office/powerpoint/2010/main" val="403557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overview, I’ll be walking us through a quick primer on Alzheimer’s Disease or AD biomarkers, the open-access biomarker dataset I used, my approach to linear modeling and assumption testing, key results, and future research questions.</a:t>
            </a:r>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2</a:t>
            </a:fld>
            <a:endParaRPr lang="en-AU"/>
          </a:p>
        </p:txBody>
      </p:sp>
    </p:spTree>
    <p:extLst>
      <p:ext uri="{BB962C8B-B14F-4D97-AF65-F5344CB8AC3E}">
        <p14:creationId xmlns:p14="http://schemas.microsoft.com/office/powerpoint/2010/main" val="475492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to focus on AD biomarkers since it’s been my area of study since early undergrad.</a:t>
            </a:r>
          </a:p>
          <a:p>
            <a:endParaRPr lang="en-US" dirty="0"/>
          </a:p>
          <a:p>
            <a:r>
              <a:rPr lang="en-US" dirty="0"/>
              <a:t>[click] this figure shows some of the key biological changes that occur in AD, namely neurodegeneration as evidenced by thinning cortex and growing ventricles (which store fluid in the brain). At a more micro-scale level, we see accumulation of two types of proteins inside of neurons: amyloid-beta plaques and tau neurofibrillary tangles. The latter was my area of focus at my previous job before starting my PhD, so I was really keen to explore biomarkers related to tau pathology in AD.</a:t>
            </a:r>
          </a:p>
          <a:p>
            <a:endParaRPr lang="en-US" dirty="0"/>
          </a:p>
          <a:p>
            <a:r>
              <a:rPr lang="en-US" dirty="0"/>
              <a:t>[click] While it’s of course impossible to actually look inside the neurons of an AD patient while they’re alive, we can get a fairly good sense of how much tau pathology is in the brain by examining cerebrospinal fluid, which is a fluid that flows between the brain and spinal cord and can be accessed via spinal tap. Within the last ten years, many landmark studies have come out showing that the amount of phosphorylated tau (aka the type of tau protein that forms tangles in the brain) in CSF is highly predictive of AD many years before symptoms present.</a:t>
            </a:r>
          </a:p>
          <a:p>
            <a:endParaRPr lang="en-US" dirty="0"/>
          </a:p>
          <a:p>
            <a:r>
              <a:rPr lang="en-US" dirty="0"/>
              <a:t>[click] So I started wondering if there were any biological and/or cognitive biomarkers that are in turn influencing the amount of phospho-tau in the CSF.</a:t>
            </a:r>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3</a:t>
            </a:fld>
            <a:endParaRPr lang="en-AU"/>
          </a:p>
        </p:txBody>
      </p:sp>
    </p:spTree>
    <p:extLst>
      <p:ext uri="{BB962C8B-B14F-4D97-AF65-F5344CB8AC3E}">
        <p14:creationId xmlns:p14="http://schemas.microsoft.com/office/powerpoint/2010/main" val="120669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opted to explore this question using the Alzheimer’s Disease Neuroimaging Initiative database, which is a huge multi-center repository for AD biomarker tracking.</a:t>
            </a:r>
          </a:p>
          <a:p>
            <a:endParaRPr lang="en-US" dirty="0"/>
          </a:p>
          <a:p>
            <a:r>
              <a:rPr lang="en-US" dirty="0"/>
              <a:t>[click] All of the ADNI data is openly accessible, and I downloaded a cross-sectional dataset designed specifically for hackathon challenges that has a total of 701 unique subjects after data cleaning.</a:t>
            </a:r>
          </a:p>
          <a:p>
            <a:endParaRPr lang="en-US" dirty="0"/>
          </a:p>
          <a:p>
            <a:r>
              <a:rPr lang="en-US" dirty="0"/>
              <a:t>[click] This dataset contains a total of 19 predictor variables spanning cognitive, demographic, genetic, neuroimaging, and CSF-based biomarkers.</a:t>
            </a:r>
          </a:p>
        </p:txBody>
      </p:sp>
      <p:sp>
        <p:nvSpPr>
          <p:cNvPr id="4" name="Slide Number Placeholder 3"/>
          <p:cNvSpPr>
            <a:spLocks noGrp="1"/>
          </p:cNvSpPr>
          <p:nvPr>
            <p:ph type="sldNum" sz="quarter" idx="5"/>
          </p:nvPr>
        </p:nvSpPr>
        <p:spPr/>
        <p:txBody>
          <a:bodyPr/>
          <a:lstStyle/>
          <a:p>
            <a:fld id="{5A8FEB89-0EDA-4D92-847D-268056568318}" type="slidenum">
              <a:rPr lang="en-AU" smtClean="0"/>
              <a:t>4</a:t>
            </a:fld>
            <a:endParaRPr lang="en-AU"/>
          </a:p>
        </p:txBody>
      </p:sp>
    </p:spTree>
    <p:extLst>
      <p:ext uri="{BB962C8B-B14F-4D97-AF65-F5344CB8AC3E}">
        <p14:creationId xmlns:p14="http://schemas.microsoft.com/office/powerpoint/2010/main" val="239717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first step after data cleaning was to perform exploratory data analysis, by first visualizing the distribution of all of the predictor and outcome variables together. I’ve outlined the outcome variable (PTAU) in red.</a:t>
            </a:r>
          </a:p>
          <a:p>
            <a:endParaRPr lang="en-US" dirty="0"/>
          </a:p>
          <a:p>
            <a:r>
              <a:rPr lang="en-US" dirty="0"/>
              <a:t>[click] I also visualized the Pearson correlation between each pair of predictor variables to get a sense of potential multicollinearity. Of note, some of the issues could arise from the cognitive tests like ADAS11 and ADAS13 which are two different versions of the Alzheimer’s Disease Assessment Scale, as well as some of the brain region volume measurements since neurodegeneration tends to affect the whole brain. That’s just something to be aware of.</a:t>
            </a:r>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5</a:t>
            </a:fld>
            <a:endParaRPr lang="en-AU"/>
          </a:p>
        </p:txBody>
      </p:sp>
    </p:spTree>
    <p:extLst>
      <p:ext uri="{BB962C8B-B14F-4D97-AF65-F5344CB8AC3E}">
        <p14:creationId xmlns:p14="http://schemas.microsoft.com/office/powerpoint/2010/main" val="118578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ready to examine the four core assumptions of a linear regression model, </a:t>
            </a:r>
          </a:p>
          <a:p>
            <a:endParaRPr lang="en-US" dirty="0"/>
          </a:p>
          <a:p>
            <a:r>
              <a:rPr lang="en-US" dirty="0"/>
              <a:t>[click] The first being a linear relationship to the outcome variable. Each of the quantitative predictor variables shown here does indeed display at least a weak linear association to CSF PTAU levels. </a:t>
            </a:r>
          </a:p>
          <a:p>
            <a:endParaRPr lang="en-US" dirty="0"/>
          </a:p>
          <a:p>
            <a:r>
              <a:rPr lang="en-US" dirty="0"/>
              <a:t>[click] The second assumption is that the model residuals are normally distributed, which as you can see was not the case for the out-of-the-box ordinary least squares model. </a:t>
            </a:r>
          </a:p>
          <a:p>
            <a:endParaRPr lang="en-US" dirty="0"/>
          </a:p>
          <a:p>
            <a:r>
              <a:rPr lang="en-US" dirty="0"/>
              <a:t>[click] The third assumption is that the residuals exhibit constant variance across all fitted values of the outcome variable, but there is a funneling effect in the residuals vs fitted plot indicating heteroscedasticity.</a:t>
            </a:r>
          </a:p>
          <a:p>
            <a:endParaRPr lang="en-US" dirty="0"/>
          </a:p>
          <a:p>
            <a:r>
              <a:rPr lang="en-US" dirty="0"/>
              <a:t>[click] The final assumption is that each observation is independent from the others. Since each observation pertains to a unique individual and we’re not dealing with time-series data that exhibits temporal autocorrelation, it is safe to assume that this criterion is met.</a:t>
            </a:r>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6</a:t>
            </a:fld>
            <a:endParaRPr lang="en-AU"/>
          </a:p>
        </p:txBody>
      </p:sp>
    </p:spTree>
    <p:extLst>
      <p:ext uri="{BB962C8B-B14F-4D97-AF65-F5344CB8AC3E}">
        <p14:creationId xmlns:p14="http://schemas.microsoft.com/office/powerpoint/2010/main" val="405437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sought to mitigate the issue with non-normal distribution of residuals by applying a power transformation to the outcome variable, CSF PTAU.</a:t>
            </a:r>
          </a:p>
          <a:p>
            <a:endParaRPr lang="en-US" dirty="0"/>
          </a:p>
          <a:p>
            <a:r>
              <a:rPr lang="en-US" dirty="0"/>
              <a:t>[click] A typical method of evaluating potential transforms involves using the Box-Cox method, with the goal being identifying a value of lambda on the x-axis that falls within the 95% confidence interval. </a:t>
            </a:r>
          </a:p>
          <a:p>
            <a:endParaRPr lang="en-US" dirty="0"/>
          </a:p>
          <a:p>
            <a:r>
              <a:rPr lang="en-US" dirty="0"/>
              <a:t>[click] I picked a few standard lambda values associated with common transforms, and lambda = 0 (which equates to a log transformation) yielded the distribution closest to normal. This was supported by the lambda value of 0 being very close to falling within the Box-Cox 95% CI.</a:t>
            </a:r>
          </a:p>
          <a:p>
            <a:endParaRPr lang="en-US" dirty="0"/>
          </a:p>
          <a:p>
            <a:r>
              <a:rPr lang="en-US" dirty="0"/>
              <a:t>[click] After log-transforming the outcome variables, while the residual distribution is still statistically different from a normal distribution, it is clearly closer to normally distributed than without the transformation.</a:t>
            </a:r>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7</a:t>
            </a:fld>
            <a:endParaRPr lang="en-AU"/>
          </a:p>
        </p:txBody>
      </p:sp>
    </p:spTree>
    <p:extLst>
      <p:ext uri="{BB962C8B-B14F-4D97-AF65-F5344CB8AC3E}">
        <p14:creationId xmlns:p14="http://schemas.microsoft.com/office/powerpoint/2010/main" val="356771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B2B2B"/>
                </a:solidFill>
                <a:effectLst/>
                <a:latin typeface="Lato" panose="020F0502020204030203" pitchFamily="34" charset="0"/>
              </a:rPr>
              <a:t>The second issue to address is that of heteroscedasticity. </a:t>
            </a:r>
          </a:p>
          <a:p>
            <a:endParaRPr lang="en-US" b="0" i="0" dirty="0">
              <a:solidFill>
                <a:srgbClr val="2B2B2B"/>
              </a:solidFill>
              <a:effectLst/>
              <a:latin typeface="Lato" panose="020F0502020204030203" pitchFamily="34" charset="0"/>
            </a:endParaRPr>
          </a:p>
          <a:p>
            <a:r>
              <a:rPr lang="en-US" b="0" i="0" dirty="0">
                <a:solidFill>
                  <a:srgbClr val="2B2B2B"/>
                </a:solidFill>
                <a:effectLst/>
                <a:latin typeface="Lato" panose="020F0502020204030203" pitchFamily="34" charset="0"/>
              </a:rPr>
              <a:t>[click] First I checked if log-transforming the outcome variable from the previous slide resolved this issue, and while the variance visually appears to be more constant across fitted values, the Breusch-Pagan test indicates that there is still heteroscedasticity present.</a:t>
            </a:r>
          </a:p>
          <a:p>
            <a:endParaRPr lang="en-US" b="0" i="0" dirty="0">
              <a:solidFill>
                <a:srgbClr val="2B2B2B"/>
              </a:solidFill>
              <a:effectLst/>
              <a:latin typeface="Lato" panose="020F0502020204030203" pitchFamily="34" charset="0"/>
            </a:endParaRPr>
          </a:p>
          <a:p>
            <a:r>
              <a:rPr lang="en-US" b="0" i="0" dirty="0">
                <a:solidFill>
                  <a:srgbClr val="2B2B2B"/>
                </a:solidFill>
                <a:effectLst/>
                <a:latin typeface="Lato" panose="020F0502020204030203" pitchFamily="34" charset="0"/>
              </a:rPr>
              <a:t>[click] One common method to get around this issue is to apply weighting to the least squares model. One downside to this method is that the proper weights to apply are generally unknown, but we can estimate weights for each observation based on the inverse proportion of variance at each observation’s outcome variable level. However, applying weighted least squares did not improve the heteroscedasticity issue, so I didn’t move forward with this.</a:t>
            </a:r>
          </a:p>
          <a:p>
            <a:endParaRPr lang="en-US" b="0" i="0" dirty="0">
              <a:solidFill>
                <a:srgbClr val="2B2B2B"/>
              </a:solidFill>
              <a:effectLst/>
              <a:latin typeface="Lato" panose="020F0502020204030203" pitchFamily="34" charset="0"/>
            </a:endParaRPr>
          </a:p>
          <a:p>
            <a:r>
              <a:rPr lang="en-US" b="0" i="0" dirty="0">
                <a:solidFill>
                  <a:srgbClr val="2B2B2B"/>
                </a:solidFill>
                <a:effectLst/>
                <a:latin typeface="Lato" panose="020F0502020204030203" pitchFamily="34" charset="0"/>
              </a:rPr>
              <a:t>[click] The second method I tried involves using heteroscedasticity-robust standard errors using the “sandwich” estimator, </a:t>
            </a:r>
          </a:p>
          <a:p>
            <a:endParaRPr lang="en-US" b="0" i="0" dirty="0">
              <a:solidFill>
                <a:srgbClr val="2B2B2B"/>
              </a:solidFill>
              <a:effectLst/>
              <a:latin typeface="Lato" panose="020F0502020204030203" pitchFamily="34" charset="0"/>
            </a:endParaRPr>
          </a:p>
          <a:p>
            <a:r>
              <a:rPr lang="en-US" b="0" i="0" dirty="0">
                <a:solidFill>
                  <a:srgbClr val="2B2B2B"/>
                </a:solidFill>
                <a:effectLst/>
                <a:latin typeface="Lato" panose="020F0502020204030203" pitchFamily="34" charset="0"/>
              </a:rPr>
              <a:t>[click] named as such because the equation for the point estimate of variance resembles a sandwich. </a:t>
            </a:r>
          </a:p>
          <a:p>
            <a:endParaRPr lang="en-US" b="0" i="0" dirty="0">
              <a:solidFill>
                <a:srgbClr val="2B2B2B"/>
              </a:solidFill>
              <a:effectLst/>
              <a:latin typeface="Lato" panose="020F0502020204030203" pitchFamily="34" charset="0"/>
            </a:endParaRPr>
          </a:p>
          <a:p>
            <a:r>
              <a:rPr lang="en-US" b="0" i="0" dirty="0">
                <a:solidFill>
                  <a:srgbClr val="2B2B2B"/>
                </a:solidFill>
                <a:effectLst/>
                <a:latin typeface="Lato" panose="020F0502020204030203" pitchFamily="34" charset="0"/>
              </a:rPr>
              <a:t>[click] This doesn’t affect the coefficient estimates themselves but yields standard error estimates that are valid even in the face of heteroscedasticity.</a:t>
            </a:r>
          </a:p>
        </p:txBody>
      </p:sp>
      <p:sp>
        <p:nvSpPr>
          <p:cNvPr id="4" name="Slide Number Placeholder 3"/>
          <p:cNvSpPr>
            <a:spLocks noGrp="1"/>
          </p:cNvSpPr>
          <p:nvPr>
            <p:ph type="sldNum" sz="quarter" idx="5"/>
          </p:nvPr>
        </p:nvSpPr>
        <p:spPr/>
        <p:txBody>
          <a:bodyPr/>
          <a:lstStyle/>
          <a:p>
            <a:fld id="{5A8FEB89-0EDA-4D92-847D-268056568318}" type="slidenum">
              <a:rPr lang="en-AU" smtClean="0"/>
              <a:t>8</a:t>
            </a:fld>
            <a:endParaRPr lang="en-AU"/>
          </a:p>
        </p:txBody>
      </p:sp>
    </p:spTree>
    <p:extLst>
      <p:ext uri="{BB962C8B-B14F-4D97-AF65-F5344CB8AC3E}">
        <p14:creationId xmlns:p14="http://schemas.microsoft.com/office/powerpoint/2010/main" val="412485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final results I’m showing here are using an ordinary least squares model with a log-transformed outcome variable (CSF PTAU) and heteroscedasticity-robust standard errors. The bars indicate the estimated coefficients for each predictor term and are colored in for the significant predictor terms only.</a:t>
            </a:r>
          </a:p>
          <a:p>
            <a:endParaRPr lang="en-US" dirty="0"/>
          </a:p>
          <a:p>
            <a:r>
              <a:rPr lang="en-US" dirty="0"/>
              <a:t>[click] Here I’ve highlighted the most significant positive predictors,</a:t>
            </a:r>
          </a:p>
          <a:p>
            <a:endParaRPr lang="en-US" dirty="0"/>
          </a:p>
          <a:p>
            <a:r>
              <a:rPr lang="en-US" dirty="0"/>
              <a:t>[click] And here I’ve highlighted the most significant negative predictors.</a:t>
            </a:r>
          </a:p>
          <a:p>
            <a:endParaRPr lang="en-US" dirty="0"/>
          </a:p>
          <a:p>
            <a:r>
              <a:rPr lang="en-US" dirty="0"/>
              <a:t>[click] Here I’ve shown the R</a:t>
            </a:r>
            <a:r>
              <a:rPr lang="en-US" baseline="30000" dirty="0"/>
              <a:t>2</a:t>
            </a:r>
            <a:r>
              <a:rPr lang="en-US" baseline="0" dirty="0"/>
              <a:t> and adjusted R</a:t>
            </a:r>
            <a:r>
              <a:rPr lang="en-US" baseline="30000" dirty="0"/>
              <a:t>2</a:t>
            </a:r>
            <a:r>
              <a:rPr lang="en-US" baseline="0" dirty="0"/>
              <a:t> for the final model.</a:t>
            </a:r>
          </a:p>
        </p:txBody>
      </p:sp>
      <p:sp>
        <p:nvSpPr>
          <p:cNvPr id="4" name="Slide Number Placeholder 3"/>
          <p:cNvSpPr>
            <a:spLocks noGrp="1"/>
          </p:cNvSpPr>
          <p:nvPr>
            <p:ph type="sldNum" sz="quarter" idx="5"/>
          </p:nvPr>
        </p:nvSpPr>
        <p:spPr/>
        <p:txBody>
          <a:bodyPr/>
          <a:lstStyle/>
          <a:p>
            <a:fld id="{5A8FEB89-0EDA-4D92-847D-268056568318}" type="slidenum">
              <a:rPr lang="en-AU" smtClean="0"/>
              <a:t>9</a:t>
            </a:fld>
            <a:endParaRPr lang="en-AU"/>
          </a:p>
        </p:txBody>
      </p:sp>
    </p:spTree>
    <p:extLst>
      <p:ext uri="{BB962C8B-B14F-4D97-AF65-F5344CB8AC3E}">
        <p14:creationId xmlns:p14="http://schemas.microsoft.com/office/powerpoint/2010/main" val="420092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96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135542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182478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337884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66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18/05/2022</a:t>
            </a:r>
            <a:endParaRPr lang="en-AU"/>
          </a:p>
        </p:txBody>
      </p:sp>
      <p:sp>
        <p:nvSpPr>
          <p:cNvPr id="6" name="Footer Placeholder 5"/>
          <p:cNvSpPr>
            <a:spLocks noGrp="1"/>
          </p:cNvSpPr>
          <p:nvPr>
            <p:ph type="ftr" sz="quarter" idx="11"/>
          </p:nvPr>
        </p:nvSpPr>
        <p:spPr/>
        <p:txBody>
          <a:bodyPr/>
          <a:lstStyle/>
          <a:p>
            <a:r>
              <a:rPr lang="en-US"/>
              <a:t>OLET5608 May 2022 | The University of Sydney</a:t>
            </a:r>
            <a:endParaRPr lang="en-AU"/>
          </a:p>
        </p:txBody>
      </p:sp>
      <p:sp>
        <p:nvSpPr>
          <p:cNvPr id="7" name="Slide Number Placeholder 6"/>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320351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18/05/2022</a:t>
            </a:r>
            <a:endParaRPr lang="en-AU"/>
          </a:p>
        </p:txBody>
      </p:sp>
      <p:sp>
        <p:nvSpPr>
          <p:cNvPr id="8" name="Footer Placeholder 7"/>
          <p:cNvSpPr>
            <a:spLocks noGrp="1"/>
          </p:cNvSpPr>
          <p:nvPr>
            <p:ph type="ftr" sz="quarter" idx="11"/>
          </p:nvPr>
        </p:nvSpPr>
        <p:spPr/>
        <p:txBody>
          <a:bodyPr/>
          <a:lstStyle/>
          <a:p>
            <a:r>
              <a:rPr lang="en-US"/>
              <a:t>OLET5608 May 2022 | The University of Sydney</a:t>
            </a:r>
            <a:endParaRPr lang="en-AU"/>
          </a:p>
        </p:txBody>
      </p:sp>
      <p:sp>
        <p:nvSpPr>
          <p:cNvPr id="9" name="Slide Number Placeholder 8"/>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377545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18/05/2022</a:t>
            </a:r>
            <a:endParaRPr lang="en-AU"/>
          </a:p>
        </p:txBody>
      </p:sp>
      <p:sp>
        <p:nvSpPr>
          <p:cNvPr id="4" name="Footer Placeholder 3"/>
          <p:cNvSpPr>
            <a:spLocks noGrp="1"/>
          </p:cNvSpPr>
          <p:nvPr>
            <p:ph type="ftr" sz="quarter" idx="11"/>
          </p:nvPr>
        </p:nvSpPr>
        <p:spPr/>
        <p:txBody>
          <a:bodyPr/>
          <a:lstStyle/>
          <a:p>
            <a:r>
              <a:rPr lang="en-US"/>
              <a:t>OLET5608 May 2022 | The University of Sydney</a:t>
            </a:r>
            <a:endParaRPr lang="en-AU"/>
          </a:p>
        </p:txBody>
      </p:sp>
      <p:sp>
        <p:nvSpPr>
          <p:cNvPr id="5" name="Slide Number Placeholder 4"/>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428649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18/05/2022</a:t>
            </a:r>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OLET5608 May 2022 | The University of Sydney</a:t>
            </a:r>
            <a:endParaRPr lang="en-AU"/>
          </a:p>
        </p:txBody>
      </p:sp>
      <p:sp>
        <p:nvSpPr>
          <p:cNvPr id="9" name="Slide Number Placeholder 8"/>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326928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18/05/2022</a:t>
            </a:r>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OLET5608 May 2022 | The University of Sydney</a:t>
            </a:r>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82BA57-7CA6-4CE6-AEE9-662AF206D000}" type="slidenum">
              <a:rPr lang="en-AU" smtClean="0"/>
              <a:t>‹#›</a:t>
            </a:fld>
            <a:endParaRPr lang="en-AU"/>
          </a:p>
        </p:txBody>
      </p:sp>
    </p:spTree>
    <p:extLst>
      <p:ext uri="{BB962C8B-B14F-4D97-AF65-F5344CB8AC3E}">
        <p14:creationId xmlns:p14="http://schemas.microsoft.com/office/powerpoint/2010/main" val="136806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18/05/2022</a:t>
            </a:r>
            <a:endParaRPr lang="en-AU"/>
          </a:p>
        </p:txBody>
      </p:sp>
      <p:sp>
        <p:nvSpPr>
          <p:cNvPr id="6" name="Footer Placeholder 5"/>
          <p:cNvSpPr>
            <a:spLocks noGrp="1"/>
          </p:cNvSpPr>
          <p:nvPr>
            <p:ph type="ftr" sz="quarter" idx="11"/>
          </p:nvPr>
        </p:nvSpPr>
        <p:spPr/>
        <p:txBody>
          <a:bodyPr/>
          <a:lstStyle/>
          <a:p>
            <a:r>
              <a:rPr lang="en-US"/>
              <a:t>OLET5608 May 2022 | The University of Sydney</a:t>
            </a:r>
            <a:endParaRPr lang="en-AU"/>
          </a:p>
        </p:txBody>
      </p:sp>
      <p:sp>
        <p:nvSpPr>
          <p:cNvPr id="7" name="Slide Number Placeholder 6"/>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241380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18/05/2022</a:t>
            </a:r>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OLET5608 May 2022 | The University of Sydney</a:t>
            </a:r>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82BA57-7CA6-4CE6-AEE9-662AF206D000}"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576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Product Sans" panose="020B0403030502040203"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Product Sans" panose="020B0403030502040203" pitchFamily="34"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Product Sans" panose="020B0403030502040203" pitchFamily="34"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Product Sans" panose="020B0403030502040203" pitchFamily="34"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Product Sans" panose="020B0403030502040203" pitchFamily="34"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Product Sans" panose="020B040303050204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dni.bitbucket.io/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ata.library.virginia.edu/understanding-robust-standard-erro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EC29-C425-4F7F-A41B-B9BCB2A75D22}"/>
              </a:ext>
            </a:extLst>
          </p:cNvPr>
          <p:cNvSpPr>
            <a:spLocks noGrp="1"/>
          </p:cNvSpPr>
          <p:nvPr>
            <p:ph type="ctrTitle"/>
          </p:nvPr>
        </p:nvSpPr>
        <p:spPr>
          <a:xfrm>
            <a:off x="966158" y="1122363"/>
            <a:ext cx="10259683" cy="2387600"/>
          </a:xfrm>
        </p:spPr>
        <p:txBody>
          <a:bodyPr>
            <a:normAutofit fontScale="90000"/>
          </a:bodyPr>
          <a:lstStyle/>
          <a:p>
            <a:r>
              <a:rPr lang="en-US" dirty="0"/>
              <a:t>Examining Alzheimer’s Disease biomarkers with linear modeling</a:t>
            </a:r>
            <a:endParaRPr lang="en-AU" dirty="0"/>
          </a:p>
        </p:txBody>
      </p:sp>
      <p:sp>
        <p:nvSpPr>
          <p:cNvPr id="3" name="Subtitle 2">
            <a:extLst>
              <a:ext uri="{FF2B5EF4-FFF2-40B4-BE49-F238E27FC236}">
                <a16:creationId xmlns:a16="http://schemas.microsoft.com/office/drawing/2014/main" id="{E26BCCF5-36E0-48C8-BAEA-3E8ABC98F514}"/>
              </a:ext>
            </a:extLst>
          </p:cNvPr>
          <p:cNvSpPr>
            <a:spLocks noGrp="1"/>
          </p:cNvSpPr>
          <p:nvPr>
            <p:ph type="subTitle" idx="1"/>
          </p:nvPr>
        </p:nvSpPr>
        <p:spPr/>
        <p:txBody>
          <a:bodyPr>
            <a:normAutofit fontScale="85000" lnSpcReduction="20000"/>
          </a:bodyPr>
          <a:lstStyle/>
          <a:p>
            <a:r>
              <a:rPr lang="en-US" dirty="0">
                <a:latin typeface="Product Sans" panose="020B0403030502040203" pitchFamily="34" charset="0"/>
              </a:rPr>
              <a:t>Annie Bryant</a:t>
            </a:r>
          </a:p>
          <a:p>
            <a:r>
              <a:rPr lang="en-US" dirty="0">
                <a:latin typeface="Product Sans" panose="020B0403030502040203" pitchFamily="34" charset="0"/>
              </a:rPr>
              <a:t>OLET 5608 Final Presentation</a:t>
            </a:r>
          </a:p>
          <a:p>
            <a:r>
              <a:rPr lang="en-US" dirty="0">
                <a:latin typeface="Product Sans" panose="020B0403030502040203" pitchFamily="34" charset="0"/>
              </a:rPr>
              <a:t>18 May 2022</a:t>
            </a:r>
            <a:endParaRPr lang="en-AU" dirty="0">
              <a:latin typeface="Product Sans" panose="020B0403030502040203" pitchFamily="34" charset="0"/>
            </a:endParaRPr>
          </a:p>
        </p:txBody>
      </p:sp>
      <p:sp>
        <p:nvSpPr>
          <p:cNvPr id="5" name="Date Placeholder 4">
            <a:extLst>
              <a:ext uri="{FF2B5EF4-FFF2-40B4-BE49-F238E27FC236}">
                <a16:creationId xmlns:a16="http://schemas.microsoft.com/office/drawing/2014/main" id="{9466DB42-5C4B-4C47-8D9F-83253B09D555}"/>
              </a:ext>
            </a:extLst>
          </p:cNvPr>
          <p:cNvSpPr>
            <a:spLocks noGrp="1"/>
          </p:cNvSpPr>
          <p:nvPr>
            <p:ph type="dt" sz="half" idx="10"/>
          </p:nvPr>
        </p:nvSpPr>
        <p:spPr/>
        <p:txBody>
          <a:bodyPr/>
          <a:lstStyle/>
          <a:p>
            <a:r>
              <a:rPr lang="en-US"/>
              <a:t>18/05/2022</a:t>
            </a:r>
            <a:endParaRPr lang="en-AU"/>
          </a:p>
        </p:txBody>
      </p:sp>
      <p:sp>
        <p:nvSpPr>
          <p:cNvPr id="4" name="Footer Placeholder 3">
            <a:extLst>
              <a:ext uri="{FF2B5EF4-FFF2-40B4-BE49-F238E27FC236}">
                <a16:creationId xmlns:a16="http://schemas.microsoft.com/office/drawing/2014/main" id="{69DDED10-909C-4045-9842-85278A14152F}"/>
              </a:ext>
            </a:extLst>
          </p:cNvPr>
          <p:cNvSpPr>
            <a:spLocks noGrp="1"/>
          </p:cNvSpPr>
          <p:nvPr>
            <p:ph type="ftr" sz="quarter" idx="11"/>
          </p:nvPr>
        </p:nvSpPr>
        <p:spPr/>
        <p:txBody>
          <a:bodyPr/>
          <a:lstStyle/>
          <a:p>
            <a:r>
              <a:rPr lang="en-US"/>
              <a:t>OLET5608 May 2022 | The University of Sydney</a:t>
            </a:r>
            <a:endParaRPr lang="en-AU" dirty="0"/>
          </a:p>
        </p:txBody>
      </p:sp>
      <p:sp>
        <p:nvSpPr>
          <p:cNvPr id="6" name="Slide Number Placeholder 5">
            <a:extLst>
              <a:ext uri="{FF2B5EF4-FFF2-40B4-BE49-F238E27FC236}">
                <a16:creationId xmlns:a16="http://schemas.microsoft.com/office/drawing/2014/main" id="{7CC31600-EB88-4B98-8115-6E9F94802F00}"/>
              </a:ext>
            </a:extLst>
          </p:cNvPr>
          <p:cNvSpPr>
            <a:spLocks noGrp="1"/>
          </p:cNvSpPr>
          <p:nvPr>
            <p:ph type="sldNum" sz="quarter" idx="12"/>
          </p:nvPr>
        </p:nvSpPr>
        <p:spPr/>
        <p:txBody>
          <a:bodyPr/>
          <a:lstStyle/>
          <a:p>
            <a:fld id="{2182BA57-7CA6-4CE6-AEE9-662AF206D000}" type="slidenum">
              <a:rPr lang="en-AU" smtClean="0"/>
              <a:t>1</a:t>
            </a:fld>
            <a:endParaRPr lang="en-AU"/>
          </a:p>
        </p:txBody>
      </p:sp>
    </p:spTree>
    <p:extLst>
      <p:ext uri="{BB962C8B-B14F-4D97-AF65-F5344CB8AC3E}">
        <p14:creationId xmlns:p14="http://schemas.microsoft.com/office/powerpoint/2010/main" val="220355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FFF890A-FCBF-4867-8D21-9AAE5911D05F}"/>
              </a:ext>
            </a:extLst>
          </p:cNvPr>
          <p:cNvSpPr/>
          <p:nvPr/>
        </p:nvSpPr>
        <p:spPr>
          <a:xfrm>
            <a:off x="892841" y="1611350"/>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223F074A-5886-4CDD-ABD1-C25015D91DFC}"/>
              </a:ext>
            </a:extLst>
          </p:cNvPr>
          <p:cNvSpPr>
            <a:spLocks noGrp="1"/>
          </p:cNvSpPr>
          <p:nvPr>
            <p:ph type="title"/>
          </p:nvPr>
        </p:nvSpPr>
        <p:spPr>
          <a:xfrm>
            <a:off x="318015" y="-9227"/>
            <a:ext cx="10515600" cy="1325563"/>
          </a:xfrm>
        </p:spPr>
        <p:txBody>
          <a:bodyPr>
            <a:normAutofit/>
          </a:bodyPr>
          <a:lstStyle/>
          <a:p>
            <a:r>
              <a:rPr lang="en-US" sz="4000" dirty="0"/>
              <a:t>Conclusions and limitations</a:t>
            </a:r>
            <a:endParaRPr lang="en-AU" sz="4000" dirty="0"/>
          </a:p>
        </p:txBody>
      </p:sp>
      <p:sp>
        <p:nvSpPr>
          <p:cNvPr id="4" name="Date Placeholder 3">
            <a:extLst>
              <a:ext uri="{FF2B5EF4-FFF2-40B4-BE49-F238E27FC236}">
                <a16:creationId xmlns:a16="http://schemas.microsoft.com/office/drawing/2014/main" id="{63283B7E-3EED-49DF-B7F6-11FB8CEBA0DE}"/>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F7B4190E-3CD4-4F3A-A0C4-E586D45BD258}"/>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1B212E9C-8302-4750-BD5F-3DFD714CE0FC}"/>
              </a:ext>
            </a:extLst>
          </p:cNvPr>
          <p:cNvSpPr>
            <a:spLocks noGrp="1"/>
          </p:cNvSpPr>
          <p:nvPr>
            <p:ph type="sldNum" sz="quarter" idx="12"/>
          </p:nvPr>
        </p:nvSpPr>
        <p:spPr/>
        <p:txBody>
          <a:bodyPr/>
          <a:lstStyle/>
          <a:p>
            <a:fld id="{2182BA57-7CA6-4CE6-AEE9-662AF206D000}" type="slidenum">
              <a:rPr lang="en-AU" smtClean="0"/>
              <a:t>10</a:t>
            </a:fld>
            <a:endParaRPr lang="en-AU"/>
          </a:p>
        </p:txBody>
      </p:sp>
      <p:sp>
        <p:nvSpPr>
          <p:cNvPr id="7" name="Rectangle 6">
            <a:extLst>
              <a:ext uri="{FF2B5EF4-FFF2-40B4-BE49-F238E27FC236}">
                <a16:creationId xmlns:a16="http://schemas.microsoft.com/office/drawing/2014/main" id="{32E27B6C-014A-4A17-9101-9E3F95A996C0}"/>
              </a:ext>
            </a:extLst>
          </p:cNvPr>
          <p:cNvSpPr/>
          <p:nvPr/>
        </p:nvSpPr>
        <p:spPr>
          <a:xfrm>
            <a:off x="315687" y="1528386"/>
            <a:ext cx="3547395" cy="4128221"/>
          </a:xfrm>
          <a:prstGeom prst="rect">
            <a:avLst/>
          </a:prstGeom>
          <a:solidFill>
            <a:srgbClr val="CBE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4F417A4-4D25-4AF8-8080-253F465DEA6E}"/>
              </a:ext>
            </a:extLst>
          </p:cNvPr>
          <p:cNvSpPr/>
          <p:nvPr/>
        </p:nvSpPr>
        <p:spPr>
          <a:xfrm>
            <a:off x="4253192" y="1528385"/>
            <a:ext cx="3547395" cy="4128221"/>
          </a:xfrm>
          <a:prstGeom prst="rect">
            <a:avLst/>
          </a:prstGeom>
          <a:solidFill>
            <a:srgbClr val="A8D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D9267E4-A0AD-4881-AF12-571705A649D4}"/>
              </a:ext>
            </a:extLst>
          </p:cNvPr>
          <p:cNvSpPr/>
          <p:nvPr/>
        </p:nvSpPr>
        <p:spPr>
          <a:xfrm>
            <a:off x="8208502" y="1528386"/>
            <a:ext cx="3547395" cy="4128221"/>
          </a:xfrm>
          <a:prstGeom prst="rect">
            <a:avLst/>
          </a:prstGeom>
          <a:solidFill>
            <a:srgbClr val="97C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8F67759B-AC63-49AF-9C8F-F6ADDD604328}"/>
              </a:ext>
            </a:extLst>
          </p:cNvPr>
          <p:cNvSpPr txBox="1"/>
          <p:nvPr/>
        </p:nvSpPr>
        <p:spPr>
          <a:xfrm>
            <a:off x="315687" y="1840224"/>
            <a:ext cx="3547395" cy="369332"/>
          </a:xfrm>
          <a:prstGeom prst="rect">
            <a:avLst/>
          </a:prstGeom>
          <a:noFill/>
        </p:spPr>
        <p:txBody>
          <a:bodyPr wrap="square" rtlCol="0">
            <a:spAutoFit/>
          </a:bodyPr>
          <a:lstStyle/>
          <a:p>
            <a:pPr algn="ctr"/>
            <a:r>
              <a:rPr lang="en-US" b="1" dirty="0">
                <a:latin typeface="Product Sans" panose="020B0403030502040203" pitchFamily="34" charset="0"/>
              </a:rPr>
              <a:t>Key takeaways</a:t>
            </a:r>
            <a:endParaRPr lang="en-AU" b="1" dirty="0">
              <a:latin typeface="Product Sans" panose="020B0403030502040203" pitchFamily="34" charset="0"/>
            </a:endParaRPr>
          </a:p>
        </p:txBody>
      </p:sp>
      <p:sp>
        <p:nvSpPr>
          <p:cNvPr id="12" name="TextBox 11">
            <a:extLst>
              <a:ext uri="{FF2B5EF4-FFF2-40B4-BE49-F238E27FC236}">
                <a16:creationId xmlns:a16="http://schemas.microsoft.com/office/drawing/2014/main" id="{5D1C39F7-170E-4943-9C56-9CB432DF2983}"/>
              </a:ext>
            </a:extLst>
          </p:cNvPr>
          <p:cNvSpPr txBox="1"/>
          <p:nvPr/>
        </p:nvSpPr>
        <p:spPr>
          <a:xfrm>
            <a:off x="4388350" y="1840224"/>
            <a:ext cx="3359889" cy="369332"/>
          </a:xfrm>
          <a:prstGeom prst="rect">
            <a:avLst/>
          </a:prstGeom>
          <a:noFill/>
        </p:spPr>
        <p:txBody>
          <a:bodyPr wrap="square" rtlCol="0">
            <a:spAutoFit/>
          </a:bodyPr>
          <a:lstStyle/>
          <a:p>
            <a:pPr algn="ctr"/>
            <a:r>
              <a:rPr lang="en-US" b="1" dirty="0">
                <a:latin typeface="Product Sans" panose="020B0403030502040203" pitchFamily="34" charset="0"/>
              </a:rPr>
              <a:t>Limitations</a:t>
            </a:r>
            <a:endParaRPr lang="en-AU" b="1" dirty="0">
              <a:latin typeface="Product Sans" panose="020B0403030502040203" pitchFamily="34" charset="0"/>
            </a:endParaRPr>
          </a:p>
        </p:txBody>
      </p:sp>
      <p:cxnSp>
        <p:nvCxnSpPr>
          <p:cNvPr id="13" name="Straight Connector 12">
            <a:extLst>
              <a:ext uri="{FF2B5EF4-FFF2-40B4-BE49-F238E27FC236}">
                <a16:creationId xmlns:a16="http://schemas.microsoft.com/office/drawing/2014/main" id="{EF3090E6-7372-434E-85B3-913CB34A04AA}"/>
              </a:ext>
            </a:extLst>
          </p:cNvPr>
          <p:cNvCxnSpPr>
            <a:cxnSpLocks/>
          </p:cNvCxnSpPr>
          <p:nvPr/>
        </p:nvCxnSpPr>
        <p:spPr>
          <a:xfrm>
            <a:off x="8378457" y="2611223"/>
            <a:ext cx="320040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2F05A7-7C7D-4E0E-82BF-E4C2D2A21A61}"/>
              </a:ext>
            </a:extLst>
          </p:cNvPr>
          <p:cNvSpPr txBox="1"/>
          <p:nvPr/>
        </p:nvSpPr>
        <p:spPr>
          <a:xfrm>
            <a:off x="8204062" y="1837603"/>
            <a:ext cx="3498780" cy="369332"/>
          </a:xfrm>
          <a:prstGeom prst="rect">
            <a:avLst/>
          </a:prstGeom>
          <a:noFill/>
        </p:spPr>
        <p:txBody>
          <a:bodyPr wrap="square" rtlCol="0">
            <a:spAutoFit/>
          </a:bodyPr>
          <a:lstStyle/>
          <a:p>
            <a:pPr algn="ctr"/>
            <a:r>
              <a:rPr lang="en-US" b="1" dirty="0">
                <a:latin typeface="Product Sans" panose="020B0403030502040203" pitchFamily="34" charset="0"/>
              </a:rPr>
              <a:t>Follow-up research</a:t>
            </a:r>
            <a:endParaRPr lang="en-AU" b="1" dirty="0">
              <a:latin typeface="Product Sans" panose="020B0403030502040203" pitchFamily="34" charset="0"/>
            </a:endParaRPr>
          </a:p>
        </p:txBody>
      </p:sp>
      <p:cxnSp>
        <p:nvCxnSpPr>
          <p:cNvPr id="33" name="Straight Connector 32">
            <a:extLst>
              <a:ext uri="{FF2B5EF4-FFF2-40B4-BE49-F238E27FC236}">
                <a16:creationId xmlns:a16="http://schemas.microsoft.com/office/drawing/2014/main" id="{32322ED2-A7BA-4751-BBAB-6294CD881830}"/>
              </a:ext>
            </a:extLst>
          </p:cNvPr>
          <p:cNvCxnSpPr>
            <a:cxnSpLocks/>
          </p:cNvCxnSpPr>
          <p:nvPr/>
        </p:nvCxnSpPr>
        <p:spPr>
          <a:xfrm>
            <a:off x="4426690" y="2611223"/>
            <a:ext cx="320040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85B149E-71D9-4034-8913-9AEBA4682259}"/>
              </a:ext>
            </a:extLst>
          </p:cNvPr>
          <p:cNvCxnSpPr>
            <a:cxnSpLocks/>
          </p:cNvCxnSpPr>
          <p:nvPr/>
        </p:nvCxnSpPr>
        <p:spPr>
          <a:xfrm>
            <a:off x="482001" y="2611223"/>
            <a:ext cx="320040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D5559D2E-D1C6-4783-AD72-4F716CB23C7D}"/>
              </a:ext>
            </a:extLst>
          </p:cNvPr>
          <p:cNvSpPr txBox="1">
            <a:spLocks/>
          </p:cNvSpPr>
          <p:nvPr/>
        </p:nvSpPr>
        <p:spPr>
          <a:xfrm>
            <a:off x="8272050" y="2865363"/>
            <a:ext cx="3430792" cy="24226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duct Sans" panose="020B040303050204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duct Sans" panose="020B040303050204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duct Sans" panose="020B040303050204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Do the strong associations between racial backgrounds persist with more diverse study populations?</a:t>
            </a:r>
          </a:p>
          <a:p>
            <a:r>
              <a:rPr lang="en-US" sz="1800" dirty="0"/>
              <a:t>Why might ventricular volume be inversely related to CSF PTAU levels when both are positively associated with disease progression?</a:t>
            </a:r>
          </a:p>
          <a:p>
            <a:endParaRPr lang="en-US" sz="1800" dirty="0"/>
          </a:p>
        </p:txBody>
      </p:sp>
      <p:sp>
        <p:nvSpPr>
          <p:cNvPr id="36" name="Content Placeholder 2">
            <a:extLst>
              <a:ext uri="{FF2B5EF4-FFF2-40B4-BE49-F238E27FC236}">
                <a16:creationId xmlns:a16="http://schemas.microsoft.com/office/drawing/2014/main" id="{04B5F67B-2B0B-486F-AF12-42E1F8995019}"/>
              </a:ext>
            </a:extLst>
          </p:cNvPr>
          <p:cNvSpPr txBox="1">
            <a:spLocks/>
          </p:cNvSpPr>
          <p:nvPr/>
        </p:nvSpPr>
        <p:spPr>
          <a:xfrm>
            <a:off x="436103" y="2865363"/>
            <a:ext cx="3306807" cy="2420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duct Sans" panose="020B040303050204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duct Sans" panose="020B040303050204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duct Sans" panose="020B040303050204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ADAS13 cognitive score and the presence of at least APOE4 allele are most strongly associated with higher CSF PTAU, while multiple racial backgrounds, ADAS11 score, and ventricle volume have the strongest negative associations with CSF PTAU.</a:t>
            </a:r>
          </a:p>
        </p:txBody>
      </p:sp>
      <p:sp>
        <p:nvSpPr>
          <p:cNvPr id="38" name="Content Placeholder 2">
            <a:extLst>
              <a:ext uri="{FF2B5EF4-FFF2-40B4-BE49-F238E27FC236}">
                <a16:creationId xmlns:a16="http://schemas.microsoft.com/office/drawing/2014/main" id="{112785BF-8BE3-481F-8D20-3144AF6B2EC4}"/>
              </a:ext>
            </a:extLst>
          </p:cNvPr>
          <p:cNvSpPr txBox="1">
            <a:spLocks/>
          </p:cNvSpPr>
          <p:nvPr/>
        </p:nvSpPr>
        <p:spPr>
          <a:xfrm>
            <a:off x="4382388" y="2792006"/>
            <a:ext cx="3306807" cy="26838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duct Sans" panose="020B040303050204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duct Sans" panose="020B040303050204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duct Sans" panose="020B040303050204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Class imbalances mean that some binarized factor variables represent only a small fraction of the whole population (e.g. </a:t>
            </a:r>
            <a:r>
              <a:rPr lang="en-US" sz="1800" dirty="0" err="1"/>
              <a:t>PTRACCAT_Hawaiian</a:t>
            </a:r>
            <a:r>
              <a:rPr lang="en-US" sz="1800" dirty="0"/>
              <a:t>/Other PI = 9 participants).</a:t>
            </a:r>
          </a:p>
          <a:p>
            <a:pPr marL="0" indent="0">
              <a:buNone/>
            </a:pPr>
            <a:r>
              <a:rPr lang="en-US" sz="1800" dirty="0"/>
              <a:t>An adjusted R</a:t>
            </a:r>
            <a:r>
              <a:rPr lang="en-US" sz="1800" baseline="30000" dirty="0"/>
              <a:t>2</a:t>
            </a:r>
            <a:r>
              <a:rPr lang="en-US" sz="1800" dirty="0"/>
              <a:t> of ~37% means the majority of variance is not explained by the current predictor terms.</a:t>
            </a:r>
          </a:p>
        </p:txBody>
      </p:sp>
    </p:spTree>
    <p:extLst>
      <p:ext uri="{BB962C8B-B14F-4D97-AF65-F5344CB8AC3E}">
        <p14:creationId xmlns:p14="http://schemas.microsoft.com/office/powerpoint/2010/main" val="422878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4" grpId="0"/>
      <p:bldP spid="35"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A1F6BE-43B5-4CA6-AC91-53EF47308254}"/>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B3CAF1E-1E62-45B5-8368-9681BFB36352}"/>
              </a:ext>
            </a:extLst>
          </p:cNvPr>
          <p:cNvSpPr>
            <a:spLocks noGrp="1"/>
          </p:cNvSpPr>
          <p:nvPr>
            <p:ph type="title"/>
          </p:nvPr>
        </p:nvSpPr>
        <p:spPr>
          <a:xfrm>
            <a:off x="609600" y="215758"/>
            <a:ext cx="10515600" cy="965200"/>
          </a:xfrm>
        </p:spPr>
        <p:txBody>
          <a:bodyPr>
            <a:normAutofit/>
          </a:bodyPr>
          <a:lstStyle/>
          <a:p>
            <a:r>
              <a:rPr lang="en-US" sz="3600" dirty="0"/>
              <a:t>References</a:t>
            </a:r>
            <a:endParaRPr lang="en-AU" sz="3600" dirty="0"/>
          </a:p>
        </p:txBody>
      </p:sp>
      <p:sp>
        <p:nvSpPr>
          <p:cNvPr id="4" name="Date Placeholder 3">
            <a:extLst>
              <a:ext uri="{FF2B5EF4-FFF2-40B4-BE49-F238E27FC236}">
                <a16:creationId xmlns:a16="http://schemas.microsoft.com/office/drawing/2014/main" id="{756E5994-50FB-4E2C-870A-633429FAF769}"/>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D85C3F7C-3BDD-4796-813D-058372B334F7}"/>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F2CC5FA8-7FDF-413B-8B10-32F96D860370}"/>
              </a:ext>
            </a:extLst>
          </p:cNvPr>
          <p:cNvSpPr>
            <a:spLocks noGrp="1"/>
          </p:cNvSpPr>
          <p:nvPr>
            <p:ph type="sldNum" sz="quarter" idx="12"/>
          </p:nvPr>
        </p:nvSpPr>
        <p:spPr/>
        <p:txBody>
          <a:bodyPr/>
          <a:lstStyle/>
          <a:p>
            <a:fld id="{2182BA57-7CA6-4CE6-AEE9-662AF206D000}" type="slidenum">
              <a:rPr lang="en-AU" smtClean="0"/>
              <a:t>11</a:t>
            </a:fld>
            <a:endParaRPr lang="en-AU"/>
          </a:p>
        </p:txBody>
      </p:sp>
      <p:sp>
        <p:nvSpPr>
          <p:cNvPr id="7" name="TextBox 6">
            <a:extLst>
              <a:ext uri="{FF2B5EF4-FFF2-40B4-BE49-F238E27FC236}">
                <a16:creationId xmlns:a16="http://schemas.microsoft.com/office/drawing/2014/main" id="{CA5846F3-736E-410B-BE30-67B60A351CD5}"/>
              </a:ext>
            </a:extLst>
          </p:cNvPr>
          <p:cNvSpPr txBox="1"/>
          <p:nvPr/>
        </p:nvSpPr>
        <p:spPr>
          <a:xfrm>
            <a:off x="609600" y="1282700"/>
            <a:ext cx="10820400" cy="2585323"/>
          </a:xfrm>
          <a:prstGeom prst="rect">
            <a:avLst/>
          </a:prstGeom>
          <a:noFill/>
        </p:spPr>
        <p:txBody>
          <a:bodyPr wrap="square">
            <a:spAutoFit/>
          </a:bodyPr>
          <a:lstStyle/>
          <a:p>
            <a:pPr marL="342900" indent="-342900">
              <a:buAutoNum type="arabicPeriod"/>
            </a:pPr>
            <a:r>
              <a:rPr lang="nn-NO" b="0" i="0" dirty="0">
                <a:solidFill>
                  <a:srgbClr val="222222"/>
                </a:solidFill>
                <a:effectLst/>
                <a:latin typeface="Product Sans" panose="020B0403030502040203" pitchFamily="34" charset="0"/>
              </a:rPr>
              <a:t>Jin, J. (2015). Alzheimer disease. </a:t>
            </a:r>
            <a:r>
              <a:rPr lang="nn-NO" b="0" i="1" dirty="0">
                <a:solidFill>
                  <a:srgbClr val="222222"/>
                </a:solidFill>
                <a:effectLst/>
                <a:latin typeface="Product Sans" panose="020B0403030502040203" pitchFamily="34" charset="0"/>
              </a:rPr>
              <a:t>JAMA</a:t>
            </a:r>
            <a:r>
              <a:rPr lang="nn-NO" b="0" i="0" dirty="0">
                <a:solidFill>
                  <a:srgbClr val="222222"/>
                </a:solidFill>
                <a:effectLst/>
                <a:latin typeface="Product Sans" panose="020B0403030502040203" pitchFamily="34" charset="0"/>
              </a:rPr>
              <a:t>, </a:t>
            </a:r>
            <a:r>
              <a:rPr lang="nn-NO" b="0" i="1" dirty="0">
                <a:solidFill>
                  <a:srgbClr val="222222"/>
                </a:solidFill>
                <a:effectLst/>
                <a:latin typeface="Product Sans" panose="020B0403030502040203" pitchFamily="34" charset="0"/>
              </a:rPr>
              <a:t>313</a:t>
            </a:r>
            <a:r>
              <a:rPr lang="nn-NO" b="0" i="0" dirty="0">
                <a:solidFill>
                  <a:srgbClr val="222222"/>
                </a:solidFill>
                <a:effectLst/>
                <a:latin typeface="Product Sans" panose="020B0403030502040203" pitchFamily="34" charset="0"/>
              </a:rPr>
              <a:t>(14), 1488-1488.</a:t>
            </a:r>
          </a:p>
          <a:p>
            <a:pPr marL="342900" indent="-342900">
              <a:buAutoNum type="arabicPeriod"/>
            </a:pPr>
            <a:r>
              <a:rPr lang="en-AU" b="0" i="0" dirty="0">
                <a:solidFill>
                  <a:srgbClr val="222222"/>
                </a:solidFill>
                <a:effectLst/>
                <a:latin typeface="Product Sans" panose="020B0403030502040203" pitchFamily="34" charset="0"/>
              </a:rPr>
              <a:t>Mueller, S. G., Weiner, M. W., </a:t>
            </a:r>
            <a:r>
              <a:rPr lang="en-AU" b="0" i="0" dirty="0" err="1">
                <a:solidFill>
                  <a:srgbClr val="222222"/>
                </a:solidFill>
                <a:effectLst/>
                <a:latin typeface="Product Sans" panose="020B0403030502040203" pitchFamily="34" charset="0"/>
              </a:rPr>
              <a:t>Thal</a:t>
            </a:r>
            <a:r>
              <a:rPr lang="en-AU" b="0" i="0" dirty="0">
                <a:solidFill>
                  <a:srgbClr val="222222"/>
                </a:solidFill>
                <a:effectLst/>
                <a:latin typeface="Product Sans" panose="020B0403030502040203" pitchFamily="34" charset="0"/>
              </a:rPr>
              <a:t>, L. J., Petersen, R. C., Jack, C. R., </a:t>
            </a:r>
            <a:r>
              <a:rPr lang="en-AU" b="0" i="0" dirty="0" err="1">
                <a:solidFill>
                  <a:srgbClr val="222222"/>
                </a:solidFill>
                <a:effectLst/>
                <a:latin typeface="Product Sans" panose="020B0403030502040203" pitchFamily="34" charset="0"/>
              </a:rPr>
              <a:t>Jagust</a:t>
            </a:r>
            <a:r>
              <a:rPr lang="en-AU" b="0" i="0" dirty="0">
                <a:solidFill>
                  <a:srgbClr val="222222"/>
                </a:solidFill>
                <a:effectLst/>
                <a:latin typeface="Product Sans" panose="020B0403030502040203" pitchFamily="34" charset="0"/>
              </a:rPr>
              <a:t>, W., ... &amp; Beckett, L. (2005). Ways toward an early diagnosis in Alzheimer’s disease: the Alzheimer’s Disease Neuroimaging Initiative (ADNI). </a:t>
            </a:r>
            <a:r>
              <a:rPr lang="en-AU" b="0" i="1" dirty="0">
                <a:solidFill>
                  <a:srgbClr val="222222"/>
                </a:solidFill>
                <a:effectLst/>
                <a:latin typeface="Product Sans" panose="020B0403030502040203" pitchFamily="34" charset="0"/>
              </a:rPr>
              <a:t>Alzheimer's &amp; Dementia</a:t>
            </a:r>
            <a:r>
              <a:rPr lang="en-AU" b="0" i="0" dirty="0">
                <a:solidFill>
                  <a:srgbClr val="222222"/>
                </a:solidFill>
                <a:effectLst/>
                <a:latin typeface="Product Sans" panose="020B0403030502040203" pitchFamily="34" charset="0"/>
              </a:rPr>
              <a:t>, </a:t>
            </a:r>
            <a:r>
              <a:rPr lang="en-AU" b="0" i="1" dirty="0">
                <a:solidFill>
                  <a:srgbClr val="222222"/>
                </a:solidFill>
                <a:effectLst/>
                <a:latin typeface="Product Sans" panose="020B0403030502040203" pitchFamily="34" charset="0"/>
              </a:rPr>
              <a:t>1</a:t>
            </a:r>
            <a:r>
              <a:rPr lang="en-AU" b="0" i="0" dirty="0">
                <a:solidFill>
                  <a:srgbClr val="222222"/>
                </a:solidFill>
                <a:effectLst/>
                <a:latin typeface="Product Sans" panose="020B0403030502040203" pitchFamily="34" charset="0"/>
              </a:rPr>
              <a:t>(1), 55-66.</a:t>
            </a:r>
            <a:endParaRPr lang="nn-NO" b="0" i="0" dirty="0">
              <a:solidFill>
                <a:srgbClr val="222222"/>
              </a:solidFill>
              <a:effectLst/>
              <a:latin typeface="Product Sans" panose="020B0403030502040203" pitchFamily="34" charset="0"/>
            </a:endParaRPr>
          </a:p>
          <a:p>
            <a:pPr marL="342900" indent="-342900">
              <a:buAutoNum type="arabicPeriod"/>
            </a:pPr>
            <a:r>
              <a:rPr lang="nn-NO" dirty="0">
                <a:solidFill>
                  <a:srgbClr val="222222"/>
                </a:solidFill>
                <a:latin typeface="Product Sans" panose="020B0403030502040203" pitchFamily="34" charset="0"/>
              </a:rPr>
              <a:t>ADNI Team (2022). ADNIMERGE: Alzheimer’s Disease Neuroimaging Initiative. R package version 0.0.1. </a:t>
            </a:r>
            <a:r>
              <a:rPr lang="nn-NO" dirty="0">
                <a:solidFill>
                  <a:srgbClr val="222222"/>
                </a:solidFill>
                <a:latin typeface="Product Sans" panose="020B0403030502040203" pitchFamily="34" charset="0"/>
                <a:hlinkClick r:id="rId3"/>
              </a:rPr>
              <a:t>https://adni.bitbucket.io/index.html</a:t>
            </a:r>
            <a:endParaRPr lang="nn-NO" dirty="0">
              <a:solidFill>
                <a:srgbClr val="222222"/>
              </a:solidFill>
              <a:latin typeface="Product Sans" panose="020B0403030502040203" pitchFamily="34" charset="0"/>
            </a:endParaRPr>
          </a:p>
          <a:p>
            <a:pPr marL="342900" indent="-342900">
              <a:buAutoNum type="arabicPeriod"/>
            </a:pPr>
            <a:r>
              <a:rPr lang="nn-NO" dirty="0">
                <a:solidFill>
                  <a:srgbClr val="222222"/>
                </a:solidFill>
                <a:latin typeface="Product Sans" panose="020B0403030502040203" pitchFamily="34" charset="0"/>
              </a:rPr>
              <a:t>Ford, C. (2020). Understanding robust standard errors. Lecture Notes, The University of Virginia. </a:t>
            </a:r>
            <a:r>
              <a:rPr lang="nn-NO" dirty="0">
                <a:solidFill>
                  <a:srgbClr val="222222"/>
                </a:solidFill>
                <a:latin typeface="Product Sans" panose="020B0403030502040203" pitchFamily="34" charset="0"/>
                <a:hlinkClick r:id="rId4"/>
              </a:rPr>
              <a:t>https://data.library.virginia.edu/understanding-robust-standard-errors/</a:t>
            </a:r>
            <a:endParaRPr lang="nn-NO" dirty="0">
              <a:solidFill>
                <a:srgbClr val="222222"/>
              </a:solidFill>
              <a:latin typeface="Product Sans" panose="020B0403030502040203" pitchFamily="34" charset="0"/>
            </a:endParaRPr>
          </a:p>
          <a:p>
            <a:pPr marL="342900" indent="-342900">
              <a:buAutoNum type="arabicPeriod"/>
            </a:pPr>
            <a:endParaRPr lang="en-AU" dirty="0">
              <a:latin typeface="Product Sans" panose="020B0403030502040203" pitchFamily="34" charset="0"/>
            </a:endParaRPr>
          </a:p>
        </p:txBody>
      </p:sp>
      <p:sp>
        <p:nvSpPr>
          <p:cNvPr id="9" name="Title 1">
            <a:extLst>
              <a:ext uri="{FF2B5EF4-FFF2-40B4-BE49-F238E27FC236}">
                <a16:creationId xmlns:a16="http://schemas.microsoft.com/office/drawing/2014/main" id="{DFBE2ECD-E353-40DD-B9A3-D2640BBA6372}"/>
              </a:ext>
            </a:extLst>
          </p:cNvPr>
          <p:cNvSpPr txBox="1">
            <a:spLocks/>
          </p:cNvSpPr>
          <p:nvPr/>
        </p:nvSpPr>
        <p:spPr>
          <a:xfrm>
            <a:off x="609600" y="4366152"/>
            <a:ext cx="10515600" cy="9652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Product Sans" panose="020B0403030502040203" pitchFamily="34" charset="0"/>
                <a:ea typeface="+mj-ea"/>
                <a:cs typeface="+mj-cs"/>
              </a:defRPr>
            </a:lvl1pPr>
          </a:lstStyle>
          <a:p>
            <a:r>
              <a:rPr lang="en-US" sz="3600" dirty="0"/>
              <a:t>Thank you for your attention </a:t>
            </a:r>
            <a:r>
              <a:rPr lang="en-US" sz="3600" dirty="0">
                <a:sym typeface="Wingdings" panose="05000000000000000000" pitchFamily="2" charset="2"/>
              </a:rPr>
              <a:t></a:t>
            </a:r>
            <a:endParaRPr lang="en-AU" sz="3600" dirty="0"/>
          </a:p>
        </p:txBody>
      </p:sp>
    </p:spTree>
    <p:extLst>
      <p:ext uri="{BB962C8B-B14F-4D97-AF65-F5344CB8AC3E}">
        <p14:creationId xmlns:p14="http://schemas.microsoft.com/office/powerpoint/2010/main" val="424219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FC1C-9112-4EA7-8DC6-FB99E860E958}"/>
              </a:ext>
            </a:extLst>
          </p:cNvPr>
          <p:cNvSpPr>
            <a:spLocks noGrp="1"/>
          </p:cNvSpPr>
          <p:nvPr>
            <p:ph type="title"/>
          </p:nvPr>
        </p:nvSpPr>
        <p:spPr/>
        <p:txBody>
          <a:bodyPr/>
          <a:lstStyle/>
          <a:p>
            <a:r>
              <a:rPr lang="en-US" dirty="0"/>
              <a:t>Presentation Outline</a:t>
            </a:r>
            <a:endParaRPr lang="en-AU" dirty="0"/>
          </a:p>
        </p:txBody>
      </p:sp>
      <p:sp>
        <p:nvSpPr>
          <p:cNvPr id="3" name="Content Placeholder 2">
            <a:extLst>
              <a:ext uri="{FF2B5EF4-FFF2-40B4-BE49-F238E27FC236}">
                <a16:creationId xmlns:a16="http://schemas.microsoft.com/office/drawing/2014/main" id="{4AFF3972-7D0C-46E1-8CE1-E1405E37BD9C}"/>
              </a:ext>
            </a:extLst>
          </p:cNvPr>
          <p:cNvSpPr>
            <a:spLocks noGrp="1"/>
          </p:cNvSpPr>
          <p:nvPr>
            <p:ph idx="1"/>
          </p:nvPr>
        </p:nvSpPr>
        <p:spPr>
          <a:xfrm>
            <a:off x="1097280" y="2082037"/>
            <a:ext cx="10058400" cy="4023360"/>
          </a:xfrm>
        </p:spPr>
        <p:txBody>
          <a:bodyPr>
            <a:normAutofit/>
          </a:bodyPr>
          <a:lstStyle/>
          <a:p>
            <a:r>
              <a:rPr lang="en-US" sz="2400" dirty="0"/>
              <a:t>Brief background on Alzheimer’s Disease (AD) biomarkers</a:t>
            </a:r>
          </a:p>
          <a:p>
            <a:r>
              <a:rPr lang="en-US" sz="2400" dirty="0"/>
              <a:t>Overview of open AD dataset used</a:t>
            </a:r>
          </a:p>
          <a:p>
            <a:r>
              <a:rPr lang="en-US" sz="2400" dirty="0"/>
              <a:t>Linear modeling approach – evaluation of assumptions and performance</a:t>
            </a:r>
          </a:p>
          <a:p>
            <a:r>
              <a:rPr lang="en-US" sz="2400" dirty="0"/>
              <a:t>Results and comparing models</a:t>
            </a:r>
          </a:p>
          <a:p>
            <a:r>
              <a:rPr lang="en-US" sz="2400" dirty="0"/>
              <a:t>Conclusions, limitations, and future implications for AD research</a:t>
            </a:r>
            <a:endParaRPr lang="en-AU" sz="2400" dirty="0"/>
          </a:p>
        </p:txBody>
      </p:sp>
      <p:sp>
        <p:nvSpPr>
          <p:cNvPr id="5" name="Date Placeholder 4">
            <a:extLst>
              <a:ext uri="{FF2B5EF4-FFF2-40B4-BE49-F238E27FC236}">
                <a16:creationId xmlns:a16="http://schemas.microsoft.com/office/drawing/2014/main" id="{E4B695CC-6ED1-438E-B7C8-1294B49940A9}"/>
              </a:ext>
            </a:extLst>
          </p:cNvPr>
          <p:cNvSpPr>
            <a:spLocks noGrp="1"/>
          </p:cNvSpPr>
          <p:nvPr>
            <p:ph type="dt" sz="half" idx="10"/>
          </p:nvPr>
        </p:nvSpPr>
        <p:spPr/>
        <p:txBody>
          <a:bodyPr/>
          <a:lstStyle/>
          <a:p>
            <a:r>
              <a:rPr lang="en-US"/>
              <a:t>18/05/2022</a:t>
            </a:r>
            <a:endParaRPr lang="en-AU"/>
          </a:p>
        </p:txBody>
      </p:sp>
      <p:sp>
        <p:nvSpPr>
          <p:cNvPr id="4" name="Footer Placeholder 3">
            <a:extLst>
              <a:ext uri="{FF2B5EF4-FFF2-40B4-BE49-F238E27FC236}">
                <a16:creationId xmlns:a16="http://schemas.microsoft.com/office/drawing/2014/main" id="{3284AF03-2AB2-49CC-BFF9-E657105BDDF9}"/>
              </a:ext>
            </a:extLst>
          </p:cNvPr>
          <p:cNvSpPr>
            <a:spLocks noGrp="1"/>
          </p:cNvSpPr>
          <p:nvPr>
            <p:ph type="ftr" sz="quarter" idx="11"/>
          </p:nvPr>
        </p:nvSpPr>
        <p:spPr/>
        <p:txBody>
          <a:bodyPr/>
          <a:lstStyle/>
          <a:p>
            <a:r>
              <a:rPr lang="en-US"/>
              <a:t>OLET5608 May 2022 | The University of Sydney</a:t>
            </a:r>
            <a:endParaRPr lang="en-AU" dirty="0"/>
          </a:p>
        </p:txBody>
      </p:sp>
      <p:sp>
        <p:nvSpPr>
          <p:cNvPr id="6" name="Slide Number Placeholder 5">
            <a:extLst>
              <a:ext uri="{FF2B5EF4-FFF2-40B4-BE49-F238E27FC236}">
                <a16:creationId xmlns:a16="http://schemas.microsoft.com/office/drawing/2014/main" id="{A4C7E87B-5A59-4093-B4BB-DBD9C415F503}"/>
              </a:ext>
            </a:extLst>
          </p:cNvPr>
          <p:cNvSpPr>
            <a:spLocks noGrp="1"/>
          </p:cNvSpPr>
          <p:nvPr>
            <p:ph type="sldNum" sz="quarter" idx="12"/>
          </p:nvPr>
        </p:nvSpPr>
        <p:spPr/>
        <p:txBody>
          <a:bodyPr/>
          <a:lstStyle/>
          <a:p>
            <a:fld id="{2182BA57-7CA6-4CE6-AEE9-662AF206D000}" type="slidenum">
              <a:rPr lang="en-AU" smtClean="0"/>
              <a:t>2</a:t>
            </a:fld>
            <a:endParaRPr lang="en-AU"/>
          </a:p>
        </p:txBody>
      </p:sp>
    </p:spTree>
    <p:extLst>
      <p:ext uri="{BB962C8B-B14F-4D97-AF65-F5344CB8AC3E}">
        <p14:creationId xmlns:p14="http://schemas.microsoft.com/office/powerpoint/2010/main" val="133555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8C27AA-9CEF-45EE-8F7B-144ED0EBA615}"/>
              </a:ext>
            </a:extLst>
          </p:cNvPr>
          <p:cNvSpPr/>
          <p:nvPr/>
        </p:nvSpPr>
        <p:spPr>
          <a:xfrm>
            <a:off x="4500081" y="1526648"/>
            <a:ext cx="7277375"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BA12C5EA-9419-4605-9135-C8C116D725B7}"/>
              </a:ext>
            </a:extLst>
          </p:cNvPr>
          <p:cNvSpPr>
            <a:spLocks noGrp="1"/>
          </p:cNvSpPr>
          <p:nvPr>
            <p:ph type="title"/>
          </p:nvPr>
        </p:nvSpPr>
        <p:spPr>
          <a:xfrm>
            <a:off x="414544" y="132935"/>
            <a:ext cx="10515600" cy="1075957"/>
          </a:xfrm>
        </p:spPr>
        <p:txBody>
          <a:bodyPr>
            <a:normAutofit/>
          </a:bodyPr>
          <a:lstStyle/>
          <a:p>
            <a:r>
              <a:rPr lang="en-US" sz="3200" dirty="0"/>
              <a:t>Understanding Alzheimer’s Disease (AD) Biomarkers</a:t>
            </a:r>
            <a:endParaRPr lang="en-AU" sz="3200" dirty="0"/>
          </a:p>
        </p:txBody>
      </p:sp>
      <p:sp>
        <p:nvSpPr>
          <p:cNvPr id="4" name="Date Placeholder 3">
            <a:extLst>
              <a:ext uri="{FF2B5EF4-FFF2-40B4-BE49-F238E27FC236}">
                <a16:creationId xmlns:a16="http://schemas.microsoft.com/office/drawing/2014/main" id="{5F5F4A9A-582D-456C-8B0E-15D8D622837A}"/>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B7C00FA6-1A30-4BD7-8406-E2C683A252FF}"/>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EB5944A7-3500-4BEA-852C-8D1E6C121978}"/>
              </a:ext>
            </a:extLst>
          </p:cNvPr>
          <p:cNvSpPr>
            <a:spLocks noGrp="1"/>
          </p:cNvSpPr>
          <p:nvPr>
            <p:ph type="sldNum" sz="quarter" idx="12"/>
          </p:nvPr>
        </p:nvSpPr>
        <p:spPr/>
        <p:txBody>
          <a:bodyPr/>
          <a:lstStyle/>
          <a:p>
            <a:fld id="{2182BA57-7CA6-4CE6-AEE9-662AF206D000}" type="slidenum">
              <a:rPr lang="en-AU" smtClean="0"/>
              <a:t>3</a:t>
            </a:fld>
            <a:endParaRPr lang="en-AU"/>
          </a:p>
        </p:txBody>
      </p:sp>
      <p:sp>
        <p:nvSpPr>
          <p:cNvPr id="13" name="TextBox 12">
            <a:extLst>
              <a:ext uri="{FF2B5EF4-FFF2-40B4-BE49-F238E27FC236}">
                <a16:creationId xmlns:a16="http://schemas.microsoft.com/office/drawing/2014/main" id="{40212BCF-AAB5-48E6-B943-F350B090C352}"/>
              </a:ext>
            </a:extLst>
          </p:cNvPr>
          <p:cNvSpPr txBox="1"/>
          <p:nvPr/>
        </p:nvSpPr>
        <p:spPr>
          <a:xfrm>
            <a:off x="4753510" y="4907697"/>
            <a:ext cx="7438490" cy="1015663"/>
          </a:xfrm>
          <a:prstGeom prst="rect">
            <a:avLst/>
          </a:prstGeom>
          <a:noFill/>
        </p:spPr>
        <p:txBody>
          <a:bodyPr wrap="square" rtlCol="0">
            <a:spAutoFit/>
          </a:bodyPr>
          <a:lstStyle/>
          <a:p>
            <a:r>
              <a:rPr lang="en-US" sz="2000" b="1" dirty="0">
                <a:latin typeface="Product Sans" panose="020B0403030502040203" pitchFamily="34" charset="0"/>
              </a:rPr>
              <a:t>Question</a:t>
            </a:r>
            <a:r>
              <a:rPr lang="en-US" sz="2000" dirty="0">
                <a:latin typeface="Product Sans" panose="020B0403030502040203" pitchFamily="34" charset="0"/>
              </a:rPr>
              <a:t>: can we understand the cognitive and neurobiological factor(s) driving AD-related changes in cerebrospinal fluid (CSF) hyperphosphorylated tau (PTAU) levels?</a:t>
            </a:r>
            <a:endParaRPr lang="en-AU" sz="2000" dirty="0">
              <a:latin typeface="Product Sans" panose="020B0403030502040203" pitchFamily="34" charset="0"/>
            </a:endParaRPr>
          </a:p>
        </p:txBody>
      </p:sp>
      <p:grpSp>
        <p:nvGrpSpPr>
          <p:cNvPr id="3" name="Group 2">
            <a:extLst>
              <a:ext uri="{FF2B5EF4-FFF2-40B4-BE49-F238E27FC236}">
                <a16:creationId xmlns:a16="http://schemas.microsoft.com/office/drawing/2014/main" id="{50FD6D3F-3EBA-421A-8604-3B9540087124}"/>
              </a:ext>
            </a:extLst>
          </p:cNvPr>
          <p:cNvGrpSpPr/>
          <p:nvPr/>
        </p:nvGrpSpPr>
        <p:grpSpPr>
          <a:xfrm>
            <a:off x="414544" y="1139440"/>
            <a:ext cx="5776496" cy="5115846"/>
            <a:chOff x="961679" y="806216"/>
            <a:chExt cx="5776496" cy="5115846"/>
          </a:xfrm>
        </p:grpSpPr>
        <p:pic>
          <p:nvPicPr>
            <p:cNvPr id="2052" name="Picture 4">
              <a:extLst>
                <a:ext uri="{FF2B5EF4-FFF2-40B4-BE49-F238E27FC236}">
                  <a16:creationId xmlns:a16="http://schemas.microsoft.com/office/drawing/2014/main" id="{FE6ED1D2-03A0-41AB-8528-478C5CE98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61679" y="806216"/>
              <a:ext cx="4164083" cy="482072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FA6019B-34C6-4C89-883A-D5965F99C2DB}"/>
                </a:ext>
              </a:extLst>
            </p:cNvPr>
            <p:cNvSpPr txBox="1"/>
            <p:nvPr/>
          </p:nvSpPr>
          <p:spPr>
            <a:xfrm>
              <a:off x="1133834" y="5645063"/>
              <a:ext cx="5604341" cy="276999"/>
            </a:xfrm>
            <a:prstGeom prst="rect">
              <a:avLst/>
            </a:prstGeom>
            <a:noFill/>
          </p:spPr>
          <p:txBody>
            <a:bodyPr wrap="square" rtlCol="0">
              <a:spAutoFit/>
            </a:bodyPr>
            <a:lstStyle/>
            <a:p>
              <a:r>
                <a:rPr lang="en-US" sz="1200" dirty="0">
                  <a:latin typeface="Product Sans" panose="020B0403030502040203" pitchFamily="34" charset="0"/>
                </a:rPr>
                <a:t>Image source: </a:t>
              </a:r>
              <a:r>
                <a:rPr lang="en-US" sz="1200" dirty="0" err="1">
                  <a:latin typeface="Product Sans" panose="020B0403030502040203" pitchFamily="34" charset="0"/>
                </a:rPr>
                <a:t>Jin</a:t>
              </a:r>
              <a:r>
                <a:rPr lang="en-US" sz="1200" dirty="0">
                  <a:latin typeface="Product Sans" panose="020B0403030502040203" pitchFamily="34" charset="0"/>
                </a:rPr>
                <a:t> (2015)</a:t>
              </a:r>
              <a:r>
                <a:rPr lang="en-US" sz="1200" baseline="30000" dirty="0">
                  <a:latin typeface="Product Sans" panose="020B0403030502040203" pitchFamily="34" charset="0"/>
                </a:rPr>
                <a:t>1</a:t>
              </a:r>
              <a:endParaRPr lang="en-AU" sz="1200" dirty="0">
                <a:latin typeface="Product Sans" panose="020B0403030502040203" pitchFamily="34" charset="0"/>
              </a:endParaRPr>
            </a:p>
          </p:txBody>
        </p:sp>
      </p:grpSp>
      <p:pic>
        <p:nvPicPr>
          <p:cNvPr id="9" name="Picture 8">
            <a:extLst>
              <a:ext uri="{FF2B5EF4-FFF2-40B4-BE49-F238E27FC236}">
                <a16:creationId xmlns:a16="http://schemas.microsoft.com/office/drawing/2014/main" id="{597C5B85-E458-4B13-AD07-287F151078FA}"/>
              </a:ext>
            </a:extLst>
          </p:cNvPr>
          <p:cNvPicPr>
            <a:picLocks noChangeAspect="1"/>
          </p:cNvPicPr>
          <p:nvPr/>
        </p:nvPicPr>
        <p:blipFill>
          <a:blip r:embed="rId4"/>
          <a:stretch>
            <a:fillRect/>
          </a:stretch>
        </p:blipFill>
        <p:spPr>
          <a:xfrm>
            <a:off x="5186469" y="1526648"/>
            <a:ext cx="4928439" cy="871047"/>
          </a:xfrm>
          <a:prstGeom prst="rect">
            <a:avLst/>
          </a:prstGeom>
          <a:ln>
            <a:solidFill>
              <a:schemeClr val="tx1"/>
            </a:solidFill>
          </a:ln>
        </p:spPr>
      </p:pic>
      <p:pic>
        <p:nvPicPr>
          <p:cNvPr id="16" name="Picture 15">
            <a:extLst>
              <a:ext uri="{FF2B5EF4-FFF2-40B4-BE49-F238E27FC236}">
                <a16:creationId xmlns:a16="http://schemas.microsoft.com/office/drawing/2014/main" id="{8748E02B-5D17-4062-94A7-444499C399B5}"/>
              </a:ext>
            </a:extLst>
          </p:cNvPr>
          <p:cNvPicPr>
            <a:picLocks noChangeAspect="1"/>
          </p:cNvPicPr>
          <p:nvPr/>
        </p:nvPicPr>
        <p:blipFill>
          <a:blip r:embed="rId5"/>
          <a:stretch>
            <a:fillRect/>
          </a:stretch>
        </p:blipFill>
        <p:spPr>
          <a:xfrm>
            <a:off x="5528513" y="1933796"/>
            <a:ext cx="4854474" cy="947728"/>
          </a:xfrm>
          <a:prstGeom prst="rect">
            <a:avLst/>
          </a:prstGeom>
          <a:ln>
            <a:solidFill>
              <a:schemeClr val="tx1"/>
            </a:solidFill>
          </a:ln>
        </p:spPr>
      </p:pic>
      <p:pic>
        <p:nvPicPr>
          <p:cNvPr id="19" name="Picture 18">
            <a:extLst>
              <a:ext uri="{FF2B5EF4-FFF2-40B4-BE49-F238E27FC236}">
                <a16:creationId xmlns:a16="http://schemas.microsoft.com/office/drawing/2014/main" id="{F85D167E-2541-481A-BBF2-9663249A3004}"/>
              </a:ext>
            </a:extLst>
          </p:cNvPr>
          <p:cNvPicPr>
            <a:picLocks noChangeAspect="1"/>
          </p:cNvPicPr>
          <p:nvPr/>
        </p:nvPicPr>
        <p:blipFill>
          <a:blip r:embed="rId6"/>
          <a:stretch>
            <a:fillRect/>
          </a:stretch>
        </p:blipFill>
        <p:spPr>
          <a:xfrm>
            <a:off x="5831594" y="2394606"/>
            <a:ext cx="4812434" cy="986332"/>
          </a:xfrm>
          <a:prstGeom prst="rect">
            <a:avLst/>
          </a:prstGeom>
          <a:ln>
            <a:solidFill>
              <a:schemeClr val="tx1"/>
            </a:solidFill>
          </a:ln>
        </p:spPr>
      </p:pic>
      <p:pic>
        <p:nvPicPr>
          <p:cNvPr id="21" name="Picture 20">
            <a:extLst>
              <a:ext uri="{FF2B5EF4-FFF2-40B4-BE49-F238E27FC236}">
                <a16:creationId xmlns:a16="http://schemas.microsoft.com/office/drawing/2014/main" id="{A7FF1C4C-5BB7-422C-8C84-452D9CF88BF4}"/>
              </a:ext>
            </a:extLst>
          </p:cNvPr>
          <p:cNvPicPr>
            <a:picLocks noChangeAspect="1"/>
          </p:cNvPicPr>
          <p:nvPr/>
        </p:nvPicPr>
        <p:blipFill>
          <a:blip r:embed="rId7"/>
          <a:stretch>
            <a:fillRect/>
          </a:stretch>
        </p:blipFill>
        <p:spPr>
          <a:xfrm>
            <a:off x="6148655" y="2771546"/>
            <a:ext cx="4690282" cy="798346"/>
          </a:xfrm>
          <a:prstGeom prst="rect">
            <a:avLst/>
          </a:prstGeom>
          <a:ln>
            <a:solidFill>
              <a:schemeClr val="tx1"/>
            </a:solidFill>
          </a:ln>
        </p:spPr>
      </p:pic>
      <p:pic>
        <p:nvPicPr>
          <p:cNvPr id="23" name="Picture 22">
            <a:extLst>
              <a:ext uri="{FF2B5EF4-FFF2-40B4-BE49-F238E27FC236}">
                <a16:creationId xmlns:a16="http://schemas.microsoft.com/office/drawing/2014/main" id="{03F88618-4044-4B78-84AE-17FA5AFFF2BC}"/>
              </a:ext>
            </a:extLst>
          </p:cNvPr>
          <p:cNvPicPr>
            <a:picLocks noChangeAspect="1"/>
          </p:cNvPicPr>
          <p:nvPr/>
        </p:nvPicPr>
        <p:blipFill>
          <a:blip r:embed="rId8"/>
          <a:stretch>
            <a:fillRect/>
          </a:stretch>
        </p:blipFill>
        <p:spPr>
          <a:xfrm>
            <a:off x="6342580" y="3041502"/>
            <a:ext cx="4869715" cy="891481"/>
          </a:xfrm>
          <a:prstGeom prst="rect">
            <a:avLst/>
          </a:prstGeom>
          <a:ln>
            <a:solidFill>
              <a:schemeClr val="tx1"/>
            </a:solidFill>
          </a:ln>
        </p:spPr>
      </p:pic>
      <p:pic>
        <p:nvPicPr>
          <p:cNvPr id="25" name="Picture 24">
            <a:extLst>
              <a:ext uri="{FF2B5EF4-FFF2-40B4-BE49-F238E27FC236}">
                <a16:creationId xmlns:a16="http://schemas.microsoft.com/office/drawing/2014/main" id="{D1E7D1EB-D58E-4C50-A258-E13FDC4A5E5B}"/>
              </a:ext>
            </a:extLst>
          </p:cNvPr>
          <p:cNvPicPr>
            <a:picLocks noChangeAspect="1"/>
          </p:cNvPicPr>
          <p:nvPr/>
        </p:nvPicPr>
        <p:blipFill>
          <a:blip r:embed="rId9"/>
          <a:stretch>
            <a:fillRect/>
          </a:stretch>
        </p:blipFill>
        <p:spPr>
          <a:xfrm>
            <a:off x="6636021" y="3429000"/>
            <a:ext cx="4869715" cy="901177"/>
          </a:xfrm>
          <a:prstGeom prst="rect">
            <a:avLst/>
          </a:prstGeom>
          <a:ln>
            <a:solidFill>
              <a:schemeClr val="tx1"/>
            </a:solidFill>
          </a:ln>
        </p:spPr>
      </p:pic>
    </p:spTree>
    <p:extLst>
      <p:ext uri="{BB962C8B-B14F-4D97-AF65-F5344CB8AC3E}">
        <p14:creationId xmlns:p14="http://schemas.microsoft.com/office/powerpoint/2010/main" val="336990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93A4FC6-5B03-4791-BED4-B0811484036A}"/>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D7E0BD70-0BBC-4CF1-9E47-69690B461F6F}"/>
              </a:ext>
            </a:extLst>
          </p:cNvPr>
          <p:cNvSpPr/>
          <p:nvPr/>
        </p:nvSpPr>
        <p:spPr>
          <a:xfrm>
            <a:off x="315688" y="1836612"/>
            <a:ext cx="2771771" cy="4128221"/>
          </a:xfrm>
          <a:prstGeom prst="rect">
            <a:avLst/>
          </a:prstGeom>
          <a:solidFill>
            <a:srgbClr val="CBE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8DEA46E-146B-4CAD-A4A9-BB56801723E2}"/>
              </a:ext>
            </a:extLst>
          </p:cNvPr>
          <p:cNvSpPr/>
          <p:nvPr/>
        </p:nvSpPr>
        <p:spPr>
          <a:xfrm>
            <a:off x="3343969" y="1836612"/>
            <a:ext cx="2771771" cy="4128221"/>
          </a:xfrm>
          <a:prstGeom prst="rect">
            <a:avLst/>
          </a:prstGeom>
          <a:solidFill>
            <a:srgbClr val="A8D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9305FFB4-0A14-445F-AEED-F41FE788AF21}"/>
              </a:ext>
            </a:extLst>
          </p:cNvPr>
          <p:cNvSpPr/>
          <p:nvPr/>
        </p:nvSpPr>
        <p:spPr>
          <a:xfrm>
            <a:off x="6372224" y="1836612"/>
            <a:ext cx="5558525" cy="4128221"/>
          </a:xfrm>
          <a:prstGeom prst="rect">
            <a:avLst/>
          </a:prstGeom>
          <a:solidFill>
            <a:srgbClr val="97C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F20BD6F-E25D-4E1D-915A-84BDC6D46EB7}"/>
              </a:ext>
            </a:extLst>
          </p:cNvPr>
          <p:cNvSpPr>
            <a:spLocks noGrp="1"/>
          </p:cNvSpPr>
          <p:nvPr>
            <p:ph type="title"/>
          </p:nvPr>
        </p:nvSpPr>
        <p:spPr>
          <a:xfrm>
            <a:off x="234989" y="456599"/>
            <a:ext cx="10515600" cy="747683"/>
          </a:xfrm>
        </p:spPr>
        <p:txBody>
          <a:bodyPr>
            <a:normAutofit/>
          </a:bodyPr>
          <a:lstStyle/>
          <a:p>
            <a:r>
              <a:rPr lang="en-US" sz="3600" dirty="0"/>
              <a:t>Leveraging open-access AD biomarker data</a:t>
            </a:r>
            <a:endParaRPr lang="en-AU" sz="3600" dirty="0"/>
          </a:p>
        </p:txBody>
      </p:sp>
      <p:sp>
        <p:nvSpPr>
          <p:cNvPr id="4" name="Date Placeholder 3">
            <a:extLst>
              <a:ext uri="{FF2B5EF4-FFF2-40B4-BE49-F238E27FC236}">
                <a16:creationId xmlns:a16="http://schemas.microsoft.com/office/drawing/2014/main" id="{888D276F-2654-4E7D-A76A-22EBE1CE753C}"/>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B33B4D75-547C-4EF6-BB6E-E999E94FF838}"/>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C45A35E3-ED86-4A80-9FE9-287D96BADD91}"/>
              </a:ext>
            </a:extLst>
          </p:cNvPr>
          <p:cNvSpPr>
            <a:spLocks noGrp="1"/>
          </p:cNvSpPr>
          <p:nvPr>
            <p:ph type="sldNum" sz="quarter" idx="12"/>
          </p:nvPr>
        </p:nvSpPr>
        <p:spPr/>
        <p:txBody>
          <a:bodyPr/>
          <a:lstStyle/>
          <a:p>
            <a:fld id="{2182BA57-7CA6-4CE6-AEE9-662AF206D000}" type="slidenum">
              <a:rPr lang="en-AU" smtClean="0"/>
              <a:t>4</a:t>
            </a:fld>
            <a:endParaRPr lang="en-AU"/>
          </a:p>
        </p:txBody>
      </p:sp>
      <p:sp>
        <p:nvSpPr>
          <p:cNvPr id="3" name="TextBox 2">
            <a:extLst>
              <a:ext uri="{FF2B5EF4-FFF2-40B4-BE49-F238E27FC236}">
                <a16:creationId xmlns:a16="http://schemas.microsoft.com/office/drawing/2014/main" id="{5E8F1BF1-FED5-4BC3-9331-A581BF72B803}"/>
              </a:ext>
            </a:extLst>
          </p:cNvPr>
          <p:cNvSpPr txBox="1"/>
          <p:nvPr/>
        </p:nvSpPr>
        <p:spPr>
          <a:xfrm>
            <a:off x="315686" y="1906519"/>
            <a:ext cx="2771775" cy="923330"/>
          </a:xfrm>
          <a:prstGeom prst="rect">
            <a:avLst/>
          </a:prstGeom>
          <a:noFill/>
        </p:spPr>
        <p:txBody>
          <a:bodyPr wrap="square" rtlCol="0">
            <a:spAutoFit/>
          </a:bodyPr>
          <a:lstStyle/>
          <a:p>
            <a:pPr algn="ctr"/>
            <a:r>
              <a:rPr lang="en-US" b="1" dirty="0">
                <a:latin typeface="Product Sans" panose="020B0403030502040203" pitchFamily="34" charset="0"/>
              </a:rPr>
              <a:t>Alzheimer’s Disease Neuroimaging Initiative (ADNI)</a:t>
            </a:r>
            <a:endParaRPr lang="en-AU" b="1" dirty="0">
              <a:latin typeface="Product Sans" panose="020B0403030502040203" pitchFamily="34" charset="0"/>
            </a:endParaRPr>
          </a:p>
        </p:txBody>
      </p:sp>
      <p:cxnSp>
        <p:nvCxnSpPr>
          <p:cNvPr id="9" name="Straight Connector 8">
            <a:extLst>
              <a:ext uri="{FF2B5EF4-FFF2-40B4-BE49-F238E27FC236}">
                <a16:creationId xmlns:a16="http://schemas.microsoft.com/office/drawing/2014/main" id="{E86B3066-95CF-490B-8C1D-C8CCCCE69E49}"/>
              </a:ext>
            </a:extLst>
          </p:cNvPr>
          <p:cNvCxnSpPr>
            <a:cxnSpLocks/>
          </p:cNvCxnSpPr>
          <p:nvPr/>
        </p:nvCxnSpPr>
        <p:spPr>
          <a:xfrm>
            <a:off x="472398" y="2919447"/>
            <a:ext cx="2458346"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482E12-AD4F-4831-84F3-FBFC60E2D79F}"/>
              </a:ext>
            </a:extLst>
          </p:cNvPr>
          <p:cNvSpPr txBox="1"/>
          <p:nvPr/>
        </p:nvSpPr>
        <p:spPr>
          <a:xfrm>
            <a:off x="3343966" y="2045018"/>
            <a:ext cx="2771761" cy="646331"/>
          </a:xfrm>
          <a:prstGeom prst="rect">
            <a:avLst/>
          </a:prstGeom>
          <a:noFill/>
        </p:spPr>
        <p:txBody>
          <a:bodyPr wrap="square" rtlCol="0">
            <a:spAutoFit/>
          </a:bodyPr>
          <a:lstStyle/>
          <a:p>
            <a:pPr algn="ctr"/>
            <a:r>
              <a:rPr lang="en-US" b="1" dirty="0">
                <a:latin typeface="Product Sans" panose="020B0403030502040203" pitchFamily="34" charset="0"/>
              </a:rPr>
              <a:t>Data is open to the research community</a:t>
            </a:r>
            <a:endParaRPr lang="en-AU" b="1" dirty="0">
              <a:latin typeface="Product Sans" panose="020B0403030502040203" pitchFamily="34" charset="0"/>
            </a:endParaRPr>
          </a:p>
        </p:txBody>
      </p:sp>
      <p:cxnSp>
        <p:nvCxnSpPr>
          <p:cNvPr id="18" name="Straight Connector 17">
            <a:extLst>
              <a:ext uri="{FF2B5EF4-FFF2-40B4-BE49-F238E27FC236}">
                <a16:creationId xmlns:a16="http://schemas.microsoft.com/office/drawing/2014/main" id="{95BE5A45-5F21-4C49-A066-3741CB2567D4}"/>
              </a:ext>
            </a:extLst>
          </p:cNvPr>
          <p:cNvCxnSpPr>
            <a:cxnSpLocks/>
          </p:cNvCxnSpPr>
          <p:nvPr/>
        </p:nvCxnSpPr>
        <p:spPr>
          <a:xfrm>
            <a:off x="6591990" y="2919447"/>
            <a:ext cx="516255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2F1745C-4142-4680-9A39-53BB95DB12F9}"/>
              </a:ext>
            </a:extLst>
          </p:cNvPr>
          <p:cNvSpPr txBox="1"/>
          <p:nvPr/>
        </p:nvSpPr>
        <p:spPr>
          <a:xfrm>
            <a:off x="7361233" y="2193364"/>
            <a:ext cx="3498780" cy="369332"/>
          </a:xfrm>
          <a:prstGeom prst="rect">
            <a:avLst/>
          </a:prstGeom>
          <a:noFill/>
        </p:spPr>
        <p:txBody>
          <a:bodyPr wrap="square" rtlCol="0">
            <a:spAutoFit/>
          </a:bodyPr>
          <a:lstStyle/>
          <a:p>
            <a:pPr algn="ctr"/>
            <a:r>
              <a:rPr lang="en-US" b="1" dirty="0">
                <a:latin typeface="Product Sans" panose="020B0403030502040203" pitchFamily="34" charset="0"/>
              </a:rPr>
              <a:t>Predictor variables are diverse</a:t>
            </a:r>
            <a:endParaRPr lang="en-AU" b="1" dirty="0">
              <a:latin typeface="Product Sans" panose="020B0403030502040203" pitchFamily="34" charset="0"/>
            </a:endParaRPr>
          </a:p>
        </p:txBody>
      </p:sp>
      <p:sp>
        <p:nvSpPr>
          <p:cNvPr id="20" name="TextBox 19">
            <a:extLst>
              <a:ext uri="{FF2B5EF4-FFF2-40B4-BE49-F238E27FC236}">
                <a16:creationId xmlns:a16="http://schemas.microsoft.com/office/drawing/2014/main" id="{7014CE2C-654C-4836-85CE-F7EE2524E9E6}"/>
              </a:ext>
            </a:extLst>
          </p:cNvPr>
          <p:cNvSpPr txBox="1"/>
          <p:nvPr/>
        </p:nvSpPr>
        <p:spPr>
          <a:xfrm>
            <a:off x="315684" y="3404072"/>
            <a:ext cx="2771775" cy="1815882"/>
          </a:xfrm>
          <a:prstGeom prst="rect">
            <a:avLst/>
          </a:prstGeom>
          <a:noFill/>
        </p:spPr>
        <p:txBody>
          <a:bodyPr wrap="square" rtlCol="0">
            <a:spAutoFit/>
          </a:bodyPr>
          <a:lstStyle/>
          <a:p>
            <a:pPr algn="ctr"/>
            <a:r>
              <a:rPr lang="en-US" sz="1600" dirty="0">
                <a:latin typeface="Product Sans" panose="020B0403030502040203" pitchFamily="34" charset="0"/>
              </a:rPr>
              <a:t>ADNI is a longitudinal multi-center study that collects clinical, neuroimaging, genetic, and biochemical biomarkers to enable early detection and monitoring of Alzheimer’s Disease (AD)</a:t>
            </a:r>
            <a:r>
              <a:rPr lang="en-US" sz="1600" baseline="30000" dirty="0">
                <a:latin typeface="Product Sans" panose="020B0403030502040203" pitchFamily="34" charset="0"/>
              </a:rPr>
              <a:t>2</a:t>
            </a:r>
            <a:r>
              <a:rPr lang="en-US" sz="1600" dirty="0">
                <a:latin typeface="Product Sans" panose="020B0403030502040203" pitchFamily="34" charset="0"/>
              </a:rPr>
              <a:t>.</a:t>
            </a:r>
            <a:endParaRPr lang="en-AU" sz="1600" dirty="0">
              <a:latin typeface="Product Sans" panose="020B0403030502040203" pitchFamily="34" charset="0"/>
            </a:endParaRPr>
          </a:p>
        </p:txBody>
      </p:sp>
      <p:sp>
        <p:nvSpPr>
          <p:cNvPr id="21" name="TextBox 20">
            <a:extLst>
              <a:ext uri="{FF2B5EF4-FFF2-40B4-BE49-F238E27FC236}">
                <a16:creationId xmlns:a16="http://schemas.microsoft.com/office/drawing/2014/main" id="{129895B3-2E32-448F-AB6F-834F802D74BA}"/>
              </a:ext>
            </a:extLst>
          </p:cNvPr>
          <p:cNvSpPr txBox="1"/>
          <p:nvPr/>
        </p:nvSpPr>
        <p:spPr>
          <a:xfrm>
            <a:off x="3343956" y="3305476"/>
            <a:ext cx="2771771" cy="2062103"/>
          </a:xfrm>
          <a:prstGeom prst="rect">
            <a:avLst/>
          </a:prstGeom>
          <a:noFill/>
        </p:spPr>
        <p:txBody>
          <a:bodyPr wrap="square" rtlCol="0">
            <a:spAutoFit/>
          </a:bodyPr>
          <a:lstStyle/>
          <a:p>
            <a:pPr algn="ctr"/>
            <a:r>
              <a:rPr lang="en-US" sz="1600" dirty="0">
                <a:latin typeface="Product Sans" panose="020B0403030502040203" pitchFamily="34" charset="0"/>
              </a:rPr>
              <a:t>I chose to use the “</a:t>
            </a:r>
            <a:r>
              <a:rPr lang="en-US" sz="1600" b="1" dirty="0">
                <a:latin typeface="Product Sans" panose="020B0403030502040203" pitchFamily="34" charset="0"/>
              </a:rPr>
              <a:t>ADNIMERGE</a:t>
            </a:r>
            <a:r>
              <a:rPr lang="en-US" sz="1600" dirty="0">
                <a:latin typeface="Product Sans" panose="020B0403030502040203" pitchFamily="34" charset="0"/>
              </a:rPr>
              <a:t>” table, which can be downloaded directly from the ADNI repository or accessed via the ADNIMERGE R package</a:t>
            </a:r>
            <a:r>
              <a:rPr lang="en-US" sz="1600" baseline="30000" dirty="0">
                <a:latin typeface="Product Sans" panose="020B0403030502040203" pitchFamily="34" charset="0"/>
              </a:rPr>
              <a:t>3</a:t>
            </a:r>
            <a:r>
              <a:rPr lang="en-US" sz="1600" dirty="0">
                <a:latin typeface="Product Sans" panose="020B0403030502040203" pitchFamily="34" charset="0"/>
              </a:rPr>
              <a:t>.</a:t>
            </a:r>
          </a:p>
          <a:p>
            <a:pPr algn="ctr"/>
            <a:endParaRPr lang="en-US" sz="1600" dirty="0">
              <a:latin typeface="Product Sans" panose="020B0403030502040203" pitchFamily="34" charset="0"/>
            </a:endParaRPr>
          </a:p>
          <a:p>
            <a:pPr algn="ctr"/>
            <a:r>
              <a:rPr lang="en-US" sz="1600" dirty="0">
                <a:latin typeface="Product Sans" panose="020B0403030502040203" pitchFamily="34" charset="0"/>
              </a:rPr>
              <a:t>N = </a:t>
            </a:r>
            <a:r>
              <a:rPr lang="en-US" sz="1600" b="1" dirty="0">
                <a:latin typeface="Product Sans" panose="020B0403030502040203" pitchFamily="34" charset="0"/>
              </a:rPr>
              <a:t>701</a:t>
            </a:r>
            <a:r>
              <a:rPr lang="en-US" sz="1600" dirty="0">
                <a:latin typeface="Product Sans" panose="020B0403030502040203" pitchFamily="34" charset="0"/>
              </a:rPr>
              <a:t> subjects</a:t>
            </a:r>
            <a:endParaRPr lang="en-AU" sz="1600" dirty="0">
              <a:latin typeface="Product Sans" panose="020B0403030502040203" pitchFamily="34" charset="0"/>
            </a:endParaRPr>
          </a:p>
        </p:txBody>
      </p:sp>
      <p:sp>
        <p:nvSpPr>
          <p:cNvPr id="22" name="TextBox 21">
            <a:extLst>
              <a:ext uri="{FF2B5EF4-FFF2-40B4-BE49-F238E27FC236}">
                <a16:creationId xmlns:a16="http://schemas.microsoft.com/office/drawing/2014/main" id="{A9CD5EEA-4C4B-4A99-8BFA-E3CFC7A95509}"/>
              </a:ext>
            </a:extLst>
          </p:cNvPr>
          <p:cNvSpPr txBox="1"/>
          <p:nvPr/>
        </p:nvSpPr>
        <p:spPr>
          <a:xfrm>
            <a:off x="6393314" y="3147761"/>
            <a:ext cx="5558525" cy="2554545"/>
          </a:xfrm>
          <a:prstGeom prst="rect">
            <a:avLst/>
          </a:prstGeom>
          <a:noFill/>
        </p:spPr>
        <p:txBody>
          <a:bodyPr wrap="square" rtlCol="0">
            <a:spAutoFit/>
          </a:bodyPr>
          <a:lstStyle/>
          <a:p>
            <a:r>
              <a:rPr lang="en-US" sz="1600" b="1" dirty="0">
                <a:latin typeface="Product Sans" panose="020B0403030502040203" pitchFamily="34" charset="0"/>
              </a:rPr>
              <a:t>Cognitive</a:t>
            </a:r>
            <a:r>
              <a:rPr lang="en-US" sz="1600" dirty="0">
                <a:latin typeface="Product Sans" panose="020B0403030502040203" pitchFamily="34" charset="0"/>
              </a:rPr>
              <a:t>: ADAS11, ADAS13, CDRSB, MMSE</a:t>
            </a:r>
          </a:p>
          <a:p>
            <a:r>
              <a:rPr lang="en-US" sz="1600" b="1" dirty="0">
                <a:latin typeface="Product Sans" panose="020B0403030502040203" pitchFamily="34" charset="0"/>
              </a:rPr>
              <a:t>Demographic</a:t>
            </a:r>
            <a:r>
              <a:rPr lang="en-US" sz="1600" dirty="0">
                <a:latin typeface="Product Sans" panose="020B0403030502040203" pitchFamily="34" charset="0"/>
              </a:rPr>
              <a:t> : Age, Gender, Education, Marital Status, Race</a:t>
            </a:r>
          </a:p>
          <a:p>
            <a:r>
              <a:rPr lang="en-US" sz="1600" b="1" dirty="0">
                <a:latin typeface="Product Sans" panose="020B0403030502040203" pitchFamily="34" charset="0"/>
              </a:rPr>
              <a:t>Genetic</a:t>
            </a:r>
            <a:r>
              <a:rPr lang="en-US" sz="1600" dirty="0">
                <a:latin typeface="Product Sans" panose="020B0403030502040203" pitchFamily="34" charset="0"/>
              </a:rPr>
              <a:t>: APOE4</a:t>
            </a:r>
          </a:p>
          <a:p>
            <a:r>
              <a:rPr lang="en-US" sz="1600" b="1" dirty="0">
                <a:latin typeface="Product Sans" panose="020B0403030502040203" pitchFamily="34" charset="0"/>
              </a:rPr>
              <a:t>Structural MRI</a:t>
            </a:r>
            <a:r>
              <a:rPr lang="en-US" sz="1600" dirty="0">
                <a:latin typeface="Product Sans" panose="020B0403030502040203" pitchFamily="34" charset="0"/>
              </a:rPr>
              <a:t>: Entorhinal, Fusiform, Hippocampus, ICV, </a:t>
            </a:r>
            <a:r>
              <a:rPr lang="en-US" sz="1600" dirty="0" err="1">
                <a:latin typeface="Product Sans" panose="020B0403030502040203" pitchFamily="34" charset="0"/>
              </a:rPr>
              <a:t>MidTemp</a:t>
            </a:r>
            <a:r>
              <a:rPr lang="en-US" sz="1600" dirty="0">
                <a:latin typeface="Product Sans" panose="020B0403030502040203" pitchFamily="34" charset="0"/>
              </a:rPr>
              <a:t>, Ventricles, </a:t>
            </a:r>
            <a:r>
              <a:rPr lang="en-US" sz="1600" dirty="0" err="1">
                <a:latin typeface="Product Sans" panose="020B0403030502040203" pitchFamily="34" charset="0"/>
              </a:rPr>
              <a:t>WholeBrain</a:t>
            </a:r>
            <a:endParaRPr lang="en-US" sz="1600" dirty="0">
              <a:latin typeface="Product Sans" panose="020B0403030502040203" pitchFamily="34" charset="0"/>
            </a:endParaRPr>
          </a:p>
          <a:p>
            <a:r>
              <a:rPr lang="en-US" sz="1600" b="1" dirty="0">
                <a:latin typeface="Product Sans" panose="020B0403030502040203" pitchFamily="34" charset="0"/>
              </a:rPr>
              <a:t>PET</a:t>
            </a:r>
            <a:r>
              <a:rPr lang="en-US" sz="1600" dirty="0">
                <a:latin typeface="Product Sans" panose="020B0403030502040203" pitchFamily="34" charset="0"/>
              </a:rPr>
              <a:t>: FDG</a:t>
            </a:r>
          </a:p>
          <a:p>
            <a:r>
              <a:rPr lang="en-US" sz="1600" b="1" dirty="0">
                <a:latin typeface="Product Sans" panose="020B0403030502040203" pitchFamily="34" charset="0"/>
              </a:rPr>
              <a:t>CSF</a:t>
            </a:r>
            <a:r>
              <a:rPr lang="en-US" sz="1600" dirty="0">
                <a:latin typeface="Product Sans" panose="020B0403030502040203" pitchFamily="34" charset="0"/>
              </a:rPr>
              <a:t>: ABETA</a:t>
            </a:r>
          </a:p>
          <a:p>
            <a:endParaRPr lang="en-US" sz="1600" dirty="0">
              <a:latin typeface="Product Sans" panose="020B0403030502040203" pitchFamily="34" charset="0"/>
            </a:endParaRPr>
          </a:p>
          <a:p>
            <a:r>
              <a:rPr lang="en-US" sz="1600" dirty="0">
                <a:latin typeface="Product Sans" panose="020B0403030502040203" pitchFamily="34" charset="0"/>
              </a:rPr>
              <a:t>N = </a:t>
            </a:r>
            <a:r>
              <a:rPr lang="en-US" sz="1600" b="1" dirty="0">
                <a:latin typeface="Product Sans" panose="020B0403030502040203" pitchFamily="34" charset="0"/>
              </a:rPr>
              <a:t>19</a:t>
            </a:r>
            <a:r>
              <a:rPr lang="en-US" sz="1600" dirty="0">
                <a:latin typeface="Product Sans" panose="020B0403030502040203" pitchFamily="34" charset="0"/>
              </a:rPr>
              <a:t> predictor variables</a:t>
            </a:r>
          </a:p>
          <a:p>
            <a:r>
              <a:rPr lang="en-US" sz="1600" dirty="0">
                <a:latin typeface="Product Sans" panose="020B0403030502040203" pitchFamily="34" charset="0"/>
              </a:rPr>
              <a:t>N = </a:t>
            </a:r>
            <a:r>
              <a:rPr lang="en-US" sz="1600" b="1" dirty="0">
                <a:latin typeface="Product Sans" panose="020B0403030502040203" pitchFamily="34" charset="0"/>
              </a:rPr>
              <a:t>1</a:t>
            </a:r>
            <a:r>
              <a:rPr lang="en-US" sz="1600" dirty="0">
                <a:latin typeface="Product Sans" panose="020B0403030502040203" pitchFamily="34" charset="0"/>
              </a:rPr>
              <a:t> outcome (CSF PTAU)</a:t>
            </a:r>
            <a:endParaRPr lang="en-AU" sz="1600" dirty="0">
              <a:latin typeface="Product Sans" panose="020B0403030502040203" pitchFamily="34" charset="0"/>
            </a:endParaRPr>
          </a:p>
        </p:txBody>
      </p:sp>
      <p:cxnSp>
        <p:nvCxnSpPr>
          <p:cNvPr id="24" name="Straight Connector 23">
            <a:extLst>
              <a:ext uri="{FF2B5EF4-FFF2-40B4-BE49-F238E27FC236}">
                <a16:creationId xmlns:a16="http://schemas.microsoft.com/office/drawing/2014/main" id="{6F9C9582-5541-4DB1-A22A-79E4384D5E98}"/>
              </a:ext>
            </a:extLst>
          </p:cNvPr>
          <p:cNvCxnSpPr>
            <a:cxnSpLocks/>
          </p:cNvCxnSpPr>
          <p:nvPr/>
        </p:nvCxnSpPr>
        <p:spPr>
          <a:xfrm>
            <a:off x="3500668" y="2919447"/>
            <a:ext cx="2458346"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ADNI">
            <a:extLst>
              <a:ext uri="{FF2B5EF4-FFF2-40B4-BE49-F238E27FC236}">
                <a16:creationId xmlns:a16="http://schemas.microsoft.com/office/drawing/2014/main" id="{8382B75B-DC6E-4C29-90A0-374D3BD1E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5006" y="236923"/>
            <a:ext cx="1898305" cy="124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71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9E979F-6A49-4FD9-A5DE-6C414374DF20}"/>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7FF90B2C-E7E2-4ED1-89A0-9E411A3D510E}"/>
              </a:ext>
            </a:extLst>
          </p:cNvPr>
          <p:cNvSpPr>
            <a:spLocks noGrp="1"/>
          </p:cNvSpPr>
          <p:nvPr>
            <p:ph type="title"/>
          </p:nvPr>
        </p:nvSpPr>
        <p:spPr>
          <a:xfrm>
            <a:off x="368300" y="251275"/>
            <a:ext cx="9196940" cy="734332"/>
          </a:xfrm>
        </p:spPr>
        <p:txBody>
          <a:bodyPr>
            <a:normAutofit/>
          </a:bodyPr>
          <a:lstStyle/>
          <a:p>
            <a:r>
              <a:rPr lang="en-US" sz="3600" dirty="0"/>
              <a:t>Exploring predictor and outcome variables</a:t>
            </a:r>
            <a:endParaRPr lang="en-AU" sz="3600" dirty="0"/>
          </a:p>
        </p:txBody>
      </p:sp>
      <p:sp>
        <p:nvSpPr>
          <p:cNvPr id="4" name="Date Placeholder 3">
            <a:extLst>
              <a:ext uri="{FF2B5EF4-FFF2-40B4-BE49-F238E27FC236}">
                <a16:creationId xmlns:a16="http://schemas.microsoft.com/office/drawing/2014/main" id="{2ECC5B98-1551-4BBA-BAA1-BFA7125CD20B}"/>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CFEEC7AB-0D1C-4695-965D-CE679DD83136}"/>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10224604-2AEC-404C-B219-594C4CEF5016}"/>
              </a:ext>
            </a:extLst>
          </p:cNvPr>
          <p:cNvSpPr>
            <a:spLocks noGrp="1"/>
          </p:cNvSpPr>
          <p:nvPr>
            <p:ph type="sldNum" sz="quarter" idx="12"/>
          </p:nvPr>
        </p:nvSpPr>
        <p:spPr/>
        <p:txBody>
          <a:bodyPr/>
          <a:lstStyle/>
          <a:p>
            <a:fld id="{2182BA57-7CA6-4CE6-AEE9-662AF206D000}" type="slidenum">
              <a:rPr lang="en-AU" smtClean="0"/>
              <a:t>5</a:t>
            </a:fld>
            <a:endParaRPr lang="en-AU"/>
          </a:p>
        </p:txBody>
      </p:sp>
      <p:pic>
        <p:nvPicPr>
          <p:cNvPr id="12" name="Picture 11">
            <a:extLst>
              <a:ext uri="{FF2B5EF4-FFF2-40B4-BE49-F238E27FC236}">
                <a16:creationId xmlns:a16="http://schemas.microsoft.com/office/drawing/2014/main" id="{1B836F6F-754A-4C00-8FC7-85500168BB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89" y="1300384"/>
            <a:ext cx="5486411" cy="4572009"/>
          </a:xfrm>
          <a:prstGeom prst="rect">
            <a:avLst/>
          </a:prstGeom>
        </p:spPr>
      </p:pic>
      <p:pic>
        <p:nvPicPr>
          <p:cNvPr id="17" name="Picture 16">
            <a:extLst>
              <a:ext uri="{FF2B5EF4-FFF2-40B4-BE49-F238E27FC236}">
                <a16:creationId xmlns:a16="http://schemas.microsoft.com/office/drawing/2014/main" id="{C634C9D4-1ABE-4542-B8B7-CDDE1B059B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300384"/>
            <a:ext cx="5486411" cy="4572009"/>
          </a:xfrm>
          <a:prstGeom prst="rect">
            <a:avLst/>
          </a:prstGeom>
        </p:spPr>
      </p:pic>
      <p:sp>
        <p:nvSpPr>
          <p:cNvPr id="3" name="Rectangle 2">
            <a:extLst>
              <a:ext uri="{FF2B5EF4-FFF2-40B4-BE49-F238E27FC236}">
                <a16:creationId xmlns:a16="http://schemas.microsoft.com/office/drawing/2014/main" id="{98346671-B0CD-412D-9F71-AF3233B96723}"/>
              </a:ext>
            </a:extLst>
          </p:cNvPr>
          <p:cNvSpPr/>
          <p:nvPr/>
        </p:nvSpPr>
        <p:spPr>
          <a:xfrm>
            <a:off x="3933825" y="3429000"/>
            <a:ext cx="1066800" cy="847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615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24301D6-C873-4C5E-984A-E276452034EA}"/>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E4DB3C36-ABC8-442F-A14E-4134DA6742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2587" y="1146450"/>
            <a:ext cx="4221311" cy="2110655"/>
          </a:xfrm>
          <a:prstGeom prst="rect">
            <a:avLst/>
          </a:prstGeom>
        </p:spPr>
      </p:pic>
      <p:sp>
        <p:nvSpPr>
          <p:cNvPr id="2" name="Title 1">
            <a:extLst>
              <a:ext uri="{FF2B5EF4-FFF2-40B4-BE49-F238E27FC236}">
                <a16:creationId xmlns:a16="http://schemas.microsoft.com/office/drawing/2014/main" id="{9B4DBF01-F4F4-4725-95DD-B6DECCF00607}"/>
              </a:ext>
            </a:extLst>
          </p:cNvPr>
          <p:cNvSpPr>
            <a:spLocks noGrp="1"/>
          </p:cNvSpPr>
          <p:nvPr>
            <p:ph type="title"/>
          </p:nvPr>
        </p:nvSpPr>
        <p:spPr>
          <a:xfrm>
            <a:off x="284205" y="36222"/>
            <a:ext cx="9357188" cy="742658"/>
          </a:xfrm>
        </p:spPr>
        <p:txBody>
          <a:bodyPr>
            <a:normAutofit/>
          </a:bodyPr>
          <a:lstStyle/>
          <a:p>
            <a:r>
              <a:rPr lang="en-US" sz="3200" dirty="0"/>
              <a:t>Testing the core assumptions of a linear model</a:t>
            </a:r>
            <a:endParaRPr lang="en-AU" sz="3200" dirty="0"/>
          </a:p>
        </p:txBody>
      </p:sp>
      <p:sp>
        <p:nvSpPr>
          <p:cNvPr id="4" name="Date Placeholder 3">
            <a:extLst>
              <a:ext uri="{FF2B5EF4-FFF2-40B4-BE49-F238E27FC236}">
                <a16:creationId xmlns:a16="http://schemas.microsoft.com/office/drawing/2014/main" id="{EB54CF0D-F8D6-456C-B791-C7FBD740DE2A}"/>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176AE2B8-374C-4DC1-ACEF-714348EEDB84}"/>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8A4C4140-35A5-4756-B322-DAC283ABD8BE}"/>
              </a:ext>
            </a:extLst>
          </p:cNvPr>
          <p:cNvSpPr>
            <a:spLocks noGrp="1"/>
          </p:cNvSpPr>
          <p:nvPr>
            <p:ph type="sldNum" sz="quarter" idx="12"/>
          </p:nvPr>
        </p:nvSpPr>
        <p:spPr/>
        <p:txBody>
          <a:bodyPr/>
          <a:lstStyle/>
          <a:p>
            <a:fld id="{2182BA57-7CA6-4CE6-AEE9-662AF206D000}" type="slidenum">
              <a:rPr lang="en-AU" smtClean="0"/>
              <a:t>6</a:t>
            </a:fld>
            <a:endParaRPr lang="en-AU"/>
          </a:p>
        </p:txBody>
      </p:sp>
      <p:cxnSp>
        <p:nvCxnSpPr>
          <p:cNvPr id="9" name="Straight Connector 8">
            <a:extLst>
              <a:ext uri="{FF2B5EF4-FFF2-40B4-BE49-F238E27FC236}">
                <a16:creationId xmlns:a16="http://schemas.microsoft.com/office/drawing/2014/main" id="{D34A972A-9C49-4399-ADC5-FFC8432E12CB}"/>
              </a:ext>
            </a:extLst>
          </p:cNvPr>
          <p:cNvCxnSpPr>
            <a:cxnSpLocks/>
          </p:cNvCxnSpPr>
          <p:nvPr/>
        </p:nvCxnSpPr>
        <p:spPr>
          <a:xfrm>
            <a:off x="6322028" y="795700"/>
            <a:ext cx="0" cy="5441814"/>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40724C-95A8-45BA-89B3-3660E9E4E703}"/>
              </a:ext>
            </a:extLst>
          </p:cNvPr>
          <p:cNvCxnSpPr>
            <a:cxnSpLocks/>
          </p:cNvCxnSpPr>
          <p:nvPr/>
        </p:nvCxnSpPr>
        <p:spPr>
          <a:xfrm>
            <a:off x="284205" y="3470096"/>
            <a:ext cx="11633817"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7E5DB81-E3B0-4A12-A816-3382F89FBA6A}"/>
              </a:ext>
            </a:extLst>
          </p:cNvPr>
          <p:cNvSpPr txBox="1"/>
          <p:nvPr/>
        </p:nvSpPr>
        <p:spPr>
          <a:xfrm>
            <a:off x="370717" y="740712"/>
            <a:ext cx="3815468" cy="338554"/>
          </a:xfrm>
          <a:prstGeom prst="rect">
            <a:avLst/>
          </a:prstGeom>
          <a:noFill/>
        </p:spPr>
        <p:txBody>
          <a:bodyPr wrap="none" rtlCol="0">
            <a:spAutoFit/>
          </a:bodyPr>
          <a:lstStyle/>
          <a:p>
            <a:r>
              <a:rPr lang="en-US" sz="1600" dirty="0">
                <a:latin typeface="Product Sans" panose="020B0403030502040203" pitchFamily="34" charset="0"/>
              </a:rPr>
              <a:t>1. Linear relationship to outcome variable</a:t>
            </a:r>
            <a:endParaRPr lang="en-AU" sz="1600" dirty="0">
              <a:latin typeface="Product Sans" panose="020B0403030502040203" pitchFamily="34" charset="0"/>
            </a:endParaRPr>
          </a:p>
        </p:txBody>
      </p:sp>
      <p:pic>
        <p:nvPicPr>
          <p:cNvPr id="15" name="Picture 14">
            <a:extLst>
              <a:ext uri="{FF2B5EF4-FFF2-40B4-BE49-F238E27FC236}">
                <a16:creationId xmlns:a16="http://schemas.microsoft.com/office/drawing/2014/main" id="{319538E3-F935-475E-A999-6909D25460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17793" y="1153662"/>
            <a:ext cx="3815461" cy="2146197"/>
          </a:xfrm>
          <a:prstGeom prst="rect">
            <a:avLst/>
          </a:prstGeom>
        </p:spPr>
      </p:pic>
      <p:sp>
        <p:nvSpPr>
          <p:cNvPr id="21" name="TextBox 20">
            <a:extLst>
              <a:ext uri="{FF2B5EF4-FFF2-40B4-BE49-F238E27FC236}">
                <a16:creationId xmlns:a16="http://schemas.microsoft.com/office/drawing/2014/main" id="{A3D4EB8D-C4B7-42B0-AE68-B0BB81AFB92D}"/>
              </a:ext>
            </a:extLst>
          </p:cNvPr>
          <p:cNvSpPr txBox="1"/>
          <p:nvPr/>
        </p:nvSpPr>
        <p:spPr>
          <a:xfrm>
            <a:off x="6379686" y="3640334"/>
            <a:ext cx="3116559" cy="338554"/>
          </a:xfrm>
          <a:prstGeom prst="rect">
            <a:avLst/>
          </a:prstGeom>
          <a:noFill/>
        </p:spPr>
        <p:txBody>
          <a:bodyPr wrap="none" rtlCol="0">
            <a:spAutoFit/>
          </a:bodyPr>
          <a:lstStyle/>
          <a:p>
            <a:r>
              <a:rPr lang="en-US" sz="1600" dirty="0">
                <a:latin typeface="Product Sans" panose="020B0403030502040203" pitchFamily="34" charset="0"/>
              </a:rPr>
              <a:t>4. Independence of observations</a:t>
            </a:r>
            <a:endParaRPr lang="en-AU" sz="1600" dirty="0">
              <a:latin typeface="Product Sans" panose="020B0403030502040203" pitchFamily="34" charset="0"/>
            </a:endParaRPr>
          </a:p>
        </p:txBody>
      </p:sp>
      <p:grpSp>
        <p:nvGrpSpPr>
          <p:cNvPr id="8" name="Group 7">
            <a:extLst>
              <a:ext uri="{FF2B5EF4-FFF2-40B4-BE49-F238E27FC236}">
                <a16:creationId xmlns:a16="http://schemas.microsoft.com/office/drawing/2014/main" id="{EC030912-A84A-4083-9EA7-F9FDD0F9B1A1}"/>
              </a:ext>
            </a:extLst>
          </p:cNvPr>
          <p:cNvGrpSpPr/>
          <p:nvPr/>
        </p:nvGrpSpPr>
        <p:grpSpPr>
          <a:xfrm>
            <a:off x="370717" y="3640334"/>
            <a:ext cx="5796969" cy="2618486"/>
            <a:chOff x="6163542" y="661965"/>
            <a:chExt cx="5796969" cy="2618486"/>
          </a:xfrm>
        </p:grpSpPr>
        <p:pic>
          <p:nvPicPr>
            <p:cNvPr id="17" name="Picture 16">
              <a:extLst>
                <a:ext uri="{FF2B5EF4-FFF2-40B4-BE49-F238E27FC236}">
                  <a16:creationId xmlns:a16="http://schemas.microsoft.com/office/drawing/2014/main" id="{3316F517-688E-4717-8E72-D4967445495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231141" y="1109468"/>
              <a:ext cx="4341965" cy="2170983"/>
            </a:xfrm>
            <a:prstGeom prst="rect">
              <a:avLst/>
            </a:prstGeom>
          </p:spPr>
        </p:pic>
        <p:sp>
          <p:nvSpPr>
            <p:cNvPr id="18" name="TextBox 17">
              <a:extLst>
                <a:ext uri="{FF2B5EF4-FFF2-40B4-BE49-F238E27FC236}">
                  <a16:creationId xmlns:a16="http://schemas.microsoft.com/office/drawing/2014/main" id="{AC2EC5CF-27B5-48AE-9315-B012160A337E}"/>
                </a:ext>
              </a:extLst>
            </p:cNvPr>
            <p:cNvSpPr txBox="1"/>
            <p:nvPr/>
          </p:nvSpPr>
          <p:spPr>
            <a:xfrm>
              <a:off x="6163542" y="661965"/>
              <a:ext cx="3087705" cy="338554"/>
            </a:xfrm>
            <a:prstGeom prst="rect">
              <a:avLst/>
            </a:prstGeom>
            <a:noFill/>
          </p:spPr>
          <p:txBody>
            <a:bodyPr wrap="none" rtlCol="0">
              <a:spAutoFit/>
            </a:bodyPr>
            <a:lstStyle/>
            <a:p>
              <a:r>
                <a:rPr lang="en-US" sz="1600" dirty="0">
                  <a:latin typeface="Product Sans" panose="020B0403030502040203" pitchFamily="34" charset="0"/>
                </a:rPr>
                <a:t>3. Constant variance of residuals</a:t>
              </a:r>
              <a:endParaRPr lang="en-AU" sz="1600" dirty="0">
                <a:latin typeface="Product Sans" panose="020B0403030502040203" pitchFamily="34" charset="0"/>
              </a:endParaRPr>
            </a:p>
          </p:txBody>
        </p:sp>
        <p:sp>
          <p:nvSpPr>
            <p:cNvPr id="22" name="TextBox 21">
              <a:extLst>
                <a:ext uri="{FF2B5EF4-FFF2-40B4-BE49-F238E27FC236}">
                  <a16:creationId xmlns:a16="http://schemas.microsoft.com/office/drawing/2014/main" id="{F0035232-F9BF-4C3C-A624-2B8ED3D9D7B4}"/>
                </a:ext>
              </a:extLst>
            </p:cNvPr>
            <p:cNvSpPr txBox="1"/>
            <p:nvPr/>
          </p:nvSpPr>
          <p:spPr>
            <a:xfrm>
              <a:off x="10582298" y="1556181"/>
              <a:ext cx="1378213" cy="738664"/>
            </a:xfrm>
            <a:prstGeom prst="rect">
              <a:avLst/>
            </a:prstGeom>
            <a:noFill/>
          </p:spPr>
          <p:txBody>
            <a:bodyPr wrap="square" rtlCol="0">
              <a:spAutoFit/>
            </a:bodyPr>
            <a:lstStyle/>
            <a:p>
              <a:r>
                <a:rPr lang="en-US" sz="1400" dirty="0">
                  <a:solidFill>
                    <a:srgbClr val="FF0000"/>
                  </a:solidFill>
                  <a:latin typeface="Product Sans" panose="020B0403030502040203" pitchFamily="34" charset="0"/>
                </a:rPr>
                <a:t>Breusch-Pagan test (p=2.672e-05)</a:t>
              </a:r>
              <a:endParaRPr lang="en-AU" sz="1400" dirty="0">
                <a:solidFill>
                  <a:srgbClr val="FF0000"/>
                </a:solidFill>
                <a:latin typeface="Product Sans" panose="020B0403030502040203" pitchFamily="34" charset="0"/>
              </a:endParaRPr>
            </a:p>
          </p:txBody>
        </p:sp>
      </p:grpSp>
      <p:grpSp>
        <p:nvGrpSpPr>
          <p:cNvPr id="11" name="Group 10">
            <a:extLst>
              <a:ext uri="{FF2B5EF4-FFF2-40B4-BE49-F238E27FC236}">
                <a16:creationId xmlns:a16="http://schemas.microsoft.com/office/drawing/2014/main" id="{6C4BBA56-C9DD-4E0D-A679-E4B13DDF0E69}"/>
              </a:ext>
            </a:extLst>
          </p:cNvPr>
          <p:cNvGrpSpPr/>
          <p:nvPr/>
        </p:nvGrpSpPr>
        <p:grpSpPr>
          <a:xfrm>
            <a:off x="6379686" y="762890"/>
            <a:ext cx="5624980" cy="1438887"/>
            <a:chOff x="422694" y="3516607"/>
            <a:chExt cx="5624980" cy="1438887"/>
          </a:xfrm>
        </p:grpSpPr>
        <p:sp>
          <p:nvSpPr>
            <p:cNvPr id="20" name="TextBox 19">
              <a:extLst>
                <a:ext uri="{FF2B5EF4-FFF2-40B4-BE49-F238E27FC236}">
                  <a16:creationId xmlns:a16="http://schemas.microsoft.com/office/drawing/2014/main" id="{2EDFEC57-A3C0-40D1-A021-F9C3B5A91B8A}"/>
                </a:ext>
              </a:extLst>
            </p:cNvPr>
            <p:cNvSpPr txBox="1"/>
            <p:nvPr/>
          </p:nvSpPr>
          <p:spPr>
            <a:xfrm>
              <a:off x="422694" y="3516607"/>
              <a:ext cx="3174267" cy="338554"/>
            </a:xfrm>
            <a:prstGeom prst="rect">
              <a:avLst/>
            </a:prstGeom>
            <a:noFill/>
          </p:spPr>
          <p:txBody>
            <a:bodyPr wrap="none" rtlCol="0">
              <a:spAutoFit/>
            </a:bodyPr>
            <a:lstStyle/>
            <a:p>
              <a:r>
                <a:rPr lang="en-US" sz="1600" dirty="0">
                  <a:latin typeface="Product Sans" panose="020B0403030502040203" pitchFamily="34" charset="0"/>
                </a:rPr>
                <a:t>2. Normal distribution of residuals</a:t>
              </a:r>
              <a:endParaRPr lang="en-AU" sz="1600" dirty="0">
                <a:latin typeface="Product Sans" panose="020B0403030502040203" pitchFamily="34" charset="0"/>
              </a:endParaRPr>
            </a:p>
          </p:txBody>
        </p:sp>
        <p:sp>
          <p:nvSpPr>
            <p:cNvPr id="24" name="TextBox 23">
              <a:extLst>
                <a:ext uri="{FF2B5EF4-FFF2-40B4-BE49-F238E27FC236}">
                  <a16:creationId xmlns:a16="http://schemas.microsoft.com/office/drawing/2014/main" id="{3F47C840-63D2-4ACC-8D70-CDF1F07AA0A7}"/>
                </a:ext>
              </a:extLst>
            </p:cNvPr>
            <p:cNvSpPr txBox="1"/>
            <p:nvPr/>
          </p:nvSpPr>
          <p:spPr>
            <a:xfrm>
              <a:off x="4543884" y="4432274"/>
              <a:ext cx="1503790" cy="523220"/>
            </a:xfrm>
            <a:prstGeom prst="rect">
              <a:avLst/>
            </a:prstGeom>
            <a:noFill/>
          </p:spPr>
          <p:txBody>
            <a:bodyPr wrap="square" rtlCol="0">
              <a:spAutoFit/>
            </a:bodyPr>
            <a:lstStyle/>
            <a:p>
              <a:r>
                <a:rPr lang="en-US" sz="1400" dirty="0">
                  <a:solidFill>
                    <a:srgbClr val="FF0000"/>
                  </a:solidFill>
                  <a:latin typeface="Product Sans" panose="020B0403030502040203" pitchFamily="34" charset="0"/>
                </a:rPr>
                <a:t>Shapiro-Wilk test (p&lt;2.2e-16)</a:t>
              </a:r>
              <a:endParaRPr lang="en-AU" sz="1400" dirty="0">
                <a:solidFill>
                  <a:srgbClr val="FF0000"/>
                </a:solidFill>
                <a:latin typeface="Product Sans" panose="020B0403030502040203" pitchFamily="34" charset="0"/>
              </a:endParaRPr>
            </a:p>
          </p:txBody>
        </p:sp>
      </p:grpSp>
      <p:pic>
        <p:nvPicPr>
          <p:cNvPr id="2050" name="Picture 2" descr="16,759 Large Group Of People Illustrations &amp; Clip Art - iStock">
            <a:extLst>
              <a:ext uri="{FF2B5EF4-FFF2-40B4-BE49-F238E27FC236}">
                <a16:creationId xmlns:a16="http://schemas.microsoft.com/office/drawing/2014/main" id="{7DA65A72-49A7-4AF1-B103-F78993AC93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667" y="4184185"/>
            <a:ext cx="3348894" cy="169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0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D9CE3FA-CE06-41F7-80E1-2DD9050A7A62}"/>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Date Placeholder 3">
            <a:extLst>
              <a:ext uri="{FF2B5EF4-FFF2-40B4-BE49-F238E27FC236}">
                <a16:creationId xmlns:a16="http://schemas.microsoft.com/office/drawing/2014/main" id="{AA2170F1-6F8B-49BC-AB8F-8D996E93A364}"/>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ECCEBFD5-6152-4B48-9835-17BFEF23E124}"/>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25F8AC32-D89A-47D4-A9C1-04B024784F2B}"/>
              </a:ext>
            </a:extLst>
          </p:cNvPr>
          <p:cNvSpPr>
            <a:spLocks noGrp="1"/>
          </p:cNvSpPr>
          <p:nvPr>
            <p:ph type="sldNum" sz="quarter" idx="12"/>
          </p:nvPr>
        </p:nvSpPr>
        <p:spPr/>
        <p:txBody>
          <a:bodyPr/>
          <a:lstStyle/>
          <a:p>
            <a:fld id="{2182BA57-7CA6-4CE6-AEE9-662AF206D000}" type="slidenum">
              <a:rPr lang="en-AU" smtClean="0"/>
              <a:t>7</a:t>
            </a:fld>
            <a:endParaRPr lang="en-AU"/>
          </a:p>
        </p:txBody>
      </p:sp>
      <p:sp>
        <p:nvSpPr>
          <p:cNvPr id="11" name="Title 1">
            <a:extLst>
              <a:ext uri="{FF2B5EF4-FFF2-40B4-BE49-F238E27FC236}">
                <a16:creationId xmlns:a16="http://schemas.microsoft.com/office/drawing/2014/main" id="{39BE5D71-CE5F-4518-ACD6-17CCD2D7B25F}"/>
              </a:ext>
            </a:extLst>
          </p:cNvPr>
          <p:cNvSpPr txBox="1">
            <a:spLocks/>
          </p:cNvSpPr>
          <p:nvPr/>
        </p:nvSpPr>
        <p:spPr>
          <a:xfrm>
            <a:off x="227318" y="15596"/>
            <a:ext cx="11737364" cy="9501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roduct Sans" panose="020B0403030502040203" pitchFamily="34" charset="0"/>
                <a:ea typeface="+mj-ea"/>
                <a:cs typeface="+mj-cs"/>
              </a:defRPr>
            </a:lvl1pPr>
          </a:lstStyle>
          <a:p>
            <a:r>
              <a:rPr lang="en-US" sz="3200" dirty="0"/>
              <a:t>Mitigating assumption violations: non-normal residual distribution</a:t>
            </a:r>
            <a:endParaRPr lang="en-AU" sz="3200" dirty="0"/>
          </a:p>
        </p:txBody>
      </p:sp>
      <p:pic>
        <p:nvPicPr>
          <p:cNvPr id="10" name="Picture 9">
            <a:extLst>
              <a:ext uri="{FF2B5EF4-FFF2-40B4-BE49-F238E27FC236}">
                <a16:creationId xmlns:a16="http://schemas.microsoft.com/office/drawing/2014/main" id="{5CB7941A-DAD7-4F87-B64C-71060A72730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24905" y="1008602"/>
            <a:ext cx="4472287" cy="2236143"/>
          </a:xfrm>
          <a:prstGeom prst="rect">
            <a:avLst/>
          </a:prstGeom>
        </p:spPr>
      </p:pic>
      <p:sp>
        <p:nvSpPr>
          <p:cNvPr id="24" name="TextBox 23">
            <a:extLst>
              <a:ext uri="{FF2B5EF4-FFF2-40B4-BE49-F238E27FC236}">
                <a16:creationId xmlns:a16="http://schemas.microsoft.com/office/drawing/2014/main" id="{8636D44E-8DF8-4126-8F74-258BF6371464}"/>
              </a:ext>
            </a:extLst>
          </p:cNvPr>
          <p:cNvSpPr txBox="1"/>
          <p:nvPr/>
        </p:nvSpPr>
        <p:spPr>
          <a:xfrm>
            <a:off x="7716664" y="3244745"/>
            <a:ext cx="2979590" cy="338554"/>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Shapiro-Wilk test: p = </a:t>
            </a:r>
            <a:r>
              <a:rPr lang="en-AU" sz="1600" dirty="0">
                <a:solidFill>
                  <a:srgbClr val="FF0000"/>
                </a:solidFill>
                <a:latin typeface="Product Sans" panose="020B0403030502040203" pitchFamily="34" charset="0"/>
              </a:rPr>
              <a:t>0.001995</a:t>
            </a:r>
          </a:p>
        </p:txBody>
      </p:sp>
      <p:pic>
        <p:nvPicPr>
          <p:cNvPr id="12" name="Picture 11">
            <a:extLst>
              <a:ext uri="{FF2B5EF4-FFF2-40B4-BE49-F238E27FC236}">
                <a16:creationId xmlns:a16="http://schemas.microsoft.com/office/drawing/2014/main" id="{6D362F8E-A623-4176-B7BA-B207A2F2BE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0268" y="1025622"/>
            <a:ext cx="4472287" cy="2236143"/>
          </a:xfrm>
          <a:prstGeom prst="rect">
            <a:avLst/>
          </a:prstGeom>
        </p:spPr>
      </p:pic>
      <p:grpSp>
        <p:nvGrpSpPr>
          <p:cNvPr id="7" name="Group 6">
            <a:extLst>
              <a:ext uri="{FF2B5EF4-FFF2-40B4-BE49-F238E27FC236}">
                <a16:creationId xmlns:a16="http://schemas.microsoft.com/office/drawing/2014/main" id="{003A6319-7CC9-4681-8E3E-B0C0072B98F7}"/>
              </a:ext>
            </a:extLst>
          </p:cNvPr>
          <p:cNvGrpSpPr/>
          <p:nvPr/>
        </p:nvGrpSpPr>
        <p:grpSpPr>
          <a:xfrm>
            <a:off x="590268" y="3596236"/>
            <a:ext cx="4912646" cy="2673944"/>
            <a:chOff x="450464" y="3982555"/>
            <a:chExt cx="4361204" cy="2373795"/>
          </a:xfrm>
        </p:grpSpPr>
        <p:pic>
          <p:nvPicPr>
            <p:cNvPr id="3" name="Picture 2">
              <a:extLst>
                <a:ext uri="{FF2B5EF4-FFF2-40B4-BE49-F238E27FC236}">
                  <a16:creationId xmlns:a16="http://schemas.microsoft.com/office/drawing/2014/main" id="{CEB40C69-FC51-4766-84E9-2D4980A28ACF}"/>
                </a:ext>
              </a:extLst>
            </p:cNvPr>
            <p:cNvPicPr>
              <a:picLocks noChangeAspect="1"/>
            </p:cNvPicPr>
            <p:nvPr/>
          </p:nvPicPr>
          <p:blipFill>
            <a:blip r:embed="rId5">
              <a:extLst>
                <a:ext uri="{28A0092B-C50C-407E-A947-70E740481C1C}">
                  <a14:useLocalDpi xmlns:a14="http://schemas.microsoft.com/office/drawing/2010/main" val="0"/>
                </a:ext>
              </a:extLst>
            </a:blip>
            <a:srcRect t="11122" b="11122"/>
            <a:stretch/>
          </p:blipFill>
          <p:spPr>
            <a:xfrm>
              <a:off x="450464" y="3982555"/>
              <a:ext cx="4361204" cy="2373795"/>
            </a:xfrm>
            <a:prstGeom prst="rect">
              <a:avLst/>
            </a:prstGeom>
          </p:spPr>
        </p:pic>
        <p:sp>
          <p:nvSpPr>
            <p:cNvPr id="13" name="TextBox 12">
              <a:extLst>
                <a:ext uri="{FF2B5EF4-FFF2-40B4-BE49-F238E27FC236}">
                  <a16:creationId xmlns:a16="http://schemas.microsoft.com/office/drawing/2014/main" id="{D5C56447-312D-4D4A-8E44-561632756315}"/>
                </a:ext>
              </a:extLst>
            </p:cNvPr>
            <p:cNvSpPr txBox="1"/>
            <p:nvPr/>
          </p:nvSpPr>
          <p:spPr>
            <a:xfrm>
              <a:off x="1533059" y="4035274"/>
              <a:ext cx="2668535" cy="300551"/>
            </a:xfrm>
            <a:prstGeom prst="rect">
              <a:avLst/>
            </a:prstGeom>
            <a:noFill/>
          </p:spPr>
          <p:txBody>
            <a:bodyPr wrap="none" rtlCol="0">
              <a:spAutoFit/>
            </a:bodyPr>
            <a:lstStyle/>
            <a:p>
              <a:r>
                <a:rPr lang="en-US" sz="1600" dirty="0">
                  <a:latin typeface="Product Sans" panose="020B0403030502040203" pitchFamily="34" charset="0"/>
                </a:rPr>
                <a:t>Box-Cox Power Transformation</a:t>
              </a:r>
              <a:endParaRPr lang="en-AU" sz="1600" dirty="0">
                <a:latin typeface="Product Sans" panose="020B0403030502040203" pitchFamily="34" charset="0"/>
              </a:endParaRPr>
            </a:p>
          </p:txBody>
        </p:sp>
      </p:grpSp>
      <p:grpSp>
        <p:nvGrpSpPr>
          <p:cNvPr id="9" name="Group 8">
            <a:extLst>
              <a:ext uri="{FF2B5EF4-FFF2-40B4-BE49-F238E27FC236}">
                <a16:creationId xmlns:a16="http://schemas.microsoft.com/office/drawing/2014/main" id="{E2C0AFCF-EBB2-4FF4-9106-AA83F45B5234}"/>
              </a:ext>
            </a:extLst>
          </p:cNvPr>
          <p:cNvGrpSpPr/>
          <p:nvPr/>
        </p:nvGrpSpPr>
        <p:grpSpPr>
          <a:xfrm>
            <a:off x="6096001" y="3967951"/>
            <a:ext cx="5392364" cy="2236142"/>
            <a:chOff x="6565318" y="4272963"/>
            <a:chExt cx="4788482" cy="1985720"/>
          </a:xfrm>
        </p:grpSpPr>
        <p:pic>
          <p:nvPicPr>
            <p:cNvPr id="8" name="Picture 7">
              <a:extLst>
                <a:ext uri="{FF2B5EF4-FFF2-40B4-BE49-F238E27FC236}">
                  <a16:creationId xmlns:a16="http://schemas.microsoft.com/office/drawing/2014/main" id="{6BCB6BFD-9A0F-44A1-A4D8-E88E2C18469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565318" y="4272963"/>
              <a:ext cx="4633346" cy="1985720"/>
            </a:xfrm>
            <a:prstGeom prst="rect">
              <a:avLst/>
            </a:prstGeom>
          </p:spPr>
        </p:pic>
        <p:sp>
          <p:nvSpPr>
            <p:cNvPr id="14" name="TextBox 13">
              <a:extLst>
                <a:ext uri="{FF2B5EF4-FFF2-40B4-BE49-F238E27FC236}">
                  <a16:creationId xmlns:a16="http://schemas.microsoft.com/office/drawing/2014/main" id="{BEDCD0E4-C0DB-4F03-AE7D-CF50553A04C2}"/>
                </a:ext>
              </a:extLst>
            </p:cNvPr>
            <p:cNvSpPr txBox="1"/>
            <p:nvPr/>
          </p:nvSpPr>
          <p:spPr>
            <a:xfrm>
              <a:off x="8229172" y="4686035"/>
              <a:ext cx="762855" cy="338554"/>
            </a:xfrm>
            <a:prstGeom prst="rect">
              <a:avLst/>
            </a:prstGeom>
            <a:noFill/>
          </p:spPr>
          <p:txBody>
            <a:bodyPr wrap="square">
              <a:spAutoFit/>
            </a:bodyPr>
            <a:lstStyle/>
            <a:p>
              <a:r>
                <a:rPr lang="el-GR" sz="1600" b="0" i="0" dirty="0">
                  <a:solidFill>
                    <a:srgbClr val="202122"/>
                  </a:solidFill>
                  <a:effectLst/>
                  <a:latin typeface="Product Sans" panose="020B0403030502040203" pitchFamily="34" charset="0"/>
                </a:rPr>
                <a:t>λ</a:t>
              </a:r>
              <a:r>
                <a:rPr lang="en-US" sz="1600" b="0" i="0" dirty="0">
                  <a:solidFill>
                    <a:srgbClr val="202122"/>
                  </a:solidFill>
                  <a:effectLst/>
                  <a:latin typeface="Product Sans" panose="020B0403030502040203" pitchFamily="34" charset="0"/>
                </a:rPr>
                <a:t> = 0</a:t>
              </a:r>
              <a:endParaRPr lang="en-AU" sz="1600" dirty="0">
                <a:latin typeface="Product Sans" panose="020B0403030502040203" pitchFamily="34" charset="0"/>
              </a:endParaRPr>
            </a:p>
          </p:txBody>
        </p:sp>
        <p:sp>
          <p:nvSpPr>
            <p:cNvPr id="15" name="TextBox 14">
              <a:extLst>
                <a:ext uri="{FF2B5EF4-FFF2-40B4-BE49-F238E27FC236}">
                  <a16:creationId xmlns:a16="http://schemas.microsoft.com/office/drawing/2014/main" id="{D6E58CAD-26CC-4ACB-961A-6E335F0F724C}"/>
                </a:ext>
              </a:extLst>
            </p:cNvPr>
            <p:cNvSpPr txBox="1"/>
            <p:nvPr/>
          </p:nvSpPr>
          <p:spPr>
            <a:xfrm>
              <a:off x="9205395" y="4686035"/>
              <a:ext cx="1039830" cy="338554"/>
            </a:xfrm>
            <a:prstGeom prst="rect">
              <a:avLst/>
            </a:prstGeom>
            <a:noFill/>
          </p:spPr>
          <p:txBody>
            <a:bodyPr wrap="square">
              <a:spAutoFit/>
            </a:bodyPr>
            <a:lstStyle/>
            <a:p>
              <a:r>
                <a:rPr lang="el-GR" sz="1600" b="0" i="0" dirty="0">
                  <a:solidFill>
                    <a:srgbClr val="202122"/>
                  </a:solidFill>
                  <a:effectLst/>
                  <a:latin typeface="Product Sans" panose="020B0403030502040203" pitchFamily="34" charset="0"/>
                </a:rPr>
                <a:t>λ</a:t>
              </a:r>
              <a:r>
                <a:rPr lang="en-US" sz="1600" b="0" i="0" dirty="0">
                  <a:solidFill>
                    <a:srgbClr val="202122"/>
                  </a:solidFill>
                  <a:effectLst/>
                  <a:latin typeface="Product Sans" panose="020B0403030502040203" pitchFamily="34" charset="0"/>
                </a:rPr>
                <a:t> = 0.5</a:t>
              </a:r>
              <a:endParaRPr lang="en-AU" sz="1600" dirty="0">
                <a:latin typeface="Product Sans" panose="020B0403030502040203" pitchFamily="34" charset="0"/>
              </a:endParaRPr>
            </a:p>
          </p:txBody>
        </p:sp>
        <p:sp>
          <p:nvSpPr>
            <p:cNvPr id="16" name="TextBox 15">
              <a:extLst>
                <a:ext uri="{FF2B5EF4-FFF2-40B4-BE49-F238E27FC236}">
                  <a16:creationId xmlns:a16="http://schemas.microsoft.com/office/drawing/2014/main" id="{54B99D74-3474-4BB7-9FC7-35F38E540CB3}"/>
                </a:ext>
              </a:extLst>
            </p:cNvPr>
            <p:cNvSpPr txBox="1"/>
            <p:nvPr/>
          </p:nvSpPr>
          <p:spPr>
            <a:xfrm>
              <a:off x="10313970" y="4686035"/>
              <a:ext cx="1039830" cy="338554"/>
            </a:xfrm>
            <a:prstGeom prst="rect">
              <a:avLst/>
            </a:prstGeom>
            <a:noFill/>
          </p:spPr>
          <p:txBody>
            <a:bodyPr wrap="square">
              <a:spAutoFit/>
            </a:bodyPr>
            <a:lstStyle/>
            <a:p>
              <a:r>
                <a:rPr lang="el-GR" sz="1600" b="0" i="0" dirty="0">
                  <a:solidFill>
                    <a:srgbClr val="202122"/>
                  </a:solidFill>
                  <a:effectLst/>
                  <a:latin typeface="Product Sans" panose="020B0403030502040203" pitchFamily="34" charset="0"/>
                </a:rPr>
                <a:t>λ</a:t>
              </a:r>
              <a:r>
                <a:rPr lang="en-US" sz="1600" b="0" i="0" dirty="0">
                  <a:solidFill>
                    <a:srgbClr val="202122"/>
                  </a:solidFill>
                  <a:effectLst/>
                  <a:latin typeface="Product Sans" panose="020B0403030502040203" pitchFamily="34" charset="0"/>
                </a:rPr>
                <a:t> = -1</a:t>
              </a:r>
              <a:endParaRPr lang="en-AU" sz="1600" dirty="0">
                <a:latin typeface="Product Sans" panose="020B0403030502040203" pitchFamily="34" charset="0"/>
              </a:endParaRPr>
            </a:p>
          </p:txBody>
        </p:sp>
      </p:grpSp>
      <p:cxnSp>
        <p:nvCxnSpPr>
          <p:cNvPr id="18" name="Straight Arrow Connector 17">
            <a:extLst>
              <a:ext uri="{FF2B5EF4-FFF2-40B4-BE49-F238E27FC236}">
                <a16:creationId xmlns:a16="http://schemas.microsoft.com/office/drawing/2014/main" id="{2B000C5C-35A8-4E08-9770-F8DF56665A66}"/>
              </a:ext>
            </a:extLst>
          </p:cNvPr>
          <p:cNvCxnSpPr/>
          <p:nvPr/>
        </p:nvCxnSpPr>
        <p:spPr>
          <a:xfrm>
            <a:off x="5604683" y="1991773"/>
            <a:ext cx="67809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C5716F-9DA8-48ED-B246-559D4F30D999}"/>
              </a:ext>
            </a:extLst>
          </p:cNvPr>
          <p:cNvSpPr txBox="1"/>
          <p:nvPr/>
        </p:nvSpPr>
        <p:spPr>
          <a:xfrm>
            <a:off x="1770479" y="3242689"/>
            <a:ext cx="2979590" cy="338554"/>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Shapiro-Wilk test: p&lt;2.2e-16</a:t>
            </a:r>
            <a:endParaRPr lang="en-AU" sz="1600" dirty="0">
              <a:solidFill>
                <a:srgbClr val="FF0000"/>
              </a:solidFill>
              <a:latin typeface="Product Sans" panose="020B0403030502040203" pitchFamily="34" charset="0"/>
            </a:endParaRPr>
          </a:p>
        </p:txBody>
      </p:sp>
    </p:spTree>
    <p:extLst>
      <p:ext uri="{BB962C8B-B14F-4D97-AF65-F5344CB8AC3E}">
        <p14:creationId xmlns:p14="http://schemas.microsoft.com/office/powerpoint/2010/main" val="305518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5E9446F-BDA8-4B75-A78F-2F3FD9C80321}"/>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Date Placeholder 3">
            <a:extLst>
              <a:ext uri="{FF2B5EF4-FFF2-40B4-BE49-F238E27FC236}">
                <a16:creationId xmlns:a16="http://schemas.microsoft.com/office/drawing/2014/main" id="{AA2170F1-6F8B-49BC-AB8F-8D996E93A364}"/>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ECCEBFD5-6152-4B48-9835-17BFEF23E124}"/>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25F8AC32-D89A-47D4-A9C1-04B024784F2B}"/>
              </a:ext>
            </a:extLst>
          </p:cNvPr>
          <p:cNvSpPr>
            <a:spLocks noGrp="1"/>
          </p:cNvSpPr>
          <p:nvPr>
            <p:ph type="sldNum" sz="quarter" idx="12"/>
          </p:nvPr>
        </p:nvSpPr>
        <p:spPr/>
        <p:txBody>
          <a:bodyPr/>
          <a:lstStyle/>
          <a:p>
            <a:fld id="{2182BA57-7CA6-4CE6-AEE9-662AF206D000}" type="slidenum">
              <a:rPr lang="en-AU" smtClean="0"/>
              <a:t>8</a:t>
            </a:fld>
            <a:endParaRPr lang="en-AU"/>
          </a:p>
        </p:txBody>
      </p:sp>
      <p:sp>
        <p:nvSpPr>
          <p:cNvPr id="11" name="Title 1">
            <a:extLst>
              <a:ext uri="{FF2B5EF4-FFF2-40B4-BE49-F238E27FC236}">
                <a16:creationId xmlns:a16="http://schemas.microsoft.com/office/drawing/2014/main" id="{39BE5D71-CE5F-4518-ACD6-17CCD2D7B25F}"/>
              </a:ext>
            </a:extLst>
          </p:cNvPr>
          <p:cNvSpPr txBox="1">
            <a:spLocks/>
          </p:cNvSpPr>
          <p:nvPr/>
        </p:nvSpPr>
        <p:spPr>
          <a:xfrm>
            <a:off x="230315" y="-100162"/>
            <a:ext cx="9662547"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roduct Sans" panose="020B0403030502040203" pitchFamily="34" charset="0"/>
                <a:ea typeface="+mj-ea"/>
                <a:cs typeface="+mj-cs"/>
              </a:defRPr>
            </a:lvl1pPr>
          </a:lstStyle>
          <a:p>
            <a:r>
              <a:rPr lang="en-US" sz="3200" dirty="0"/>
              <a:t>Mitigating assumption violations: heteroscedasticity</a:t>
            </a:r>
            <a:endParaRPr lang="en-AU" sz="3200" dirty="0"/>
          </a:p>
        </p:txBody>
      </p:sp>
      <p:cxnSp>
        <p:nvCxnSpPr>
          <p:cNvPr id="13" name="Straight Connector 12">
            <a:extLst>
              <a:ext uri="{FF2B5EF4-FFF2-40B4-BE49-F238E27FC236}">
                <a16:creationId xmlns:a16="http://schemas.microsoft.com/office/drawing/2014/main" id="{931871CA-9A08-494F-B89B-D032F0646360}"/>
              </a:ext>
            </a:extLst>
          </p:cNvPr>
          <p:cNvCxnSpPr>
            <a:cxnSpLocks/>
          </p:cNvCxnSpPr>
          <p:nvPr/>
        </p:nvCxnSpPr>
        <p:spPr>
          <a:xfrm>
            <a:off x="6485529" y="801370"/>
            <a:ext cx="0" cy="555496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C5ACAF-4B48-4691-AEBF-7E19D06E35D4}"/>
              </a:ext>
            </a:extLst>
          </p:cNvPr>
          <p:cNvSpPr txBox="1"/>
          <p:nvPr/>
        </p:nvSpPr>
        <p:spPr>
          <a:xfrm>
            <a:off x="319653" y="801370"/>
            <a:ext cx="5344733" cy="369332"/>
          </a:xfrm>
          <a:prstGeom prst="rect">
            <a:avLst/>
          </a:prstGeom>
          <a:noFill/>
        </p:spPr>
        <p:txBody>
          <a:bodyPr wrap="none" rtlCol="0">
            <a:spAutoFit/>
          </a:bodyPr>
          <a:lstStyle/>
          <a:p>
            <a:r>
              <a:rPr lang="en-US" dirty="0">
                <a:latin typeface="Product Sans" panose="020B0403030502040203" pitchFamily="34" charset="0"/>
              </a:rPr>
              <a:t>Method 1: Weighted least squares (WLS) regression</a:t>
            </a:r>
            <a:endParaRPr lang="en-AU" dirty="0">
              <a:latin typeface="Product Sans" panose="020B0403030502040203" pitchFamily="34" charset="0"/>
            </a:endParaRPr>
          </a:p>
        </p:txBody>
      </p:sp>
      <p:sp>
        <p:nvSpPr>
          <p:cNvPr id="16" name="TextBox 15">
            <a:extLst>
              <a:ext uri="{FF2B5EF4-FFF2-40B4-BE49-F238E27FC236}">
                <a16:creationId xmlns:a16="http://schemas.microsoft.com/office/drawing/2014/main" id="{F5A3B48D-1641-4137-9453-659E92BDF9D4}"/>
              </a:ext>
            </a:extLst>
          </p:cNvPr>
          <p:cNvSpPr txBox="1"/>
          <p:nvPr/>
        </p:nvSpPr>
        <p:spPr>
          <a:xfrm>
            <a:off x="6654192" y="801370"/>
            <a:ext cx="5519460" cy="369332"/>
          </a:xfrm>
          <a:prstGeom prst="rect">
            <a:avLst/>
          </a:prstGeom>
          <a:noFill/>
        </p:spPr>
        <p:txBody>
          <a:bodyPr wrap="none" rtlCol="0">
            <a:spAutoFit/>
          </a:bodyPr>
          <a:lstStyle/>
          <a:p>
            <a:r>
              <a:rPr lang="en-US" dirty="0">
                <a:latin typeface="Product Sans" panose="020B0403030502040203" pitchFamily="34" charset="0"/>
              </a:rPr>
              <a:t>Method 2: Heteroscedasticity-robust standard errors</a:t>
            </a:r>
            <a:endParaRPr lang="en-AU" dirty="0">
              <a:latin typeface="Product Sans" panose="020B0403030502040203" pitchFamily="34" charset="0"/>
            </a:endParaRPr>
          </a:p>
        </p:txBody>
      </p:sp>
      <p:pic>
        <p:nvPicPr>
          <p:cNvPr id="18" name="Picture 17">
            <a:extLst>
              <a:ext uri="{FF2B5EF4-FFF2-40B4-BE49-F238E27FC236}">
                <a16:creationId xmlns:a16="http://schemas.microsoft.com/office/drawing/2014/main" id="{C36D9C9D-C21A-4589-B4F3-342E3D3CD9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6507" y="1395123"/>
            <a:ext cx="3252599" cy="1626300"/>
          </a:xfrm>
          <a:prstGeom prst="rect">
            <a:avLst/>
          </a:prstGeom>
        </p:spPr>
      </p:pic>
      <p:sp>
        <p:nvSpPr>
          <p:cNvPr id="19" name="TextBox 18">
            <a:extLst>
              <a:ext uri="{FF2B5EF4-FFF2-40B4-BE49-F238E27FC236}">
                <a16:creationId xmlns:a16="http://schemas.microsoft.com/office/drawing/2014/main" id="{9ADB23A6-EF75-4BE1-BF6D-5AE8D7979601}"/>
              </a:ext>
            </a:extLst>
          </p:cNvPr>
          <p:cNvSpPr txBox="1"/>
          <p:nvPr/>
        </p:nvSpPr>
        <p:spPr>
          <a:xfrm>
            <a:off x="4571854" y="1637438"/>
            <a:ext cx="1900612"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Breusch-Pagan test: p=3.295e-06</a:t>
            </a:r>
            <a:endParaRPr lang="en-AU" sz="1600" dirty="0">
              <a:solidFill>
                <a:srgbClr val="FF0000"/>
              </a:solidFill>
              <a:latin typeface="Product Sans" panose="020B0403030502040203" pitchFamily="34" charset="0"/>
            </a:endParaRPr>
          </a:p>
        </p:txBody>
      </p:sp>
      <p:grpSp>
        <p:nvGrpSpPr>
          <p:cNvPr id="10" name="Group 9">
            <a:extLst>
              <a:ext uri="{FF2B5EF4-FFF2-40B4-BE49-F238E27FC236}">
                <a16:creationId xmlns:a16="http://schemas.microsoft.com/office/drawing/2014/main" id="{BAC726A9-A1C6-4E46-99D4-FD6C5259680A}"/>
              </a:ext>
            </a:extLst>
          </p:cNvPr>
          <p:cNvGrpSpPr/>
          <p:nvPr/>
        </p:nvGrpSpPr>
        <p:grpSpPr>
          <a:xfrm>
            <a:off x="148522" y="2986262"/>
            <a:ext cx="6168343" cy="1623167"/>
            <a:chOff x="148522" y="2986262"/>
            <a:chExt cx="6168343" cy="1623167"/>
          </a:xfrm>
        </p:grpSpPr>
        <p:sp>
          <p:nvSpPr>
            <p:cNvPr id="21" name="TextBox 20">
              <a:extLst>
                <a:ext uri="{FF2B5EF4-FFF2-40B4-BE49-F238E27FC236}">
                  <a16:creationId xmlns:a16="http://schemas.microsoft.com/office/drawing/2014/main" id="{C930DD29-45A5-40AB-9DE7-45E369B94689}"/>
                </a:ext>
              </a:extLst>
            </p:cNvPr>
            <p:cNvSpPr txBox="1"/>
            <p:nvPr/>
          </p:nvSpPr>
          <p:spPr>
            <a:xfrm>
              <a:off x="4571854" y="3470939"/>
              <a:ext cx="1745011"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Breusch-Pagan test: p=0.01294</a:t>
              </a:r>
              <a:endParaRPr lang="en-AU" sz="1600" dirty="0">
                <a:solidFill>
                  <a:srgbClr val="FF0000"/>
                </a:solidFill>
                <a:latin typeface="Product Sans" panose="020B0403030502040203" pitchFamily="34" charset="0"/>
              </a:endParaRPr>
            </a:p>
          </p:txBody>
        </p:sp>
        <p:pic>
          <p:nvPicPr>
            <p:cNvPr id="7" name="Picture 6">
              <a:extLst>
                <a:ext uri="{FF2B5EF4-FFF2-40B4-BE49-F238E27FC236}">
                  <a16:creationId xmlns:a16="http://schemas.microsoft.com/office/drawing/2014/main" id="{48A564FF-F095-425F-8753-D8E3D38995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86507" y="2986262"/>
              <a:ext cx="3246333" cy="1623167"/>
            </a:xfrm>
            <a:prstGeom prst="rect">
              <a:avLst/>
            </a:prstGeom>
          </p:spPr>
        </p:pic>
        <p:sp>
          <p:nvSpPr>
            <p:cNvPr id="25" name="TextBox 24">
              <a:extLst>
                <a:ext uri="{FF2B5EF4-FFF2-40B4-BE49-F238E27FC236}">
                  <a16:creationId xmlns:a16="http://schemas.microsoft.com/office/drawing/2014/main" id="{C685DE84-1971-46AC-A874-2A148EC45F66}"/>
                </a:ext>
              </a:extLst>
            </p:cNvPr>
            <p:cNvSpPr txBox="1"/>
            <p:nvPr/>
          </p:nvSpPr>
          <p:spPr>
            <a:xfrm>
              <a:off x="148522" y="3538094"/>
              <a:ext cx="1217261" cy="338554"/>
            </a:xfrm>
            <a:prstGeom prst="rect">
              <a:avLst/>
            </a:prstGeom>
            <a:noFill/>
          </p:spPr>
          <p:txBody>
            <a:bodyPr wrap="square" rtlCol="0">
              <a:spAutoFit/>
            </a:bodyPr>
            <a:lstStyle/>
            <a:p>
              <a:r>
                <a:rPr lang="en-US" sz="1600" dirty="0">
                  <a:latin typeface="Product Sans" panose="020B0403030502040203" pitchFamily="34" charset="0"/>
                </a:rPr>
                <a:t>Log(PTAU)</a:t>
              </a:r>
              <a:endParaRPr lang="en-AU" sz="1600" dirty="0">
                <a:latin typeface="Product Sans" panose="020B0403030502040203" pitchFamily="34" charset="0"/>
              </a:endParaRPr>
            </a:p>
          </p:txBody>
        </p:sp>
      </p:grpSp>
      <p:grpSp>
        <p:nvGrpSpPr>
          <p:cNvPr id="12" name="Group 11">
            <a:extLst>
              <a:ext uri="{FF2B5EF4-FFF2-40B4-BE49-F238E27FC236}">
                <a16:creationId xmlns:a16="http://schemas.microsoft.com/office/drawing/2014/main" id="{EAF25271-2F42-4E9E-A2AC-9F5097EA50FC}"/>
              </a:ext>
            </a:extLst>
          </p:cNvPr>
          <p:cNvGrpSpPr/>
          <p:nvPr/>
        </p:nvGrpSpPr>
        <p:grpSpPr>
          <a:xfrm>
            <a:off x="66731" y="4636542"/>
            <a:ext cx="6048125" cy="1626300"/>
            <a:chOff x="66731" y="4636542"/>
            <a:chExt cx="6048125" cy="1626300"/>
          </a:xfrm>
        </p:grpSpPr>
        <p:pic>
          <p:nvPicPr>
            <p:cNvPr id="20" name="Picture 19">
              <a:extLst>
                <a:ext uri="{FF2B5EF4-FFF2-40B4-BE49-F238E27FC236}">
                  <a16:creationId xmlns:a16="http://schemas.microsoft.com/office/drawing/2014/main" id="{45C7D826-6ACD-47B6-9D23-A72FC0E23F6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79982" y="4636542"/>
              <a:ext cx="3252599" cy="1626300"/>
            </a:xfrm>
            <a:prstGeom prst="rect">
              <a:avLst/>
            </a:prstGeom>
          </p:spPr>
        </p:pic>
        <p:sp>
          <p:nvSpPr>
            <p:cNvPr id="27" name="TextBox 26">
              <a:extLst>
                <a:ext uri="{FF2B5EF4-FFF2-40B4-BE49-F238E27FC236}">
                  <a16:creationId xmlns:a16="http://schemas.microsoft.com/office/drawing/2014/main" id="{43DB8208-8FD5-4B3E-83E6-02B80BC1E7D4}"/>
                </a:ext>
              </a:extLst>
            </p:cNvPr>
            <p:cNvSpPr txBox="1"/>
            <p:nvPr/>
          </p:nvSpPr>
          <p:spPr>
            <a:xfrm>
              <a:off x="66731" y="5157304"/>
              <a:ext cx="1217261" cy="584775"/>
            </a:xfrm>
            <a:prstGeom prst="rect">
              <a:avLst/>
            </a:prstGeom>
            <a:noFill/>
          </p:spPr>
          <p:txBody>
            <a:bodyPr wrap="square" rtlCol="0">
              <a:spAutoFit/>
            </a:bodyPr>
            <a:lstStyle/>
            <a:p>
              <a:pPr algn="r"/>
              <a:r>
                <a:rPr lang="en-US" sz="1600" dirty="0">
                  <a:latin typeface="Product Sans" panose="020B0403030502040203" pitchFamily="34" charset="0"/>
                </a:rPr>
                <a:t>Log(PTAU)+ WLS</a:t>
              </a:r>
              <a:endParaRPr lang="en-AU" sz="1600" dirty="0">
                <a:latin typeface="Product Sans" panose="020B0403030502040203" pitchFamily="34" charset="0"/>
              </a:endParaRPr>
            </a:p>
          </p:txBody>
        </p:sp>
        <p:sp>
          <p:nvSpPr>
            <p:cNvPr id="29" name="TextBox 28">
              <a:extLst>
                <a:ext uri="{FF2B5EF4-FFF2-40B4-BE49-F238E27FC236}">
                  <a16:creationId xmlns:a16="http://schemas.microsoft.com/office/drawing/2014/main" id="{06BD2C38-D513-4D4A-97EF-49A2CB127D1F}"/>
                </a:ext>
              </a:extLst>
            </p:cNvPr>
            <p:cNvSpPr txBox="1"/>
            <p:nvPr/>
          </p:nvSpPr>
          <p:spPr>
            <a:xfrm>
              <a:off x="4571853" y="5032600"/>
              <a:ext cx="1543003"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Breusch-Pagan test: p&lt;2.2e-16</a:t>
              </a:r>
              <a:endParaRPr lang="en-AU" sz="1600" dirty="0">
                <a:solidFill>
                  <a:srgbClr val="FF0000"/>
                </a:solidFill>
                <a:latin typeface="Product Sans" panose="020B0403030502040203" pitchFamily="34" charset="0"/>
              </a:endParaRPr>
            </a:p>
          </p:txBody>
        </p:sp>
      </p:grpSp>
      <p:grpSp>
        <p:nvGrpSpPr>
          <p:cNvPr id="14" name="Group 13">
            <a:extLst>
              <a:ext uri="{FF2B5EF4-FFF2-40B4-BE49-F238E27FC236}">
                <a16:creationId xmlns:a16="http://schemas.microsoft.com/office/drawing/2014/main" id="{24807DB7-5FA6-4A62-923A-72479E309C5F}"/>
              </a:ext>
            </a:extLst>
          </p:cNvPr>
          <p:cNvGrpSpPr/>
          <p:nvPr/>
        </p:nvGrpSpPr>
        <p:grpSpPr>
          <a:xfrm>
            <a:off x="6857914" y="1138819"/>
            <a:ext cx="5190826" cy="474407"/>
            <a:chOff x="6857914" y="1138819"/>
            <a:chExt cx="5190826" cy="474407"/>
          </a:xfrm>
        </p:grpSpPr>
        <p:pic>
          <p:nvPicPr>
            <p:cNvPr id="3" name="Picture 2">
              <a:extLst>
                <a:ext uri="{FF2B5EF4-FFF2-40B4-BE49-F238E27FC236}">
                  <a16:creationId xmlns:a16="http://schemas.microsoft.com/office/drawing/2014/main" id="{D8FC71A6-470C-4B4B-A64F-F8D620D93846}"/>
                </a:ext>
              </a:extLst>
            </p:cNvPr>
            <p:cNvPicPr>
              <a:picLocks noChangeAspect="1"/>
            </p:cNvPicPr>
            <p:nvPr/>
          </p:nvPicPr>
          <p:blipFill>
            <a:blip r:embed="rId6"/>
            <a:stretch>
              <a:fillRect/>
            </a:stretch>
          </p:blipFill>
          <p:spPr>
            <a:xfrm>
              <a:off x="6857914" y="1138819"/>
              <a:ext cx="3769844" cy="474407"/>
            </a:xfrm>
            <a:prstGeom prst="rect">
              <a:avLst/>
            </a:prstGeom>
          </p:spPr>
        </p:pic>
        <p:sp>
          <p:nvSpPr>
            <p:cNvPr id="23" name="TextBox 22">
              <a:extLst>
                <a:ext uri="{FF2B5EF4-FFF2-40B4-BE49-F238E27FC236}">
                  <a16:creationId xmlns:a16="http://schemas.microsoft.com/office/drawing/2014/main" id="{95AFBB31-05AE-48B8-B98B-CF7F2281C718}"/>
                </a:ext>
              </a:extLst>
            </p:cNvPr>
            <p:cNvSpPr txBox="1"/>
            <p:nvPr/>
          </p:nvSpPr>
          <p:spPr>
            <a:xfrm>
              <a:off x="10831479" y="1138819"/>
              <a:ext cx="1217261" cy="461665"/>
            </a:xfrm>
            <a:prstGeom prst="rect">
              <a:avLst/>
            </a:prstGeom>
            <a:noFill/>
          </p:spPr>
          <p:txBody>
            <a:bodyPr wrap="square" rtlCol="0">
              <a:spAutoFit/>
            </a:bodyPr>
            <a:lstStyle/>
            <a:p>
              <a:r>
                <a:rPr lang="en-US" sz="1200" dirty="0">
                  <a:latin typeface="Product Sans" panose="020B0403030502040203" pitchFamily="34" charset="0"/>
                </a:rPr>
                <a:t>Equation source</a:t>
              </a:r>
              <a:r>
                <a:rPr lang="en-US" sz="1200" baseline="30000" dirty="0">
                  <a:latin typeface="Product Sans" panose="020B0403030502040203" pitchFamily="34" charset="0"/>
                </a:rPr>
                <a:t>4</a:t>
              </a:r>
              <a:endParaRPr lang="en-AU" sz="1200" dirty="0">
                <a:latin typeface="Product Sans" panose="020B0403030502040203" pitchFamily="34" charset="0"/>
              </a:endParaRPr>
            </a:p>
          </p:txBody>
        </p:sp>
      </p:grpSp>
      <p:graphicFrame>
        <p:nvGraphicFramePr>
          <p:cNvPr id="2" name="Table 1">
            <a:extLst>
              <a:ext uri="{FF2B5EF4-FFF2-40B4-BE49-F238E27FC236}">
                <a16:creationId xmlns:a16="http://schemas.microsoft.com/office/drawing/2014/main" id="{81289140-2E6C-4B1A-8DCC-7F5965B30374}"/>
              </a:ext>
            </a:extLst>
          </p:cNvPr>
          <p:cNvGraphicFramePr>
            <a:graphicFrameLocks noGrp="1"/>
          </p:cNvGraphicFramePr>
          <p:nvPr>
            <p:extLst>
              <p:ext uri="{D42A27DB-BD31-4B8C-83A1-F6EECF244321}">
                <p14:modId xmlns:p14="http://schemas.microsoft.com/office/powerpoint/2010/main" val="3703501206"/>
              </p:ext>
            </p:extLst>
          </p:nvPr>
        </p:nvGraphicFramePr>
        <p:xfrm>
          <a:off x="6907763" y="1590982"/>
          <a:ext cx="4997193" cy="4680714"/>
        </p:xfrm>
        <a:graphic>
          <a:graphicData uri="http://schemas.openxmlformats.org/drawingml/2006/table">
            <a:tbl>
              <a:tblPr>
                <a:tableStyleId>{F5AB1C69-6EDB-4FF4-983F-18BD219EF322}</a:tableStyleId>
              </a:tblPr>
              <a:tblGrid>
                <a:gridCol w="2039144">
                  <a:extLst>
                    <a:ext uri="{9D8B030D-6E8A-4147-A177-3AD203B41FA5}">
                      <a16:colId xmlns:a16="http://schemas.microsoft.com/office/drawing/2014/main" val="3599452773"/>
                    </a:ext>
                  </a:extLst>
                </a:gridCol>
                <a:gridCol w="1288069">
                  <a:extLst>
                    <a:ext uri="{9D8B030D-6E8A-4147-A177-3AD203B41FA5}">
                      <a16:colId xmlns:a16="http://schemas.microsoft.com/office/drawing/2014/main" val="3405559114"/>
                    </a:ext>
                  </a:extLst>
                </a:gridCol>
                <a:gridCol w="1669980">
                  <a:extLst>
                    <a:ext uri="{9D8B030D-6E8A-4147-A177-3AD203B41FA5}">
                      <a16:colId xmlns:a16="http://schemas.microsoft.com/office/drawing/2014/main" val="1385864090"/>
                    </a:ext>
                  </a:extLst>
                </a:gridCol>
              </a:tblGrid>
              <a:tr h="185989">
                <a:tc>
                  <a:txBody>
                    <a:bodyPr/>
                    <a:lstStyle/>
                    <a:p>
                      <a:pPr algn="l" rtl="0" fontAlgn="b"/>
                      <a:r>
                        <a:rPr lang="en-AU" sz="900" b="1" u="none" strike="noStrike" dirty="0">
                          <a:effectLst/>
                          <a:latin typeface="Product Sans" panose="020B0403030502040203" pitchFamily="34" charset="0"/>
                        </a:rPr>
                        <a:t>Term</a:t>
                      </a:r>
                      <a:endParaRPr lang="en-AU" sz="9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rtl="0" fontAlgn="b"/>
                      <a:r>
                        <a:rPr lang="en-AU" sz="900" b="1" u="none" strike="noStrike" dirty="0">
                          <a:effectLst/>
                          <a:latin typeface="Product Sans" panose="020B0403030502040203" pitchFamily="34" charset="0"/>
                        </a:rPr>
                        <a:t>OLS</a:t>
                      </a:r>
                      <a:endParaRPr lang="en-AU" sz="9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rtl="0" fontAlgn="b"/>
                      <a:r>
                        <a:rPr lang="en-AU" sz="900" b="1" u="none" strike="noStrike" dirty="0">
                          <a:effectLst/>
                          <a:latin typeface="Product Sans" panose="020B0403030502040203" pitchFamily="34" charset="0"/>
                        </a:rPr>
                        <a:t>OLS with Robust Estimator</a:t>
                      </a:r>
                      <a:endParaRPr lang="en-AU" sz="9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074585354"/>
                  </a:ext>
                </a:extLst>
              </a:tr>
              <a:tr h="179789">
                <a:tc>
                  <a:txBody>
                    <a:bodyPr/>
                    <a:lstStyle/>
                    <a:p>
                      <a:pPr algn="l" fontAlgn="b"/>
                      <a:r>
                        <a:rPr lang="en-AU" sz="1000" b="1" u="none" strike="noStrike" dirty="0">
                          <a:effectLst/>
                          <a:latin typeface="Product Sans" panose="020B0403030502040203" pitchFamily="34" charset="0"/>
                        </a:rPr>
                        <a:t>ADAS13</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0.339*** (0.078)</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0.339*** (0.083)</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504407539"/>
                  </a:ext>
                </a:extLst>
              </a:tr>
              <a:tr h="179789">
                <a:tc>
                  <a:txBody>
                    <a:bodyPr/>
                    <a:lstStyle/>
                    <a:p>
                      <a:pPr algn="l" fontAlgn="b"/>
                      <a:r>
                        <a:rPr lang="en-AU" sz="1000" b="1" u="none" strike="noStrike" dirty="0">
                          <a:effectLst/>
                          <a:latin typeface="Product Sans" panose="020B0403030502040203" pitchFamily="34" charset="0"/>
                        </a:rPr>
                        <a:t>APOE4_TRUE</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0.207*** (0.035)</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a:effectLst/>
                          <a:latin typeface="Product Sans" panose="020B0403030502040203" pitchFamily="34" charset="0"/>
                        </a:rPr>
                        <a:t>0.207*** (0.037)</a:t>
                      </a:r>
                      <a:endParaRPr lang="en-AU" sz="1000" b="1"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813763270"/>
                  </a:ext>
                </a:extLst>
              </a:tr>
              <a:tr h="179789">
                <a:tc>
                  <a:txBody>
                    <a:bodyPr/>
                    <a:lstStyle/>
                    <a:p>
                      <a:pPr algn="l" fontAlgn="b"/>
                      <a:r>
                        <a:rPr lang="en-AU" sz="1000" b="1" u="none" strike="noStrike">
                          <a:effectLst/>
                          <a:latin typeface="Product Sans" panose="020B0403030502040203" pitchFamily="34" charset="0"/>
                        </a:rPr>
                        <a:t>PTGENDER_Female</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0.111* (0.04)</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0.111* (0.039)</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527434851"/>
                  </a:ext>
                </a:extLst>
              </a:tr>
              <a:tr h="179789">
                <a:tc>
                  <a:txBody>
                    <a:bodyPr/>
                    <a:lstStyle/>
                    <a:p>
                      <a:pPr algn="l" fontAlgn="b"/>
                      <a:r>
                        <a:rPr lang="en-AU" sz="1000" b="1" u="none" strike="noStrike">
                          <a:effectLst/>
                          <a:latin typeface="Product Sans" panose="020B0403030502040203" pitchFamily="34" charset="0"/>
                        </a:rPr>
                        <a:t>AGE</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0.093*** (0.019)</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0.093*** (0.02)</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643185482"/>
                  </a:ext>
                </a:extLst>
              </a:tr>
              <a:tr h="179789">
                <a:tc>
                  <a:txBody>
                    <a:bodyPr/>
                    <a:lstStyle/>
                    <a:p>
                      <a:pPr algn="l" fontAlgn="b"/>
                      <a:r>
                        <a:rPr lang="en-AU" sz="1000" u="none" strike="noStrike">
                          <a:effectLst/>
                          <a:latin typeface="Product Sans" panose="020B0403030502040203" pitchFamily="34" charset="0"/>
                        </a:rPr>
                        <a:t>ICV</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0.055 (0.034)</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0.055 (0.031)</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106385464"/>
                  </a:ext>
                </a:extLst>
              </a:tr>
              <a:tr h="179789">
                <a:tc>
                  <a:txBody>
                    <a:bodyPr/>
                    <a:lstStyle/>
                    <a:p>
                      <a:pPr algn="l" fontAlgn="b"/>
                      <a:r>
                        <a:rPr lang="en-AU" sz="1000" u="none" strike="noStrike">
                          <a:effectLst/>
                          <a:latin typeface="Product Sans" panose="020B0403030502040203" pitchFamily="34" charset="0"/>
                        </a:rPr>
                        <a:t>Entorhinal</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0.031 (0.023)</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0.031 (0.023)</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354846060"/>
                  </a:ext>
                </a:extLst>
              </a:tr>
              <a:tr h="179789">
                <a:tc>
                  <a:txBody>
                    <a:bodyPr/>
                    <a:lstStyle/>
                    <a:p>
                      <a:pPr algn="l" fontAlgn="b"/>
                      <a:r>
                        <a:rPr lang="en-AU" sz="1000" u="none" strike="noStrike">
                          <a:effectLst/>
                          <a:latin typeface="Product Sans" panose="020B0403030502040203" pitchFamily="34" charset="0"/>
                        </a:rPr>
                        <a:t>WholeBrain</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0.021 (0.039)</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0.021 (0.039)</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322993607"/>
                  </a:ext>
                </a:extLst>
              </a:tr>
              <a:tr h="179789">
                <a:tc>
                  <a:txBody>
                    <a:bodyPr/>
                    <a:lstStyle/>
                    <a:p>
                      <a:pPr algn="l" fontAlgn="b"/>
                      <a:r>
                        <a:rPr lang="en-AU" sz="1000" u="none" strike="noStrike">
                          <a:effectLst/>
                          <a:latin typeface="Product Sans" panose="020B0403030502040203" pitchFamily="34" charset="0"/>
                        </a:rPr>
                        <a:t>Fusiform</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0.012 (0.024)</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0.012 (0.024)</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2702969"/>
                  </a:ext>
                </a:extLst>
              </a:tr>
              <a:tr h="179789">
                <a:tc>
                  <a:txBody>
                    <a:bodyPr/>
                    <a:lstStyle/>
                    <a:p>
                      <a:pPr algn="l" fontAlgn="b"/>
                      <a:r>
                        <a:rPr lang="en-AU" sz="1000" u="none" strike="noStrike">
                          <a:effectLst/>
                          <a:latin typeface="Product Sans" panose="020B0403030502040203" pitchFamily="34" charset="0"/>
                        </a:rPr>
                        <a:t>PTHIGHERED_TRUE</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0.01 (0.033)</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0.01 (0.032)</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880507561"/>
                  </a:ext>
                </a:extLst>
              </a:tr>
              <a:tr h="179789">
                <a:tc>
                  <a:txBody>
                    <a:bodyPr/>
                    <a:lstStyle/>
                    <a:p>
                      <a:pPr algn="l" fontAlgn="b"/>
                      <a:r>
                        <a:rPr lang="en-AU" sz="1000" u="none" strike="noStrike">
                          <a:effectLst/>
                          <a:latin typeface="Product Sans" panose="020B0403030502040203" pitchFamily="34" charset="0"/>
                        </a:rPr>
                        <a:t>CDRSB</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0.005 (0.026)</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0.005 (0.03)</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784679613"/>
                  </a:ext>
                </a:extLst>
              </a:tr>
              <a:tr h="179789">
                <a:tc>
                  <a:txBody>
                    <a:bodyPr/>
                    <a:lstStyle/>
                    <a:p>
                      <a:pPr algn="l" fontAlgn="b"/>
                      <a:r>
                        <a:rPr lang="en-AU" sz="1000" u="none" strike="noStrike">
                          <a:effectLst/>
                          <a:latin typeface="Product Sans" panose="020B0403030502040203" pitchFamily="34" charset="0"/>
                        </a:rPr>
                        <a:t>`PTMARRY_Never married`</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-0.003 (0.086)</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-0.003 (0.09)</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261389331"/>
                  </a:ext>
                </a:extLst>
              </a:tr>
              <a:tr h="179789">
                <a:tc>
                  <a:txBody>
                    <a:bodyPr/>
                    <a:lstStyle/>
                    <a:p>
                      <a:pPr algn="l" fontAlgn="b"/>
                      <a:r>
                        <a:rPr lang="en-AU" sz="1000" u="none" strike="noStrike">
                          <a:effectLst/>
                          <a:latin typeface="Product Sans" panose="020B0403030502040203" pitchFamily="34" charset="0"/>
                        </a:rPr>
                        <a:t>Hippocampus</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-0.034 (0.026)</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-0.034 (0.027)</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914623331"/>
                  </a:ext>
                </a:extLst>
              </a:tr>
              <a:tr h="179789">
                <a:tc>
                  <a:txBody>
                    <a:bodyPr/>
                    <a:lstStyle/>
                    <a:p>
                      <a:pPr algn="l" fontAlgn="b"/>
                      <a:r>
                        <a:rPr lang="en-AU" sz="1000" u="none" strike="noStrike">
                          <a:effectLst/>
                          <a:latin typeface="Product Sans" panose="020B0403030502040203" pitchFamily="34" charset="0"/>
                        </a:rPr>
                        <a:t>FDG</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-0.037 (0.022)</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-0.037 (0.022)</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200728264"/>
                  </a:ext>
                </a:extLst>
              </a:tr>
              <a:tr h="179789">
                <a:tc>
                  <a:txBody>
                    <a:bodyPr/>
                    <a:lstStyle/>
                    <a:p>
                      <a:pPr algn="l" fontAlgn="b"/>
                      <a:r>
                        <a:rPr lang="en-AU" sz="1000" u="none" strike="noStrike">
                          <a:effectLst/>
                          <a:latin typeface="Product Sans" panose="020B0403030502040203" pitchFamily="34" charset="0"/>
                        </a:rPr>
                        <a:t>PTMARRY_Widowed</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-0.038 (0.055)</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-0.038 (0.059)</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581782153"/>
                  </a:ext>
                </a:extLst>
              </a:tr>
              <a:tr h="179789">
                <a:tc>
                  <a:txBody>
                    <a:bodyPr/>
                    <a:lstStyle/>
                    <a:p>
                      <a:pPr algn="l" fontAlgn="b"/>
                      <a:r>
                        <a:rPr lang="en-AU" sz="1000" u="none" strike="noStrike">
                          <a:effectLst/>
                          <a:latin typeface="Product Sans" panose="020B0403030502040203" pitchFamily="34" charset="0"/>
                        </a:rPr>
                        <a:t>MidTemp</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-0.041 (0.027)</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-0.041 (0.027)</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359141657"/>
                  </a:ext>
                </a:extLst>
              </a:tr>
              <a:tr h="179789">
                <a:tc>
                  <a:txBody>
                    <a:bodyPr/>
                    <a:lstStyle/>
                    <a:p>
                      <a:pPr algn="l" fontAlgn="b"/>
                      <a:r>
                        <a:rPr lang="en-AU" sz="1000" b="1" u="none" strike="noStrike" dirty="0">
                          <a:effectLst/>
                          <a:latin typeface="Product Sans" panose="020B0403030502040203" pitchFamily="34" charset="0"/>
                        </a:rPr>
                        <a:t>ABETA</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-0.066** (0.019)</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-0.066** (0.018)</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87220409"/>
                  </a:ext>
                </a:extLst>
              </a:tr>
              <a:tr h="179789">
                <a:tc>
                  <a:txBody>
                    <a:bodyPr/>
                    <a:lstStyle/>
                    <a:p>
                      <a:pPr algn="l" fontAlgn="b"/>
                      <a:r>
                        <a:rPr lang="en-AU" sz="1000" u="none" strike="noStrike">
                          <a:effectLst/>
                          <a:latin typeface="Product Sans" panose="020B0403030502040203" pitchFamily="34" charset="0"/>
                        </a:rPr>
                        <a:t>PTMARRY_Divorced</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-0.067 (0.06)</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-0.067 (0.059)</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257331931"/>
                  </a:ext>
                </a:extLst>
              </a:tr>
              <a:tr h="179789">
                <a:tc>
                  <a:txBody>
                    <a:bodyPr/>
                    <a:lstStyle/>
                    <a:p>
                      <a:pPr algn="l" fontAlgn="b"/>
                      <a:r>
                        <a:rPr lang="en-AU" sz="1000" b="1" u="none" strike="noStrike">
                          <a:effectLst/>
                          <a:latin typeface="Product Sans" panose="020B0403030502040203" pitchFamily="34" charset="0"/>
                        </a:rPr>
                        <a:t>MMSE</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-0.072* (0.026)</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-0.072 (0.028)</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749168279"/>
                  </a:ext>
                </a:extLst>
              </a:tr>
              <a:tr h="179789">
                <a:tc>
                  <a:txBody>
                    <a:bodyPr/>
                    <a:lstStyle/>
                    <a:p>
                      <a:pPr algn="l" fontAlgn="b"/>
                      <a:r>
                        <a:rPr lang="en-AU" sz="1000" u="none" strike="noStrike">
                          <a:effectLst/>
                          <a:latin typeface="Product Sans" panose="020B0403030502040203" pitchFamily="34" charset="0"/>
                        </a:rPr>
                        <a:t>PTRACCAT_Asian</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-0.132 (0.144)</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-0.132 (0.226)</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536507034"/>
                  </a:ext>
                </a:extLst>
              </a:tr>
              <a:tr h="179789">
                <a:tc>
                  <a:txBody>
                    <a:bodyPr/>
                    <a:lstStyle/>
                    <a:p>
                      <a:pPr algn="l" fontAlgn="b"/>
                      <a:r>
                        <a:rPr lang="en-AU" sz="1000" u="none" strike="noStrike">
                          <a:effectLst/>
                          <a:latin typeface="Product Sans" panose="020B0403030502040203" pitchFamily="34" charset="0"/>
                        </a:rPr>
                        <a:t>PTRACCAT_Black</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-0.147 (0.092)</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-0.147 (0.102)</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495800534"/>
                  </a:ext>
                </a:extLst>
              </a:tr>
              <a:tr h="179789">
                <a:tc>
                  <a:txBody>
                    <a:bodyPr/>
                    <a:lstStyle/>
                    <a:p>
                      <a:pPr algn="l" fontAlgn="b"/>
                      <a:r>
                        <a:rPr lang="en-AU" sz="1000" b="1" u="none" strike="noStrike" dirty="0">
                          <a:effectLst/>
                          <a:latin typeface="Product Sans" panose="020B0403030502040203" pitchFamily="34" charset="0"/>
                        </a:rPr>
                        <a:t>Ventricles</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a:effectLst/>
                          <a:latin typeface="Product Sans" panose="020B0403030502040203" pitchFamily="34" charset="0"/>
                        </a:rPr>
                        <a:t>-0.187*** (0.022)</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-0.187*** (0.021)</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4148066992"/>
                  </a:ext>
                </a:extLst>
              </a:tr>
              <a:tr h="179789">
                <a:tc>
                  <a:txBody>
                    <a:bodyPr/>
                    <a:lstStyle/>
                    <a:p>
                      <a:pPr algn="l" fontAlgn="b"/>
                      <a:r>
                        <a:rPr lang="en-AU" sz="1000" b="1" u="none" strike="noStrike">
                          <a:effectLst/>
                          <a:latin typeface="Product Sans" panose="020B0403030502040203" pitchFamily="34" charset="0"/>
                        </a:rPr>
                        <a:t>ADAS11</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-0.241** (0.072)</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-0.241* (0.075)</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932479720"/>
                  </a:ext>
                </a:extLst>
              </a:tr>
              <a:tr h="179789">
                <a:tc>
                  <a:txBody>
                    <a:bodyPr/>
                    <a:lstStyle/>
                    <a:p>
                      <a:pPr algn="l" fontAlgn="b"/>
                      <a:r>
                        <a:rPr lang="en-AU" sz="1000" b="1" u="none" strike="noStrike">
                          <a:effectLst/>
                          <a:latin typeface="Product Sans" panose="020B0403030502040203" pitchFamily="34" charset="0"/>
                        </a:rPr>
                        <a:t>`PTRACCAT_More than one`</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a:effectLst/>
                          <a:latin typeface="Product Sans" panose="020B0403030502040203" pitchFamily="34" charset="0"/>
                        </a:rPr>
                        <a:t>-0.27* (0.137)</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-0.27* (0.105)</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569951642"/>
                  </a:ext>
                </a:extLst>
              </a:tr>
              <a:tr h="179789">
                <a:tc>
                  <a:txBody>
                    <a:bodyPr/>
                    <a:lstStyle/>
                    <a:p>
                      <a:pPr algn="l" fontAlgn="b"/>
                      <a:r>
                        <a:rPr lang="en-AU" sz="1000" u="none" strike="noStrike">
                          <a:effectLst/>
                          <a:latin typeface="Product Sans" panose="020B0403030502040203" pitchFamily="34" charset="0"/>
                        </a:rPr>
                        <a:t>`PTRACCAT_Am Indian/Alaskan`</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-0.322 (0.29)</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-0.322 (0.215)</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035747957"/>
                  </a:ext>
                </a:extLst>
              </a:tr>
              <a:tr h="179789">
                <a:tc>
                  <a:txBody>
                    <a:bodyPr/>
                    <a:lstStyle/>
                    <a:p>
                      <a:pPr algn="l" fontAlgn="b"/>
                      <a:r>
                        <a:rPr lang="en-AU" sz="1000" b="1" u="none" strike="noStrike" dirty="0">
                          <a:effectLst/>
                          <a:latin typeface="Product Sans" panose="020B0403030502040203" pitchFamily="34" charset="0"/>
                        </a:rPr>
                        <a:t>`</a:t>
                      </a:r>
                      <a:r>
                        <a:rPr lang="en-AU" sz="1000" b="1" u="none" strike="noStrike" dirty="0" err="1">
                          <a:effectLst/>
                          <a:latin typeface="Product Sans" panose="020B0403030502040203" pitchFamily="34" charset="0"/>
                        </a:rPr>
                        <a:t>PTRACCAT_Hawaiian</a:t>
                      </a:r>
                      <a:r>
                        <a:rPr lang="en-AU" sz="1000" b="1" u="none" strike="noStrike" dirty="0">
                          <a:effectLst/>
                          <a:latin typeface="Product Sans" panose="020B0403030502040203" pitchFamily="34" charset="0"/>
                        </a:rPr>
                        <a:t>/Other PI`</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-0.375 (0.29)</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-0.375* (0.158)</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161026915"/>
                  </a:ext>
                </a:extLst>
              </a:tr>
            </a:tbl>
          </a:graphicData>
        </a:graphic>
      </p:graphicFrame>
      <p:grpSp>
        <p:nvGrpSpPr>
          <p:cNvPr id="9" name="Group 8">
            <a:extLst>
              <a:ext uri="{FF2B5EF4-FFF2-40B4-BE49-F238E27FC236}">
                <a16:creationId xmlns:a16="http://schemas.microsoft.com/office/drawing/2014/main" id="{C0F65C68-D0D6-4A92-93A3-492280BE9885}"/>
              </a:ext>
            </a:extLst>
          </p:cNvPr>
          <p:cNvGrpSpPr/>
          <p:nvPr/>
        </p:nvGrpSpPr>
        <p:grpSpPr>
          <a:xfrm>
            <a:off x="230315" y="1395893"/>
            <a:ext cx="6242150" cy="1626300"/>
            <a:chOff x="230315" y="1395893"/>
            <a:chExt cx="6242150" cy="1626300"/>
          </a:xfrm>
        </p:grpSpPr>
        <p:sp>
          <p:nvSpPr>
            <p:cNvPr id="24" name="TextBox 23">
              <a:extLst>
                <a:ext uri="{FF2B5EF4-FFF2-40B4-BE49-F238E27FC236}">
                  <a16:creationId xmlns:a16="http://schemas.microsoft.com/office/drawing/2014/main" id="{271FD14C-AEB8-4E70-A59B-F815583FE5C1}"/>
                </a:ext>
              </a:extLst>
            </p:cNvPr>
            <p:cNvSpPr txBox="1"/>
            <p:nvPr/>
          </p:nvSpPr>
          <p:spPr>
            <a:xfrm>
              <a:off x="230315" y="1943524"/>
              <a:ext cx="1053677" cy="584775"/>
            </a:xfrm>
            <a:prstGeom prst="rect">
              <a:avLst/>
            </a:prstGeom>
            <a:noFill/>
          </p:spPr>
          <p:txBody>
            <a:bodyPr wrap="square" rtlCol="0">
              <a:spAutoFit/>
            </a:bodyPr>
            <a:lstStyle/>
            <a:p>
              <a:pPr algn="r"/>
              <a:r>
                <a:rPr lang="en-US" sz="1600" dirty="0">
                  <a:latin typeface="Product Sans" panose="020B0403030502040203" pitchFamily="34" charset="0"/>
                </a:rPr>
                <a:t>Original OLS</a:t>
              </a:r>
              <a:endParaRPr lang="en-AU" sz="1600" dirty="0">
                <a:latin typeface="Product Sans" panose="020B0403030502040203" pitchFamily="34" charset="0"/>
              </a:endParaRPr>
            </a:p>
          </p:txBody>
        </p:sp>
        <p:pic>
          <p:nvPicPr>
            <p:cNvPr id="26" name="Picture 25">
              <a:extLst>
                <a:ext uri="{FF2B5EF4-FFF2-40B4-BE49-F238E27FC236}">
                  <a16:creationId xmlns:a16="http://schemas.microsoft.com/office/drawing/2014/main" id="{E7F62187-BEEE-4F2D-89E6-B6B8C70CE6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6506" y="1395893"/>
              <a:ext cx="3252599" cy="1626300"/>
            </a:xfrm>
            <a:prstGeom prst="rect">
              <a:avLst/>
            </a:prstGeom>
          </p:spPr>
        </p:pic>
        <p:sp>
          <p:nvSpPr>
            <p:cNvPr id="28" name="TextBox 27">
              <a:extLst>
                <a:ext uri="{FF2B5EF4-FFF2-40B4-BE49-F238E27FC236}">
                  <a16:creationId xmlns:a16="http://schemas.microsoft.com/office/drawing/2014/main" id="{F0AA02D2-45C0-435F-BED1-9933369CE422}"/>
                </a:ext>
              </a:extLst>
            </p:cNvPr>
            <p:cNvSpPr txBox="1"/>
            <p:nvPr/>
          </p:nvSpPr>
          <p:spPr>
            <a:xfrm>
              <a:off x="4571853" y="1638208"/>
              <a:ext cx="1900612"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Breusch-Pagan test: p=3.295e-06</a:t>
              </a:r>
              <a:endParaRPr lang="en-AU" sz="1600" dirty="0">
                <a:solidFill>
                  <a:srgbClr val="FF0000"/>
                </a:solidFill>
                <a:latin typeface="Product Sans" panose="020B0403030502040203" pitchFamily="34" charset="0"/>
              </a:endParaRPr>
            </a:p>
          </p:txBody>
        </p:sp>
      </p:grpSp>
    </p:spTree>
    <p:extLst>
      <p:ext uri="{BB962C8B-B14F-4D97-AF65-F5344CB8AC3E}">
        <p14:creationId xmlns:p14="http://schemas.microsoft.com/office/powerpoint/2010/main" val="29717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B7162D-7D0D-41AC-AAED-290568B998B6}"/>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Date Placeholder 3">
            <a:extLst>
              <a:ext uri="{FF2B5EF4-FFF2-40B4-BE49-F238E27FC236}">
                <a16:creationId xmlns:a16="http://schemas.microsoft.com/office/drawing/2014/main" id="{60F53810-1C39-45F7-85ED-C0064BE0E24C}"/>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714AB232-082A-4F9F-95D7-BDB0D2BF3511}"/>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20BEEAA9-B7AC-44BD-870F-CF5C317F2051}"/>
              </a:ext>
            </a:extLst>
          </p:cNvPr>
          <p:cNvSpPr>
            <a:spLocks noGrp="1"/>
          </p:cNvSpPr>
          <p:nvPr>
            <p:ph type="sldNum" sz="quarter" idx="12"/>
          </p:nvPr>
        </p:nvSpPr>
        <p:spPr/>
        <p:txBody>
          <a:bodyPr/>
          <a:lstStyle/>
          <a:p>
            <a:fld id="{2182BA57-7CA6-4CE6-AEE9-662AF206D000}" type="slidenum">
              <a:rPr lang="en-AU" smtClean="0"/>
              <a:t>9</a:t>
            </a:fld>
            <a:endParaRPr lang="en-AU"/>
          </a:p>
        </p:txBody>
      </p:sp>
      <p:pic>
        <p:nvPicPr>
          <p:cNvPr id="8" name="Picture 7">
            <a:extLst>
              <a:ext uri="{FF2B5EF4-FFF2-40B4-BE49-F238E27FC236}">
                <a16:creationId xmlns:a16="http://schemas.microsoft.com/office/drawing/2014/main" id="{A90E54DF-5EDB-4CE1-A140-F90445CF28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5754" y="1121658"/>
            <a:ext cx="7315215" cy="5029210"/>
          </a:xfrm>
          <a:prstGeom prst="rect">
            <a:avLst/>
          </a:prstGeom>
        </p:spPr>
      </p:pic>
      <p:cxnSp>
        <p:nvCxnSpPr>
          <p:cNvPr id="7" name="Straight Arrow Connector 6">
            <a:extLst>
              <a:ext uri="{FF2B5EF4-FFF2-40B4-BE49-F238E27FC236}">
                <a16:creationId xmlns:a16="http://schemas.microsoft.com/office/drawing/2014/main" id="{DAA3CC3E-0B67-420A-8343-68AC8C24DDDA}"/>
              </a:ext>
            </a:extLst>
          </p:cNvPr>
          <p:cNvCxnSpPr>
            <a:cxnSpLocks/>
          </p:cNvCxnSpPr>
          <p:nvPr/>
        </p:nvCxnSpPr>
        <p:spPr>
          <a:xfrm flipV="1">
            <a:off x="8150044" y="1548209"/>
            <a:ext cx="0" cy="6652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923D2E-2394-43F6-AE57-7D228C2A22AB}"/>
              </a:ext>
            </a:extLst>
          </p:cNvPr>
          <p:cNvSpPr txBox="1"/>
          <p:nvPr/>
        </p:nvSpPr>
        <p:spPr>
          <a:xfrm>
            <a:off x="8376931" y="1546493"/>
            <a:ext cx="2979590"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ADAS13, APOE4 allele, Female, Age</a:t>
            </a:r>
            <a:endParaRPr lang="en-AU" sz="1600" dirty="0">
              <a:solidFill>
                <a:srgbClr val="FF0000"/>
              </a:solidFill>
              <a:latin typeface="Product Sans" panose="020B0403030502040203" pitchFamily="34" charset="0"/>
            </a:endParaRPr>
          </a:p>
        </p:txBody>
      </p:sp>
      <p:cxnSp>
        <p:nvCxnSpPr>
          <p:cNvPr id="11" name="Straight Arrow Connector 10">
            <a:extLst>
              <a:ext uri="{FF2B5EF4-FFF2-40B4-BE49-F238E27FC236}">
                <a16:creationId xmlns:a16="http://schemas.microsoft.com/office/drawing/2014/main" id="{FCA2C7E5-10E6-4A5D-BCDA-83C00830981F}"/>
              </a:ext>
            </a:extLst>
          </p:cNvPr>
          <p:cNvCxnSpPr>
            <a:cxnSpLocks/>
          </p:cNvCxnSpPr>
          <p:nvPr/>
        </p:nvCxnSpPr>
        <p:spPr>
          <a:xfrm>
            <a:off x="8150044" y="2599013"/>
            <a:ext cx="0" cy="115070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C122216-BCFF-453E-BB32-056308FB32FF}"/>
              </a:ext>
            </a:extLst>
          </p:cNvPr>
          <p:cNvSpPr txBox="1"/>
          <p:nvPr/>
        </p:nvSpPr>
        <p:spPr>
          <a:xfrm>
            <a:off x="8376931" y="2619210"/>
            <a:ext cx="2979590" cy="1077218"/>
          </a:xfrm>
          <a:prstGeom prst="rect">
            <a:avLst/>
          </a:prstGeom>
          <a:noFill/>
        </p:spPr>
        <p:txBody>
          <a:bodyPr wrap="square" rtlCol="0">
            <a:spAutoFit/>
          </a:bodyPr>
          <a:lstStyle/>
          <a:p>
            <a:r>
              <a:rPr lang="en-US" sz="1600" dirty="0">
                <a:solidFill>
                  <a:srgbClr val="0000FF"/>
                </a:solidFill>
                <a:latin typeface="Product Sans" panose="020B0403030502040203" pitchFamily="34" charset="0"/>
              </a:rPr>
              <a:t>Hawaiian/Pacific Islander, More than one race, ADAS11, Ventricle volume, MMSE score, CSF ABETA level</a:t>
            </a:r>
            <a:endParaRPr lang="en-AU" sz="1600" dirty="0">
              <a:solidFill>
                <a:srgbClr val="0000FF"/>
              </a:solidFill>
              <a:latin typeface="Product Sans" panose="020B0403030502040203" pitchFamily="34" charset="0"/>
            </a:endParaRPr>
          </a:p>
        </p:txBody>
      </p:sp>
      <p:sp>
        <p:nvSpPr>
          <p:cNvPr id="3" name="Rectangle 2">
            <a:extLst>
              <a:ext uri="{FF2B5EF4-FFF2-40B4-BE49-F238E27FC236}">
                <a16:creationId xmlns:a16="http://schemas.microsoft.com/office/drawing/2014/main" id="{54904542-0F0A-45D0-9180-422733D58785}"/>
              </a:ext>
            </a:extLst>
          </p:cNvPr>
          <p:cNvSpPr/>
          <p:nvPr/>
        </p:nvSpPr>
        <p:spPr>
          <a:xfrm>
            <a:off x="7902394" y="4456020"/>
            <a:ext cx="631552" cy="138060"/>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5A057C92-AEB8-4BA4-9C86-9FC965B857E6}"/>
              </a:ext>
            </a:extLst>
          </p:cNvPr>
          <p:cNvSpPr txBox="1"/>
          <p:nvPr/>
        </p:nvSpPr>
        <p:spPr>
          <a:xfrm>
            <a:off x="8529331" y="1774330"/>
            <a:ext cx="2979590" cy="338554"/>
          </a:xfrm>
          <a:prstGeom prst="rect">
            <a:avLst/>
          </a:prstGeom>
          <a:noFill/>
        </p:spPr>
        <p:txBody>
          <a:bodyPr wrap="square" rtlCol="0">
            <a:spAutoFit/>
          </a:bodyPr>
          <a:lstStyle/>
          <a:p>
            <a:endParaRPr lang="en-AU" sz="1600" dirty="0">
              <a:solidFill>
                <a:srgbClr val="B3B3B3"/>
              </a:solidFill>
              <a:latin typeface="Product Sans" panose="020B0403030502040203" pitchFamily="34" charset="0"/>
            </a:endParaRPr>
          </a:p>
        </p:txBody>
      </p:sp>
      <p:sp>
        <p:nvSpPr>
          <p:cNvPr id="14" name="TextBox 13">
            <a:extLst>
              <a:ext uri="{FF2B5EF4-FFF2-40B4-BE49-F238E27FC236}">
                <a16:creationId xmlns:a16="http://schemas.microsoft.com/office/drawing/2014/main" id="{E253B63A-0570-40EA-9937-BC9F179F79A4}"/>
              </a:ext>
            </a:extLst>
          </p:cNvPr>
          <p:cNvSpPr txBox="1"/>
          <p:nvPr/>
        </p:nvSpPr>
        <p:spPr>
          <a:xfrm>
            <a:off x="8593793" y="4340384"/>
            <a:ext cx="1952625" cy="369332"/>
          </a:xfrm>
          <a:prstGeom prst="rect">
            <a:avLst/>
          </a:prstGeom>
          <a:noFill/>
        </p:spPr>
        <p:txBody>
          <a:bodyPr wrap="square">
            <a:spAutoFit/>
          </a:bodyPr>
          <a:lstStyle/>
          <a:p>
            <a:r>
              <a:rPr lang="en-US" sz="1800" dirty="0">
                <a:solidFill>
                  <a:srgbClr val="7B7B7B"/>
                </a:solidFill>
                <a:latin typeface="Product Sans" panose="020B0403030502040203" pitchFamily="34" charset="0"/>
              </a:rPr>
              <a:t>Not significant</a:t>
            </a:r>
            <a:endParaRPr lang="en-AU" sz="1800" dirty="0">
              <a:solidFill>
                <a:srgbClr val="7B7B7B"/>
              </a:solidFill>
              <a:latin typeface="Product Sans" panose="020B0403030502040203" pitchFamily="34" charset="0"/>
            </a:endParaRPr>
          </a:p>
        </p:txBody>
      </p:sp>
      <p:sp>
        <p:nvSpPr>
          <p:cNvPr id="15" name="Title 1">
            <a:extLst>
              <a:ext uri="{FF2B5EF4-FFF2-40B4-BE49-F238E27FC236}">
                <a16:creationId xmlns:a16="http://schemas.microsoft.com/office/drawing/2014/main" id="{DFADA5BE-1362-4FDD-B368-36F6D765D310}"/>
              </a:ext>
            </a:extLst>
          </p:cNvPr>
          <p:cNvSpPr txBox="1">
            <a:spLocks/>
          </p:cNvSpPr>
          <p:nvPr/>
        </p:nvSpPr>
        <p:spPr>
          <a:xfrm>
            <a:off x="230315" y="146415"/>
            <a:ext cx="11400031"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roduct Sans" panose="020B0403030502040203" pitchFamily="34" charset="0"/>
                <a:ea typeface="+mj-ea"/>
                <a:cs typeface="+mj-cs"/>
              </a:defRPr>
            </a:lvl1pPr>
          </a:lstStyle>
          <a:p>
            <a:r>
              <a:rPr lang="en-US" sz="3200" dirty="0"/>
              <a:t>Modeling PTAU levels in the CSF using a subset of predictors</a:t>
            </a:r>
            <a:endParaRPr lang="en-AU" sz="3200" dirty="0"/>
          </a:p>
        </p:txBody>
      </p:sp>
      <p:sp>
        <p:nvSpPr>
          <p:cNvPr id="17" name="TextBox 16">
            <a:extLst>
              <a:ext uri="{FF2B5EF4-FFF2-40B4-BE49-F238E27FC236}">
                <a16:creationId xmlns:a16="http://schemas.microsoft.com/office/drawing/2014/main" id="{5CCBDF7D-CF46-46F5-BBBD-C0A02B88C252}"/>
              </a:ext>
            </a:extLst>
          </p:cNvPr>
          <p:cNvSpPr txBox="1"/>
          <p:nvPr/>
        </p:nvSpPr>
        <p:spPr>
          <a:xfrm>
            <a:off x="8150044" y="5234545"/>
            <a:ext cx="2979590" cy="584775"/>
          </a:xfrm>
          <a:prstGeom prst="rect">
            <a:avLst/>
          </a:prstGeom>
          <a:noFill/>
        </p:spPr>
        <p:txBody>
          <a:bodyPr wrap="square" rtlCol="0">
            <a:spAutoFit/>
          </a:bodyPr>
          <a:lstStyle/>
          <a:p>
            <a:r>
              <a:rPr lang="en-US" sz="1600" dirty="0">
                <a:latin typeface="Product Sans" panose="020B0403030502040203" pitchFamily="34" charset="0"/>
              </a:rPr>
              <a:t>R</a:t>
            </a:r>
            <a:r>
              <a:rPr lang="en-US" sz="1600" baseline="30000" dirty="0">
                <a:latin typeface="Product Sans" panose="020B0403030502040203" pitchFamily="34" charset="0"/>
              </a:rPr>
              <a:t>2</a:t>
            </a:r>
            <a:r>
              <a:rPr lang="en-US" sz="1600" dirty="0">
                <a:latin typeface="Product Sans" panose="020B0403030502040203" pitchFamily="34" charset="0"/>
              </a:rPr>
              <a:t> = 0.4001, </a:t>
            </a:r>
          </a:p>
          <a:p>
            <a:r>
              <a:rPr lang="en-US" sz="1600" dirty="0">
                <a:latin typeface="Product Sans" panose="020B0403030502040203" pitchFamily="34" charset="0"/>
              </a:rPr>
              <a:t>Adjusted R</a:t>
            </a:r>
            <a:r>
              <a:rPr lang="en-US" sz="1600" baseline="30000" dirty="0">
                <a:latin typeface="Product Sans" panose="020B0403030502040203" pitchFamily="34" charset="0"/>
              </a:rPr>
              <a:t>2</a:t>
            </a:r>
            <a:r>
              <a:rPr lang="en-US" sz="1600" dirty="0">
                <a:latin typeface="Product Sans" panose="020B0403030502040203" pitchFamily="34" charset="0"/>
              </a:rPr>
              <a:t> = 0.3779</a:t>
            </a:r>
            <a:endParaRPr lang="en-AU" sz="1600" dirty="0">
              <a:latin typeface="Product Sans" panose="020B0403030502040203" pitchFamily="34" charset="0"/>
            </a:endParaRPr>
          </a:p>
        </p:txBody>
      </p:sp>
    </p:spTree>
    <p:extLst>
      <p:ext uri="{BB962C8B-B14F-4D97-AF65-F5344CB8AC3E}">
        <p14:creationId xmlns:p14="http://schemas.microsoft.com/office/powerpoint/2010/main" val="155397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2475</TotalTime>
  <Words>2480</Words>
  <Application>Microsoft Office PowerPoint</Application>
  <PresentationFormat>Widescreen</PresentationFormat>
  <Paragraphs>256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Lato</vt:lpstr>
      <vt:lpstr>Product Sans</vt:lpstr>
      <vt:lpstr>Retrospect</vt:lpstr>
      <vt:lpstr>Examining Alzheimer’s Disease biomarkers with linear modeling</vt:lpstr>
      <vt:lpstr>Presentation Outline</vt:lpstr>
      <vt:lpstr>Understanding Alzheimer’s Disease (AD) Biomarkers</vt:lpstr>
      <vt:lpstr>Leveraging open-access AD biomarker data</vt:lpstr>
      <vt:lpstr>Exploring predictor and outcome variables</vt:lpstr>
      <vt:lpstr>Testing the core assumptions of a linear model</vt:lpstr>
      <vt:lpstr>PowerPoint Presentation</vt:lpstr>
      <vt:lpstr>PowerPoint Presentation</vt:lpstr>
      <vt:lpstr>PowerPoint Presentation</vt:lpstr>
      <vt:lpstr>Conclusions and 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OLET5608 Final Presentation</dc:title>
  <dc:creator>Annie Gilmore Bryant</dc:creator>
  <cp:lastModifiedBy>Annie Gilmore Bryant</cp:lastModifiedBy>
  <cp:revision>220</cp:revision>
  <dcterms:created xsi:type="dcterms:W3CDTF">2022-05-09T07:34:39Z</dcterms:created>
  <dcterms:modified xsi:type="dcterms:W3CDTF">2022-05-18T01:12:46Z</dcterms:modified>
</cp:coreProperties>
</file>